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6"/>
  </p:notesMasterIdLst>
  <p:handoutMasterIdLst>
    <p:handoutMasterId r:id="rId47"/>
  </p:handoutMasterIdLst>
  <p:sldIdLst>
    <p:sldId id="390" r:id="rId6"/>
    <p:sldId id="395" r:id="rId7"/>
    <p:sldId id="261" r:id="rId8"/>
    <p:sldId id="362" r:id="rId9"/>
    <p:sldId id="363" r:id="rId10"/>
    <p:sldId id="364" r:id="rId11"/>
    <p:sldId id="303" r:id="rId12"/>
    <p:sldId id="394" r:id="rId13"/>
    <p:sldId id="304" r:id="rId14"/>
    <p:sldId id="328" r:id="rId15"/>
    <p:sldId id="306" r:id="rId16"/>
    <p:sldId id="367" r:id="rId17"/>
    <p:sldId id="368" r:id="rId18"/>
    <p:sldId id="307" r:id="rId19"/>
    <p:sldId id="369" r:id="rId20"/>
    <p:sldId id="370" r:id="rId21"/>
    <p:sldId id="329" r:id="rId22"/>
    <p:sldId id="392" r:id="rId23"/>
    <p:sldId id="371" r:id="rId24"/>
    <p:sldId id="372" r:id="rId25"/>
    <p:sldId id="391" r:id="rId26"/>
    <p:sldId id="373" r:id="rId27"/>
    <p:sldId id="374" r:id="rId28"/>
    <p:sldId id="375" r:id="rId29"/>
    <p:sldId id="376" r:id="rId30"/>
    <p:sldId id="393"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65" r:id="rId44"/>
    <p:sldId id="366" r:id="rId45"/>
  </p:sldIdLst>
  <p:sldSz cx="12192000" cy="6858000"/>
  <p:notesSz cx="7010400" cy="92360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1368" userDrawn="1">
          <p15:clr>
            <a:srgbClr val="A4A3A4"/>
          </p15:clr>
        </p15:guide>
        <p15:guide id="11" pos="6480" userDrawn="1">
          <p15:clr>
            <a:srgbClr val="A4A3A4"/>
          </p15:clr>
        </p15:guide>
        <p15:guide id="12" pos="2865"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26"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1" clrIdx="3">
    <p:extLst>
      <p:ext uri="{19B8F6BF-5375-455C-9EA6-DF929625EA0E}">
        <p15:presenceInfo xmlns:p15="http://schemas.microsoft.com/office/powerpoint/2012/main" userId="R2, Ranjithkumar" providerId="None"/>
      </p:ext>
    </p:extLst>
  </p:cmAuthor>
  <p:cmAuthor id="5" name="T, Karthika" initials="TK" lastIdx="7" clrIdx="4">
    <p:extLst>
      <p:ext uri="{19B8F6BF-5375-455C-9EA6-DF929625EA0E}">
        <p15:presenceInfo xmlns:p15="http://schemas.microsoft.com/office/powerpoint/2012/main" userId="T, Karthika" providerId="None"/>
      </p:ext>
    </p:extLst>
  </p:cmAuthor>
  <p:cmAuthor id="6" name="Nithiyanadhan Rajagopal" initials="NR" lastIdx="3"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175A"/>
    <a:srgbClr val="00A6B9"/>
    <a:srgbClr val="00C7C3"/>
    <a:srgbClr val="333333"/>
    <a:srgbClr val="02F0DE"/>
    <a:srgbClr val="FFB600"/>
    <a:srgbClr val="33F0E1"/>
    <a:srgbClr val="01708C"/>
    <a:srgbClr val="69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B6CFB-57C1-48A7-97ED-231A27D4B1CB}" v="4" dt="2021-10-27T12:56:48.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4"/>
      </p:cViewPr>
      <p:guideLst>
        <p:guide pos="1512"/>
        <p:guide orient="horz" pos="3024"/>
        <p:guide orient="horz" pos="384"/>
        <p:guide orient="horz" pos="2520"/>
        <p:guide orient="horz" pos="1080"/>
        <p:guide orient="horz" pos="1680"/>
        <p:guide orient="horz" pos="3432"/>
        <p:guide orient="horz" pos="3120"/>
        <p:guide pos="48"/>
        <p:guide pos="1368"/>
        <p:guide pos="6480"/>
        <p:guide pos="2865"/>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3/31/2023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3/30/2023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139422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17611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FF0000"/>
                </a:solidFill>
              </a:rPr>
              <a:t>90°</a:t>
            </a:r>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FF0000"/>
                </a:solidFill>
              </a:rPr>
              <a:t>60°</a:t>
            </a:r>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FF0000"/>
                </a:solidFill>
              </a:rPr>
              <a:t>108°</a:t>
            </a:r>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FF0000"/>
                </a:solidFill>
              </a:rPr>
              <a:t>135°</a:t>
            </a:r>
            <a:endParaRPr lang="en-US" sz="120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a:p>
        </p:txBody>
      </p:sp>
    </p:spTree>
    <p:extLst>
      <p:ext uri="{BB962C8B-B14F-4D97-AF65-F5344CB8AC3E}">
        <p14:creationId xmlns:p14="http://schemas.microsoft.com/office/powerpoint/2010/main" val="104619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FF0000"/>
                </a:solidFill>
              </a:rPr>
              <a:t>120°</a:t>
            </a:r>
            <a:endParaRPr lang="en-US" sz="120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a:p>
        </p:txBody>
      </p:sp>
    </p:spTree>
    <p:extLst>
      <p:ext uri="{BB962C8B-B14F-4D97-AF65-F5344CB8AC3E}">
        <p14:creationId xmlns:p14="http://schemas.microsoft.com/office/powerpoint/2010/main" val="49597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 ≈</a:t>
            </a:r>
            <a:r>
              <a:rPr lang="en-US" i="0"/>
              <a:t> </a:t>
            </a:r>
            <a:r>
              <a:rPr lang="en-US"/>
              <a:t>27.5 in²</a:t>
            </a:r>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380161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 </a:t>
            </a:r>
            <a:r>
              <a:rPr lang="en-US" i="0"/>
              <a:t>= </a:t>
            </a:r>
            <a:r>
              <a:rPr lang="en-US"/>
              <a:t>45.5 yd²</a:t>
            </a:r>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403254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B</a:t>
            </a:r>
          </a:p>
        </p:txBody>
      </p:sp>
      <p:sp>
        <p:nvSpPr>
          <p:cNvPr id="4" name="Slide Number Placeholder 3"/>
          <p:cNvSpPr>
            <a:spLocks noGrp="1"/>
          </p:cNvSpPr>
          <p:nvPr>
            <p:ph type="sldNum" sz="quarter" idx="5"/>
          </p:nvPr>
        </p:nvSpPr>
        <p:spPr/>
        <p:txBody>
          <a:bodyPr/>
          <a:lstStyle/>
          <a:p>
            <a:fld id="{30DC0D4C-FD52-4CA4-A998-31C73A5A5BDE}" type="slidenum">
              <a:rPr lang="en-US" smtClean="0"/>
              <a:t>38</a:t>
            </a:fld>
            <a:endParaRPr lang="en-US"/>
          </a:p>
        </p:txBody>
      </p:sp>
    </p:spTree>
    <p:extLst>
      <p:ext uri="{BB962C8B-B14F-4D97-AF65-F5344CB8AC3E}">
        <p14:creationId xmlns:p14="http://schemas.microsoft.com/office/powerpoint/2010/main" val="17504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39</a:t>
            </a:fld>
            <a:endParaRPr lang="en-US"/>
          </a:p>
        </p:txBody>
      </p:sp>
    </p:spTree>
    <p:extLst>
      <p:ext uri="{BB962C8B-B14F-4D97-AF65-F5344CB8AC3E}">
        <p14:creationId xmlns:p14="http://schemas.microsoft.com/office/powerpoint/2010/main" val="391926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236.6 </a:t>
                </a:r>
                <a14:m>
                  <m:oMath xmlns:m="http://schemas.openxmlformats.org/officeDocument/2006/math">
                    <m:sSup>
                      <m:sSupPr>
                        <m:ctrlPr>
                          <a:rPr lang="en-US" sz="1200" b="0" i="1" u="none" strike="noStrike" baseline="0" smtClean="0">
                            <a:solidFill>
                              <a:srgbClr val="ED2126"/>
                            </a:solidFill>
                            <a:latin typeface="Cambria Math" panose="02040503050406030204" pitchFamily="18" charset="0"/>
                          </a:rPr>
                        </m:ctrlPr>
                      </m:sSupPr>
                      <m:e>
                        <m:r>
                          <m:rPr>
                            <m:sty m:val="p"/>
                          </m:rPr>
                          <a:rPr lang="en-US" sz="1200" b="0" i="0" u="none" strike="noStrike" baseline="0" smtClean="0">
                            <a:solidFill>
                              <a:srgbClr val="ED2126"/>
                            </a:solidFill>
                            <a:latin typeface="Cambria Math" panose="02040503050406030204" pitchFamily="18" charset="0"/>
                          </a:rPr>
                          <m:t>in</m:t>
                        </m:r>
                      </m:e>
                      <m:sup>
                        <m:r>
                          <a:rPr lang="en-US" sz="1200" b="0" i="1" u="none" strike="noStrike" baseline="0" smtClean="0">
                            <a:solidFill>
                              <a:srgbClr val="ED2126"/>
                            </a:solidFill>
                            <a:latin typeface="Cambria Math" panose="02040503050406030204" pitchFamily="18" charset="0"/>
                          </a:rPr>
                          <m:t>2</m:t>
                        </m:r>
                      </m:sup>
                    </m:sSup>
                  </m:oMath>
                </a14:m>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55.6 </a:t>
                </a:r>
                <a14:m>
                  <m:oMath xmlns:m="http://schemas.openxmlformats.org/officeDocument/2006/math">
                    <m:sSup>
                      <m:sSupPr>
                        <m:ctrlPr>
                          <a:rPr lang="en-US" sz="1200" b="0" i="1" u="none" strike="noStrike" baseline="0" smtClean="0">
                            <a:solidFill>
                              <a:srgbClr val="ED2126"/>
                            </a:solidFill>
                            <a:latin typeface="Cambria Math" panose="02040503050406030204" pitchFamily="18" charset="0"/>
                          </a:rPr>
                        </m:ctrlPr>
                      </m:sSupPr>
                      <m:e>
                        <m:r>
                          <m:rPr>
                            <m:sty m:val="p"/>
                          </m:rPr>
                          <a:rPr lang="en-US" sz="1200" b="0" i="0" u="none" strike="noStrike" baseline="0" smtClean="0">
                            <a:solidFill>
                              <a:srgbClr val="ED2126"/>
                            </a:solidFill>
                            <a:latin typeface="Cambria Math" panose="02040503050406030204" pitchFamily="18" charset="0"/>
                          </a:rPr>
                          <m:t>cm</m:t>
                        </m:r>
                      </m:e>
                      <m:sup>
                        <m:r>
                          <a:rPr lang="en-US" sz="1200" b="0" i="1" u="none" strike="noStrike" baseline="0" smtClean="0">
                            <a:solidFill>
                              <a:srgbClr val="ED2126"/>
                            </a:solidFill>
                            <a:latin typeface="Cambria Math" panose="02040503050406030204" pitchFamily="18" charset="0"/>
                          </a:rPr>
                          <m:t>2</m:t>
                        </m:r>
                      </m:sup>
                    </m:sSup>
                  </m:oMath>
                </a14:m>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569.7 </a:t>
                </a:r>
                <a14:m>
                  <m:oMath xmlns:m="http://schemas.openxmlformats.org/officeDocument/2006/math">
                    <m:sSup>
                      <m:sSupPr>
                        <m:ctrlPr>
                          <a:rPr lang="en-US" sz="1200" b="0" i="1" u="none" strike="noStrike" baseline="0" smtClean="0">
                            <a:solidFill>
                              <a:srgbClr val="ED2126"/>
                            </a:solidFill>
                            <a:latin typeface="Cambria Math" panose="02040503050406030204" pitchFamily="18" charset="0"/>
                          </a:rPr>
                        </m:ctrlPr>
                      </m:sSupPr>
                      <m:e>
                        <m:r>
                          <m:rPr>
                            <m:sty m:val="p"/>
                          </m:rPr>
                          <a:rPr lang="en-US" sz="1200" b="0" i="0" u="none" strike="noStrike" baseline="0" smtClean="0">
                            <a:solidFill>
                              <a:srgbClr val="ED2126"/>
                            </a:solidFill>
                            <a:latin typeface="Cambria Math" panose="02040503050406030204" pitchFamily="18" charset="0"/>
                          </a:rPr>
                          <m:t>ft</m:t>
                        </m:r>
                      </m:e>
                      <m:sup>
                        <m:r>
                          <a:rPr lang="en-US" sz="1200" b="0" i="1" u="none" strike="noStrike" baseline="0" smtClean="0">
                            <a:solidFill>
                              <a:srgbClr val="ED2126"/>
                            </a:solidFill>
                            <a:latin typeface="Cambria Math" panose="02040503050406030204" pitchFamily="18" charset="0"/>
                          </a:rPr>
                          <m:t>2</m:t>
                        </m:r>
                      </m:sup>
                    </m:sSup>
                  </m:oMath>
                </a14:m>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10.8 </a:t>
                </a:r>
                <a14:m>
                  <m:oMath xmlns:m="http://schemas.openxmlformats.org/officeDocument/2006/math">
                    <m:sSup>
                      <m:sSupPr>
                        <m:ctrlPr>
                          <a:rPr lang="en-US" sz="1200" b="0" i="1" u="none" strike="noStrike" baseline="0" smtClean="0">
                            <a:solidFill>
                              <a:srgbClr val="ED2126"/>
                            </a:solidFill>
                            <a:latin typeface="Cambria Math" panose="02040503050406030204" pitchFamily="18" charset="0"/>
                          </a:rPr>
                        </m:ctrlPr>
                      </m:sSupPr>
                      <m:e>
                        <m:r>
                          <m:rPr>
                            <m:sty m:val="p"/>
                          </m:rPr>
                          <a:rPr lang="en-US" sz="1200" b="0" i="0" u="none" strike="noStrike" baseline="0" smtClean="0">
                            <a:solidFill>
                              <a:srgbClr val="ED2126"/>
                            </a:solidFill>
                            <a:latin typeface="Cambria Math" panose="02040503050406030204" pitchFamily="18" charset="0"/>
                          </a:rPr>
                          <m:t>m</m:t>
                        </m:r>
                      </m:e>
                      <m:sup>
                        <m:r>
                          <a:rPr lang="en-US" sz="1200" b="0" i="1" u="none" strike="noStrike" baseline="0" smtClean="0">
                            <a:solidFill>
                              <a:srgbClr val="ED2126"/>
                            </a:solidFill>
                            <a:latin typeface="Cambria Math" panose="02040503050406030204" pitchFamily="18" charset="0"/>
                          </a:rPr>
                          <m:t>2</m:t>
                        </m:r>
                      </m:sup>
                    </m:sSup>
                  </m:oMath>
                </a14:m>
                <a:endParaRPr lang="en-US" sz="1200">
                  <a:solidFill>
                    <a:srgbClr val="FF0000"/>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236.6 </a:t>
                </a:r>
                <a:r>
                  <a:rPr lang="en-US" sz="1200" b="0" i="0" u="none" strike="noStrike" baseline="0">
                    <a:solidFill>
                      <a:srgbClr val="ED2126"/>
                    </a:solidFill>
                    <a:latin typeface="Cambria Math" panose="02040503050406030204" pitchFamily="18" charset="0"/>
                  </a:rPr>
                  <a:t>in^2</a:t>
                </a:r>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55.6 </a:t>
                </a:r>
                <a:r>
                  <a:rPr lang="en-US" sz="1200" b="0" i="0" u="none" strike="noStrike" baseline="0">
                    <a:solidFill>
                      <a:srgbClr val="ED2126"/>
                    </a:solidFill>
                    <a:latin typeface="Cambria Math" panose="02040503050406030204" pitchFamily="18" charset="0"/>
                  </a:rPr>
                  <a:t>cm^2</a:t>
                </a:r>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569.7 </a:t>
                </a:r>
                <a:r>
                  <a:rPr lang="en-US" sz="1200" b="0" i="0" u="none" strike="noStrike" baseline="0">
                    <a:solidFill>
                      <a:srgbClr val="ED2126"/>
                    </a:solidFill>
                    <a:latin typeface="Cambria Math" panose="02040503050406030204" pitchFamily="18" charset="0"/>
                  </a:rPr>
                  <a:t>ft^2</a:t>
                </a:r>
                <a:endParaRPr lang="en-US"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ED2126"/>
                    </a:solidFill>
                  </a:rPr>
                  <a:t>10.8 </a:t>
                </a:r>
                <a:r>
                  <a:rPr lang="en-US" sz="1200" b="0" i="0" u="none" strike="noStrike" baseline="0">
                    <a:solidFill>
                      <a:srgbClr val="ED2126"/>
                    </a:solidFill>
                    <a:latin typeface="Cambria Math" panose="02040503050406030204" pitchFamily="18" charset="0"/>
                  </a:rPr>
                  <a:t>m^2</a:t>
                </a:r>
                <a:endParaRPr lang="en-US" sz="1200">
                  <a:solidFill>
                    <a:srgbClr val="FF0000"/>
                  </a:solidFill>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40</a:t>
            </a:fld>
            <a:endParaRPr lang="en-US"/>
          </a:p>
        </p:txBody>
      </p:sp>
    </p:spTree>
    <p:extLst>
      <p:ext uri="{BB962C8B-B14F-4D97-AF65-F5344CB8AC3E}">
        <p14:creationId xmlns:p14="http://schemas.microsoft.com/office/powerpoint/2010/main" val="246636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3/30/2023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a:solidFill>
                  <a:schemeClr val="tx1"/>
                </a:solidFill>
              </a:rPr>
              <a:t>Areas of Regular Polygons</a:t>
            </a:r>
            <a:endParaRPr lang="en-US" sz="900" b="0">
              <a:solidFill>
                <a:schemeClr val="tx1"/>
              </a:solidFill>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280084" y="266745"/>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Areas of Regular Polygons </a:t>
            </a:r>
            <a:endParaRPr lang="en-US" sz="3600" b="1" dirty="0">
              <a:solidFill>
                <a:srgbClr val="33175A"/>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5B5462A-4F1D-31BB-50AA-23C178685703}"/>
              </a:ext>
            </a:extLst>
          </p:cNvPr>
          <p:cNvPicPr>
            <a:picLocks noChangeAspect="1"/>
          </p:cNvPicPr>
          <p:nvPr/>
        </p:nvPicPr>
        <p:blipFill>
          <a:blip r:embed="rId2"/>
          <a:stretch>
            <a:fillRect/>
          </a:stretch>
        </p:blipFill>
        <p:spPr>
          <a:xfrm>
            <a:off x="3546055" y="2940024"/>
            <a:ext cx="3086547" cy="2812593"/>
          </a:xfrm>
          <a:prstGeom prst="rect">
            <a:avLst/>
          </a:prstGeom>
        </p:spPr>
      </p:pic>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7173826" cy="460048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In the figure, a regular pentagon is inscribed in ⊙</a:t>
            </a:r>
            <a:r>
              <a:rPr lang="en-US" sz="2800" b="0" i="1" u="none" strike="noStrike" baseline="0"/>
              <a:t>P</a:t>
            </a:r>
            <a:r>
              <a:rPr lang="en-US" sz="2800" b="0" i="0" u="none" strike="noStrike" baseline="0"/>
              <a:t>, and ⊙</a:t>
            </a:r>
            <a:r>
              <a:rPr lang="en-US" sz="2800" b="0" i="1" u="none" strike="noStrike" baseline="0"/>
              <a:t>P </a:t>
            </a:r>
            <a:r>
              <a:rPr lang="en-US" sz="2800" b="0" i="0" u="none" strike="noStrike" baseline="0"/>
              <a:t>is circumscribed about the pentagon. The </a:t>
            </a:r>
            <a:r>
              <a:rPr lang="en-US" sz="2800" b="1" i="0" u="none" strike="noStrike" baseline="0">
                <a:solidFill>
                  <a:srgbClr val="211D1E"/>
                </a:solidFill>
              </a:rPr>
              <a:t>center of a regular polygon </a:t>
            </a:r>
            <a:r>
              <a:rPr lang="en-US" sz="2800" b="0" i="0" u="none" strike="noStrike" baseline="0"/>
              <a:t>is the center of the circle circumscribed about the polygon. The </a:t>
            </a:r>
            <a:r>
              <a:rPr lang="en-US" sz="2800" b="1" i="0" u="none" strike="noStrike" baseline="0">
                <a:solidFill>
                  <a:srgbClr val="211D1E"/>
                </a:solidFill>
              </a:rPr>
              <a:t>radius of a regular polygon </a:t>
            </a:r>
            <a:r>
              <a:rPr lang="en-US" sz="2800" b="0" i="0" u="none" strike="noStrike" baseline="0"/>
              <a:t>is the radius of the circle circumscribed about the polygon. The </a:t>
            </a:r>
            <a:r>
              <a:rPr lang="en-US" sz="2800" b="1" i="0" u="none" strike="noStrike" baseline="0">
                <a:solidFill>
                  <a:srgbClr val="211D1E"/>
                </a:solidFill>
              </a:rPr>
              <a:t>apothem </a:t>
            </a:r>
            <a:r>
              <a:rPr lang="en-US" sz="2800" b="0" i="0" u="none" strike="noStrike" baseline="0"/>
              <a:t>of a regular polygon is a perpendicular segment between the center of the polygon and a side of the polygon.</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US" sz="2800" b="0" i="0" u="none" strike="noStrike" baseline="0">
                <a:solidFill>
                  <a:schemeClr val="tx1"/>
                </a:solidFill>
                <a:latin typeface="+mn-lt"/>
              </a:rPr>
              <a:t>Areas of Regular Polygons</a:t>
            </a:r>
            <a:endParaRPr lang="en-US" sz="2800" b="0">
              <a:solidFill>
                <a:schemeClr val="tx1"/>
              </a:solidFill>
              <a:latin typeface="+mn-lt"/>
            </a:endParaRPr>
          </a:p>
        </p:txBody>
      </p:sp>
      <p:pic>
        <p:nvPicPr>
          <p:cNvPr id="3" name="Picture 2">
            <a:extLst>
              <a:ext uri="{FF2B5EF4-FFF2-40B4-BE49-F238E27FC236}">
                <a16:creationId xmlns:a16="http://schemas.microsoft.com/office/drawing/2014/main" id="{451D2CE8-D003-4823-A018-8CB0B3A95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71" y="1619075"/>
            <a:ext cx="3169444" cy="2282000"/>
          </a:xfrm>
          <a:prstGeom prst="rect">
            <a:avLst/>
          </a:prstGeom>
        </p:spPr>
      </p:pic>
    </p:spTree>
    <p:extLst>
      <p:ext uri="{BB962C8B-B14F-4D97-AF65-F5344CB8AC3E}">
        <p14:creationId xmlns:p14="http://schemas.microsoft.com/office/powerpoint/2010/main" val="136458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i="0" u="none" strike="noStrike" baseline="0">
                <a:solidFill>
                  <a:schemeClr val="tx1"/>
                </a:solidFill>
              </a:rPr>
              <a:t>Areas of </a:t>
            </a:r>
            <a:r>
              <a:rPr lang="en-US" sz="2800" b="0" i="0" u="none" strike="noStrike" baseline="0">
                <a:solidFill>
                  <a:schemeClr val="tx1"/>
                </a:solidFill>
                <a:latin typeface="+mn-lt"/>
              </a:rPr>
              <a:t>Regular Polygons</a:t>
            </a:r>
            <a:endParaRPr lang="en-US" sz="2800" b="0">
              <a:solidFill>
                <a:schemeClr val="tx1"/>
              </a:solidFill>
              <a:latin typeface="+mn-lt"/>
            </a:endParaRP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6592777" cy="29155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A</a:t>
                </a:r>
                <a:r>
                  <a:rPr lang="en-US" sz="2800" b="0" i="0" u="none" strike="noStrike" baseline="0">
                    <a:solidFill>
                      <a:srgbClr val="211D1E"/>
                    </a:solidFill>
                  </a:rPr>
                  <a:t> </a:t>
                </a:r>
                <a:r>
                  <a:rPr lang="en-US" sz="2800" b="1" i="0" u="none" strike="noStrike" baseline="0">
                    <a:solidFill>
                      <a:srgbClr val="211D1E"/>
                    </a:solidFill>
                  </a:rPr>
                  <a:t>central angle of a regular polygon </a:t>
                </a:r>
                <a:r>
                  <a:rPr lang="en-US" sz="2800" b="0" i="0" u="none" strike="noStrike" baseline="0"/>
                  <a:t>has its vertex at the center of the polygon and sides that pass through consecutive vertices of the polygon. The measure of each central angle of a regular </a:t>
                </a:r>
                <a:r>
                  <a:rPr lang="en-US" sz="2800" b="0" i="1" u="none" strike="noStrike" baseline="0"/>
                  <a:t>n</a:t>
                </a:r>
                <a:r>
                  <a:rPr lang="en-US" sz="2800" b="0" i="0" u="none" strike="noStrike" baseline="0"/>
                  <a:t>-</a:t>
                </a:r>
                <a:r>
                  <a:rPr lang="en-US" sz="2800" b="0" i="0" u="none" strike="noStrike" baseline="0" err="1"/>
                  <a:t>gon</a:t>
                </a:r>
                <a:r>
                  <a:rPr lang="en-US" sz="2800" b="0" i="0" u="none" strike="noStrike" baseline="0"/>
                  <a:t> is </a:t>
                </a:r>
                <a14:m>
                  <m:oMath xmlns:m="http://schemas.openxmlformats.org/officeDocument/2006/math">
                    <m:f>
                      <m:fPr>
                        <m:ctrlPr>
                          <a:rPr lang="en-US" sz="2800" b="0" i="1" u="none" strike="noStrike" baseline="0" smtClean="0">
                            <a:latin typeface="Cambria Math" panose="02040503050406030204" pitchFamily="18" charset="0"/>
                          </a:rPr>
                        </m:ctrlPr>
                      </m:fPr>
                      <m:num>
                        <m:r>
                          <a:rPr lang="en-US" sz="2800" b="0" i="1" u="none" strike="noStrike" baseline="0" smtClean="0">
                            <a:latin typeface="Cambria Math" panose="02040503050406030204" pitchFamily="18" charset="0"/>
                          </a:rPr>
                          <m:t>360°</m:t>
                        </m:r>
                      </m:num>
                      <m:den>
                        <m:r>
                          <a:rPr lang="en-US" sz="2800" b="0" i="1" u="none" strike="noStrike" baseline="0" smtClean="0">
                            <a:latin typeface="Cambria Math" panose="02040503050406030204" pitchFamily="18" charset="0"/>
                          </a:rPr>
                          <m:t>𝑛</m:t>
                        </m:r>
                      </m:den>
                    </m:f>
                    <m:r>
                      <a:rPr lang="en-US" sz="2800" b="0" i="1" u="none" strike="noStrike" baseline="0" smtClean="0">
                        <a:latin typeface="Cambria Math" panose="02040503050406030204" pitchFamily="18" charset="0"/>
                      </a:rPr>
                      <m:t>.</m:t>
                    </m:r>
                  </m:oMath>
                </a14:m>
                <a:endParaRPr lang="en-US" sz="2800"/>
              </a:p>
            </p:txBody>
          </p:sp>
        </mc:Choice>
        <mc:Fallback xmlns="">
          <p:sp>
            <p:nvSpPr>
              <p:cNvPr id="19" name="Content Placeholder 2">
                <a:extLst>
                  <a:ext uri="{FF2B5EF4-FFF2-40B4-BE49-F238E27FC236}">
                    <a16:creationId xmlns:a16="http://schemas.microsoft.com/office/drawing/2014/main" id="{D201104B-FD48-1B42-8014-F9EF2EB20A4F}"/>
                  </a:ext>
                </a:extLst>
              </p:cNvPr>
              <p:cNvSpPr txBox="1">
                <a:spLocks noRot="1" noChangeAspect="1" noMove="1" noResize="1" noEditPoints="1" noAdjustHandles="1" noChangeArrowheads="1" noChangeShapeType="1" noTextEdit="1"/>
              </p:cNvSpPr>
              <p:nvPr/>
            </p:nvSpPr>
            <p:spPr>
              <a:xfrm>
                <a:off x="459873" y="1707845"/>
                <a:ext cx="6592777" cy="2915526"/>
              </a:xfrm>
              <a:prstGeom prst="rect">
                <a:avLst/>
              </a:prstGeom>
              <a:blipFill>
                <a:blip r:embed="rId2"/>
                <a:stretch>
                  <a:fillRect l="-1848" t="-2092" r="-249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F897AF9-DCDC-45E8-A88D-B39ED3868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664" y="1619075"/>
            <a:ext cx="2097596" cy="2097596"/>
          </a:xfrm>
          <a:prstGeom prst="rect">
            <a:avLst/>
          </a:prstGeom>
        </p:spPr>
      </p:pic>
    </p:spTree>
    <p:extLst>
      <p:ext uri="{BB962C8B-B14F-4D97-AF65-F5344CB8AC3E}">
        <p14:creationId xmlns:p14="http://schemas.microsoft.com/office/powerpoint/2010/main" val="108065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i="0" u="none" strike="noStrike" baseline="0">
                <a:solidFill>
                  <a:schemeClr val="tx1"/>
                </a:solidFill>
              </a:rPr>
              <a:t>Areas of </a:t>
            </a:r>
            <a:r>
              <a:rPr lang="en-US" sz="2800" b="0" i="0" u="none" strike="noStrike" baseline="0">
                <a:solidFill>
                  <a:schemeClr val="tx1"/>
                </a:solidFill>
                <a:latin typeface="+mn-lt"/>
              </a:rPr>
              <a:t>Regular Polygons</a:t>
            </a:r>
            <a:endParaRPr lang="en-US" sz="2800" b="0">
              <a:solidFill>
                <a:schemeClr val="tx1"/>
              </a:solidFill>
              <a:latin typeface="+mn-lt"/>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7615615" cy="32032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You can find the area of any regular </a:t>
            </a:r>
            <a:r>
              <a:rPr lang="en-US" sz="2800" i="1"/>
              <a:t>n</a:t>
            </a:r>
            <a:r>
              <a:rPr lang="en-US" sz="2800"/>
              <a:t>-</a:t>
            </a:r>
            <a:r>
              <a:rPr lang="en-US" sz="2800" err="1"/>
              <a:t>gon</a:t>
            </a:r>
            <a:r>
              <a:rPr lang="en-US" sz="2800"/>
              <a:t> by dividing the polygon into congruent isosceles triangles. This strategy is sometimes called </a:t>
            </a:r>
            <a:r>
              <a:rPr lang="en-US" sz="2800" i="1"/>
              <a:t>decomposing the polygon into triangles. </a:t>
            </a:r>
            <a:r>
              <a:rPr lang="en-US" sz="2800"/>
              <a:t>To find the total area of the regular polygon, calculate the area of one triangle and multiply that area by the total number of triangles.</a:t>
            </a:r>
          </a:p>
        </p:txBody>
      </p:sp>
      <p:pic>
        <p:nvPicPr>
          <p:cNvPr id="5" name="Picture 4">
            <a:extLst>
              <a:ext uri="{FF2B5EF4-FFF2-40B4-BE49-F238E27FC236}">
                <a16:creationId xmlns:a16="http://schemas.microsoft.com/office/drawing/2014/main" id="{C9F602D3-5815-449B-862B-956C62D1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664" y="1619075"/>
            <a:ext cx="2097596" cy="2097596"/>
          </a:xfrm>
          <a:prstGeom prst="rect">
            <a:avLst/>
          </a:prstGeom>
        </p:spPr>
      </p:pic>
    </p:spTree>
    <p:extLst>
      <p:ext uri="{BB962C8B-B14F-4D97-AF65-F5344CB8AC3E}">
        <p14:creationId xmlns:p14="http://schemas.microsoft.com/office/powerpoint/2010/main" val="52668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i="0" u="none" strike="noStrike" baseline="0">
                <a:solidFill>
                  <a:schemeClr val="tx1"/>
                </a:solidFill>
              </a:rPr>
              <a:t>Areas of </a:t>
            </a:r>
            <a:r>
              <a:rPr lang="en-US" sz="2800" b="0" i="0" u="none" strike="noStrike" baseline="0">
                <a:solidFill>
                  <a:schemeClr val="tx1"/>
                </a:solidFill>
                <a:latin typeface="+mn-lt"/>
              </a:rPr>
              <a:t>Regular Polygons</a:t>
            </a:r>
            <a:endParaRPr lang="en-US" sz="2800" b="0">
              <a:solidFill>
                <a:schemeClr val="tx1"/>
              </a:solidFill>
              <a:latin typeface="+mn-lt"/>
            </a:endParaRP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633592"/>
                <a:ext cx="7595066" cy="379116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 area of a triangle is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𝑏h</m:t>
                    </m:r>
                  </m:oMath>
                </a14:m>
                <a:r>
                  <a:rPr lang="en-US" sz="2800"/>
                  <a:t>. The base of the triangle in the regular polygon is the length </a:t>
                </a:r>
                <a:r>
                  <a:rPr lang="en-US" sz="2800" i="1"/>
                  <a:t>s </a:t>
                </a:r>
                <a:r>
                  <a:rPr lang="en-US" sz="2800"/>
                  <a:t>of one side of the polygon and the height of the triangle is the length of an apothem </a:t>
                </a:r>
                <a:r>
                  <a:rPr lang="en-US" sz="2800" i="1"/>
                  <a:t>a</a:t>
                </a:r>
                <a:r>
                  <a:rPr lang="en-US" sz="2800"/>
                  <a:t>. You can calculate the perimeter </a:t>
                </a:r>
                <a:r>
                  <a:rPr lang="en-US" sz="2800" i="1"/>
                  <a:t>P </a:t>
                </a:r>
                <a:r>
                  <a:rPr lang="en-US" sz="2800"/>
                  <a:t>of the regular polygon by multiplying the side length </a:t>
                </a:r>
                <a:r>
                  <a:rPr lang="en-US" sz="2800" i="1"/>
                  <a:t>s </a:t>
                </a:r>
                <a:r>
                  <a:rPr lang="en-US" sz="2800"/>
                  <a:t>by the number of sides </a:t>
                </a:r>
                <a:r>
                  <a:rPr lang="en-US" sz="2800" i="1"/>
                  <a:t>n</a:t>
                </a:r>
                <a:r>
                  <a:rPr lang="en-US" sz="2800"/>
                  <a:t>. So, you can replace </a:t>
                </a:r>
                <a:r>
                  <a:rPr lang="en-US" sz="2800" i="1"/>
                  <a:t>n </a:t>
                </a:r>
                <a:r>
                  <a:rPr lang="en-US" sz="2800"/>
                  <a:t>∙ </a:t>
                </a:r>
                <a:r>
                  <a:rPr lang="en-US" sz="2800" i="1"/>
                  <a:t>s </a:t>
                </a:r>
                <a:r>
                  <a:rPr lang="en-US" sz="2800"/>
                  <a:t>in the equation with </a:t>
                </a:r>
                <a:r>
                  <a:rPr lang="en-US" sz="2800" i="1"/>
                  <a:t>P</a:t>
                </a:r>
                <a:r>
                  <a:rPr lang="en-US" sz="2800"/>
                  <a:t>.</a:t>
                </a:r>
              </a:p>
            </p:txBody>
          </p:sp>
        </mc:Choice>
        <mc:Fallback xmlns="">
          <p:sp>
            <p:nvSpPr>
              <p:cNvPr id="19" name="Content Placeholder 2">
                <a:extLst>
                  <a:ext uri="{FF2B5EF4-FFF2-40B4-BE49-F238E27FC236}">
                    <a16:creationId xmlns:a16="http://schemas.microsoft.com/office/drawing/2014/main" id="{D201104B-FD48-1B42-8014-F9EF2EB20A4F}"/>
                  </a:ext>
                </a:extLst>
              </p:cNvPr>
              <p:cNvSpPr txBox="1">
                <a:spLocks noRot="1" noChangeAspect="1" noMove="1" noResize="1" noEditPoints="1" noAdjustHandles="1" noChangeArrowheads="1" noChangeShapeType="1" noTextEdit="1"/>
              </p:cNvSpPr>
              <p:nvPr/>
            </p:nvSpPr>
            <p:spPr>
              <a:xfrm>
                <a:off x="459873" y="1633592"/>
                <a:ext cx="7595066" cy="3791164"/>
              </a:xfrm>
              <a:prstGeom prst="rect">
                <a:avLst/>
              </a:prstGeom>
              <a:blipFill>
                <a:blip r:embed="rId2"/>
                <a:stretch>
                  <a:fillRect l="-1605" r="-2648" b="-1608"/>
                </a:stretch>
              </a:blipFill>
            </p:spPr>
            <p:txBody>
              <a:bodyPr/>
              <a:lstStyle/>
              <a:p>
                <a:r>
                  <a:rPr lang="en-US">
                    <a:noFill/>
                  </a:rPr>
                  <a:t> </a:t>
                </a:r>
              </a:p>
            </p:txBody>
          </p:sp>
        </mc:Fallback>
      </mc:AlternateContent>
    </p:spTree>
    <p:extLst>
      <p:ext uri="{BB962C8B-B14F-4D97-AF65-F5344CB8AC3E}">
        <p14:creationId xmlns:p14="http://schemas.microsoft.com/office/powerpoint/2010/main" val="4657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33175A"/>
                </a:solidFill>
              </a:rPr>
            </a:br>
            <a:r>
              <a:rPr lang="en-US" sz="2800" b="0" i="0" u="none" strike="noStrike" baseline="0">
                <a:solidFill>
                  <a:schemeClr val="tx1"/>
                </a:solidFill>
              </a:rPr>
              <a:t>Areas of Regular Polygons</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7122456" cy="28290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i="0" u="none" strike="noStrike" baseline="0">
                    <a:solidFill>
                      <a:schemeClr val="tx1"/>
                    </a:solidFill>
                  </a:rPr>
                  <a:t>Key Concept: </a:t>
                </a:r>
                <a:r>
                  <a:rPr lang="en-US" sz="2800" b="1" i="0" u="none" strike="noStrike" baseline="0"/>
                  <a:t>Area of a Regular Polygon</a:t>
                </a:r>
              </a:p>
              <a:p>
                <a:r>
                  <a:rPr lang="en-US" sz="2800" b="0" i="0" u="none" strike="noStrike" baseline="0"/>
                  <a:t>The area </a:t>
                </a:r>
                <a:r>
                  <a:rPr lang="en-US" sz="2800" b="0" i="1" u="none" strike="noStrike" baseline="0"/>
                  <a:t>A </a:t>
                </a:r>
                <a:r>
                  <a:rPr lang="en-US" sz="2800" b="0" i="0" u="none" strike="noStrike" baseline="0"/>
                  <a:t>of a regular </a:t>
                </a:r>
                <a:r>
                  <a:rPr lang="en-US" sz="2800" b="0" i="1" u="none" strike="noStrike" baseline="0"/>
                  <a:t>n</a:t>
                </a:r>
                <a:r>
                  <a:rPr lang="en-US" sz="2800" b="0" i="0" u="none" strike="noStrike" baseline="0"/>
                  <a:t>-</a:t>
                </a:r>
                <a:r>
                  <a:rPr lang="en-US" sz="2800" b="0" i="0" u="none" strike="noStrike" baseline="0" err="1"/>
                  <a:t>gon</a:t>
                </a:r>
                <a:r>
                  <a:rPr lang="en-US" sz="2800" b="0" i="0" u="none" strike="noStrike" baseline="0"/>
                  <a:t> with side length </a:t>
                </a:r>
                <a:r>
                  <a:rPr lang="en-US" sz="2800" b="0" i="1" u="none" strike="noStrike" baseline="0"/>
                  <a:t>s </a:t>
                </a:r>
                <a:r>
                  <a:rPr lang="en-US" sz="2800" b="0" i="0" u="none" strike="noStrike" baseline="0"/>
                  <a:t>is one half the product of the apothem </a:t>
                </a:r>
                <a:r>
                  <a:rPr lang="en-US" sz="2800" b="0" i="1" u="none" strike="noStrike" baseline="0"/>
                  <a:t>a </a:t>
                </a:r>
                <a:r>
                  <a:rPr lang="en-US" sz="2800" b="0" i="0" u="none" strike="noStrike" baseline="0"/>
                  <a:t>and the perimeter </a:t>
                </a:r>
                <a:r>
                  <a:rPr lang="en-US" sz="2800" b="0" i="1" u="none" strike="noStrike" baseline="0"/>
                  <a:t>P</a:t>
                </a:r>
                <a:r>
                  <a:rPr lang="en-US" sz="2800" b="0" i="0" u="none" strike="noStrike" baseline="0"/>
                  <a:t>.</a:t>
                </a:r>
                <a:br>
                  <a:rPr lang="en-US" sz="2800" b="0" i="0" u="none" strike="noStrike" baseline="0"/>
                </a:br>
                <a14:m>
                  <m:oMath xmlns:m="http://schemas.openxmlformats.org/officeDocument/2006/math">
                    <m:r>
                      <a:rPr lang="en-US" sz="2800" b="0" i="1" u="none" strike="noStrike" baseline="0" smtClean="0">
                        <a:solidFill>
                          <a:schemeClr val="tx2"/>
                        </a:solidFill>
                        <a:latin typeface="Cambria Math" panose="02040503050406030204" pitchFamily="18" charset="0"/>
                      </a:rPr>
                      <m:t>𝐴</m:t>
                    </m:r>
                    <m:r>
                      <a:rPr lang="en-US" sz="2800" b="0" i="1" u="none" strike="noStrike" baseline="0" smtClean="0">
                        <a:solidFill>
                          <a:schemeClr val="tx2"/>
                        </a:solidFill>
                        <a:latin typeface="Cambria Math" panose="02040503050406030204" pitchFamily="18" charset="0"/>
                      </a:rPr>
                      <m:t>=</m:t>
                    </m:r>
                    <m:f>
                      <m:fPr>
                        <m:ctrlPr>
                          <a:rPr lang="en-US" sz="2800" b="0" i="1" u="none" strike="noStrike" baseline="0" smtClean="0">
                            <a:solidFill>
                              <a:schemeClr val="tx2"/>
                            </a:solidFill>
                            <a:latin typeface="Cambria Math" panose="02040503050406030204" pitchFamily="18" charset="0"/>
                          </a:rPr>
                        </m:ctrlPr>
                      </m:fPr>
                      <m:num>
                        <m:r>
                          <a:rPr lang="en-US" sz="2800" b="0" i="1" u="none" strike="noStrike" baseline="0" smtClean="0">
                            <a:solidFill>
                              <a:schemeClr val="tx2"/>
                            </a:solidFill>
                            <a:latin typeface="Cambria Math" panose="02040503050406030204" pitchFamily="18" charset="0"/>
                          </a:rPr>
                          <m:t>1</m:t>
                        </m:r>
                      </m:num>
                      <m:den>
                        <m:r>
                          <a:rPr lang="en-US" sz="2800" b="0" i="1" u="none" strike="noStrike" baseline="0" smtClean="0">
                            <a:solidFill>
                              <a:schemeClr val="tx2"/>
                            </a:solidFill>
                            <a:latin typeface="Cambria Math" panose="02040503050406030204" pitchFamily="18" charset="0"/>
                          </a:rPr>
                          <m:t>2</m:t>
                        </m:r>
                      </m:den>
                    </m:f>
                    <m:r>
                      <a:rPr lang="en-US" sz="2800" b="0" i="1" u="none" strike="noStrike" baseline="0" smtClean="0">
                        <a:solidFill>
                          <a:srgbClr val="0070C0"/>
                        </a:solidFill>
                        <a:latin typeface="Cambria Math" panose="02040503050406030204" pitchFamily="18" charset="0"/>
                      </a:rPr>
                      <m:t>𝑎</m:t>
                    </m:r>
                    <m:d>
                      <m:dPr>
                        <m:ctrlPr>
                          <a:rPr lang="en-US" sz="2800" b="0" i="1" u="none" strike="noStrike" baseline="0" smtClean="0">
                            <a:solidFill>
                              <a:schemeClr val="tx2"/>
                            </a:solidFill>
                            <a:latin typeface="Cambria Math" panose="02040503050406030204" pitchFamily="18" charset="0"/>
                          </a:rPr>
                        </m:ctrlPr>
                      </m:dPr>
                      <m:e>
                        <m:r>
                          <a:rPr lang="en-US" sz="2800" b="0" i="1" u="none" strike="noStrike" baseline="0" smtClean="0">
                            <a:solidFill>
                              <a:schemeClr val="tx2"/>
                            </a:solidFill>
                            <a:latin typeface="Cambria Math" panose="02040503050406030204" pitchFamily="18" charset="0"/>
                          </a:rPr>
                          <m:t>𝑛</m:t>
                        </m:r>
                        <m:r>
                          <a:rPr lang="en-US" sz="2800" b="0" i="1" u="none" strike="noStrike" baseline="0" smtClean="0">
                            <a:solidFill>
                              <a:srgbClr val="00B050"/>
                            </a:solidFill>
                            <a:latin typeface="Cambria Math" panose="02040503050406030204" pitchFamily="18" charset="0"/>
                          </a:rPr>
                          <m:t>𝑠</m:t>
                        </m:r>
                      </m:e>
                    </m:d>
                  </m:oMath>
                </a14:m>
                <a:r>
                  <a:rPr lang="en-US" sz="2800" b="0" i="0" u="none" strike="noStrike" baseline="0"/>
                  <a:t> </a:t>
                </a:r>
                <a:r>
                  <a:rPr lang="en-US" sz="2800" b="0" i="0" u="none" strike="noStrike" baseline="0">
                    <a:solidFill>
                      <a:schemeClr val="tx2"/>
                    </a:solidFill>
                  </a:rPr>
                  <a:t>or</a:t>
                </a:r>
                <a:r>
                  <a:rPr lang="en-US" sz="2800" b="0" i="0" u="none" strike="noStrike">
                    <a:solidFill>
                      <a:schemeClr val="tx2"/>
                    </a:solidFill>
                  </a:rPr>
                  <a:t> </a:t>
                </a:r>
                <a14:m>
                  <m:oMath xmlns:m="http://schemas.openxmlformats.org/officeDocument/2006/math">
                    <m:r>
                      <a:rPr lang="en-US" sz="2800" i="1">
                        <a:solidFill>
                          <a:schemeClr val="tx2"/>
                        </a:solidFill>
                        <a:latin typeface="Cambria Math" panose="02040503050406030204" pitchFamily="18" charset="0"/>
                      </a:rPr>
                      <m:t>𝐴</m:t>
                    </m:r>
                    <m:r>
                      <a:rPr lang="en-US" sz="2800" i="1">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i="1">
                            <a:solidFill>
                              <a:schemeClr val="tx2"/>
                            </a:solidFill>
                            <a:latin typeface="Cambria Math" panose="02040503050406030204" pitchFamily="18" charset="0"/>
                          </a:rPr>
                          <m:t>1</m:t>
                        </m:r>
                      </m:num>
                      <m:den>
                        <m:r>
                          <a:rPr lang="en-US" sz="2800" i="1">
                            <a:solidFill>
                              <a:schemeClr val="tx2"/>
                            </a:solidFill>
                            <a:latin typeface="Cambria Math" panose="02040503050406030204" pitchFamily="18" charset="0"/>
                          </a:rPr>
                          <m:t>2</m:t>
                        </m:r>
                      </m:den>
                    </m:f>
                    <m:r>
                      <a:rPr lang="en-US" sz="2800" i="1" smtClean="0">
                        <a:solidFill>
                          <a:srgbClr val="0070C0"/>
                        </a:solidFill>
                        <a:latin typeface="Cambria Math" panose="02040503050406030204" pitchFamily="18" charset="0"/>
                      </a:rPr>
                      <m:t>𝑎</m:t>
                    </m:r>
                    <m:r>
                      <a:rPr lang="en-US" sz="2800" b="0" i="1" smtClean="0">
                        <a:solidFill>
                          <a:schemeClr val="accent3">
                            <a:lumMod val="75000"/>
                          </a:schemeClr>
                        </a:solidFill>
                        <a:latin typeface="Cambria Math" panose="02040503050406030204" pitchFamily="18" charset="0"/>
                      </a:rPr>
                      <m:t>𝑃</m:t>
                    </m:r>
                  </m:oMath>
                </a14:m>
                <a:endParaRPr lang="en-US" sz="2800" b="0" i="0" u="none" strike="noStrike" baseline="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7122456" cy="2829038"/>
              </a:xfrm>
              <a:prstGeom prst="rect">
                <a:avLst/>
              </a:prstGeom>
              <a:blipFill>
                <a:blip r:embed="rId2"/>
                <a:stretch>
                  <a:fillRect l="-1711" t="-21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4DF28A2-4274-43C7-8580-74F6EFD80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845" y="2209919"/>
            <a:ext cx="2326005" cy="2137410"/>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1</a:t>
            </a:r>
            <a:br>
              <a:rPr lang="en-US" sz="2800">
                <a:solidFill>
                  <a:srgbClr val="33175A"/>
                </a:solidFill>
              </a:rPr>
            </a:br>
            <a:r>
              <a:rPr lang="en-US" sz="2800" b="0" i="0" u="none" strike="noStrike" baseline="0">
                <a:solidFill>
                  <a:schemeClr val="tx1"/>
                </a:solidFill>
                <a:latin typeface="+mn-lt"/>
              </a:rPr>
              <a:t>Identify Segments and Angles in Regular Polygons</a:t>
            </a:r>
            <a:endParaRPr lang="en-US" sz="2800" b="0">
              <a:solidFill>
                <a:schemeClr val="tx1"/>
              </a:solidFill>
              <a:latin typeface="+mn-lt"/>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454635" cy="273657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11D1E"/>
                </a:solidFill>
              </a:rPr>
              <a:t>In the figure, regular hexagon </a:t>
            </a:r>
            <a:r>
              <a:rPr lang="en-US" sz="2800" b="1" i="1" u="none" strike="noStrike" baseline="0">
                <a:solidFill>
                  <a:srgbClr val="211D1E"/>
                </a:solidFill>
              </a:rPr>
              <a:t>JKLMNP </a:t>
            </a:r>
            <a:r>
              <a:rPr lang="en-US" sz="2800" b="1" i="0" u="none" strike="noStrike" baseline="0">
                <a:solidFill>
                  <a:srgbClr val="211D1E"/>
                </a:solidFill>
              </a:rPr>
              <a:t>is inscribed in ⊙</a:t>
            </a:r>
            <a:r>
              <a:rPr lang="en-US" sz="2800" b="1" i="1" u="none" strike="noStrike" baseline="0">
                <a:solidFill>
                  <a:srgbClr val="211D1E"/>
                </a:solidFill>
              </a:rPr>
              <a:t>R</a:t>
            </a:r>
            <a:r>
              <a:rPr lang="en-US" sz="2800" b="1" i="0" u="none" strike="noStrike" baseline="0">
                <a:solidFill>
                  <a:srgbClr val="211D1E"/>
                </a:solidFill>
              </a:rPr>
              <a:t>. Identify the center, a radius, an apothem, and a central angle of the polygon. Then find the measure of a central angle. </a:t>
            </a:r>
            <a:endParaRPr lang="en-US" sz="2800" b="0" i="0" u="none" strike="noStrike" baseline="0">
              <a:solidFill>
                <a:srgbClr val="211D1E"/>
              </a:solidFill>
            </a:endParaRPr>
          </a:p>
        </p:txBody>
      </p:sp>
      <p:pic>
        <p:nvPicPr>
          <p:cNvPr id="3" name="Picture 2">
            <a:extLst>
              <a:ext uri="{FF2B5EF4-FFF2-40B4-BE49-F238E27FC236}">
                <a16:creationId xmlns:a16="http://schemas.microsoft.com/office/drawing/2014/main" id="{B8BCE7D8-C9EE-4343-A448-378DC077E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487" y="2042672"/>
            <a:ext cx="2408778" cy="2258949"/>
          </a:xfrm>
          <a:prstGeom prst="rect">
            <a:avLst/>
          </a:prstGeom>
        </p:spPr>
      </p:pic>
    </p:spTree>
    <p:extLst>
      <p:ext uri="{BB962C8B-B14F-4D97-AF65-F5344CB8AC3E}">
        <p14:creationId xmlns:p14="http://schemas.microsoft.com/office/powerpoint/2010/main" val="114425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1</a:t>
            </a:r>
            <a:br>
              <a:rPr lang="en-US" sz="2800">
                <a:solidFill>
                  <a:srgbClr val="33175A"/>
                </a:solidFill>
              </a:rPr>
            </a:br>
            <a:r>
              <a:rPr lang="en-US" sz="2800" b="0" i="0" u="none" strike="noStrike" baseline="0">
                <a:solidFill>
                  <a:schemeClr val="tx1"/>
                </a:solidFill>
                <a:latin typeface="+mn-lt"/>
              </a:rPr>
              <a:t>Identify Segments and Angles in Regular Polygons</a:t>
            </a:r>
            <a:endParaRPr lang="en-US" sz="2800" b="0">
              <a:solidFill>
                <a:schemeClr val="tx1"/>
              </a:solidFill>
              <a:latin typeface="+mn-lt"/>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5"/>
                <a:ext cx="6328554" cy="40928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The center of the regular hexagon is </a:t>
                </a:r>
                <a:r>
                  <a:rPr lang="en-US" sz="2800" b="0" i="0" u="none" strike="noStrike" baseline="0">
                    <a:solidFill>
                      <a:schemeClr val="tx2"/>
                    </a:solidFill>
                  </a:rPr>
                  <a:t>point </a:t>
                </a:r>
                <a:r>
                  <a:rPr lang="en-US" sz="2800" i="1" u="none" strike="noStrike" baseline="0">
                    <a:solidFill>
                      <a:schemeClr val="tx2"/>
                    </a:solidFill>
                  </a:rPr>
                  <a:t>R</a:t>
                </a:r>
                <a:r>
                  <a:rPr lang="en-US" sz="2800" b="0" i="0" u="none" strike="noStrike" baseline="0">
                    <a:solidFill>
                      <a:schemeClr val="tx2"/>
                    </a:solidFill>
                  </a:rPr>
                  <a:t>. A radius of the regular hexagon is </a:t>
                </a:r>
                <a14:m>
                  <m:oMath xmlns:m="http://schemas.openxmlformats.org/officeDocument/2006/math">
                    <m:acc>
                      <m:accPr>
                        <m:chr m:val="̅"/>
                        <m:ctrlPr>
                          <a:rPr lang="en-US" sz="2800" b="0" i="1" u="none" strike="noStrike" baseline="0" smtClean="0">
                            <a:solidFill>
                              <a:schemeClr val="tx2"/>
                            </a:solidFill>
                            <a:latin typeface="Cambria Math" panose="02040503050406030204" pitchFamily="18" charset="0"/>
                          </a:rPr>
                        </m:ctrlPr>
                      </m:accPr>
                      <m:e>
                        <m:r>
                          <a:rPr lang="en-US" sz="2800" b="0" i="1" u="none" strike="noStrike" baseline="0" smtClean="0">
                            <a:solidFill>
                              <a:schemeClr val="tx2"/>
                            </a:solidFill>
                            <a:latin typeface="Cambria Math" panose="02040503050406030204" pitchFamily="18" charset="0"/>
                          </a:rPr>
                          <m:t>𝑅𝐾</m:t>
                        </m:r>
                      </m:e>
                    </m:acc>
                  </m:oMath>
                </a14:m>
                <a:r>
                  <a:rPr lang="en-US" sz="2800" b="0" i="1" u="none" strike="noStrike" baseline="0">
                    <a:solidFill>
                      <a:schemeClr val="tx2"/>
                    </a:solidFill>
                  </a:rPr>
                  <a:t> </a:t>
                </a:r>
                <a:r>
                  <a:rPr lang="en-US" sz="2800" b="0" i="0" u="none" strike="noStrike" baseline="0">
                    <a:solidFill>
                      <a:schemeClr val="tx2"/>
                    </a:solidFill>
                  </a:rPr>
                  <a:t>. An apothem of the regular hexagon is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𝑅</m:t>
                        </m:r>
                        <m:r>
                          <a:rPr lang="en-US" sz="2800" b="0" i="1" smtClean="0">
                            <a:solidFill>
                              <a:schemeClr val="tx2"/>
                            </a:solidFill>
                            <a:latin typeface="Cambria Math" panose="02040503050406030204" pitchFamily="18" charset="0"/>
                          </a:rPr>
                          <m:t>𝑆</m:t>
                        </m:r>
                      </m:e>
                    </m:acc>
                  </m:oMath>
                </a14:m>
                <a:r>
                  <a:rPr lang="en-US" sz="2800" b="0" i="0" u="none" strike="noStrike" baseline="0">
                    <a:solidFill>
                      <a:schemeClr val="tx2"/>
                    </a:solidFill>
                  </a:rPr>
                  <a:t>. A central angle of the regular hexagon is ∠</a:t>
                </a:r>
                <a:r>
                  <a:rPr lang="en-US" sz="2800" b="0" i="1" u="none" strike="noStrike" baseline="0">
                    <a:solidFill>
                      <a:schemeClr val="tx2"/>
                    </a:solidFill>
                  </a:rPr>
                  <a:t>KRL</a:t>
                </a:r>
                <a:r>
                  <a:rPr lang="en-US" sz="2800" b="0" i="0" u="none" strike="noStrike" baseline="0">
                    <a:solidFill>
                      <a:schemeClr val="tx2"/>
                    </a:solidFill>
                  </a:rPr>
                  <a:t>. A regular hexagon has 6 sides. Thus, the measure of each central angle is </a:t>
                </a:r>
                <a14:m>
                  <m:oMath xmlns:m="http://schemas.openxmlformats.org/officeDocument/2006/math">
                    <m:f>
                      <m:fPr>
                        <m:ctrlPr>
                          <a:rPr lang="en-US" sz="2800" b="0" i="1" u="none" strike="noStrike" baseline="0" smtClean="0">
                            <a:solidFill>
                              <a:schemeClr val="tx2"/>
                            </a:solidFill>
                            <a:latin typeface="Cambria Math" panose="02040503050406030204" pitchFamily="18" charset="0"/>
                            <a:ea typeface="Cambria Math" panose="02040503050406030204" pitchFamily="18" charset="0"/>
                          </a:rPr>
                        </m:ctrlPr>
                      </m:fPr>
                      <m:num>
                        <m:r>
                          <m:rPr>
                            <m:nor/>
                          </m:rPr>
                          <a:rPr lang="en-US" sz="2800" dirty="0">
                            <a:solidFill>
                              <a:schemeClr val="tx2"/>
                            </a:solidFill>
                            <a:latin typeface="Cambria Math" panose="02040503050406030204" pitchFamily="18" charset="0"/>
                            <a:ea typeface="Cambria Math" panose="02040503050406030204" pitchFamily="18" charset="0"/>
                          </a:rPr>
                          <m:t>360°</m:t>
                        </m:r>
                      </m:num>
                      <m:den>
                        <m:r>
                          <m:rPr>
                            <m:nor/>
                          </m:rPr>
                          <a:rPr lang="en-US" sz="2800" dirty="0">
                            <a:solidFill>
                              <a:schemeClr val="tx2"/>
                            </a:solidFill>
                            <a:latin typeface="Cambria Math" panose="02040503050406030204" pitchFamily="18" charset="0"/>
                            <a:ea typeface="Cambria Math" panose="02040503050406030204" pitchFamily="18" charset="0"/>
                          </a:rPr>
                          <m:t>6</m:t>
                        </m:r>
                      </m:den>
                    </m:f>
                  </m:oMath>
                </a14:m>
                <a:r>
                  <a:rPr lang="en-US" sz="2800" b="0" i="0" u="none" strike="noStrike" baseline="0">
                    <a:solidFill>
                      <a:schemeClr val="tx2"/>
                    </a:solidFill>
                  </a:rPr>
                  <a:t> or 60</a:t>
                </a:r>
                <a14:m>
                  <m:oMath xmlns:m="http://schemas.openxmlformats.org/officeDocument/2006/math">
                    <m:r>
                      <m:rPr>
                        <m:nor/>
                      </m:rPr>
                      <a:rPr lang="en-US" sz="2800" dirty="0" smtClean="0">
                        <a:solidFill>
                          <a:schemeClr val="tx2"/>
                        </a:solidFill>
                      </a:rPr>
                      <m:t>°</m:t>
                    </m:r>
                  </m:oMath>
                </a14:m>
                <a:r>
                  <a:rPr lang="en-US" sz="2800" b="0" i="0" u="none" strike="noStrike" baseline="0">
                    <a:solidFill>
                      <a:schemeClr val="tx2"/>
                    </a:solidFill>
                  </a:rPr>
                  <a:t>.</a:t>
                </a:r>
                <a:endParaRPr lang="en-US" sz="2800" b="0" i="0" u="none" strike="noStrike" baseline="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5"/>
                <a:ext cx="6328554" cy="4092871"/>
              </a:xfrm>
              <a:prstGeom prst="rect">
                <a:avLst/>
              </a:prstGeom>
              <a:blipFill>
                <a:blip r:embed="rId2"/>
                <a:stretch>
                  <a:fillRect l="-1925" t="-1490" r="-9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45B475B-F532-424D-B2B5-2FCB3C778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487" y="2042672"/>
            <a:ext cx="2408778" cy="2258949"/>
          </a:xfrm>
          <a:prstGeom prst="rect">
            <a:avLst/>
          </a:prstGeom>
        </p:spPr>
      </p:pic>
    </p:spTree>
    <p:extLst>
      <p:ext uri="{BB962C8B-B14F-4D97-AF65-F5344CB8AC3E}">
        <p14:creationId xmlns:p14="http://schemas.microsoft.com/office/powerpoint/2010/main" val="199692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209288" cy="45356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PATCHES</a:t>
            </a:r>
            <a:r>
              <a:rPr lang="en-IN" sz="2800" b="1"/>
              <a:t> Lindsay created a patch for the robotics club at her school. The patch is a regular octagon with a side length of </a:t>
            </a:r>
            <a:br>
              <a:rPr lang="en-IN" sz="2800" b="1"/>
            </a:br>
            <a:r>
              <a:rPr lang="en-IN" sz="2800" b="1"/>
              <a:t>4 centimeters. Find the area covered by the patch. Round to the nearest tenth. </a:t>
            </a:r>
            <a:endParaRPr lang="en-IN"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latin typeface="+mn-lt"/>
            </a:endParaRPr>
          </a:p>
        </p:txBody>
      </p:sp>
      <p:pic>
        <p:nvPicPr>
          <p:cNvPr id="3" name="Picture 2">
            <a:extLst>
              <a:ext uri="{FF2B5EF4-FFF2-40B4-BE49-F238E27FC236}">
                <a16:creationId xmlns:a16="http://schemas.microsoft.com/office/drawing/2014/main" id="{9869D1E6-C494-4FB9-84D6-56DD77656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877" y="2250862"/>
            <a:ext cx="2358067" cy="2890533"/>
          </a:xfrm>
          <a:prstGeom prst="rect">
            <a:avLst/>
          </a:prstGeom>
        </p:spPr>
      </p:pic>
    </p:spTree>
    <p:extLst>
      <p:ext uri="{BB962C8B-B14F-4D97-AF65-F5344CB8AC3E}">
        <p14:creationId xmlns:p14="http://schemas.microsoft.com/office/powerpoint/2010/main" val="265988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209288" cy="45356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9863" indent="-1439863"/>
                <a:r>
                  <a:rPr lang="en-US" sz="2800" b="1">
                    <a:solidFill>
                      <a:schemeClr val="tx1"/>
                    </a:solidFill>
                  </a:rPr>
                  <a:t>Step 1 </a:t>
                </a:r>
                <a:r>
                  <a:rPr lang="en-IN" sz="2800" b="1">
                    <a:solidFill>
                      <a:schemeClr val="tx1"/>
                    </a:solidFill>
                  </a:rPr>
                  <a:t>Find the measure of a central angle.</a:t>
                </a:r>
                <a:r>
                  <a:rPr lang="en-IN" sz="2800" b="1"/>
                  <a:t> </a:t>
                </a:r>
                <a:endParaRPr lang="en-IN" sz="2800"/>
              </a:p>
              <a:p>
                <a:r>
                  <a:rPr lang="en-IN" sz="2800">
                    <a:solidFill>
                      <a:schemeClr val="tx2"/>
                    </a:solidFill>
                  </a:rPr>
                  <a:t>A regular octagon has 8 congruent central angles, so </a:t>
                </a:r>
                <a:r>
                  <a:rPr lang="en-IN" sz="2800" i="1" err="1">
                    <a:solidFill>
                      <a:schemeClr val="tx2"/>
                    </a:solidFill>
                  </a:rPr>
                  <a:t>m</a:t>
                </a:r>
                <a:r>
                  <a:rPr lang="en-IN" sz="2800" err="1">
                    <a:solidFill>
                      <a:schemeClr val="tx2"/>
                    </a:solidFill>
                  </a:rPr>
                  <a:t>∠</a:t>
                </a:r>
                <a:r>
                  <a:rPr lang="en-IN" sz="2800" i="1" err="1">
                    <a:solidFill>
                      <a:schemeClr val="tx2"/>
                    </a:solidFill>
                  </a:rPr>
                  <a:t>ABC</a:t>
                </a:r>
                <a:r>
                  <a:rPr lang="en-IN" sz="2800" i="1">
                    <a:solidFill>
                      <a:schemeClr val="tx2"/>
                    </a:solidFill>
                  </a:rPr>
                  <a:t> </a:t>
                </a:r>
                <a:r>
                  <a:rPr lang="en-IN" sz="2800">
                    <a:solidFill>
                      <a:schemeClr val="tx2"/>
                    </a:solidFill>
                  </a:rPr>
                  <a:t>= </a:t>
                </a:r>
                <a14:m>
                  <m:oMath xmlns:m="http://schemas.openxmlformats.org/officeDocument/2006/math">
                    <m:f>
                      <m:fPr>
                        <m:ctrlPr>
                          <a:rPr lang="en-IN" sz="2800" i="1" smtClean="0">
                            <a:solidFill>
                              <a:schemeClr val="tx2"/>
                            </a:solidFill>
                            <a:latin typeface="Cambria Math" panose="02040503050406030204" pitchFamily="18" charset="0"/>
                          </a:rPr>
                        </m:ctrlPr>
                      </m:fPr>
                      <m:num>
                        <m:r>
                          <m:rPr>
                            <m:nor/>
                          </m:rPr>
                          <a:rPr lang="en-IN" sz="2800" dirty="0">
                            <a:solidFill>
                              <a:schemeClr val="tx2"/>
                            </a:solidFill>
                            <a:latin typeface="Cambria Math" panose="02040503050406030204" pitchFamily="18" charset="0"/>
                            <a:ea typeface="Cambria Math" panose="02040503050406030204" pitchFamily="18" charset="0"/>
                          </a:rPr>
                          <m:t>360°</m:t>
                        </m:r>
                      </m:num>
                      <m:den>
                        <m:r>
                          <m:rPr>
                            <m:nor/>
                          </m:rPr>
                          <a:rPr lang="en-IN" sz="2800" b="0" i="0" dirty="0" smtClean="0">
                            <a:latin typeface="Cambria Math" panose="02040503050406030204" pitchFamily="18" charset="0"/>
                            <a:ea typeface="Cambria Math" panose="02040503050406030204" pitchFamily="18" charset="0"/>
                          </a:rPr>
                          <m:t>8</m:t>
                        </m:r>
                      </m:den>
                    </m:f>
                  </m:oMath>
                </a14:m>
                <a:r>
                  <a:rPr lang="en-IN" sz="2800">
                    <a:solidFill>
                      <a:schemeClr val="tx2"/>
                    </a:solidFill>
                  </a:rPr>
                  <a:t> or 45°.</a:t>
                </a:r>
                <a:endParaRPr lang="en-US" sz="2800" b="1" i="0" u="none" strike="noStrike" baseline="0">
                  <a:solidFill>
                    <a:schemeClr val="tx2"/>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7209288" cy="4535639"/>
              </a:xfrm>
              <a:prstGeom prst="rect">
                <a:avLst/>
              </a:prstGeom>
              <a:blipFill>
                <a:blip r:embed="rId2"/>
                <a:stretch>
                  <a:fillRect l="-1691" t="-1344"/>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latin typeface="+mn-lt"/>
            </a:endParaRPr>
          </a:p>
        </p:txBody>
      </p:sp>
      <p:pic>
        <p:nvPicPr>
          <p:cNvPr id="5" name="Picture 4">
            <a:extLst>
              <a:ext uri="{FF2B5EF4-FFF2-40B4-BE49-F238E27FC236}">
                <a16:creationId xmlns:a16="http://schemas.microsoft.com/office/drawing/2014/main" id="{EAC86883-B484-4DCB-A901-F229E7D1D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877" y="2250862"/>
            <a:ext cx="2358067" cy="2890533"/>
          </a:xfrm>
          <a:prstGeom prst="rect">
            <a:avLst/>
          </a:prstGeom>
        </p:spPr>
      </p:pic>
    </p:spTree>
    <p:extLst>
      <p:ext uri="{BB962C8B-B14F-4D97-AF65-F5344CB8AC3E}">
        <p14:creationId xmlns:p14="http://schemas.microsoft.com/office/powerpoint/2010/main" val="133402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431060" cy="27854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IN" sz="2800" b="1">
                    <a:solidFill>
                      <a:schemeClr val="tx1"/>
                    </a:solidFill>
                  </a:rPr>
                  <a:t>Find the length of the apothem. </a:t>
                </a:r>
                <a:endParaRPr lang="en-IN" sz="2800">
                  <a:solidFill>
                    <a:schemeClr val="tx1"/>
                  </a:solidFill>
                </a:endParaRPr>
              </a:p>
              <a:p>
                <a:r>
                  <a:rPr lang="en-IN" sz="2800">
                    <a:solidFill>
                      <a:schemeClr val="tx2"/>
                    </a:solidFill>
                  </a:rPr>
                  <a:t>Apothem </a:t>
                </a:r>
                <a14:m>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𝐵𝐷</m:t>
                        </m:r>
                      </m:e>
                    </m:acc>
                  </m:oMath>
                </a14:m>
                <a:r>
                  <a:rPr lang="en-IN" sz="2800" i="1">
                    <a:solidFill>
                      <a:schemeClr val="tx2"/>
                    </a:solidFill>
                  </a:rPr>
                  <a:t> </a:t>
                </a:r>
                <a:r>
                  <a:rPr lang="en-IN" sz="2800">
                    <a:solidFill>
                      <a:schemeClr val="tx2"/>
                    </a:solidFill>
                  </a:rPr>
                  <a:t>is the height of isosceles </a:t>
                </a:r>
                <a:r>
                  <a:rPr lang="en-IN" sz="2800"/>
                  <a:t>△</a:t>
                </a:r>
                <a:r>
                  <a:rPr lang="en-IN" sz="2800" i="1">
                    <a:solidFill>
                      <a:schemeClr val="tx2"/>
                    </a:solidFill>
                  </a:rPr>
                  <a:t>ABC</a:t>
                </a:r>
                <a:r>
                  <a:rPr lang="en-IN" sz="2800">
                    <a:solidFill>
                      <a:schemeClr val="tx2"/>
                    </a:solidFill>
                  </a:rPr>
                  <a:t>. It bisects ∠</a:t>
                </a:r>
                <a:r>
                  <a:rPr lang="en-IN" sz="2800" i="1">
                    <a:solidFill>
                      <a:schemeClr val="tx2"/>
                    </a:solidFill>
                  </a:rPr>
                  <a:t>ABC</a:t>
                </a:r>
                <a:r>
                  <a:rPr lang="en-IN" sz="2800">
                    <a:solidFill>
                      <a:schemeClr val="tx2"/>
                    </a:solidFill>
                  </a:rPr>
                  <a:t>, so </a:t>
                </a:r>
                <a:r>
                  <a:rPr lang="en-IN" sz="2800" i="1" err="1">
                    <a:solidFill>
                      <a:schemeClr val="tx2"/>
                    </a:solidFill>
                  </a:rPr>
                  <a:t>m</a:t>
                </a:r>
                <a:r>
                  <a:rPr lang="en-IN" sz="2800" err="1">
                    <a:solidFill>
                      <a:schemeClr val="tx2"/>
                    </a:solidFill>
                  </a:rPr>
                  <a:t>∠</a:t>
                </a:r>
                <a:r>
                  <a:rPr lang="en-IN" sz="2800" i="1" err="1">
                    <a:solidFill>
                      <a:schemeClr val="tx2"/>
                    </a:solidFill>
                  </a:rPr>
                  <a:t>DBC</a:t>
                </a:r>
                <a:r>
                  <a:rPr lang="en-IN" sz="2800" i="1">
                    <a:solidFill>
                      <a:schemeClr val="tx2"/>
                    </a:solidFill>
                  </a:rPr>
                  <a:t> </a:t>
                </a:r>
                <a:r>
                  <a:rPr lang="en-IN" sz="2800">
                    <a:solidFill>
                      <a:schemeClr val="tx2"/>
                    </a:solidFill>
                  </a:rPr>
                  <a:t>= 45° ÷ 2 or 22.5°. It also bisects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IN" sz="2800">
                    <a:solidFill>
                      <a:schemeClr val="tx2"/>
                    </a:solidFill>
                  </a:rPr>
                  <a:t>, so </a:t>
                </a:r>
                <a:r>
                  <a:rPr lang="en-IN" sz="2800" i="1">
                    <a:solidFill>
                      <a:schemeClr val="tx2"/>
                    </a:solidFill>
                  </a:rPr>
                  <a:t>DC </a:t>
                </a:r>
                <a:r>
                  <a:rPr lang="en-IN" sz="2800">
                    <a:solidFill>
                      <a:schemeClr val="tx2"/>
                    </a:solidFill>
                  </a:rPr>
                  <a:t>= 2 centimeters. Use trigonometric ratios to find the length of the apothem.</a:t>
                </a:r>
                <a:endParaRPr lang="en-US" sz="2800" b="1" i="0" u="none" strike="noStrike" baseline="0">
                  <a:solidFill>
                    <a:schemeClr val="tx2"/>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7431060" cy="2785497"/>
              </a:xfrm>
              <a:prstGeom prst="rect">
                <a:avLst/>
              </a:prstGeom>
              <a:blipFill>
                <a:blip r:embed="rId2"/>
                <a:stretch>
                  <a:fillRect l="-1641" t="-2188" r="-2625" b="-678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latin typeface="+mn-lt"/>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813300278"/>
                  </p:ext>
                </p:extLst>
              </p:nvPr>
            </p:nvGraphicFramePr>
            <p:xfrm>
              <a:off x="478507" y="4543344"/>
              <a:ext cx="6447226" cy="1789430"/>
            </p:xfrm>
            <a:graphic>
              <a:graphicData uri="http://schemas.openxmlformats.org/drawingml/2006/table">
                <a:tbl>
                  <a:tblPr firstRow="1" bandRow="1">
                    <a:tableStyleId>{2D5ABB26-0587-4C30-8999-92F81FD0307C}</a:tableStyleId>
                  </a:tblPr>
                  <a:tblGrid>
                    <a:gridCol w="3611716">
                      <a:extLst>
                        <a:ext uri="{9D8B030D-6E8A-4147-A177-3AD203B41FA5}">
                          <a16:colId xmlns:a16="http://schemas.microsoft.com/office/drawing/2014/main" val="683472226"/>
                        </a:ext>
                      </a:extLst>
                    </a:gridCol>
                    <a:gridCol w="2835510">
                      <a:extLst>
                        <a:ext uri="{9D8B030D-6E8A-4147-A177-3AD203B41FA5}">
                          <a16:colId xmlns:a16="http://schemas.microsoft.com/office/drawing/2014/main" val="2990027886"/>
                        </a:ext>
                      </a:extLst>
                    </a:gridCol>
                  </a:tblGrid>
                  <a:tr h="397166">
                    <a:tc>
                      <a:txBody>
                        <a:bodyPr/>
                        <a:lstStyle/>
                        <a:p>
                          <a:r>
                            <a:rPr lang="en-IN" sz="2800" u="none" strike="noStrike" kern="1200" baseline="0">
                              <a:solidFill>
                                <a:schemeClr val="tx1"/>
                              </a:solidFill>
                              <a:latin typeface="Cambria Math" panose="02040503050406030204" pitchFamily="18" charset="0"/>
                              <a:ea typeface="+mn-ea"/>
                              <a:cs typeface="+mn-cs"/>
                            </a:rPr>
                            <a:t> </a:t>
                          </a:r>
                          <a14:m>
                            <m:oMath xmlns:m="http://schemas.openxmlformats.org/officeDocument/2006/math">
                              <m:r>
                                <a:rPr lang="en-IN" sz="2800" u="none" strike="noStrike" kern="1200" baseline="0" smtClean="0">
                                  <a:solidFill>
                                    <a:schemeClr val="tx1"/>
                                  </a:solidFill>
                                  <a:latin typeface="Cambria Math" panose="02040503050406030204" pitchFamily="18" charset="0"/>
                                  <a:ea typeface="+mn-ea"/>
                                  <a:cs typeface="+mn-cs"/>
                                </a:rPr>
                                <m:t> </m:t>
                              </m:r>
                              <m:r>
                                <m:rPr>
                                  <m:sty m:val="p"/>
                                </m:rPr>
                                <a:rPr lang="en-IN" sz="2800" u="none" strike="noStrike" kern="1200" baseline="0" smtClean="0">
                                  <a:solidFill>
                                    <a:schemeClr val="tx2"/>
                                  </a:solidFill>
                                  <a:latin typeface="Cambria Math" panose="02040503050406030204" pitchFamily="18" charset="0"/>
                                  <a:ea typeface="+mn-ea"/>
                                  <a:cs typeface="+mn-cs"/>
                                </a:rPr>
                                <m:t>tan</m:t>
                              </m:r>
                              <m:r>
                                <a:rPr lang="en-IN" sz="2800" u="none" strike="noStrike" kern="1200" baseline="0" smtClean="0">
                                  <a:solidFill>
                                    <a:schemeClr val="tx2"/>
                                  </a:solidFill>
                                  <a:latin typeface="Cambria Math" panose="02040503050406030204" pitchFamily="18" charset="0"/>
                                  <a:ea typeface="+mn-ea"/>
                                  <a:cs typeface="+mn-cs"/>
                                </a:rPr>
                                <m:t> 22.5°</m:t>
                              </m:r>
                              <m:r>
                                <m:rPr>
                                  <m:nor/>
                                </m:rPr>
                                <a:rPr lang="en-IN" sz="2800" u="none" strike="noStrike" kern="1200" baseline="0" smtClean="0">
                                  <a:solidFill>
                                    <a:schemeClr val="tx2"/>
                                  </a:solidFill>
                                  <a:latin typeface="Cambria Math" panose="02040503050406030204" pitchFamily="18" charset="0"/>
                                  <a:ea typeface="+mn-ea"/>
                                  <a:cs typeface="+mn-cs"/>
                                </a:rPr>
                                <m:t> =</m:t>
                              </m:r>
                              <m:f>
                                <m:fPr>
                                  <m:ctrlPr>
                                    <a:rPr lang="en-IN" sz="2800" i="1" u="none" strike="noStrike" kern="1200" baseline="0" smtClean="0">
                                      <a:solidFill>
                                        <a:schemeClr val="tx2"/>
                                      </a:solidFill>
                                      <a:latin typeface="Cambria Math" panose="02040503050406030204" pitchFamily="18" charset="0"/>
                                      <a:ea typeface="+mn-ea"/>
                                      <a:cs typeface="+mn-cs"/>
                                    </a:rPr>
                                  </m:ctrlPr>
                                </m:fPr>
                                <m:num>
                                  <m:r>
                                    <a:rPr lang="en-IN" sz="2800" i="1" u="none" strike="noStrike" kern="1200" baseline="0" smtClean="0">
                                      <a:solidFill>
                                        <a:schemeClr val="tx2"/>
                                      </a:solidFill>
                                      <a:latin typeface="Cambria Math" panose="02040503050406030204" pitchFamily="18" charset="0"/>
                                      <a:ea typeface="+mn-ea"/>
                                      <a:cs typeface="+mn-cs"/>
                                    </a:rPr>
                                    <m:t>2</m:t>
                                  </m:r>
                                </m:num>
                                <m:den>
                                  <m:r>
                                    <a:rPr lang="en-US" sz="2800" i="1" u="none" strike="noStrike" kern="1200" baseline="0" smtClean="0">
                                      <a:solidFill>
                                        <a:schemeClr val="tx2"/>
                                      </a:solidFill>
                                      <a:latin typeface="Cambria Math" panose="02040503050406030204" pitchFamily="18" charset="0"/>
                                      <a:ea typeface="+mn-ea"/>
                                      <a:cs typeface="+mn-cs"/>
                                    </a:rPr>
                                    <m:t>𝑎</m:t>
                                  </m:r>
                                </m:den>
                              </m:f>
                            </m:oMath>
                          </a14:m>
                          <a:endParaRPr lang="en-IN" sz="2800" u="none" strike="noStrike" kern="1200" baseline="0">
                            <a:solidFill>
                              <a:schemeClr val="tx1"/>
                            </a:solidFill>
                            <a:latin typeface="Cambria Math" panose="02040503050406030204" pitchFamily="18"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800" u="none" strike="noStrike" kern="1200" baseline="0" smtClean="0">
                                    <a:solidFill>
                                      <a:srgbClr val="0070C0"/>
                                    </a:solidFill>
                                    <a:latin typeface="Cambria Math" panose="02040503050406030204" pitchFamily="18" charset="0"/>
                                  </a:rPr>
                                  <m:t>tan</m:t>
                                </m:r>
                                <m:r>
                                  <a:rPr lang="en-US" sz="2800" u="none" strike="noStrike" kern="1200" baseline="0" smtClean="0">
                                    <a:solidFill>
                                      <a:srgbClr val="0070C0"/>
                                    </a:solidFill>
                                    <a:latin typeface="Cambria Math" panose="02040503050406030204" pitchFamily="18" charset="0"/>
                                  </a:rPr>
                                  <m:t> </m:t>
                                </m:r>
                                <m:r>
                                  <a:rPr lang="el-GR" sz="2800" u="none" strike="noStrike" kern="1200" baseline="0" smtClean="0">
                                    <a:solidFill>
                                      <a:srgbClr val="0070C0"/>
                                    </a:solidFill>
                                    <a:latin typeface="Cambria Math" panose="02040503050406030204" pitchFamily="18" charset="0"/>
                                  </a:rPr>
                                  <m:t>𝜃</m:t>
                                </m:r>
                                <m:r>
                                  <a:rPr lang="en-US" sz="2800" u="none" strike="noStrike" kern="1200" baseline="0" smtClean="0">
                                    <a:solidFill>
                                      <a:srgbClr val="0070C0"/>
                                    </a:solidFill>
                                    <a:latin typeface="Cambria Math" panose="02040503050406030204" pitchFamily="18" charset="0"/>
                                  </a:rPr>
                                  <m:t>=</m:t>
                                </m:r>
                                <m:f>
                                  <m:fPr>
                                    <m:ctrlPr>
                                      <a:rPr lang="en-IN" sz="2800" i="1" u="none" strike="noStrike" kern="1200" baseline="0" smtClean="0">
                                        <a:solidFill>
                                          <a:srgbClr val="0070C0"/>
                                        </a:solidFill>
                                        <a:latin typeface="Cambria Math" panose="02040503050406030204" pitchFamily="18" charset="0"/>
                                      </a:rPr>
                                    </m:ctrlPr>
                                  </m:fPr>
                                  <m:num>
                                    <m:r>
                                      <m:rPr>
                                        <m:sty m:val="p"/>
                                      </m:rPr>
                                      <a:rPr lang="en-US" sz="2800" i="0" u="none" strike="noStrike" kern="1200" baseline="0" smtClean="0">
                                        <a:solidFill>
                                          <a:srgbClr val="0070C0"/>
                                        </a:solidFill>
                                        <a:latin typeface="Cambria Math" panose="02040503050406030204" pitchFamily="18" charset="0"/>
                                      </a:rPr>
                                      <m:t>opp</m:t>
                                    </m:r>
                                  </m:num>
                                  <m:den>
                                    <m:r>
                                      <m:rPr>
                                        <m:sty m:val="p"/>
                                      </m:rPr>
                                      <a:rPr lang="en-US" sz="2800" i="0" u="none" strike="noStrike" kern="1200" baseline="0" smtClean="0">
                                        <a:solidFill>
                                          <a:srgbClr val="0070C0"/>
                                        </a:solidFill>
                                        <a:latin typeface="Cambria Math" panose="02040503050406030204" pitchFamily="18" charset="0"/>
                                      </a:rPr>
                                      <m:t>adj</m:t>
                                    </m:r>
                                  </m:den>
                                </m:f>
                              </m:oMath>
                            </m:oMathPara>
                          </a14:m>
                          <a:endParaRPr lang="en-IN" sz="2800" i="0">
                            <a:solidFill>
                              <a:srgbClr val="0070C0"/>
                            </a:solidFill>
                          </a:endParaRPr>
                        </a:p>
                      </a:txBody>
                      <a:tcPr anchor="ctr"/>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u="none" strike="noStrike" kern="1200" baseline="0" smtClean="0">
                                    <a:solidFill>
                                      <a:schemeClr val="tx1"/>
                                    </a:solidFill>
                                    <a:latin typeface="Cambria Math" panose="02040503050406030204" pitchFamily="18" charset="0"/>
                                    <a:ea typeface="+mn-ea"/>
                                    <a:cs typeface="+mn-cs"/>
                                  </a:rPr>
                                  <m:t>            </m:t>
                                </m:r>
                                <m:r>
                                  <a:rPr lang="en-IN" sz="2800" b="0" i="0" u="none" strike="noStrike" kern="1200" baseline="0" smtClean="0">
                                    <a:solidFill>
                                      <a:schemeClr val="tx1"/>
                                    </a:solidFill>
                                    <a:latin typeface="Cambria Math" panose="02040503050406030204" pitchFamily="18" charset="0"/>
                                    <a:ea typeface="+mn-ea"/>
                                    <a:cs typeface="+mn-cs"/>
                                  </a:rPr>
                                  <m:t>   </m:t>
                                </m:r>
                                <m:r>
                                  <a:rPr lang="en-US" sz="2800" u="none" strike="noStrike" kern="1200" baseline="0" smtClean="0">
                                    <a:solidFill>
                                      <a:schemeClr val="tx2"/>
                                    </a:solidFill>
                                    <a:latin typeface="Cambria Math" panose="02040503050406030204" pitchFamily="18" charset="0"/>
                                    <a:ea typeface="+mn-ea"/>
                                    <a:cs typeface="+mn-cs"/>
                                  </a:rPr>
                                  <m:t>𝑎</m:t>
                                </m:r>
                                <m:r>
                                  <a:rPr lang="en-US" sz="2800" u="none" strike="noStrike" kern="1200" baseline="0" smtClean="0">
                                    <a:solidFill>
                                      <a:schemeClr val="tx2"/>
                                    </a:solidFill>
                                    <a:latin typeface="Cambria Math" panose="02040503050406030204" pitchFamily="18" charset="0"/>
                                    <a:ea typeface="+mn-ea"/>
                                    <a:cs typeface="+mn-cs"/>
                                  </a:rPr>
                                  <m:t>=</m:t>
                                </m:r>
                                <m:f>
                                  <m:fPr>
                                    <m:ctrlPr>
                                      <a:rPr lang="en-IN" sz="2800" i="1" u="none" strike="noStrike" kern="1200" baseline="0" smtClean="0">
                                        <a:solidFill>
                                          <a:schemeClr val="tx2"/>
                                        </a:solidFill>
                                        <a:latin typeface="Cambria Math" panose="02040503050406030204" pitchFamily="18" charset="0"/>
                                        <a:ea typeface="+mn-ea"/>
                                        <a:cs typeface="+mn-cs"/>
                                      </a:rPr>
                                    </m:ctrlPr>
                                  </m:fPr>
                                  <m:num>
                                    <m:r>
                                      <a:rPr lang="en-US" sz="2800" u="none" strike="noStrike" kern="1200" baseline="0" smtClean="0">
                                        <a:solidFill>
                                          <a:schemeClr val="tx2"/>
                                        </a:solidFill>
                                        <a:latin typeface="Cambria Math" panose="02040503050406030204" pitchFamily="18" charset="0"/>
                                        <a:ea typeface="+mn-ea"/>
                                        <a:cs typeface="+mn-cs"/>
                                      </a:rPr>
                                      <m:t>2</m:t>
                                    </m:r>
                                  </m:num>
                                  <m:den>
                                    <m:r>
                                      <m:rPr>
                                        <m:sty m:val="p"/>
                                      </m:rPr>
                                      <a:rPr lang="en-US" sz="2800" u="none" strike="noStrike" kern="1200" baseline="0" smtClean="0">
                                        <a:solidFill>
                                          <a:schemeClr val="tx2"/>
                                        </a:solidFill>
                                        <a:latin typeface="Cambria Math" panose="02040503050406030204" pitchFamily="18" charset="0"/>
                                        <a:ea typeface="+mn-ea"/>
                                        <a:cs typeface="+mn-cs"/>
                                      </a:rPr>
                                      <m:t>tan</m:t>
                                    </m:r>
                                    <m:r>
                                      <a:rPr lang="en-US" sz="2800" u="none" strike="noStrike" kern="1200" baseline="0" smtClean="0">
                                        <a:solidFill>
                                          <a:schemeClr val="tx2"/>
                                        </a:solidFill>
                                        <a:latin typeface="Cambria Math" panose="02040503050406030204" pitchFamily="18" charset="0"/>
                                        <a:ea typeface="+mn-ea"/>
                                        <a:cs typeface="+mn-cs"/>
                                      </a:rPr>
                                      <m:t> 22.5°</m:t>
                                    </m:r>
                                  </m:den>
                                </m:f>
                              </m:oMath>
                            </m:oMathPara>
                          </a14:m>
                          <a:endParaRPr lang="en-IN" sz="2800" u="none" strike="noStrike" kern="1200" baseline="0">
                            <a:solidFill>
                              <a:schemeClr val="tx1"/>
                            </a:solidFill>
                            <a:latin typeface="Cambria Math" panose="02040503050406030204" pitchFamily="18" charset="0"/>
                            <a:ea typeface="+mn-ea"/>
                            <a:cs typeface="+mn-cs"/>
                          </a:endParaRPr>
                        </a:p>
                      </a:txBody>
                      <a:tcPr anchor="ctr"/>
                    </a:tc>
                    <a:tc>
                      <a:txBody>
                        <a:bodyPr/>
                        <a:lstStyle/>
                        <a:p>
                          <a:r>
                            <a:rPr lang="en-IN" sz="2800" u="none" strike="noStrike" kern="1200" baseline="0">
                              <a:solidFill>
                                <a:srgbClr val="0070C0"/>
                              </a:solidFill>
                            </a:rPr>
                            <a:t>    Solve for </a:t>
                          </a:r>
                          <a:r>
                            <a:rPr lang="en-IN" sz="2800" i="1" u="none" strike="noStrike" kern="1200" baseline="0">
                              <a:solidFill>
                                <a:srgbClr val="0070C0"/>
                              </a:solidFill>
                            </a:rPr>
                            <a:t>a</a:t>
                          </a:r>
                          <a:r>
                            <a:rPr lang="en-IN" sz="2800" u="none" strike="noStrike" kern="1200" baseline="0">
                              <a:solidFill>
                                <a:srgbClr val="0070C0"/>
                              </a:solidFill>
                            </a:rPr>
                            <a:t>.</a:t>
                          </a:r>
                          <a:endParaRPr lang="en-IN" sz="2800">
                            <a:solidFill>
                              <a:srgbClr val="0070C0"/>
                            </a:solidFill>
                          </a:endParaRPr>
                        </a:p>
                      </a:txBody>
                      <a:tcPr anchor="ctr"/>
                    </a:tc>
                    <a:extLst>
                      <a:ext uri="{0D108BD9-81ED-4DB2-BD59-A6C34878D82A}">
                        <a16:rowId xmlns:a16="http://schemas.microsoft.com/office/drawing/2014/main" val="903640378"/>
                      </a:ext>
                    </a:extLst>
                  </a:tr>
                </a:tbl>
              </a:graphicData>
            </a:graphic>
          </p:graphicFrame>
        </mc:Choice>
        <mc:Fallback xmlns="">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813300278"/>
                  </p:ext>
                </p:extLst>
              </p:nvPr>
            </p:nvGraphicFramePr>
            <p:xfrm>
              <a:off x="478507" y="4543344"/>
              <a:ext cx="6447226" cy="1789430"/>
            </p:xfrm>
            <a:graphic>
              <a:graphicData uri="http://schemas.openxmlformats.org/drawingml/2006/table">
                <a:tbl>
                  <a:tblPr firstRow="1" bandRow="1">
                    <a:tableStyleId>{2D5ABB26-0587-4C30-8999-92F81FD0307C}</a:tableStyleId>
                  </a:tblPr>
                  <a:tblGrid>
                    <a:gridCol w="3611716">
                      <a:extLst>
                        <a:ext uri="{9D8B030D-6E8A-4147-A177-3AD203B41FA5}">
                          <a16:colId xmlns:a16="http://schemas.microsoft.com/office/drawing/2014/main" val="683472226"/>
                        </a:ext>
                      </a:extLst>
                    </a:gridCol>
                    <a:gridCol w="2835510">
                      <a:extLst>
                        <a:ext uri="{9D8B030D-6E8A-4147-A177-3AD203B41FA5}">
                          <a16:colId xmlns:a16="http://schemas.microsoft.com/office/drawing/2014/main" val="2990027886"/>
                        </a:ext>
                      </a:extLst>
                    </a:gridCol>
                  </a:tblGrid>
                  <a:tr h="896366">
                    <a:tc>
                      <a:txBody>
                        <a:bodyPr/>
                        <a:lstStyle/>
                        <a:p>
                          <a:endParaRPr lang="en-US"/>
                        </a:p>
                      </a:txBody>
                      <a:tcPr anchor="ctr">
                        <a:blipFill>
                          <a:blip r:embed="rId3"/>
                          <a:stretch>
                            <a:fillRect r="-78583" b="-100000"/>
                          </a:stretch>
                        </a:blipFill>
                      </a:tcPr>
                    </a:tc>
                    <a:tc>
                      <a:txBody>
                        <a:bodyPr/>
                        <a:lstStyle/>
                        <a:p>
                          <a:endParaRPr lang="en-US"/>
                        </a:p>
                      </a:txBody>
                      <a:tcPr anchor="ctr">
                        <a:blipFill>
                          <a:blip r:embed="rId3"/>
                          <a:stretch>
                            <a:fillRect l="-127253" b="-100000"/>
                          </a:stretch>
                        </a:blipFill>
                      </a:tcPr>
                    </a:tc>
                    <a:extLst>
                      <a:ext uri="{0D108BD9-81ED-4DB2-BD59-A6C34878D82A}">
                        <a16:rowId xmlns:a16="http://schemas.microsoft.com/office/drawing/2014/main" val="1676120845"/>
                      </a:ext>
                    </a:extLst>
                  </a:tr>
                  <a:tr h="893064">
                    <a:tc>
                      <a:txBody>
                        <a:bodyPr/>
                        <a:lstStyle/>
                        <a:p>
                          <a:endParaRPr lang="en-US"/>
                        </a:p>
                      </a:txBody>
                      <a:tcPr anchor="ctr">
                        <a:blipFill>
                          <a:blip r:embed="rId3"/>
                          <a:stretch>
                            <a:fillRect t="-100000" r="-78583"/>
                          </a:stretch>
                        </a:blipFill>
                      </a:tcPr>
                    </a:tc>
                    <a:tc>
                      <a:txBody>
                        <a:bodyPr/>
                        <a:lstStyle/>
                        <a:p>
                          <a:r>
                            <a:rPr lang="en-IN" sz="2800" u="none" strike="noStrike" kern="1200" baseline="0">
                              <a:solidFill>
                                <a:srgbClr val="0070C0"/>
                              </a:solidFill>
                            </a:rPr>
                            <a:t>    Solve for </a:t>
                          </a:r>
                          <a:r>
                            <a:rPr lang="en-IN" sz="2800" i="1" u="none" strike="noStrike" kern="1200" baseline="0">
                              <a:solidFill>
                                <a:srgbClr val="0070C0"/>
                              </a:solidFill>
                            </a:rPr>
                            <a:t>a</a:t>
                          </a:r>
                          <a:r>
                            <a:rPr lang="en-IN" sz="2800" u="none" strike="noStrike" kern="1200" baseline="0">
                              <a:solidFill>
                                <a:srgbClr val="0070C0"/>
                              </a:solidFill>
                            </a:rPr>
                            <a:t>.</a:t>
                          </a:r>
                          <a:endParaRPr lang="en-IN" sz="2800">
                            <a:solidFill>
                              <a:srgbClr val="0070C0"/>
                            </a:solidFill>
                          </a:endParaRPr>
                        </a:p>
                      </a:txBody>
                      <a:tcPr anchor="ctr"/>
                    </a:tc>
                    <a:extLst>
                      <a:ext uri="{0D108BD9-81ED-4DB2-BD59-A6C34878D82A}">
                        <a16:rowId xmlns:a16="http://schemas.microsoft.com/office/drawing/2014/main" val="903640378"/>
                      </a:ext>
                    </a:extLst>
                  </a:tr>
                </a:tbl>
              </a:graphicData>
            </a:graphic>
          </p:graphicFrame>
        </mc:Fallback>
      </mc:AlternateContent>
      <p:pic>
        <p:nvPicPr>
          <p:cNvPr id="4" name="Picture 3">
            <a:extLst>
              <a:ext uri="{FF2B5EF4-FFF2-40B4-BE49-F238E27FC236}">
                <a16:creationId xmlns:a16="http://schemas.microsoft.com/office/drawing/2014/main" id="{985AF8CC-7616-43F0-A8BA-E55668B63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806" y="2126646"/>
            <a:ext cx="2524030" cy="2604707"/>
          </a:xfrm>
          <a:prstGeom prst="rect">
            <a:avLst/>
          </a:prstGeom>
        </p:spPr>
      </p:pic>
    </p:spTree>
    <p:extLst>
      <p:ext uri="{BB962C8B-B14F-4D97-AF65-F5344CB8AC3E}">
        <p14:creationId xmlns:p14="http://schemas.microsoft.com/office/powerpoint/2010/main" val="320606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280084" y="266745"/>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Warm up exercise</a:t>
            </a:r>
            <a:endParaRPr lang="en-US" sz="3600" b="1" dirty="0">
              <a:solidFill>
                <a:srgbClr val="33175A"/>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5B5462A-4F1D-31BB-50AA-23C178685703}"/>
              </a:ext>
            </a:extLst>
          </p:cNvPr>
          <p:cNvPicPr>
            <a:picLocks noChangeAspect="1"/>
          </p:cNvPicPr>
          <p:nvPr/>
        </p:nvPicPr>
        <p:blipFill>
          <a:blip r:embed="rId2"/>
          <a:stretch>
            <a:fillRect/>
          </a:stretch>
        </p:blipFill>
        <p:spPr>
          <a:xfrm>
            <a:off x="386165" y="2268638"/>
            <a:ext cx="3086547" cy="2812593"/>
          </a:xfrm>
          <a:prstGeom prst="rect">
            <a:avLst/>
          </a:prstGeom>
        </p:spPr>
      </p:pic>
      <p:sp>
        <p:nvSpPr>
          <p:cNvPr id="3" name="TextBox 2">
            <a:extLst>
              <a:ext uri="{FF2B5EF4-FFF2-40B4-BE49-F238E27FC236}">
                <a16:creationId xmlns:a16="http://schemas.microsoft.com/office/drawing/2014/main" id="{80D5164D-8BB7-B10E-69EA-C4364AF4DFCD}"/>
              </a:ext>
            </a:extLst>
          </p:cNvPr>
          <p:cNvSpPr txBox="1"/>
          <p:nvPr/>
        </p:nvSpPr>
        <p:spPr>
          <a:xfrm>
            <a:off x="206778" y="1718587"/>
            <a:ext cx="6539697" cy="584775"/>
          </a:xfrm>
          <a:prstGeom prst="rect">
            <a:avLst/>
          </a:prstGeom>
          <a:noFill/>
        </p:spPr>
        <p:txBody>
          <a:bodyPr wrap="square" rtlCol="0">
            <a:spAutoFit/>
          </a:bodyPr>
          <a:lstStyle/>
          <a:p>
            <a:r>
              <a:rPr lang="en-US" sz="3200" dirty="0"/>
              <a:t>Find the area of the regular polygon</a:t>
            </a:r>
          </a:p>
        </p:txBody>
      </p:sp>
    </p:spTree>
    <p:extLst>
      <p:ext uri="{BB962C8B-B14F-4D97-AF65-F5344CB8AC3E}">
        <p14:creationId xmlns:p14="http://schemas.microsoft.com/office/powerpoint/2010/main" val="314436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9259480" cy="9942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9863" indent="-1439863"/>
            <a:r>
              <a:rPr lang="en-US" sz="2800" b="1">
                <a:solidFill>
                  <a:schemeClr val="tx1"/>
                </a:solidFill>
              </a:rPr>
              <a:t>Step 3 </a:t>
            </a:r>
            <a:r>
              <a:rPr lang="en-IN" sz="2800" b="1">
                <a:solidFill>
                  <a:schemeClr val="tx1"/>
                </a:solidFill>
              </a:rPr>
              <a:t>Use the formula for the area of a regular polygon.</a:t>
            </a:r>
            <a:endParaRPr lang="en-US" sz="2800" b="1" i="0" u="none" strike="noStrike" baseline="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latin typeface="+mn-lt"/>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993401958"/>
                  </p:ext>
                </p:extLst>
              </p:nvPr>
            </p:nvGraphicFramePr>
            <p:xfrm>
              <a:off x="478507" y="2782367"/>
              <a:ext cx="8316172" cy="2262315"/>
            </p:xfrm>
            <a:graphic>
              <a:graphicData uri="http://schemas.openxmlformats.org/drawingml/2006/table">
                <a:tbl>
                  <a:tblPr firstRow="1" bandRow="1">
                    <a:tableStyleId>{2D5ABB26-0587-4C30-8999-92F81FD0307C}</a:tableStyleId>
                  </a:tblPr>
                  <a:tblGrid>
                    <a:gridCol w="4021574">
                      <a:extLst>
                        <a:ext uri="{9D8B030D-6E8A-4147-A177-3AD203B41FA5}">
                          <a16:colId xmlns:a16="http://schemas.microsoft.com/office/drawing/2014/main" val="683472226"/>
                        </a:ext>
                      </a:extLst>
                    </a:gridCol>
                    <a:gridCol w="4294598">
                      <a:extLst>
                        <a:ext uri="{9D8B030D-6E8A-4147-A177-3AD203B41FA5}">
                          <a16:colId xmlns:a16="http://schemas.microsoft.com/office/drawing/2014/main" val="2990027886"/>
                        </a:ext>
                      </a:extLst>
                    </a:gridCol>
                  </a:tblGrid>
                  <a:tr h="397166">
                    <a:tc>
                      <a:txBody>
                        <a:bodyPr/>
                        <a:lstStyle/>
                        <a:p>
                          <a:r>
                            <a:rPr lang="en-IN" sz="2800" u="none" strike="noStrike" kern="1200" baseline="0">
                              <a:solidFill>
                                <a:schemeClr val="tx2"/>
                              </a:solidFill>
                            </a:rPr>
                            <a:t> </a:t>
                          </a:r>
                          <a14:m>
                            <m:oMath xmlns:m="http://schemas.openxmlformats.org/officeDocument/2006/math">
                              <m:r>
                                <a:rPr lang="en-US" sz="2800" i="1" u="none" strike="noStrike" kern="1200" baseline="0" smtClean="0">
                                  <a:solidFill>
                                    <a:schemeClr val="tx2"/>
                                  </a:solidFill>
                                  <a:latin typeface="Cambria Math" panose="02040503050406030204" pitchFamily="18" charset="0"/>
                                </a:rPr>
                                <m:t>𝐴</m:t>
                              </m:r>
                              <m:r>
                                <a:rPr lang="en-US" sz="2800" u="none" strike="noStrike" kern="1200" baseline="0" smtClean="0">
                                  <a:solidFill>
                                    <a:schemeClr val="tx2"/>
                                  </a:solidFill>
                                  <a:latin typeface="Cambria Math" panose="02040503050406030204" pitchFamily="18" charset="0"/>
                                </a:rPr>
                                <m:t>=</m:t>
                              </m:r>
                              <m:f>
                                <m:fPr>
                                  <m:ctrlPr>
                                    <a:rPr lang="en-IN" sz="2800" i="1" u="none" strike="noStrike" kern="1200" baseline="0" smtClean="0">
                                      <a:solidFill>
                                        <a:schemeClr val="tx2"/>
                                      </a:solidFill>
                                      <a:latin typeface="Cambria Math" panose="02040503050406030204" pitchFamily="18" charset="0"/>
                                    </a:rPr>
                                  </m:ctrlPr>
                                </m:fPr>
                                <m:num>
                                  <m:r>
                                    <a:rPr lang="en-US" sz="2800" b="0" i="0" u="none" strike="noStrike" kern="1200" baseline="0" smtClean="0">
                                      <a:solidFill>
                                        <a:schemeClr val="tx2"/>
                                      </a:solidFill>
                                      <a:latin typeface="Cambria Math" panose="02040503050406030204" pitchFamily="18" charset="0"/>
                                    </a:rPr>
                                    <m:t>1</m:t>
                                  </m:r>
                                </m:num>
                                <m:den>
                                  <m:r>
                                    <a:rPr lang="en-US" sz="2800" b="0" i="0" u="none" strike="noStrike" kern="1200" baseline="0" smtClean="0">
                                      <a:solidFill>
                                        <a:schemeClr val="tx2"/>
                                      </a:solidFill>
                                      <a:latin typeface="Cambria Math" panose="02040503050406030204" pitchFamily="18" charset="0"/>
                                    </a:rPr>
                                    <m:t>2</m:t>
                                  </m:r>
                                </m:den>
                              </m:f>
                              <m:r>
                                <a:rPr lang="en-US" sz="2800" b="0" i="1" u="none" strike="noStrike" kern="1200" baseline="0" smtClean="0">
                                  <a:solidFill>
                                    <a:schemeClr val="tx2"/>
                                  </a:solidFill>
                                  <a:latin typeface="Cambria Math" panose="02040503050406030204" pitchFamily="18" charset="0"/>
                                </a:rPr>
                                <m:t>𝑎𝑃</m:t>
                              </m:r>
                            </m:oMath>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Area of a regular polygon</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0" u="none" strike="noStrike" kern="1200" baseline="0" smtClean="0">
                                    <a:solidFill>
                                      <a:schemeClr val="tx2"/>
                                    </a:solidFill>
                                    <a:latin typeface="Cambria Math" panose="02040503050406030204" pitchFamily="18" charset="0"/>
                                  </a:rPr>
                                  <m:t>  </m:t>
                                </m:r>
                                <m:r>
                                  <a:rPr lang="en-US" sz="2800" u="none" strike="noStrike" kern="1200" baseline="0" smtClean="0">
                                    <a:solidFill>
                                      <a:schemeClr val="tx2"/>
                                    </a:solidFill>
                                    <a:latin typeface="Cambria Math" panose="02040503050406030204" pitchFamily="18" charset="0"/>
                                  </a:rPr>
                                  <m:t>=</m:t>
                                </m:r>
                                <m:f>
                                  <m:fPr>
                                    <m:ctrlPr>
                                      <a:rPr lang="en-IN" sz="2800" i="1" u="none" strike="noStrike" kern="1200" baseline="0" smtClean="0">
                                        <a:solidFill>
                                          <a:schemeClr val="tx2"/>
                                        </a:solidFill>
                                        <a:latin typeface="Cambria Math" panose="02040503050406030204" pitchFamily="18" charset="0"/>
                                      </a:rPr>
                                    </m:ctrlPr>
                                  </m:fPr>
                                  <m:num>
                                    <m:r>
                                      <a:rPr lang="en-US" sz="2800" b="0" i="0" u="none" strike="noStrike" kern="1200" baseline="0" smtClean="0">
                                        <a:solidFill>
                                          <a:schemeClr val="tx2"/>
                                        </a:solidFill>
                                        <a:latin typeface="Cambria Math" panose="02040503050406030204" pitchFamily="18" charset="0"/>
                                      </a:rPr>
                                      <m:t>1</m:t>
                                    </m:r>
                                  </m:num>
                                  <m:den>
                                    <m:r>
                                      <a:rPr lang="en-US" sz="2800" b="0" i="0" u="none" strike="noStrike" kern="1200" baseline="0" smtClean="0">
                                        <a:solidFill>
                                          <a:schemeClr val="tx2"/>
                                        </a:solidFill>
                                        <a:latin typeface="Cambria Math" panose="02040503050406030204" pitchFamily="18" charset="0"/>
                                      </a:rPr>
                                      <m:t>2</m:t>
                                    </m:r>
                                  </m:den>
                                </m:f>
                                <m:d>
                                  <m:dPr>
                                    <m:ctrlPr>
                                      <a:rPr lang="en-US" sz="2800" b="0" i="1" u="none" strike="noStrike" kern="1200" baseline="0" smtClean="0">
                                        <a:solidFill>
                                          <a:schemeClr val="tx2"/>
                                        </a:solidFill>
                                        <a:latin typeface="Cambria Math" panose="02040503050406030204" pitchFamily="18" charset="0"/>
                                      </a:rPr>
                                    </m:ctrlPr>
                                  </m:dPr>
                                  <m:e>
                                    <m:f>
                                      <m:fPr>
                                        <m:ctrlPr>
                                          <a:rPr lang="en-US" sz="2800" b="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2</m:t>
                                        </m:r>
                                      </m:num>
                                      <m:den>
                                        <m:r>
                                          <m:rPr>
                                            <m:sty m:val="p"/>
                                          </m:rPr>
                                          <a:rPr lang="en-US" sz="2800" u="none" strike="noStrike" kern="1200" baseline="0" smtClean="0">
                                            <a:solidFill>
                                              <a:schemeClr val="tx2"/>
                                            </a:solidFill>
                                            <a:latin typeface="Cambria Math" panose="02040503050406030204" pitchFamily="18" charset="0"/>
                                          </a:rPr>
                                          <m:t>tan</m:t>
                                        </m:r>
                                        <m:r>
                                          <a:rPr lang="en-US" sz="2800" u="none" strike="noStrike" kern="1200" baseline="0" smtClean="0">
                                            <a:solidFill>
                                              <a:schemeClr val="tx2"/>
                                            </a:solidFill>
                                            <a:latin typeface="Cambria Math" panose="02040503050406030204" pitchFamily="18" charset="0"/>
                                          </a:rPr>
                                          <m:t> 22.5°</m:t>
                                        </m:r>
                                      </m:den>
                                    </m:f>
                                  </m:e>
                                </m:d>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32</m:t>
                                    </m:r>
                                  </m:e>
                                </m:d>
                              </m:oMath>
                            </m:oMathPara>
                          </a14:m>
                          <a:endParaRPr lang="en-IN" sz="2800">
                            <a:solidFill>
                              <a:schemeClr val="tx2"/>
                            </a:solidFill>
                          </a:endParaRPr>
                        </a:p>
                      </a:txBody>
                      <a:tcPr/>
                    </a:tc>
                    <a:tc>
                      <a:txBody>
                        <a:bodyPr/>
                        <a:lstStyle/>
                        <a:p>
                          <a:r>
                            <a:rPr lang="en-IN" sz="2800" b="0" i="1" u="none" strike="noStrike" kern="1200" baseline="0">
                              <a:solidFill>
                                <a:srgbClr val="0070C0"/>
                              </a:solidFill>
                              <a:latin typeface="+mn-lt"/>
                              <a:ea typeface="+mn-ea"/>
                              <a:cs typeface="+mn-cs"/>
                            </a:rPr>
                            <a:t>a </a:t>
                          </a:r>
                          <a:r>
                            <a:rPr lang="en-IN" sz="2800" b="0" i="0" u="none" strike="noStrike" kern="1200" baseline="0">
                              <a:solidFill>
                                <a:srgbClr val="0070C0"/>
                              </a:solidFill>
                              <a:latin typeface="+mn-lt"/>
                              <a:ea typeface="+mn-ea"/>
                              <a:cs typeface="+mn-cs"/>
                            </a:rPr>
                            <a:t>= </a:t>
                          </a:r>
                          <a14:m>
                            <m:oMath xmlns:m="http://schemas.openxmlformats.org/officeDocument/2006/math">
                              <m:f>
                                <m:fPr>
                                  <m:ctrlPr>
                                    <a:rPr lang="en-US" sz="2800" b="0" i="1" u="none" strike="noStrike" kern="1200" baseline="0" smtClean="0">
                                      <a:solidFill>
                                        <a:srgbClr val="0070C0"/>
                                      </a:solidFill>
                                      <a:latin typeface="Cambria Math" panose="02040503050406030204" pitchFamily="18" charset="0"/>
                                    </a:rPr>
                                  </m:ctrlPr>
                                </m:fPr>
                                <m:num>
                                  <m:r>
                                    <a:rPr lang="en-US" sz="2800" b="0" i="1" u="none" strike="noStrike" kern="1200" baseline="0" smtClean="0">
                                      <a:solidFill>
                                        <a:srgbClr val="0070C0"/>
                                      </a:solidFill>
                                      <a:latin typeface="Cambria Math" panose="02040503050406030204" pitchFamily="18" charset="0"/>
                                    </a:rPr>
                                    <m:t>2</m:t>
                                  </m:r>
                                </m:num>
                                <m:den>
                                  <m:r>
                                    <m:rPr>
                                      <m:sty m:val="p"/>
                                    </m:rPr>
                                    <a:rPr lang="en-US" sz="2800" u="none" strike="noStrike" kern="1200" baseline="0" smtClean="0">
                                      <a:solidFill>
                                        <a:srgbClr val="0070C0"/>
                                      </a:solidFill>
                                      <a:latin typeface="Cambria Math" panose="02040503050406030204" pitchFamily="18" charset="0"/>
                                    </a:rPr>
                                    <m:t>tan</m:t>
                                  </m:r>
                                  <m:r>
                                    <a:rPr lang="en-US" sz="2800" u="none" strike="noStrike" kern="1200" baseline="0" smtClean="0">
                                      <a:solidFill>
                                        <a:srgbClr val="0070C0"/>
                                      </a:solidFill>
                                      <a:latin typeface="Cambria Math" panose="02040503050406030204" pitchFamily="18" charset="0"/>
                                    </a:rPr>
                                    <m:t> 22.5°</m:t>
                                  </m:r>
                                </m:den>
                              </m:f>
                            </m:oMath>
                          </a14:m>
                          <a:r>
                            <a:rPr lang="en-IN" sz="2800" b="0" i="0" u="none" strike="noStrike" kern="1200" baseline="0">
                              <a:solidFill>
                                <a:srgbClr val="0070C0"/>
                              </a:solidFill>
                              <a:latin typeface="+mn-lt"/>
                              <a:ea typeface="+mn-ea"/>
                              <a:cs typeface="+mn-cs"/>
                            </a:rPr>
                            <a:t> and </a:t>
                          </a:r>
                          <a:r>
                            <a:rPr lang="en-IN" sz="2800" b="0" i="1" u="none" strike="noStrike" kern="1200" baseline="0">
                              <a:solidFill>
                                <a:srgbClr val="0070C0"/>
                              </a:solidFill>
                              <a:latin typeface="+mn-lt"/>
                              <a:ea typeface="+mn-ea"/>
                              <a:cs typeface="+mn-cs"/>
                            </a:rPr>
                            <a:t>P </a:t>
                          </a:r>
                          <a:r>
                            <a:rPr lang="en-IN" sz="2800" b="0" i="0" u="none" strike="noStrike" kern="1200" baseline="0">
                              <a:solidFill>
                                <a:srgbClr val="0070C0"/>
                              </a:solidFill>
                              <a:latin typeface="+mn-lt"/>
                              <a:ea typeface="+mn-ea"/>
                              <a:cs typeface="+mn-cs"/>
                            </a:rPr>
                            <a:t>= 32</a:t>
                          </a:r>
                          <a:endParaRPr lang="en-IN" sz="2800">
                            <a:solidFill>
                              <a:srgbClr val="0070C0"/>
                            </a:solidFill>
                          </a:endParaRPr>
                        </a:p>
                      </a:txBody>
                      <a:tcPr/>
                    </a:tc>
                    <a:extLst>
                      <a:ext uri="{0D108BD9-81ED-4DB2-BD59-A6C34878D82A}">
                        <a16:rowId xmlns:a16="http://schemas.microsoft.com/office/drawing/2014/main" val="903640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1"/>
                              </a:solidFill>
                            </a:rPr>
                            <a:t>     </a:t>
                          </a:r>
                          <a:r>
                            <a:rPr lang="en-IN" sz="2800">
                              <a:solidFill>
                                <a:schemeClr val="tx2"/>
                              </a:solidFill>
                            </a:rPr>
                            <a:t>≈ 77.25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993401958"/>
                  </p:ext>
                </p:extLst>
              </p:nvPr>
            </p:nvGraphicFramePr>
            <p:xfrm>
              <a:off x="478507" y="2782367"/>
              <a:ext cx="8316172" cy="2262315"/>
            </p:xfrm>
            <a:graphic>
              <a:graphicData uri="http://schemas.openxmlformats.org/drawingml/2006/table">
                <a:tbl>
                  <a:tblPr firstRow="1" bandRow="1">
                    <a:tableStyleId>{2D5ABB26-0587-4C30-8999-92F81FD0307C}</a:tableStyleId>
                  </a:tblPr>
                  <a:tblGrid>
                    <a:gridCol w="4021574">
                      <a:extLst>
                        <a:ext uri="{9D8B030D-6E8A-4147-A177-3AD203B41FA5}">
                          <a16:colId xmlns:a16="http://schemas.microsoft.com/office/drawing/2014/main" val="683472226"/>
                        </a:ext>
                      </a:extLst>
                    </a:gridCol>
                    <a:gridCol w="4294598">
                      <a:extLst>
                        <a:ext uri="{9D8B030D-6E8A-4147-A177-3AD203B41FA5}">
                          <a16:colId xmlns:a16="http://schemas.microsoft.com/office/drawing/2014/main" val="2990027886"/>
                        </a:ext>
                      </a:extLst>
                    </a:gridCol>
                  </a:tblGrid>
                  <a:tr h="693928">
                    <a:tc>
                      <a:txBody>
                        <a:bodyPr/>
                        <a:lstStyle/>
                        <a:p>
                          <a:endParaRPr lang="en-US"/>
                        </a:p>
                      </a:txBody>
                      <a:tcPr>
                        <a:blipFill>
                          <a:blip r:embed="rId2"/>
                          <a:stretch>
                            <a:fillRect t="-8772" r="-106818" b="-250877"/>
                          </a:stretch>
                        </a:blipFill>
                      </a:tcPr>
                    </a:tc>
                    <a:tc>
                      <a:txBody>
                        <a:bodyPr/>
                        <a:lstStyle/>
                        <a:p>
                          <a:r>
                            <a:rPr lang="en-IN" sz="2800" b="0" i="0" u="none" strike="noStrike" kern="1200" baseline="0">
                              <a:solidFill>
                                <a:srgbClr val="0070C0"/>
                              </a:solidFill>
                              <a:latin typeface="+mn-lt"/>
                              <a:ea typeface="+mn-ea"/>
                              <a:cs typeface="+mn-cs"/>
                            </a:rPr>
                            <a:t>Area of a regular polygon</a:t>
                          </a:r>
                          <a:endParaRPr lang="en-IN" sz="2800">
                            <a:solidFill>
                              <a:srgbClr val="0070C0"/>
                            </a:solidFill>
                          </a:endParaRPr>
                        </a:p>
                      </a:txBody>
                      <a:tcPr/>
                    </a:tc>
                    <a:extLst>
                      <a:ext uri="{0D108BD9-81ED-4DB2-BD59-A6C34878D82A}">
                        <a16:rowId xmlns:a16="http://schemas.microsoft.com/office/drawing/2014/main" val="1676120845"/>
                      </a:ext>
                    </a:extLst>
                  </a:tr>
                  <a:tr h="1050227">
                    <a:tc>
                      <a:txBody>
                        <a:bodyPr/>
                        <a:lstStyle/>
                        <a:p>
                          <a:endParaRPr lang="en-US"/>
                        </a:p>
                      </a:txBody>
                      <a:tcPr>
                        <a:blipFill>
                          <a:blip r:embed="rId2"/>
                          <a:stretch>
                            <a:fillRect t="-71676" r="-106818" b="-65318"/>
                          </a:stretch>
                        </a:blipFill>
                      </a:tcPr>
                    </a:tc>
                    <a:tc>
                      <a:txBody>
                        <a:bodyPr/>
                        <a:lstStyle/>
                        <a:p>
                          <a:endParaRPr lang="en-US"/>
                        </a:p>
                      </a:txBody>
                      <a:tcPr>
                        <a:blipFill>
                          <a:blip r:embed="rId2"/>
                          <a:stretch>
                            <a:fillRect l="-93617" t="-71676" b="-65318"/>
                          </a:stretch>
                        </a:blipFill>
                      </a:tcPr>
                    </a:tc>
                    <a:extLst>
                      <a:ext uri="{0D108BD9-81ED-4DB2-BD59-A6C34878D82A}">
                        <a16:rowId xmlns:a16="http://schemas.microsoft.com/office/drawing/2014/main" val="903640378"/>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1"/>
                              </a:solidFill>
                            </a:rPr>
                            <a:t>     </a:t>
                          </a:r>
                          <a:r>
                            <a:rPr lang="en-IN" sz="2800">
                              <a:solidFill>
                                <a:schemeClr val="tx2"/>
                              </a:solidFill>
                            </a:rPr>
                            <a:t>≈ 77.25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sp>
        <p:nvSpPr>
          <p:cNvPr id="6" name="Content Placeholder 2">
            <a:extLst>
              <a:ext uri="{FF2B5EF4-FFF2-40B4-BE49-F238E27FC236}">
                <a16:creationId xmlns:a16="http://schemas.microsoft.com/office/drawing/2014/main" id="{5B729431-6DC1-4C18-BDFA-C097D3814A34}"/>
              </a:ext>
            </a:extLst>
          </p:cNvPr>
          <p:cNvSpPr txBox="1">
            <a:spLocks/>
          </p:cNvSpPr>
          <p:nvPr/>
        </p:nvSpPr>
        <p:spPr>
          <a:xfrm>
            <a:off x="468437" y="5189076"/>
            <a:ext cx="9281738" cy="9942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patch covers an area of about 77.25 square centimeters.</a:t>
            </a:r>
            <a:endParaRPr lang="en-US" sz="2800" b="1" i="0" u="none" strike="noStrike" baseline="0"/>
          </a:p>
        </p:txBody>
      </p:sp>
    </p:spTree>
    <p:extLst>
      <p:ext uri="{BB962C8B-B14F-4D97-AF65-F5344CB8AC3E}">
        <p14:creationId xmlns:p14="http://schemas.microsoft.com/office/powerpoint/2010/main" val="266093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endParaRP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6947606" cy="360338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Talk About It!</a:t>
                </a:r>
              </a:p>
              <a:p>
                <a:r>
                  <a:rPr lang="en-US" sz="2800" b="0" i="0" u="none" strike="noStrike" baseline="0"/>
                  <a:t>Your classmate calculated the area of the trampoline as shown.</a:t>
                </a:r>
              </a:p>
              <a:p>
                <a:pPr/>
                <a14:m>
                  <m:oMathPara xmlns:m="http://schemas.openxmlformats.org/officeDocument/2006/math">
                    <m:oMathParaPr>
                      <m:jc m:val="centerGroup"/>
                    </m:oMathParaPr>
                    <m:oMath xmlns:m="http://schemas.openxmlformats.org/officeDocument/2006/math">
                      <m:r>
                        <a:rPr lang="en-US" sz="2800" i="1" smtClean="0">
                          <a:solidFill>
                            <a:schemeClr val="tx2"/>
                          </a:solidFill>
                          <a:latin typeface="Cambria Math" panose="02040503050406030204" pitchFamily="18" charset="0"/>
                        </a:rPr>
                        <m:t>𝐴</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𝑎𝑃</m:t>
                      </m:r>
                    </m:oMath>
                  </m:oMathPara>
                </a14:m>
                <a:endParaRPr lang="en-US" sz="2800" b="0">
                  <a:solidFill>
                    <a:schemeClr val="tx2"/>
                  </a:solidFill>
                </a:endParaRPr>
              </a:p>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                 </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m:t>
                          </m:r>
                        </m:e>
                      </m:d>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27.3</m:t>
                          </m:r>
                        </m:e>
                      </m:d>
                    </m:oMath>
                  </m:oMathPara>
                </a14:m>
                <a:endParaRPr lang="en-US" sz="2800" b="0">
                  <a:solidFill>
                    <a:schemeClr val="tx2"/>
                  </a:solidFill>
                </a:endParaRPr>
              </a:p>
              <a:p>
                <a:r>
                  <a:rPr lang="en-US" sz="2800">
                    <a:solidFill>
                      <a:schemeClr val="tx2"/>
                    </a:solidFill>
                  </a:rPr>
                  <a:t>                               </a:t>
                </a:r>
                <a14:m>
                  <m:oMath xmlns:m="http://schemas.openxmlformats.org/officeDocument/2006/math">
                    <m:r>
                      <a:rPr lang="en-US" sz="280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54.6 </m:t>
                    </m:r>
                    <m:r>
                      <m:rPr>
                        <m:sty m:val="p"/>
                      </m:rPr>
                      <a:rPr lang="en-US" sz="2800" b="0" i="0" smtClean="0">
                        <a:solidFill>
                          <a:schemeClr val="tx2"/>
                        </a:solidFill>
                        <a:latin typeface="Cambria Math" panose="02040503050406030204" pitchFamily="18" charset="0"/>
                      </a:rPr>
                      <m:t>ft</m:t>
                    </m:r>
                  </m:oMath>
                </a14:m>
                <a:endParaRPr lang="en-US" sz="2800">
                  <a:solidFill>
                    <a:schemeClr val="tx2"/>
                  </a:solidFill>
                </a:endParaRPr>
              </a:p>
            </p:txBody>
          </p:sp>
        </mc:Choice>
        <mc:Fallback xmlns="">
          <p:sp>
            <p:nvSpPr>
              <p:cNvPr id="16" name="Content Placeholder 2">
                <a:extLst>
                  <a:ext uri="{FF2B5EF4-FFF2-40B4-BE49-F238E27FC236}">
                    <a16:creationId xmlns:a16="http://schemas.microsoft.com/office/drawing/2014/main" id="{6684FE74-CD2E-4C44-B64A-F1E5DEE53F02}"/>
                  </a:ext>
                </a:extLst>
              </p:cNvPr>
              <p:cNvSpPr txBox="1">
                <a:spLocks noRot="1" noChangeAspect="1" noMove="1" noResize="1" noEditPoints="1" noAdjustHandles="1" noChangeArrowheads="1" noChangeShapeType="1" noTextEdit="1"/>
              </p:cNvSpPr>
              <p:nvPr/>
            </p:nvSpPr>
            <p:spPr>
              <a:xfrm>
                <a:off x="459873" y="1780269"/>
                <a:ext cx="6947606" cy="3603389"/>
              </a:xfrm>
              <a:prstGeom prst="rect">
                <a:avLst/>
              </a:prstGeom>
              <a:blipFill>
                <a:blip r:embed="rId2"/>
                <a:stretch>
                  <a:fillRect l="-1754" t="-1692"/>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D77D062D-CD0B-4463-9960-666B527F0196}"/>
              </a:ext>
            </a:extLst>
          </p:cNvPr>
          <p:cNvSpPr txBox="1">
            <a:spLocks/>
          </p:cNvSpPr>
          <p:nvPr/>
        </p:nvSpPr>
        <p:spPr>
          <a:xfrm>
            <a:off x="459873" y="5455576"/>
            <a:ext cx="6947606" cy="92467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Describe the error. What feedback can you provide to help them correct the error?</a:t>
            </a:r>
            <a:endParaRPr lang="en-US" sz="2800"/>
          </a:p>
        </p:txBody>
      </p:sp>
      <p:pic>
        <p:nvPicPr>
          <p:cNvPr id="3" name="Picture 2">
            <a:extLst>
              <a:ext uri="{FF2B5EF4-FFF2-40B4-BE49-F238E27FC236}">
                <a16:creationId xmlns:a16="http://schemas.microsoft.com/office/drawing/2014/main" id="{D241C9A3-B6AB-476E-B8F1-73EB178D5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654" y="2205070"/>
            <a:ext cx="3492151" cy="3480626"/>
          </a:xfrm>
          <a:prstGeom prst="rect">
            <a:avLst/>
          </a:prstGeom>
        </p:spPr>
      </p:pic>
    </p:spTree>
    <p:extLst>
      <p:ext uri="{BB962C8B-B14F-4D97-AF65-F5344CB8AC3E}">
        <p14:creationId xmlns:p14="http://schemas.microsoft.com/office/powerpoint/2010/main" val="359213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338212" cy="29977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b="1">
                <a:solidFill>
                  <a:schemeClr val="tx1"/>
                </a:solidFill>
              </a:rPr>
              <a:t>CERAMICS</a:t>
            </a:r>
            <a:r>
              <a:rPr lang="en-IN" sz="2800" b="1"/>
              <a:t> </a:t>
            </a:r>
            <a:r>
              <a:rPr lang="en-IN" sz="2800"/>
              <a:t>Imani is crafting coasters for a local craft fair. Each side measures 4 inches. Find the area of each coaster. Round your answer to the nearest tenth, if necessary.</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latin typeface="+mn-lt"/>
            </a:endParaRPr>
          </a:p>
        </p:txBody>
      </p:sp>
      <p:pic>
        <p:nvPicPr>
          <p:cNvPr id="3" name="Picture 2">
            <a:extLst>
              <a:ext uri="{FF2B5EF4-FFF2-40B4-BE49-F238E27FC236}">
                <a16:creationId xmlns:a16="http://schemas.microsoft.com/office/drawing/2014/main" id="{8F0DD082-F356-4E14-9E47-B1334BF12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756" y="2178004"/>
            <a:ext cx="2057400" cy="2057400"/>
          </a:xfrm>
          <a:prstGeom prst="rect">
            <a:avLst/>
          </a:prstGeom>
        </p:spPr>
      </p:pic>
    </p:spTree>
    <p:extLst>
      <p:ext uri="{BB962C8B-B14F-4D97-AF65-F5344CB8AC3E}">
        <p14:creationId xmlns:p14="http://schemas.microsoft.com/office/powerpoint/2010/main" val="319648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338212" cy="29977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b="1">
                    <a:solidFill>
                      <a:schemeClr val="tx1"/>
                    </a:solidFill>
                  </a:rPr>
                  <a:t>CERAMICS</a:t>
                </a:r>
                <a:r>
                  <a:rPr lang="en-IN" sz="2800" b="1"/>
                  <a:t> </a:t>
                </a:r>
                <a:r>
                  <a:rPr lang="en-IN" sz="2800"/>
                  <a:t>Imani is crafting coasters for a local craft fair. Each side measures 4 inches. Find the area of each coaster. Round your answer to the nearest tenth, if necessary. </a:t>
                </a:r>
              </a:p>
              <a:p>
                <a:r>
                  <a:rPr lang="en-IN" sz="2800" i="1">
                    <a:solidFill>
                      <a:srgbClr val="FF0000"/>
                    </a:solidFill>
                  </a:rPr>
                  <a:t>A </a:t>
                </a:r>
                <a:r>
                  <a:rPr lang="en-IN" sz="2800">
                    <a:solidFill>
                      <a:srgbClr val="FF0000"/>
                    </a:solidFill>
                  </a:rPr>
                  <a:t>≈ 27.5 </a:t>
                </a:r>
                <a14:m>
                  <m:oMath xmlns:m="http://schemas.openxmlformats.org/officeDocument/2006/math">
                    <m:sSup>
                      <m:sSupPr>
                        <m:ctrlPr>
                          <a:rPr lang="en-IN" sz="2800" i="1" smtClean="0">
                            <a:solidFill>
                              <a:srgbClr val="FF0000"/>
                            </a:solidFill>
                            <a:latin typeface="Cambria Math" panose="02040503050406030204" pitchFamily="18" charset="0"/>
                          </a:rPr>
                        </m:ctrlPr>
                      </m:sSupPr>
                      <m:e>
                        <m:r>
                          <m:rPr>
                            <m:sty m:val="p"/>
                          </m:rPr>
                          <a:rPr lang="en-US" sz="2800">
                            <a:solidFill>
                              <a:srgbClr val="FF0000"/>
                            </a:solidFill>
                            <a:latin typeface="Cambria Math" panose="02040503050406030204" pitchFamily="18" charset="0"/>
                          </a:rPr>
                          <m:t>in</m:t>
                        </m:r>
                      </m:e>
                      <m:sup>
                        <m:r>
                          <a:rPr lang="en-IN" sz="2800" i="1">
                            <a:solidFill>
                              <a:srgbClr val="FF0000"/>
                            </a:solidFill>
                            <a:latin typeface="Cambria Math" panose="02040503050406030204" pitchFamily="18" charset="0"/>
                          </a:rPr>
                          <m:t>2</m:t>
                        </m:r>
                      </m:sup>
                    </m:sSup>
                  </m:oMath>
                </a14:m>
                <a:endParaRPr lang="en-IN" sz="2800" b="1">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7338212" cy="2997719"/>
              </a:xfrm>
              <a:prstGeom prst="rect">
                <a:avLst/>
              </a:prstGeom>
              <a:blipFill>
                <a:blip r:embed="rId3"/>
                <a:stretch>
                  <a:fillRect l="-1661" t="-2033" r="-1578" b="-4268"/>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Area of a Regular Polygon</a:t>
            </a:r>
            <a:endParaRPr lang="en-US" sz="2800" b="0">
              <a:solidFill>
                <a:schemeClr val="tx1"/>
              </a:solidFill>
              <a:latin typeface="+mn-lt"/>
            </a:endParaRPr>
          </a:p>
        </p:txBody>
      </p:sp>
      <p:pic>
        <p:nvPicPr>
          <p:cNvPr id="5" name="Picture 4">
            <a:extLst>
              <a:ext uri="{FF2B5EF4-FFF2-40B4-BE49-F238E27FC236}">
                <a16:creationId xmlns:a16="http://schemas.microsoft.com/office/drawing/2014/main" id="{8F0DD082-F356-4E14-9E47-B1334BF12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756" y="2178004"/>
            <a:ext cx="2057400" cy="2057400"/>
          </a:xfrm>
          <a:prstGeom prst="rect">
            <a:avLst/>
          </a:prstGeom>
        </p:spPr>
      </p:pic>
    </p:spTree>
    <p:extLst>
      <p:ext uri="{BB962C8B-B14F-4D97-AF65-F5344CB8AC3E}">
        <p14:creationId xmlns:p14="http://schemas.microsoft.com/office/powerpoint/2010/main" val="197238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4625834" cy="43641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a:t>
            </a:r>
            <a:r>
              <a:rPr lang="en-IN" sz="2800" b="1">
                <a:solidFill>
                  <a:schemeClr val="tx1"/>
                </a:solidFill>
              </a:rPr>
              <a:t>composite figure</a:t>
            </a:r>
            <a:r>
              <a:rPr lang="en-IN" sz="2800" b="1"/>
              <a:t> </a:t>
            </a:r>
            <a:r>
              <a:rPr lang="en-IN" sz="2800"/>
              <a:t>is a figure that can be separated into regions that are basic figures, such as triangles, rectangles, trapezoids, and circles. To find the area of a composite figure, find the area of each basic figure and then use the Area Addition Postulate.</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IN" sz="2800" b="0">
                <a:solidFill>
                  <a:schemeClr val="tx1"/>
                </a:solidFill>
              </a:rPr>
              <a:t>Areas of Composite Figures</a:t>
            </a:r>
            <a:endParaRPr lang="en-US" sz="2800" b="0">
              <a:solidFill>
                <a:schemeClr val="tx1"/>
              </a:solidFill>
              <a:latin typeface="+mn-lt"/>
            </a:endParaRPr>
          </a:p>
        </p:txBody>
      </p:sp>
      <p:pic>
        <p:nvPicPr>
          <p:cNvPr id="3" name="Picture 2">
            <a:extLst>
              <a:ext uri="{FF2B5EF4-FFF2-40B4-BE49-F238E27FC236}">
                <a16:creationId xmlns:a16="http://schemas.microsoft.com/office/drawing/2014/main" id="{6631E8E2-CC0C-4157-A252-73E84BEF0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736" y="2747962"/>
            <a:ext cx="1295400" cy="1362075"/>
          </a:xfrm>
          <a:prstGeom prst="rect">
            <a:avLst/>
          </a:prstGeom>
        </p:spPr>
      </p:pic>
      <p:pic>
        <p:nvPicPr>
          <p:cNvPr id="5" name="Picture 4">
            <a:extLst>
              <a:ext uri="{FF2B5EF4-FFF2-40B4-BE49-F238E27FC236}">
                <a16:creationId xmlns:a16="http://schemas.microsoft.com/office/drawing/2014/main" id="{6A84D774-E77C-4580-B204-F277F5E15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209" y="2747962"/>
            <a:ext cx="1295400" cy="1362075"/>
          </a:xfrm>
          <a:prstGeom prst="rect">
            <a:avLst/>
          </a:prstGeom>
        </p:spPr>
      </p:pic>
      <p:pic>
        <p:nvPicPr>
          <p:cNvPr id="7" name="Picture 6">
            <a:extLst>
              <a:ext uri="{FF2B5EF4-FFF2-40B4-BE49-F238E27FC236}">
                <a16:creationId xmlns:a16="http://schemas.microsoft.com/office/drawing/2014/main" id="{CACE8352-79A3-4AFA-A1F0-2753E535E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299" y="2765629"/>
            <a:ext cx="1306194" cy="1306194"/>
          </a:xfrm>
          <a:prstGeom prst="rect">
            <a:avLst/>
          </a:prstGeom>
        </p:spPr>
      </p:pic>
      <p:pic>
        <p:nvPicPr>
          <p:cNvPr id="10" name="Picture 9">
            <a:extLst>
              <a:ext uri="{FF2B5EF4-FFF2-40B4-BE49-F238E27FC236}">
                <a16:creationId xmlns:a16="http://schemas.microsoft.com/office/drawing/2014/main" id="{C36EAF4F-70B4-4888-BC60-0C93F371D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8635" y="2750019"/>
            <a:ext cx="1285585" cy="1275770"/>
          </a:xfrm>
          <a:prstGeom prst="rect">
            <a:avLst/>
          </a:prstGeom>
        </p:spPr>
      </p:pic>
    </p:spTree>
    <p:extLst>
      <p:ext uri="{BB962C8B-B14F-4D97-AF65-F5344CB8AC3E}">
        <p14:creationId xmlns:p14="http://schemas.microsoft.com/office/powerpoint/2010/main" val="406076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209288" cy="9405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area of the composite figure.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latin typeface="+mn-lt"/>
            </a:endParaRPr>
          </a:p>
        </p:txBody>
      </p:sp>
      <p:pic>
        <p:nvPicPr>
          <p:cNvPr id="5" name="Picture 4" descr="A picture containing text, indoor, clock, screen&#10;&#10;Description automatically generated">
            <a:extLst>
              <a:ext uri="{FF2B5EF4-FFF2-40B4-BE49-F238E27FC236}">
                <a16:creationId xmlns:a16="http://schemas.microsoft.com/office/drawing/2014/main" id="{CB034B94-7EFD-43E9-8E78-2820B732D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938" y="2648431"/>
            <a:ext cx="4019550" cy="1704975"/>
          </a:xfrm>
          <a:prstGeom prst="rect">
            <a:avLst/>
          </a:prstGeom>
        </p:spPr>
      </p:pic>
    </p:spTree>
    <p:extLst>
      <p:ext uri="{BB962C8B-B14F-4D97-AF65-F5344CB8AC3E}">
        <p14:creationId xmlns:p14="http://schemas.microsoft.com/office/powerpoint/2010/main" val="3339275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209288" cy="31621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a:t>
            </a:r>
            <a:r>
              <a:rPr lang="en-IN" sz="2800" b="1">
                <a:solidFill>
                  <a:schemeClr val="tx1"/>
                </a:solidFill>
              </a:rPr>
              <a:t>Separate the composite figure. </a:t>
            </a:r>
            <a:endParaRPr lang="en-IN" sz="2800">
              <a:solidFill>
                <a:schemeClr val="tx1"/>
              </a:solidFill>
            </a:endParaRPr>
          </a:p>
          <a:p>
            <a:r>
              <a:rPr lang="en-IN" sz="2800"/>
              <a:t>The figure shown is composed of a square, regular hexagon, and trapezoid. </a:t>
            </a:r>
          </a:p>
          <a:p>
            <a:r>
              <a:rPr lang="en-IN" sz="2800"/>
              <a:t>So, area of figure = area of square + </a:t>
            </a:r>
            <a:br>
              <a:rPr lang="en-IN" sz="2800"/>
            </a:br>
            <a:r>
              <a:rPr lang="en-IN" sz="2800"/>
              <a:t>area of hexagon + area of trapezoid.</a:t>
            </a:r>
            <a:endParaRPr lang="en-US" sz="2800" b="1" i="0" u="none" strike="noStrike" baseline="0">
              <a:solidFill>
                <a:schemeClr val="tx2"/>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latin typeface="+mn-lt"/>
            </a:endParaRPr>
          </a:p>
        </p:txBody>
      </p:sp>
      <p:pic>
        <p:nvPicPr>
          <p:cNvPr id="5" name="Picture 4" descr="A picture containing text, indoor, clock, screen&#10;&#10;Description automatically generated">
            <a:extLst>
              <a:ext uri="{FF2B5EF4-FFF2-40B4-BE49-F238E27FC236}">
                <a16:creationId xmlns:a16="http://schemas.microsoft.com/office/drawing/2014/main" id="{9A4F535F-E796-41BF-89E2-5D4642247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938" y="2648431"/>
            <a:ext cx="4019550" cy="1704975"/>
          </a:xfrm>
          <a:prstGeom prst="rect">
            <a:avLst/>
          </a:prstGeom>
        </p:spPr>
      </p:pic>
    </p:spTree>
    <p:extLst>
      <p:ext uri="{BB962C8B-B14F-4D97-AF65-F5344CB8AC3E}">
        <p14:creationId xmlns:p14="http://schemas.microsoft.com/office/powerpoint/2010/main" val="358251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675020089"/>
                  </p:ext>
                </p:extLst>
              </p:nvPr>
            </p:nvGraphicFramePr>
            <p:xfrm>
              <a:off x="478507" y="2440659"/>
              <a:ext cx="7761367" cy="3656838"/>
            </p:xfrm>
            <a:graphic>
              <a:graphicData uri="http://schemas.openxmlformats.org/drawingml/2006/table">
                <a:tbl>
                  <a:tblPr firstRow="1" bandRow="1">
                    <a:tableStyleId>{2D5ABB26-0587-4C30-8999-92F81FD0307C}</a:tableStyleId>
                  </a:tblPr>
                  <a:tblGrid>
                    <a:gridCol w="3507866">
                      <a:extLst>
                        <a:ext uri="{9D8B030D-6E8A-4147-A177-3AD203B41FA5}">
                          <a16:colId xmlns:a16="http://schemas.microsoft.com/office/drawing/2014/main" val="683472226"/>
                        </a:ext>
                      </a:extLst>
                    </a:gridCol>
                    <a:gridCol w="4253501">
                      <a:extLst>
                        <a:ext uri="{9D8B030D-6E8A-4147-A177-3AD203B41FA5}">
                          <a16:colId xmlns:a16="http://schemas.microsoft.com/office/drawing/2014/main" val="2990027886"/>
                        </a:ext>
                      </a:extLst>
                    </a:gridCol>
                  </a:tblGrid>
                  <a:tr h="397166">
                    <a:tc>
                      <a:txBody>
                        <a:bodyPr/>
                        <a:lstStyle/>
                        <a:p>
                          <a:pPr algn="l"/>
                          <a:r>
                            <a:rPr lang="en-IN" sz="2800" u="none" strike="noStrike" kern="1200" baseline="0">
                              <a:solidFill>
                                <a:schemeClr val="tx2"/>
                              </a:solidFill>
                              <a:latin typeface="+mn-lt"/>
                            </a:rPr>
                            <a:t> </a:t>
                          </a:r>
                          <a14:m>
                            <m:oMath xmlns:m="http://schemas.openxmlformats.org/officeDocument/2006/math">
                              <m:r>
                                <a:rPr lang="en-US" sz="2800" i="1" u="none" strike="noStrike" kern="1200" baseline="0" smtClean="0">
                                  <a:solidFill>
                                    <a:schemeClr val="tx2"/>
                                  </a:solidFill>
                                  <a:latin typeface="Cambria Math" panose="02040503050406030204" pitchFamily="18" charset="0"/>
                                </a:rPr>
                                <m:t>𝐴</m:t>
                              </m:r>
                              <m:r>
                                <a:rPr lang="en-US" sz="2800" u="none" strike="noStrike" kern="1200" baseline="0" smtClean="0">
                                  <a:solidFill>
                                    <a:schemeClr val="tx2"/>
                                  </a:solidFill>
                                  <a:latin typeface="Cambria Math" panose="02040503050406030204" pitchFamily="18" charset="0"/>
                                </a:rPr>
                                <m:t>=</m:t>
                              </m:r>
                              <m:sSup>
                                <m:sSupPr>
                                  <m:ctrlPr>
                                    <a:rPr lang="en-US" sz="2800" i="1" u="none" strike="noStrike" kern="1200" baseline="0" smtClean="0">
                                      <a:solidFill>
                                        <a:schemeClr val="tx2"/>
                                      </a:solidFill>
                                      <a:latin typeface="Cambria Math" panose="02040503050406030204" pitchFamily="18" charset="0"/>
                                    </a:rPr>
                                  </m:ctrlPr>
                                </m:sSupPr>
                                <m:e>
                                  <m:r>
                                    <a:rPr lang="en-US" sz="2800" b="0" i="1" u="none" strike="noStrike" kern="1200" baseline="0" smtClean="0">
                                      <a:solidFill>
                                        <a:schemeClr val="tx2"/>
                                      </a:solidFill>
                                      <a:latin typeface="Cambria Math" panose="02040503050406030204" pitchFamily="18" charset="0"/>
                                    </a:rPr>
                                    <m:t>𝑠</m:t>
                                  </m:r>
                                </m:e>
                                <m:sup>
                                  <m:r>
                                    <a:rPr lang="en-US" sz="2800" b="0" i="1" u="none" strike="noStrike" kern="1200" baseline="0" smtClean="0">
                                      <a:solidFill>
                                        <a:schemeClr val="tx2"/>
                                      </a:solidFill>
                                      <a:latin typeface="Cambria Math" panose="02040503050406030204" pitchFamily="18" charset="0"/>
                                    </a:rPr>
                                    <m:t>2</m:t>
                                  </m:r>
                                </m:sup>
                              </m:sSup>
                            </m:oMath>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Area of a square</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0" u="none" strike="noStrike" kern="1200" baseline="0" smtClean="0">
                                    <a:solidFill>
                                      <a:schemeClr val="tx1"/>
                                    </a:solidFill>
                                    <a:latin typeface="Cambria Math" panose="02040503050406030204" pitchFamily="18" charset="0"/>
                                  </a:rPr>
                                  <m:t>     </m:t>
                                </m:r>
                                <m:r>
                                  <a:rPr lang="en-US" sz="2800" u="none" strike="noStrike" kern="1200" baseline="0" smtClean="0">
                                    <a:solidFill>
                                      <a:schemeClr val="tx2"/>
                                    </a:solidFill>
                                    <a:latin typeface="Cambria Math" panose="02040503050406030204" pitchFamily="18" charset="0"/>
                                  </a:rPr>
                                  <m:t>=</m:t>
                                </m:r>
                                <m:sSup>
                                  <m:sSupPr>
                                    <m:ctrlPr>
                                      <a:rPr lang="en-US" sz="2800" i="1" u="none" strike="noStrike" kern="1200" baseline="0" smtClean="0">
                                        <a:solidFill>
                                          <a:schemeClr val="tx2"/>
                                        </a:solidFill>
                                        <a:latin typeface="Cambria Math" panose="02040503050406030204" pitchFamily="18" charset="0"/>
                                      </a:rPr>
                                    </m:ctrlPr>
                                  </m:sSupPr>
                                  <m:e>
                                    <m:r>
                                      <a:rPr lang="en-US" sz="2800" b="0" i="1" u="none" strike="noStrike" kern="1200" baseline="0" smtClean="0">
                                        <a:solidFill>
                                          <a:schemeClr val="tx2"/>
                                        </a:solidFill>
                                        <a:latin typeface="Cambria Math" panose="02040503050406030204" pitchFamily="18" charset="0"/>
                                      </a:rPr>
                                      <m:t>9</m:t>
                                    </m:r>
                                  </m:e>
                                  <m:sup>
                                    <m:r>
                                      <a:rPr lang="en-US" sz="2800" b="0" i="1" u="none" strike="noStrike" kern="1200" baseline="0" smtClean="0">
                                        <a:solidFill>
                                          <a:schemeClr val="tx2"/>
                                        </a:solidFill>
                                        <a:latin typeface="Cambria Math" panose="02040503050406030204" pitchFamily="18" charset="0"/>
                                      </a:rPr>
                                      <m:t>2</m:t>
                                    </m:r>
                                  </m:sup>
                                </m:sSup>
                              </m:oMath>
                            </m:oMathPara>
                          </a14:m>
                          <a:endParaRPr lang="en-IN" sz="2800">
                            <a:solidFill>
                              <a:schemeClr val="tx1"/>
                            </a:solidFill>
                          </a:endParaRPr>
                        </a:p>
                      </a:txBody>
                      <a:tcPr/>
                    </a:tc>
                    <a:tc>
                      <a:txBody>
                        <a:bodyPr/>
                        <a:lstStyle/>
                        <a:p>
                          <a:r>
                            <a:rPr lang="en-IN" sz="2800" b="0" i="1" u="none" strike="noStrike" kern="1200" baseline="0">
                              <a:solidFill>
                                <a:srgbClr val="0070C0"/>
                              </a:solidFill>
                              <a:latin typeface="+mn-lt"/>
                              <a:ea typeface="+mn-ea"/>
                              <a:cs typeface="+mn-cs"/>
                            </a:rPr>
                            <a:t>s </a:t>
                          </a:r>
                          <a:r>
                            <a:rPr lang="en-IN" sz="2800" b="0" i="0" u="none" strike="noStrike" kern="1200" baseline="0">
                              <a:solidFill>
                                <a:srgbClr val="0070C0"/>
                              </a:solidFill>
                              <a:latin typeface="+mn-lt"/>
                              <a:ea typeface="+mn-ea"/>
                              <a:cs typeface="+mn-cs"/>
                            </a:rPr>
                            <a:t>= 9</a:t>
                          </a:r>
                          <a:endParaRPr lang="en-IN" sz="2800">
                            <a:solidFill>
                              <a:srgbClr val="0070C0"/>
                            </a:solidFill>
                          </a:endParaRPr>
                        </a:p>
                      </a:txBody>
                      <a:tcPr/>
                    </a:tc>
                    <a:extLst>
                      <a:ext uri="{0D108BD9-81ED-4DB2-BD59-A6C34878D82A}">
                        <a16:rowId xmlns:a16="http://schemas.microsoft.com/office/drawing/2014/main" val="903640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2"/>
                              </a:solidFill>
                            </a:rPr>
                            <a:t>    </a:t>
                          </a:r>
                          <a14:m>
                            <m:oMath xmlns:m="http://schemas.openxmlformats.org/officeDocument/2006/math">
                              <m:r>
                                <a:rPr lang="en-US" sz="2800" u="none" strike="noStrike" kern="1200" baseline="0" smtClean="0">
                                  <a:solidFill>
                                    <a:schemeClr val="tx2"/>
                                  </a:solidFill>
                                  <a:latin typeface="Cambria Math" panose="02040503050406030204" pitchFamily="18" charset="0"/>
                                </a:rPr>
                                <m:t>=</m:t>
                              </m:r>
                              <m:r>
                                <a:rPr lang="en-US" sz="2800" b="0" i="1" u="none" strike="noStrike" kern="1200" baseline="0" smtClean="0">
                                  <a:solidFill>
                                    <a:schemeClr val="tx2"/>
                                  </a:solidFill>
                                  <a:latin typeface="Cambria Math" panose="02040503050406030204" pitchFamily="18" charset="0"/>
                                </a:rPr>
                                <m:t>81 </m:t>
                              </m:r>
                              <m:sSup>
                                <m:sSupPr>
                                  <m:ctrlPr>
                                    <a:rPr lang="en-US" sz="2800" i="1" u="none" strike="noStrike" kern="1200" baseline="0" smtClean="0">
                                      <a:solidFill>
                                        <a:schemeClr val="tx2"/>
                                      </a:solidFill>
                                      <a:latin typeface="Cambria Math" panose="02040503050406030204" pitchFamily="18" charset="0"/>
                                    </a:rPr>
                                  </m:ctrlPr>
                                </m:sSupPr>
                                <m:e>
                                  <m:r>
                                    <m:rPr>
                                      <m:sty m:val="p"/>
                                    </m:rPr>
                                    <a:rPr lang="en-US" sz="2800" b="0" i="0" u="none" strike="noStrike" kern="1200" baseline="0" smtClean="0">
                                      <a:solidFill>
                                        <a:schemeClr val="tx2"/>
                                      </a:solidFill>
                                      <a:latin typeface="Cambria Math" panose="02040503050406030204" pitchFamily="18" charset="0"/>
                                    </a:rPr>
                                    <m:t>cm</m:t>
                                  </m:r>
                                </m:e>
                                <m:sup>
                                  <m:r>
                                    <a:rPr lang="en-US" sz="2800" b="0" i="1" u="none" strike="noStrike" kern="1200" baseline="0" smtClean="0">
                                      <a:solidFill>
                                        <a:schemeClr val="tx2"/>
                                      </a:solidFill>
                                      <a:latin typeface="Cambria Math" panose="02040503050406030204" pitchFamily="18" charset="0"/>
                                    </a:rPr>
                                    <m:t>2</m:t>
                                  </m:r>
                                </m:sup>
                              </m:sSup>
                            </m:oMath>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i="1" u="none" strike="noStrike" kern="1200" baseline="0" smtClean="0">
                                    <a:solidFill>
                                      <a:schemeClr val="tx2"/>
                                    </a:solidFill>
                                    <a:latin typeface="Cambria Math" panose="02040503050406030204" pitchFamily="18" charset="0"/>
                                  </a:rPr>
                                  <m:t>𝐴</m:t>
                                </m:r>
                                <m:r>
                                  <a:rPr lang="en-US" sz="2800"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r>
                                  <a:rPr lang="en-US" sz="2800" b="0" i="1" u="none" strike="noStrike" kern="1200" baseline="0" smtClean="0">
                                    <a:solidFill>
                                      <a:schemeClr val="tx2"/>
                                    </a:solidFill>
                                    <a:latin typeface="Cambria Math" panose="02040503050406030204" pitchFamily="18" charset="0"/>
                                  </a:rPr>
                                  <m:t>𝑎𝑃</m:t>
                                </m:r>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Area of a regular polygon</a:t>
                          </a:r>
                          <a:endParaRPr lang="en-IN" sz="2800">
                            <a:solidFill>
                              <a:srgbClr val="0070C0"/>
                            </a:solidFill>
                          </a:endParaRPr>
                        </a:p>
                      </a:txBody>
                      <a:tcPr anchor="ctr"/>
                    </a:tc>
                    <a:extLst>
                      <a:ext uri="{0D108BD9-81ED-4DB2-BD59-A6C34878D82A}">
                        <a16:rowId xmlns:a16="http://schemas.microsoft.com/office/drawing/2014/main" val="35831207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kern="1200" baseline="0">
                              <a:solidFill>
                                <a:schemeClr val="tx1"/>
                              </a:solidFill>
                            </a:rPr>
                            <a:t>   </a:t>
                          </a:r>
                          <a14:m>
                            <m:oMath xmlns:m="http://schemas.openxmlformats.org/officeDocument/2006/math">
                              <m:r>
                                <a:rPr lang="en-US" sz="2800" b="0" i="1"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4.5</m:t>
                                  </m:r>
                                  <m:rad>
                                    <m:radPr>
                                      <m:degHide m:val="on"/>
                                      <m:ctrlPr>
                                        <a:rPr lang="en-US" sz="2800" b="0" i="1" u="none" strike="noStrike" kern="1200" baseline="0" smtClean="0">
                                          <a:solidFill>
                                            <a:schemeClr val="tx2"/>
                                          </a:solidFill>
                                          <a:latin typeface="Cambria Math" panose="02040503050406030204" pitchFamily="18" charset="0"/>
                                        </a:rPr>
                                      </m:ctrlPr>
                                    </m:radPr>
                                    <m:deg/>
                                    <m:e>
                                      <m:r>
                                        <a:rPr lang="en-US" sz="2800" b="0" i="1" u="none" strike="noStrike" kern="1200" baseline="0" smtClean="0">
                                          <a:solidFill>
                                            <a:schemeClr val="tx2"/>
                                          </a:solidFill>
                                          <a:latin typeface="Cambria Math" panose="02040503050406030204" pitchFamily="18" charset="0"/>
                                        </a:rPr>
                                        <m:t>3</m:t>
                                      </m:r>
                                    </m:e>
                                  </m:rad>
                                </m:e>
                              </m:d>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54</m:t>
                                  </m:r>
                                </m:e>
                              </m:d>
                            </m:oMath>
                          </a14:m>
                          <a:endParaRPr lang="en-IN" sz="2800">
                            <a:solidFill>
                              <a:schemeClr val="tx1"/>
                            </a:solidFill>
                          </a:endParaRPr>
                        </a:p>
                      </a:txBody>
                      <a:tcPr/>
                    </a:tc>
                    <a:tc>
                      <a:txBody>
                        <a:bodyPr/>
                        <a:lstStyle/>
                        <a:p>
                          <a:r>
                            <a:rPr lang="en-IN" sz="2800" b="0" i="1" u="none" strike="noStrike" kern="1200" baseline="0">
                              <a:solidFill>
                                <a:srgbClr val="0070C0"/>
                              </a:solidFill>
                              <a:latin typeface="+mn-lt"/>
                              <a:ea typeface="+mn-ea"/>
                              <a:cs typeface="+mn-cs"/>
                            </a:rPr>
                            <a:t>a </a:t>
                          </a:r>
                          <a:r>
                            <a:rPr lang="en-IN" sz="2800" b="0" i="0" u="none" strike="noStrike" kern="1200" baseline="0">
                              <a:solidFill>
                                <a:srgbClr val="0070C0"/>
                              </a:solidFill>
                              <a:latin typeface="+mn-lt"/>
                              <a:ea typeface="+mn-ea"/>
                              <a:cs typeface="+mn-cs"/>
                            </a:rPr>
                            <a:t>= </a:t>
                          </a:r>
                          <a14:m>
                            <m:oMath xmlns:m="http://schemas.openxmlformats.org/officeDocument/2006/math">
                              <m:r>
                                <a:rPr lang="en-US" sz="2800" b="0" i="1" u="none" strike="noStrike" kern="1200" baseline="0" smtClean="0">
                                  <a:solidFill>
                                    <a:srgbClr val="0070C0"/>
                                  </a:solidFill>
                                  <a:latin typeface="Cambria Math" panose="02040503050406030204" pitchFamily="18" charset="0"/>
                                </a:rPr>
                                <m:t>4.5</m:t>
                              </m:r>
                              <m:rad>
                                <m:radPr>
                                  <m:degHide m:val="on"/>
                                  <m:ctrlPr>
                                    <a:rPr lang="en-US" sz="2800" b="0" i="1" u="none" strike="noStrike" kern="1200" baseline="0" smtClean="0">
                                      <a:solidFill>
                                        <a:srgbClr val="0070C0"/>
                                      </a:solidFill>
                                      <a:latin typeface="Cambria Math" panose="02040503050406030204" pitchFamily="18" charset="0"/>
                                    </a:rPr>
                                  </m:ctrlPr>
                                </m:radPr>
                                <m:deg/>
                                <m:e>
                                  <m:r>
                                    <a:rPr lang="en-US" sz="2800" b="0" i="1" u="none" strike="noStrike" kern="1200" baseline="0" smtClean="0">
                                      <a:solidFill>
                                        <a:srgbClr val="0070C0"/>
                                      </a:solidFill>
                                      <a:latin typeface="Cambria Math" panose="02040503050406030204" pitchFamily="18" charset="0"/>
                                    </a:rPr>
                                    <m:t>3</m:t>
                                  </m:r>
                                </m:e>
                              </m:rad>
                            </m:oMath>
                          </a14:m>
                          <a:r>
                            <a:rPr lang="en-IN" sz="2800" b="0" i="0" u="none" strike="noStrike" kern="1200" baseline="0">
                              <a:solidFill>
                                <a:srgbClr val="0070C0"/>
                              </a:solidFill>
                              <a:latin typeface="+mn-lt"/>
                              <a:ea typeface="+mn-ea"/>
                              <a:cs typeface="+mn-cs"/>
                            </a:rPr>
                            <a:t> and </a:t>
                          </a:r>
                          <a:r>
                            <a:rPr lang="en-IN" sz="2800" b="0" i="1" u="none" strike="noStrike" kern="1200" baseline="0">
                              <a:solidFill>
                                <a:srgbClr val="0070C0"/>
                              </a:solidFill>
                              <a:latin typeface="+mn-lt"/>
                              <a:ea typeface="+mn-ea"/>
                              <a:cs typeface="+mn-cs"/>
                            </a:rPr>
                            <a:t>P </a:t>
                          </a:r>
                          <a:r>
                            <a:rPr lang="en-IN" sz="2800" b="0" i="0" u="none" strike="noStrike" kern="1200" baseline="0">
                              <a:solidFill>
                                <a:srgbClr val="0070C0"/>
                              </a:solidFill>
                              <a:latin typeface="+mn-lt"/>
                              <a:ea typeface="+mn-ea"/>
                              <a:cs typeface="+mn-cs"/>
                            </a:rPr>
                            <a:t>= 54</a:t>
                          </a:r>
                          <a:endParaRPr lang="en-IN" sz="2800">
                            <a:solidFill>
                              <a:srgbClr val="0070C0"/>
                            </a:solidFill>
                          </a:endParaRPr>
                        </a:p>
                      </a:txBody>
                      <a:tcPr/>
                    </a:tc>
                    <a:extLst>
                      <a:ext uri="{0D108BD9-81ED-4DB2-BD59-A6C34878D82A}">
                        <a16:rowId xmlns:a16="http://schemas.microsoft.com/office/drawing/2014/main" val="3354095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1"/>
                                    </a:solidFill>
                                    <a:latin typeface="Cambria Math" panose="02040503050406030204" pitchFamily="18" charset="0"/>
                                  </a:rPr>
                                  <m:t>    </m:t>
                                </m:r>
                                <m:r>
                                  <a:rPr lang="en-US" sz="2800" b="0" i="1" u="none" strike="noStrike" kern="1200" baseline="0" smtClean="0">
                                    <a:solidFill>
                                      <a:schemeClr val="tx2"/>
                                    </a:solidFill>
                                    <a:latin typeface="Cambria Math" panose="02040503050406030204" pitchFamily="18" charset="0"/>
                                  </a:rPr>
                                  <m:t>≈210.4 </m:t>
                                </m:r>
                                <m:sSup>
                                  <m:sSupPr>
                                    <m:ctrlPr>
                                      <a:rPr lang="en-US" sz="2800" i="1" u="none" strike="noStrike" kern="1200" baseline="0" smtClean="0">
                                        <a:solidFill>
                                          <a:schemeClr val="tx2"/>
                                        </a:solidFill>
                                        <a:latin typeface="Cambria Math" panose="02040503050406030204" pitchFamily="18" charset="0"/>
                                      </a:rPr>
                                    </m:ctrlPr>
                                  </m:sSupPr>
                                  <m:e>
                                    <m:r>
                                      <m:rPr>
                                        <m:sty m:val="p"/>
                                      </m:rPr>
                                      <a:rPr lang="en-US" sz="2800" b="0" i="0" u="none" strike="noStrike" kern="1200" baseline="0" smtClean="0">
                                        <a:solidFill>
                                          <a:schemeClr val="tx2"/>
                                        </a:solidFill>
                                        <a:latin typeface="Cambria Math" panose="02040503050406030204" pitchFamily="18" charset="0"/>
                                      </a:rPr>
                                      <m:t>cm</m:t>
                                    </m:r>
                                  </m:e>
                                  <m:sup>
                                    <m:r>
                                      <a:rPr lang="en-US" sz="2800" b="0" i="1" u="none" strike="noStrike" kern="1200" baseline="0" smtClean="0">
                                        <a:solidFill>
                                          <a:schemeClr val="tx2"/>
                                        </a:solidFill>
                                        <a:latin typeface="Cambria Math" panose="02040503050406030204" pitchFamily="18" charset="0"/>
                                      </a:rPr>
                                      <m:t>2</m:t>
                                    </m:r>
                                  </m:sup>
                                </m:sSup>
                              </m:oMath>
                            </m:oMathPara>
                          </a14:m>
                          <a:endParaRPr lang="en-IN" sz="2800">
                            <a:solidFill>
                              <a:schemeClr val="tx1"/>
                            </a:solidFill>
                          </a:endParaRPr>
                        </a:p>
                      </a:txBody>
                      <a:tcPr/>
                    </a:tc>
                    <a:tc>
                      <a:txBody>
                        <a:bodyPr/>
                        <a:lstStyle/>
                        <a:p>
                          <a:r>
                            <a:rPr lang="en-IN" sz="2800" b="0" i="0" u="none" strike="noStrike" kern="1200" baseline="0">
                              <a:solidFill>
                                <a:srgbClr val="0070C0"/>
                              </a:solidFill>
                              <a:latin typeface="+mn-lt"/>
                              <a:ea typeface="+mn-ea"/>
                              <a:cs typeface="+mn-cs"/>
                            </a:rPr>
                            <a:t>Simplify.</a:t>
                          </a:r>
                          <a:endParaRPr lang="en-IN" sz="2800">
                            <a:solidFill>
                              <a:srgbClr val="0070C0"/>
                            </a:solidFill>
                          </a:endParaRPr>
                        </a:p>
                      </a:txBody>
                      <a:tcPr/>
                    </a:tc>
                    <a:extLst>
                      <a:ext uri="{0D108BD9-81ED-4DB2-BD59-A6C34878D82A}">
                        <a16:rowId xmlns:a16="http://schemas.microsoft.com/office/drawing/2014/main" val="341744107"/>
                      </a:ext>
                    </a:extLst>
                  </a:tr>
                </a:tbl>
              </a:graphicData>
            </a:graphic>
          </p:graphicFrame>
        </mc:Choice>
        <mc:Fallback xmlns="">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675020089"/>
                  </p:ext>
                </p:extLst>
              </p:nvPr>
            </p:nvGraphicFramePr>
            <p:xfrm>
              <a:off x="478507" y="2440659"/>
              <a:ext cx="7761367" cy="3656838"/>
            </p:xfrm>
            <a:graphic>
              <a:graphicData uri="http://schemas.openxmlformats.org/drawingml/2006/table">
                <a:tbl>
                  <a:tblPr firstRow="1" bandRow="1">
                    <a:tableStyleId>{2D5ABB26-0587-4C30-8999-92F81FD0307C}</a:tableStyleId>
                  </a:tblPr>
                  <a:tblGrid>
                    <a:gridCol w="3507866">
                      <a:extLst>
                        <a:ext uri="{9D8B030D-6E8A-4147-A177-3AD203B41FA5}">
                          <a16:colId xmlns:a16="http://schemas.microsoft.com/office/drawing/2014/main" val="683472226"/>
                        </a:ext>
                      </a:extLst>
                    </a:gridCol>
                    <a:gridCol w="4253501">
                      <a:extLst>
                        <a:ext uri="{9D8B030D-6E8A-4147-A177-3AD203B41FA5}">
                          <a16:colId xmlns:a16="http://schemas.microsoft.com/office/drawing/2014/main" val="2990027886"/>
                        </a:ext>
                      </a:extLst>
                    </a:gridCol>
                  </a:tblGrid>
                  <a:tr h="518160">
                    <a:tc>
                      <a:txBody>
                        <a:bodyPr/>
                        <a:lstStyle/>
                        <a:p>
                          <a:endParaRPr lang="en-US"/>
                        </a:p>
                      </a:txBody>
                      <a:tcPr>
                        <a:blipFill>
                          <a:blip r:embed="rId2"/>
                          <a:stretch>
                            <a:fillRect t="-11765" r="-121181" b="-638824"/>
                          </a:stretch>
                        </a:blipFill>
                      </a:tcPr>
                    </a:tc>
                    <a:tc>
                      <a:txBody>
                        <a:bodyPr/>
                        <a:lstStyle/>
                        <a:p>
                          <a:r>
                            <a:rPr lang="en-IN" sz="2800" b="0" i="0" u="none" strike="noStrike" kern="1200" baseline="0">
                              <a:solidFill>
                                <a:srgbClr val="0070C0"/>
                              </a:solidFill>
                              <a:latin typeface="+mn-lt"/>
                              <a:ea typeface="+mn-ea"/>
                              <a:cs typeface="+mn-cs"/>
                            </a:rPr>
                            <a:t>Area of a square</a:t>
                          </a:r>
                          <a:endParaRPr lang="en-IN" sz="2800">
                            <a:solidFill>
                              <a:srgbClr val="0070C0"/>
                            </a:solidFill>
                          </a:endParaRPr>
                        </a:p>
                      </a:txBody>
                      <a:tcPr/>
                    </a:tc>
                    <a:extLst>
                      <a:ext uri="{0D108BD9-81ED-4DB2-BD59-A6C34878D82A}">
                        <a16:rowId xmlns:a16="http://schemas.microsoft.com/office/drawing/2014/main" val="1676120845"/>
                      </a:ext>
                    </a:extLst>
                  </a:tr>
                  <a:tr h="518160">
                    <a:tc>
                      <a:txBody>
                        <a:bodyPr/>
                        <a:lstStyle/>
                        <a:p>
                          <a:endParaRPr lang="en-US"/>
                        </a:p>
                      </a:txBody>
                      <a:tcPr>
                        <a:blipFill>
                          <a:blip r:embed="rId2"/>
                          <a:stretch>
                            <a:fillRect t="-111765" r="-121181" b="-538824"/>
                          </a:stretch>
                        </a:blipFill>
                      </a:tcPr>
                    </a:tc>
                    <a:tc>
                      <a:txBody>
                        <a:bodyPr/>
                        <a:lstStyle/>
                        <a:p>
                          <a:r>
                            <a:rPr lang="en-IN" sz="2800" b="0" i="1" u="none" strike="noStrike" kern="1200" baseline="0">
                              <a:solidFill>
                                <a:srgbClr val="0070C0"/>
                              </a:solidFill>
                              <a:latin typeface="+mn-lt"/>
                              <a:ea typeface="+mn-ea"/>
                              <a:cs typeface="+mn-cs"/>
                            </a:rPr>
                            <a:t>s </a:t>
                          </a:r>
                          <a:r>
                            <a:rPr lang="en-IN" sz="2800" b="0" i="0" u="none" strike="noStrike" kern="1200" baseline="0">
                              <a:solidFill>
                                <a:srgbClr val="0070C0"/>
                              </a:solidFill>
                              <a:latin typeface="+mn-lt"/>
                              <a:ea typeface="+mn-ea"/>
                              <a:cs typeface="+mn-cs"/>
                            </a:rPr>
                            <a:t>= 9</a:t>
                          </a:r>
                          <a:endParaRPr lang="en-IN" sz="2800">
                            <a:solidFill>
                              <a:srgbClr val="0070C0"/>
                            </a:solidFill>
                          </a:endParaRPr>
                        </a:p>
                      </a:txBody>
                      <a:tcPr/>
                    </a:tc>
                    <a:extLst>
                      <a:ext uri="{0D108BD9-81ED-4DB2-BD59-A6C34878D82A}">
                        <a16:rowId xmlns:a16="http://schemas.microsoft.com/office/drawing/2014/main" val="903640378"/>
                      </a:ext>
                    </a:extLst>
                  </a:tr>
                  <a:tr h="518160">
                    <a:tc>
                      <a:txBody>
                        <a:bodyPr/>
                        <a:lstStyle/>
                        <a:p>
                          <a:endParaRPr lang="en-US"/>
                        </a:p>
                      </a:txBody>
                      <a:tcPr>
                        <a:blipFill>
                          <a:blip r:embed="rId2"/>
                          <a:stretch>
                            <a:fillRect t="-211765" r="-121181" b="-438824"/>
                          </a:stretch>
                        </a:blipFill>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r h="890270">
                    <a:tc>
                      <a:txBody>
                        <a:bodyPr/>
                        <a:lstStyle/>
                        <a:p>
                          <a:endParaRPr lang="en-US"/>
                        </a:p>
                      </a:txBody>
                      <a:tcPr>
                        <a:blipFill>
                          <a:blip r:embed="rId2"/>
                          <a:stretch>
                            <a:fillRect t="-180272" r="-121181" b="-153741"/>
                          </a:stretch>
                        </a:blipFill>
                      </a:tcPr>
                    </a:tc>
                    <a:tc>
                      <a:txBody>
                        <a:bodyPr/>
                        <a:lstStyle/>
                        <a:p>
                          <a:r>
                            <a:rPr lang="en-IN" sz="2800" b="0" i="0" u="none" strike="noStrike" kern="1200" baseline="0">
                              <a:solidFill>
                                <a:srgbClr val="0070C0"/>
                              </a:solidFill>
                              <a:latin typeface="+mn-lt"/>
                              <a:ea typeface="+mn-ea"/>
                              <a:cs typeface="+mn-cs"/>
                            </a:rPr>
                            <a:t>Area of a regular polygon</a:t>
                          </a:r>
                          <a:endParaRPr lang="en-IN" sz="2800">
                            <a:solidFill>
                              <a:srgbClr val="0070C0"/>
                            </a:solidFill>
                          </a:endParaRPr>
                        </a:p>
                      </a:txBody>
                      <a:tcPr anchor="ctr"/>
                    </a:tc>
                    <a:extLst>
                      <a:ext uri="{0D108BD9-81ED-4DB2-BD59-A6C34878D82A}">
                        <a16:rowId xmlns:a16="http://schemas.microsoft.com/office/drawing/2014/main" val="3583120764"/>
                      </a:ext>
                    </a:extLst>
                  </a:tr>
                  <a:tr h="693928">
                    <a:tc>
                      <a:txBody>
                        <a:bodyPr/>
                        <a:lstStyle/>
                        <a:p>
                          <a:endParaRPr lang="en-US"/>
                        </a:p>
                      </a:txBody>
                      <a:tcPr>
                        <a:blipFill>
                          <a:blip r:embed="rId2"/>
                          <a:stretch>
                            <a:fillRect t="-361404" r="-121181" b="-98246"/>
                          </a:stretch>
                        </a:blipFill>
                      </a:tcPr>
                    </a:tc>
                    <a:tc>
                      <a:txBody>
                        <a:bodyPr/>
                        <a:lstStyle/>
                        <a:p>
                          <a:endParaRPr lang="en-US"/>
                        </a:p>
                      </a:txBody>
                      <a:tcPr>
                        <a:blipFill>
                          <a:blip r:embed="rId2"/>
                          <a:stretch>
                            <a:fillRect l="-82521" t="-361404" b="-98246"/>
                          </a:stretch>
                        </a:blipFill>
                      </a:tcPr>
                    </a:tc>
                    <a:extLst>
                      <a:ext uri="{0D108BD9-81ED-4DB2-BD59-A6C34878D82A}">
                        <a16:rowId xmlns:a16="http://schemas.microsoft.com/office/drawing/2014/main" val="335409514"/>
                      </a:ext>
                    </a:extLst>
                  </a:tr>
                  <a:tr h="518160">
                    <a:tc>
                      <a:txBody>
                        <a:bodyPr/>
                        <a:lstStyle/>
                        <a:p>
                          <a:endParaRPr lang="en-US"/>
                        </a:p>
                      </a:txBody>
                      <a:tcPr>
                        <a:blipFill>
                          <a:blip r:embed="rId2"/>
                          <a:stretch>
                            <a:fillRect t="-618824" r="-121181" b="-31765"/>
                          </a:stretch>
                        </a:blipFill>
                      </a:tcPr>
                    </a:tc>
                    <a:tc>
                      <a:txBody>
                        <a:bodyPr/>
                        <a:lstStyle/>
                        <a:p>
                          <a:r>
                            <a:rPr lang="en-IN" sz="2800" b="0" i="0" u="none" strike="noStrike" kern="1200" baseline="0">
                              <a:solidFill>
                                <a:srgbClr val="0070C0"/>
                              </a:solidFill>
                              <a:latin typeface="+mn-lt"/>
                              <a:ea typeface="+mn-ea"/>
                              <a:cs typeface="+mn-cs"/>
                            </a:rPr>
                            <a:t>Simplify.</a:t>
                          </a:r>
                          <a:endParaRPr lang="en-IN" sz="2800">
                            <a:solidFill>
                              <a:srgbClr val="0070C0"/>
                            </a:solidFill>
                          </a:endParaRPr>
                        </a:p>
                      </a:txBody>
                      <a:tcPr/>
                    </a:tc>
                    <a:extLst>
                      <a:ext uri="{0D108BD9-81ED-4DB2-BD59-A6C34878D82A}">
                        <a16:rowId xmlns:a16="http://schemas.microsoft.com/office/drawing/2014/main" val="341744107"/>
                      </a:ext>
                    </a:extLst>
                  </a:tr>
                </a:tbl>
              </a:graphicData>
            </a:graphic>
          </p:graphicFrame>
        </mc:Fallback>
      </mc:AlternateContent>
      <p:sp>
        <p:nvSpPr>
          <p:cNvPr id="5" name="Content Placeholder 2">
            <a:extLst>
              <a:ext uri="{FF2B5EF4-FFF2-40B4-BE49-F238E27FC236}">
                <a16:creationId xmlns:a16="http://schemas.microsoft.com/office/drawing/2014/main" id="{9692FD6E-8B5D-489E-B2A0-29BE8D1F1B42}"/>
              </a:ext>
            </a:extLst>
          </p:cNvPr>
          <p:cNvSpPr txBox="1">
            <a:spLocks/>
          </p:cNvSpPr>
          <p:nvPr/>
        </p:nvSpPr>
        <p:spPr>
          <a:xfrm>
            <a:off x="459872" y="1707846"/>
            <a:ext cx="9238932" cy="5781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2 Calculate the area of each basic figure.</a:t>
            </a:r>
            <a:endParaRPr lang="en-US" sz="2800" b="1" i="0" u="none" strike="noStrike" baseline="0">
              <a:solidFill>
                <a:schemeClr val="tx1"/>
              </a:solidFill>
            </a:endParaRPr>
          </a:p>
        </p:txBody>
      </p:sp>
      <p:pic>
        <p:nvPicPr>
          <p:cNvPr id="6" name="Picture 5" descr="A picture containing text, indoor, clock, screen&#10;&#10;Description automatically generated">
            <a:extLst>
              <a:ext uri="{FF2B5EF4-FFF2-40B4-BE49-F238E27FC236}">
                <a16:creationId xmlns:a16="http://schemas.microsoft.com/office/drawing/2014/main" id="{77800966-BEF7-446D-82AE-56AC1990B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938" y="2648431"/>
            <a:ext cx="4019550" cy="1704975"/>
          </a:xfrm>
          <a:prstGeom prst="rect">
            <a:avLst/>
          </a:prstGeom>
        </p:spPr>
      </p:pic>
    </p:spTree>
    <p:extLst>
      <p:ext uri="{BB962C8B-B14F-4D97-AF65-F5344CB8AC3E}">
        <p14:creationId xmlns:p14="http://schemas.microsoft.com/office/powerpoint/2010/main" val="381775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1652612284"/>
                  </p:ext>
                </p:extLst>
              </p:nvPr>
            </p:nvGraphicFramePr>
            <p:xfrm>
              <a:off x="478507" y="1898796"/>
              <a:ext cx="8953360" cy="2298700"/>
            </p:xfrm>
            <a:graphic>
              <a:graphicData uri="http://schemas.openxmlformats.org/drawingml/2006/table">
                <a:tbl>
                  <a:tblPr firstRow="1" bandRow="1">
                    <a:tableStyleId>{2D5ABB26-0587-4C30-8999-92F81FD0307C}</a:tableStyleId>
                  </a:tblPr>
                  <a:tblGrid>
                    <a:gridCol w="4134590">
                      <a:extLst>
                        <a:ext uri="{9D8B030D-6E8A-4147-A177-3AD203B41FA5}">
                          <a16:colId xmlns:a16="http://schemas.microsoft.com/office/drawing/2014/main" val="683472226"/>
                        </a:ext>
                      </a:extLst>
                    </a:gridCol>
                    <a:gridCol w="4818770">
                      <a:extLst>
                        <a:ext uri="{9D8B030D-6E8A-4147-A177-3AD203B41FA5}">
                          <a16:colId xmlns:a16="http://schemas.microsoft.com/office/drawing/2014/main" val="2990027886"/>
                        </a:ext>
                      </a:extLst>
                    </a:gridCol>
                  </a:tblGrid>
                  <a:tr h="397166">
                    <a:tc>
                      <a:txBody>
                        <a:bodyPr/>
                        <a:lstStyle/>
                        <a:p>
                          <a:pPr/>
                          <a14:m>
                            <m:oMathPara xmlns:m="http://schemas.openxmlformats.org/officeDocument/2006/math">
                              <m:oMathParaPr>
                                <m:jc m:val="centerGroup"/>
                              </m:oMathParaPr>
                              <m:oMath xmlns:m="http://schemas.openxmlformats.org/officeDocument/2006/math">
                                <m:r>
                                  <a:rPr lang="en-US" sz="2800" i="1" u="none" strike="noStrike" kern="1200" baseline="0" smtClean="0">
                                    <a:solidFill>
                                      <a:schemeClr val="tx2"/>
                                    </a:solidFill>
                                    <a:latin typeface="Cambria Math" panose="02040503050406030204" pitchFamily="18" charset="0"/>
                                  </a:rPr>
                                  <m:t>𝐴</m:t>
                                </m:r>
                                <m:r>
                                  <a:rPr lang="en-US" sz="2800"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r>
                                  <a:rPr lang="en-US" sz="2800" b="0" i="1" u="none" strike="noStrike" kern="1200" baseline="0" smtClean="0">
                                    <a:solidFill>
                                      <a:schemeClr val="tx2"/>
                                    </a:solidFill>
                                    <a:latin typeface="Cambria Math" panose="02040503050406030204" pitchFamily="18" charset="0"/>
                                  </a:rPr>
                                  <m:t>h</m:t>
                                </m:r>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𝑏</m:t>
                                    </m:r>
                                    <m:r>
                                      <a:rPr lang="en-US" sz="2800" b="0" i="1" u="none" strike="noStrike" kern="1200" baseline="-25000" smtClean="0">
                                        <a:solidFill>
                                          <a:schemeClr val="tx2"/>
                                        </a:solidFill>
                                        <a:latin typeface="Cambria Math" panose="02040503050406030204" pitchFamily="18" charset="0"/>
                                      </a:rPr>
                                      <m:t>1</m:t>
                                    </m:r>
                                    <m:r>
                                      <a:rPr lang="en-US" sz="2800" b="0" i="1" u="none" strike="noStrike" kern="1200" baseline="0" smtClean="0">
                                        <a:solidFill>
                                          <a:schemeClr val="tx2"/>
                                        </a:solidFill>
                                        <a:latin typeface="Cambria Math" panose="02040503050406030204" pitchFamily="18" charset="0"/>
                                      </a:rPr>
                                      <m:t>+</m:t>
                                    </m:r>
                                    <m:r>
                                      <a:rPr lang="en-US" sz="2800" b="0" i="1" u="none" strike="noStrike" kern="1200" baseline="0" smtClean="0">
                                        <a:solidFill>
                                          <a:schemeClr val="tx2"/>
                                        </a:solidFill>
                                        <a:latin typeface="Cambria Math" panose="02040503050406030204" pitchFamily="18" charset="0"/>
                                      </a:rPr>
                                      <m:t>𝑏</m:t>
                                    </m:r>
                                    <m:r>
                                      <a:rPr lang="en-US" sz="2800" b="0" i="1" u="none" strike="noStrike" kern="1200" baseline="-25000" smtClean="0">
                                        <a:solidFill>
                                          <a:schemeClr val="tx2"/>
                                        </a:solidFill>
                                        <a:latin typeface="Cambria Math" panose="02040503050406030204" pitchFamily="18" charset="0"/>
                                      </a:rPr>
                                      <m:t>2</m:t>
                                    </m:r>
                                  </m:e>
                                </m:d>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Area of a trapezoid</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u="none" strike="noStrike" kern="1200" baseline="0" smtClean="0">
                                    <a:solidFill>
                                      <a:schemeClr val="tx2"/>
                                    </a:solidFill>
                                    <a:latin typeface="Cambria Math" panose="02040503050406030204" pitchFamily="18" charset="0"/>
                                  </a:rPr>
                                  <m:t>          =</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19</m:t>
                                    </m:r>
                                  </m:e>
                                </m:d>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15+9</m:t>
                                    </m:r>
                                  </m:e>
                                </m:d>
                              </m:oMath>
                            </m:oMathPara>
                          </a14:m>
                          <a:endParaRPr lang="en-IN" sz="2800">
                            <a:solidFill>
                              <a:schemeClr val="tx2"/>
                            </a:solidFill>
                          </a:endParaRPr>
                        </a:p>
                      </a:txBody>
                      <a:tcPr/>
                    </a:tc>
                    <a:tc>
                      <a:txBody>
                        <a:bodyPr/>
                        <a:lstStyle/>
                        <a:p>
                          <a:r>
                            <a:rPr lang="en-IN" sz="2800" b="0" i="1" u="none" strike="noStrike" kern="1200" baseline="0">
                              <a:solidFill>
                                <a:srgbClr val="0070C0"/>
                              </a:solidFill>
                              <a:latin typeface="+mn-lt"/>
                              <a:ea typeface="+mn-ea"/>
                              <a:cs typeface="+mn-cs"/>
                            </a:rPr>
                            <a:t>h</a:t>
                          </a:r>
                          <a:r>
                            <a:rPr lang="en-IN" sz="2800" b="0" i="0" u="none" strike="noStrike" kern="1200" baseline="0">
                              <a:solidFill>
                                <a:srgbClr val="0070C0"/>
                              </a:solidFill>
                              <a:latin typeface="+mn-lt"/>
                              <a:ea typeface="+mn-ea"/>
                              <a:cs typeface="+mn-cs"/>
                            </a:rPr>
                            <a:t> = 19, </a:t>
                          </a:r>
                          <a14:m>
                            <m:oMath xmlns:m="http://schemas.openxmlformats.org/officeDocument/2006/math">
                              <m:r>
                                <a:rPr lang="en-US" sz="2800" b="0" i="1" u="none" strike="noStrike" kern="1200" baseline="0" smtClean="0">
                                  <a:solidFill>
                                    <a:srgbClr val="0070C0"/>
                                  </a:solidFill>
                                  <a:latin typeface="Cambria Math" panose="02040503050406030204" pitchFamily="18" charset="0"/>
                                </a:rPr>
                                <m:t>𝑏</m:t>
                              </m:r>
                              <m:r>
                                <a:rPr lang="en-US" sz="2800" b="0" i="1" u="none" strike="noStrike" kern="1200" baseline="-25000" smtClean="0">
                                  <a:solidFill>
                                    <a:srgbClr val="0070C0"/>
                                  </a:solidFill>
                                  <a:latin typeface="Cambria Math" panose="02040503050406030204" pitchFamily="18" charset="0"/>
                                </a:rPr>
                                <m:t>1</m:t>
                              </m:r>
                            </m:oMath>
                          </a14:m>
                          <a:r>
                            <a:rPr lang="en-IN" sz="2800" b="0" i="0" u="none" strike="noStrike" kern="1200" baseline="0">
                              <a:solidFill>
                                <a:srgbClr val="0070C0"/>
                              </a:solidFill>
                              <a:latin typeface="+mn-lt"/>
                              <a:ea typeface="+mn-ea"/>
                              <a:cs typeface="+mn-cs"/>
                            </a:rPr>
                            <a:t> = 15, and </a:t>
                          </a:r>
                          <a14:m>
                            <m:oMath xmlns:m="http://schemas.openxmlformats.org/officeDocument/2006/math">
                              <m:r>
                                <a:rPr lang="en-US" sz="2800" b="0" i="1" u="none" strike="noStrike" kern="1200" baseline="0" smtClean="0">
                                  <a:solidFill>
                                    <a:srgbClr val="0070C0"/>
                                  </a:solidFill>
                                  <a:latin typeface="Cambria Math" panose="02040503050406030204" pitchFamily="18" charset="0"/>
                                </a:rPr>
                                <m:t>𝑏</m:t>
                              </m:r>
                              <m:r>
                                <a:rPr lang="en-US" sz="2800" b="0" i="1" u="none" strike="noStrike" kern="1200" baseline="-25000" smtClean="0">
                                  <a:solidFill>
                                    <a:srgbClr val="0070C0"/>
                                  </a:solidFill>
                                  <a:latin typeface="Cambria Math" panose="02040503050406030204" pitchFamily="18" charset="0"/>
                                </a:rPr>
                                <m:t>2</m:t>
                              </m:r>
                            </m:oMath>
                          </a14:m>
                          <a:r>
                            <a:rPr lang="en-IN" sz="2800" b="0" i="0" u="none" strike="noStrike" kern="1200" baseline="0">
                              <a:solidFill>
                                <a:srgbClr val="0070C0"/>
                              </a:solidFill>
                              <a:latin typeface="+mn-lt"/>
                              <a:ea typeface="+mn-ea"/>
                              <a:cs typeface="+mn-cs"/>
                            </a:rPr>
                            <a:t> = 9</a:t>
                          </a:r>
                          <a:endParaRPr lang="en-IN" sz="2800">
                            <a:solidFill>
                              <a:srgbClr val="0070C0"/>
                            </a:solidFill>
                          </a:endParaRPr>
                        </a:p>
                      </a:txBody>
                      <a:tcPr anchor="ctr"/>
                    </a:tc>
                    <a:extLst>
                      <a:ext uri="{0D108BD9-81ED-4DB2-BD59-A6C34878D82A}">
                        <a16:rowId xmlns:a16="http://schemas.microsoft.com/office/drawing/2014/main" val="903640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1"/>
                              </a:solidFill>
                            </a:rPr>
                            <a:t>          </a:t>
                          </a:r>
                          <a14:m>
                            <m:oMath xmlns:m="http://schemas.openxmlformats.org/officeDocument/2006/math">
                              <m:r>
                                <a:rPr lang="en-US" sz="2800" b="0" i="0" u="none" strike="noStrike" kern="1200" baseline="0" smtClean="0">
                                  <a:solidFill>
                                    <a:schemeClr val="tx2"/>
                                  </a:solidFill>
                                  <a:latin typeface="Cambria Math" panose="02040503050406030204" pitchFamily="18" charset="0"/>
                                </a:rPr>
                                <m:t> </m:t>
                              </m:r>
                              <m:r>
                                <a:rPr lang="en-US" sz="2800" u="none" strike="noStrike" kern="1200" baseline="0" smtClean="0">
                                  <a:solidFill>
                                    <a:schemeClr val="tx2"/>
                                  </a:solidFill>
                                  <a:latin typeface="Cambria Math" panose="02040503050406030204" pitchFamily="18" charset="0"/>
                                </a:rPr>
                                <m:t>=</m:t>
                              </m:r>
                              <m:r>
                                <a:rPr lang="en-US" sz="2800" b="0" i="1" u="none" strike="noStrike" kern="1200" baseline="0" smtClean="0">
                                  <a:solidFill>
                                    <a:schemeClr val="tx2"/>
                                  </a:solidFill>
                                  <a:latin typeface="Cambria Math" panose="02040503050406030204" pitchFamily="18" charset="0"/>
                                </a:rPr>
                                <m:t>228 </m:t>
                              </m:r>
                              <m:sSup>
                                <m:sSupPr>
                                  <m:ctrlPr>
                                    <a:rPr lang="en-US" sz="2800" i="1" u="none" strike="noStrike" kern="1200" baseline="0" smtClean="0">
                                      <a:solidFill>
                                        <a:schemeClr val="tx2"/>
                                      </a:solidFill>
                                      <a:latin typeface="Cambria Math" panose="02040503050406030204" pitchFamily="18" charset="0"/>
                                    </a:rPr>
                                  </m:ctrlPr>
                                </m:sSupPr>
                                <m:e>
                                  <m:r>
                                    <m:rPr>
                                      <m:sty m:val="p"/>
                                    </m:rPr>
                                    <a:rPr lang="en-US" sz="2800" b="0" i="0" u="none" strike="noStrike" kern="1200" baseline="0" smtClean="0">
                                      <a:solidFill>
                                        <a:schemeClr val="tx2"/>
                                      </a:solidFill>
                                      <a:latin typeface="Cambria Math" panose="02040503050406030204" pitchFamily="18" charset="0"/>
                                    </a:rPr>
                                    <m:t>cm</m:t>
                                  </m:r>
                                </m:e>
                                <m:sup>
                                  <m:r>
                                    <a:rPr lang="en-US" sz="2800" b="0" i="1" u="none" strike="noStrike" kern="1200" baseline="0" smtClean="0">
                                      <a:solidFill>
                                        <a:schemeClr val="tx2"/>
                                      </a:solidFill>
                                      <a:latin typeface="Cambria Math" panose="02040503050406030204" pitchFamily="18" charset="0"/>
                                    </a:rPr>
                                    <m:t>2</m:t>
                                  </m:r>
                                </m:sup>
                              </m:sSup>
                            </m:oMath>
                          </a14:m>
                          <a:endParaRPr lang="en-IN" sz="2800">
                            <a:solidFill>
                              <a:schemeClr val="tx1"/>
                            </a:solidFill>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2" name="Table 2">
                <a:extLst>
                  <a:ext uri="{FF2B5EF4-FFF2-40B4-BE49-F238E27FC236}">
                    <a16:creationId xmlns:a16="http://schemas.microsoft.com/office/drawing/2014/main" id="{1E11BD45-EB66-4962-952B-C4F841719B05}"/>
                  </a:ext>
                </a:extLst>
              </p:cNvPr>
              <p:cNvGraphicFramePr>
                <a:graphicFrameLocks noGrp="1"/>
              </p:cNvGraphicFramePr>
              <p:nvPr>
                <p:extLst>
                  <p:ext uri="{D42A27DB-BD31-4B8C-83A1-F6EECF244321}">
                    <p14:modId xmlns:p14="http://schemas.microsoft.com/office/powerpoint/2010/main" val="1652612284"/>
                  </p:ext>
                </p:extLst>
              </p:nvPr>
            </p:nvGraphicFramePr>
            <p:xfrm>
              <a:off x="478507" y="1898796"/>
              <a:ext cx="8953360" cy="2298700"/>
            </p:xfrm>
            <a:graphic>
              <a:graphicData uri="http://schemas.openxmlformats.org/drawingml/2006/table">
                <a:tbl>
                  <a:tblPr firstRow="1" bandRow="1">
                    <a:tableStyleId>{2D5ABB26-0587-4C30-8999-92F81FD0307C}</a:tableStyleId>
                  </a:tblPr>
                  <a:tblGrid>
                    <a:gridCol w="4134590">
                      <a:extLst>
                        <a:ext uri="{9D8B030D-6E8A-4147-A177-3AD203B41FA5}">
                          <a16:colId xmlns:a16="http://schemas.microsoft.com/office/drawing/2014/main" val="683472226"/>
                        </a:ext>
                      </a:extLst>
                    </a:gridCol>
                    <a:gridCol w="4818770">
                      <a:extLst>
                        <a:ext uri="{9D8B030D-6E8A-4147-A177-3AD203B41FA5}">
                          <a16:colId xmlns:a16="http://schemas.microsoft.com/office/drawing/2014/main" val="2990027886"/>
                        </a:ext>
                      </a:extLst>
                    </a:gridCol>
                  </a:tblGrid>
                  <a:tr h="890270">
                    <a:tc>
                      <a:txBody>
                        <a:bodyPr/>
                        <a:lstStyle/>
                        <a:p>
                          <a:endParaRPr lang="en-US"/>
                        </a:p>
                      </a:txBody>
                      <a:tcPr>
                        <a:blipFill>
                          <a:blip r:embed="rId2"/>
                          <a:stretch>
                            <a:fillRect t="-6849" r="-116495" b="-178082"/>
                          </a:stretch>
                        </a:blipFill>
                      </a:tcPr>
                    </a:tc>
                    <a:tc>
                      <a:txBody>
                        <a:bodyPr/>
                        <a:lstStyle/>
                        <a:p>
                          <a:r>
                            <a:rPr lang="en-IN" sz="2800" b="0" i="0" u="none" strike="noStrike" kern="1200" baseline="0">
                              <a:solidFill>
                                <a:srgbClr val="0070C0"/>
                              </a:solidFill>
                              <a:latin typeface="+mn-lt"/>
                              <a:ea typeface="+mn-ea"/>
                              <a:cs typeface="+mn-cs"/>
                            </a:rPr>
                            <a:t>Area of a trapezoid</a:t>
                          </a:r>
                          <a:endParaRPr lang="en-IN" sz="2800">
                            <a:solidFill>
                              <a:srgbClr val="0070C0"/>
                            </a:solidFill>
                          </a:endParaRPr>
                        </a:p>
                      </a:txBody>
                      <a:tcPr/>
                    </a:tc>
                    <a:extLst>
                      <a:ext uri="{0D108BD9-81ED-4DB2-BD59-A6C34878D82A}">
                        <a16:rowId xmlns:a16="http://schemas.microsoft.com/office/drawing/2014/main" val="1676120845"/>
                      </a:ext>
                    </a:extLst>
                  </a:tr>
                  <a:tr h="890270">
                    <a:tc>
                      <a:txBody>
                        <a:bodyPr/>
                        <a:lstStyle/>
                        <a:p>
                          <a:endParaRPr lang="en-US"/>
                        </a:p>
                      </a:txBody>
                      <a:tcPr>
                        <a:blipFill>
                          <a:blip r:embed="rId2"/>
                          <a:stretch>
                            <a:fillRect t="-106122" r="-116495" b="-76871"/>
                          </a:stretch>
                        </a:blipFill>
                      </a:tcPr>
                    </a:tc>
                    <a:tc>
                      <a:txBody>
                        <a:bodyPr/>
                        <a:lstStyle/>
                        <a:p>
                          <a:endParaRPr lang="en-US"/>
                        </a:p>
                      </a:txBody>
                      <a:tcPr anchor="ctr">
                        <a:blipFill>
                          <a:blip r:embed="rId2"/>
                          <a:stretch>
                            <a:fillRect l="-85841" t="-106122" b="-76871"/>
                          </a:stretch>
                        </a:blipFill>
                      </a:tcPr>
                    </a:tc>
                    <a:extLst>
                      <a:ext uri="{0D108BD9-81ED-4DB2-BD59-A6C34878D82A}">
                        <a16:rowId xmlns:a16="http://schemas.microsoft.com/office/drawing/2014/main" val="903640378"/>
                      </a:ext>
                    </a:extLst>
                  </a:tr>
                  <a:tr h="518160">
                    <a:tc>
                      <a:txBody>
                        <a:bodyPr/>
                        <a:lstStyle/>
                        <a:p>
                          <a:endParaRPr lang="en-US"/>
                        </a:p>
                      </a:txBody>
                      <a:tcPr>
                        <a:blipFill>
                          <a:blip r:embed="rId2"/>
                          <a:stretch>
                            <a:fillRect t="-356471" r="-116495" b="-32941"/>
                          </a:stretch>
                        </a:blipFill>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spTree>
    <p:extLst>
      <p:ext uri="{BB962C8B-B14F-4D97-AF65-F5344CB8AC3E}">
        <p14:creationId xmlns:p14="http://schemas.microsoft.com/office/powerpoint/2010/main" val="106649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9238932" cy="3418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9863" indent="-1439863"/>
                <a:r>
                  <a:rPr lang="en-US" sz="2800" b="1">
                    <a:solidFill>
                      <a:schemeClr val="tx1"/>
                    </a:solidFill>
                  </a:rPr>
                  <a:t>Step 3 </a:t>
                </a:r>
                <a:r>
                  <a:rPr lang="en-IN" sz="2800" b="1">
                    <a:solidFill>
                      <a:schemeClr val="tx1"/>
                    </a:solidFill>
                  </a:rPr>
                  <a:t>Calculate the total area of the composite figure. </a:t>
                </a:r>
                <a:endParaRPr lang="en-IN" sz="2800">
                  <a:solidFill>
                    <a:schemeClr val="tx1"/>
                  </a:solidFill>
                </a:endParaRPr>
              </a:p>
              <a:p>
                <a:pPr marL="2509838" indent="-2509838"/>
                <a:r>
                  <a:rPr lang="en-IN" sz="2800"/>
                  <a:t>area of figure = area of square + area of hexagon + area of trapezoid </a:t>
                </a:r>
              </a:p>
              <a:p>
                <a:pPr marL="2239963"/>
                <a:r>
                  <a:rPr lang="en-IN" sz="2800">
                    <a:solidFill>
                      <a:schemeClr val="tx2"/>
                    </a:solidFill>
                  </a:rPr>
                  <a:t>≈ 81 + 210.4 + 228 </a:t>
                </a:r>
              </a:p>
              <a:p>
                <a:pPr marL="2239963"/>
                <a:r>
                  <a:rPr lang="en-IN" sz="2800">
                    <a:solidFill>
                      <a:schemeClr val="tx2"/>
                    </a:solidFill>
                  </a:rPr>
                  <a:t>≈ 519.4 </a:t>
                </a:r>
                <a14:m>
                  <m:oMath xmlns:m="http://schemas.openxmlformats.org/officeDocument/2006/math">
                    <m:sSup>
                      <m:sSupPr>
                        <m:ctrlPr>
                          <a:rPr lang="en-IN"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IN" sz="2800" i="1" smtClean="0">
                            <a:solidFill>
                              <a:schemeClr val="tx2"/>
                            </a:solidFill>
                            <a:latin typeface="Cambria Math" panose="02040503050406030204" pitchFamily="18" charset="0"/>
                          </a:rPr>
                          <m:t>2</m:t>
                        </m:r>
                      </m:sup>
                    </m:sSup>
                  </m:oMath>
                </a14:m>
                <a:r>
                  <a:rPr lang="en-IN" sz="2800">
                    <a:solidFill>
                      <a:schemeClr val="tx2"/>
                    </a:solidFill>
                  </a:rPr>
                  <a:t> </a:t>
                </a:r>
                <a:endParaRPr lang="en-US" sz="2800" b="1" i="0" u="none" strike="noStrike" baseline="0">
                  <a:solidFill>
                    <a:schemeClr val="tx2"/>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9238932" cy="3418958"/>
              </a:xfrm>
              <a:prstGeom prst="rect">
                <a:avLst/>
              </a:prstGeom>
              <a:blipFill>
                <a:blip r:embed="rId2"/>
                <a:stretch>
                  <a:fillRect l="-1319" t="-1783" r="-79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latin typeface="+mn-lt"/>
            </a:endParaRPr>
          </a:p>
        </p:txBody>
      </p:sp>
    </p:spTree>
    <p:extLst>
      <p:ext uri="{BB962C8B-B14F-4D97-AF65-F5344CB8AC3E}">
        <p14:creationId xmlns:p14="http://schemas.microsoft.com/office/powerpoint/2010/main" val="244535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246770" cy="363749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Find the measure of an interior angle of each regular polygon.</a:t>
            </a:r>
          </a:p>
          <a:p>
            <a:pPr algn="l"/>
            <a:r>
              <a:rPr lang="en-US" sz="2800" b="1" i="0" u="none" strike="noStrike" baseline="0">
                <a:solidFill>
                  <a:schemeClr val="tx1"/>
                </a:solidFill>
                <a:latin typeface="Proxima Nova" panose="02000506030000020004" pitchFamily="50" charset="0"/>
              </a:rPr>
              <a:t>1.</a:t>
            </a:r>
            <a:r>
              <a:rPr lang="en-US" sz="2800" b="1" i="0" u="none" strike="noStrike" baseline="0">
                <a:solidFill>
                  <a:srgbClr val="221E1F"/>
                </a:solidFill>
                <a:latin typeface="Proxima Nova" panose="02000506030000020004" pitchFamily="50" charset="0"/>
              </a:rPr>
              <a:t> </a:t>
            </a:r>
            <a:r>
              <a:rPr lang="en-US" sz="2800"/>
              <a:t>s</a:t>
            </a:r>
            <a:r>
              <a:rPr lang="en-US" sz="2800" b="0" i="0" u="none" strike="noStrike" baseline="0"/>
              <a:t>quare</a:t>
            </a:r>
            <a:endParaRPr lang="en-US" sz="2800"/>
          </a:p>
          <a:p>
            <a:pPr algn="l"/>
            <a:r>
              <a:rPr lang="en-US" sz="2800" b="1">
                <a:solidFill>
                  <a:srgbClr val="333333"/>
                </a:solidFill>
                <a:latin typeface="Proxima Nova" panose="02000506030000020004" pitchFamily="50" charset="0"/>
              </a:rPr>
              <a:t>2. </a:t>
            </a:r>
            <a:r>
              <a:rPr lang="en-US" sz="2800" b="0" i="0" u="none" strike="noStrike" baseline="0"/>
              <a:t>equilateral triangle</a:t>
            </a:r>
          </a:p>
          <a:p>
            <a:r>
              <a:rPr lang="en-US" sz="2800" b="1">
                <a:solidFill>
                  <a:srgbClr val="333333"/>
                </a:solidFill>
                <a:latin typeface="Proxima Nova" panose="02000506030000020004" pitchFamily="50" charset="0"/>
              </a:rPr>
              <a:t>3.</a:t>
            </a:r>
            <a:r>
              <a:rPr lang="en-US" sz="2800">
                <a:solidFill>
                  <a:srgbClr val="333333"/>
                </a:solidFill>
                <a:latin typeface="Proxima Nova" panose="02000506030000020004" pitchFamily="50" charset="0"/>
              </a:rPr>
              <a:t> </a:t>
            </a:r>
            <a:r>
              <a:rPr lang="en-US" sz="2800" b="0" i="0" u="none" strike="noStrike" baseline="0"/>
              <a:t>pentagon</a:t>
            </a:r>
            <a:endParaRPr lang="en-US" sz="2800"/>
          </a:p>
          <a:p>
            <a:pPr>
              <a:spcAft>
                <a:spcPts val="1200"/>
              </a:spcAft>
            </a:pPr>
            <a:r>
              <a:rPr lang="en-US" sz="2800" b="1">
                <a:solidFill>
                  <a:srgbClr val="333333"/>
                </a:solidFill>
                <a:latin typeface="Proxima Nova" panose="02000506030000020004" pitchFamily="50" charset="0"/>
              </a:rPr>
              <a:t>4.</a:t>
            </a:r>
            <a:r>
              <a:rPr lang="en-US" sz="2800">
                <a:solidFill>
                  <a:srgbClr val="333333"/>
                </a:solidFill>
                <a:latin typeface="Proxima Nova" panose="02000506030000020004" pitchFamily="50" charset="0"/>
              </a:rPr>
              <a:t> </a:t>
            </a:r>
            <a:r>
              <a:rPr lang="en-US" sz="2800" b="0" i="0" u="none" strike="noStrike" baseline="0"/>
              <a:t>octagon</a:t>
            </a:r>
            <a:endParaRPr lang="en-US" sz="2800" b="1"/>
          </a:p>
        </p:txBody>
      </p:sp>
    </p:spTree>
    <p:extLst>
      <p:ext uri="{BB962C8B-B14F-4D97-AF65-F5344CB8AC3E}">
        <p14:creationId xmlns:p14="http://schemas.microsoft.com/office/powerpoint/2010/main" val="121779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338212" cy="20935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area of the composite figure. Round to the nearest tenth, if necessary.</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067" y="2258388"/>
            <a:ext cx="2638425" cy="1543050"/>
          </a:xfrm>
          <a:prstGeom prst="rect">
            <a:avLst/>
          </a:prstGeom>
        </p:spPr>
      </p:pic>
    </p:spTree>
    <p:extLst>
      <p:ext uri="{BB962C8B-B14F-4D97-AF65-F5344CB8AC3E}">
        <p14:creationId xmlns:p14="http://schemas.microsoft.com/office/powerpoint/2010/main" val="30785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338212" cy="208331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area of the composite figure. Round to the nearest tenth, if necessary.  </a:t>
                </a:r>
              </a:p>
              <a:p>
                <a:r>
                  <a:rPr lang="en-IN" sz="2800" i="1">
                    <a:solidFill>
                      <a:srgbClr val="FF0000"/>
                    </a:solidFill>
                  </a:rPr>
                  <a:t>A </a:t>
                </a:r>
                <a:r>
                  <a:rPr lang="en-IN" sz="2800">
                    <a:solidFill>
                      <a:srgbClr val="FF0000"/>
                    </a:solidFill>
                  </a:rPr>
                  <a:t>= 45.5 </a:t>
                </a:r>
                <a14:m>
                  <m:oMath xmlns:m="http://schemas.openxmlformats.org/officeDocument/2006/math">
                    <m:sSup>
                      <m:sSupPr>
                        <m:ctrlPr>
                          <a:rPr lang="en-IN" sz="2800" i="1">
                            <a:solidFill>
                              <a:srgbClr val="FF0000"/>
                            </a:solidFill>
                            <a:latin typeface="Cambria Math" panose="02040503050406030204" pitchFamily="18" charset="0"/>
                          </a:rPr>
                        </m:ctrlPr>
                      </m:sSupPr>
                      <m:e>
                        <m:r>
                          <m:rPr>
                            <m:sty m:val="p"/>
                          </m:rPr>
                          <a:rPr lang="en-US" sz="2800" b="0" i="0" smtClean="0">
                            <a:solidFill>
                              <a:srgbClr val="FF0000"/>
                            </a:solidFill>
                            <a:latin typeface="Cambria Math" panose="02040503050406030204" pitchFamily="18" charset="0"/>
                          </a:rPr>
                          <m:t>yd</m:t>
                        </m:r>
                      </m:e>
                      <m:sup>
                        <m:r>
                          <a:rPr lang="en-IN" sz="2800" i="1">
                            <a:solidFill>
                              <a:srgbClr val="FF0000"/>
                            </a:solidFill>
                            <a:latin typeface="Cambria Math" panose="02040503050406030204" pitchFamily="18" charset="0"/>
                          </a:rPr>
                          <m:t>2</m:t>
                        </m:r>
                      </m:sup>
                    </m:sSup>
                  </m:oMath>
                </a14:m>
                <a:endParaRPr lang="en-US" sz="2800" b="1" i="0" u="none" strike="noStrike" baseline="0">
                  <a:solidFill>
                    <a:srgbClr val="FF0000"/>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7338212" cy="2083318"/>
              </a:xfrm>
              <a:prstGeom prst="rect">
                <a:avLst/>
              </a:prstGeom>
              <a:blipFill>
                <a:blip r:embed="rId3"/>
                <a:stretch>
                  <a:fillRect l="-1661" t="-2924" r="-1661" b="-9064"/>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Find the Area of a Composite Figure by Adding</a:t>
            </a:r>
            <a:endParaRPr lang="en-US" sz="2800" b="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067" y="2258388"/>
            <a:ext cx="2638425" cy="1543050"/>
          </a:xfrm>
          <a:prstGeom prst="rect">
            <a:avLst/>
          </a:prstGeom>
        </p:spPr>
      </p:pic>
    </p:spTree>
    <p:extLst>
      <p:ext uri="{BB962C8B-B14F-4D97-AF65-F5344CB8AC3E}">
        <p14:creationId xmlns:p14="http://schemas.microsoft.com/office/powerpoint/2010/main" val="1784563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209288" cy="24326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area of the composite figure. Round to the nearest tenth, if necessary.</a:t>
            </a:r>
            <a:r>
              <a:rPr lang="en-IN" sz="2800" b="1"/>
              <a:t>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latin typeface="+mn-lt"/>
            </a:endParaRPr>
          </a:p>
        </p:txBody>
      </p:sp>
      <p:pic>
        <p:nvPicPr>
          <p:cNvPr id="5" name="Picture 4">
            <a:extLst>
              <a:ext uri="{FF2B5EF4-FFF2-40B4-BE49-F238E27FC236}">
                <a16:creationId xmlns:a16="http://schemas.microsoft.com/office/drawing/2014/main" id="{A2A9CCA5-0538-495A-B45F-5EBD55366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395" y="1707846"/>
            <a:ext cx="2200275" cy="1800225"/>
          </a:xfrm>
          <a:prstGeom prst="rect">
            <a:avLst/>
          </a:prstGeom>
        </p:spPr>
      </p:pic>
    </p:spTree>
    <p:extLst>
      <p:ext uri="{BB962C8B-B14F-4D97-AF65-F5344CB8AC3E}">
        <p14:creationId xmlns:p14="http://schemas.microsoft.com/office/powerpoint/2010/main" val="387080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326318" cy="471283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To find the area of the figure, subtract the area of the triangle from the area of the trapezoid.</a:t>
                </a:r>
                <a:endParaRPr lang="en-US" sz="2800" b="1" i="0" u="none" strike="noStrike" baseline="0">
                  <a:solidFill>
                    <a:schemeClr val="tx2"/>
                  </a:solidFill>
                </a:endParaRPr>
              </a:p>
              <a:p>
                <a:endParaRPr lang="en-US" sz="2800" b="1">
                  <a:solidFill>
                    <a:schemeClr val="tx1"/>
                  </a:solidFill>
                </a:endParaRPr>
              </a:p>
              <a:p>
                <a:r>
                  <a:rPr lang="en-US" sz="2800" b="1">
                    <a:solidFill>
                      <a:schemeClr val="tx1"/>
                    </a:solidFill>
                  </a:rPr>
                  <a:t>Step 1 </a:t>
                </a:r>
                <a:r>
                  <a:rPr lang="en-IN" sz="2800" b="1">
                    <a:solidFill>
                      <a:schemeClr val="tx1"/>
                    </a:solidFill>
                  </a:rPr>
                  <a:t>Find the height of the triangle. </a:t>
                </a:r>
                <a:endParaRPr lang="en-IN" sz="2800">
                  <a:solidFill>
                    <a:schemeClr val="tx1"/>
                  </a:solidFill>
                </a:endParaRPr>
              </a:p>
              <a:p>
                <a:r>
                  <a:rPr lang="en-IN" sz="2800"/>
                  <a:t>You can use the Pythagorean Theorem and what you know about isosceles triangles to calculate the height of the triangle. The altitude of the isosceles triangle bisects the base of the triangle.</a:t>
                </a:r>
              </a:p>
              <a:p>
                <a:r>
                  <a:rPr lang="en-IN" sz="2800"/>
                  <a:t>So, </a:t>
                </a:r>
                <a14:m>
                  <m:oMath xmlns:m="http://schemas.openxmlformats.org/officeDocument/2006/math">
                    <m:sSup>
                      <m:sSupPr>
                        <m:ctrlPr>
                          <a:rPr lang="en-IN" sz="2800" i="1" smtClean="0">
                            <a:latin typeface="Cambria Math" panose="02040503050406030204" pitchFamily="18" charset="0"/>
                          </a:rPr>
                        </m:ctrlPr>
                      </m:sSupPr>
                      <m:e>
                        <m:r>
                          <a:rPr lang="en-US" sz="2800" b="0" i="1" smtClean="0">
                            <a:latin typeface="Cambria Math" panose="02040503050406030204" pitchFamily="18" charset="0"/>
                          </a:rPr>
                          <m:t>1</m:t>
                        </m:r>
                      </m:e>
                      <m:sup>
                        <m:r>
                          <a:rPr lang="en-IN"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latin typeface="Cambria Math" panose="02040503050406030204" pitchFamily="18" charset="0"/>
                          </a:rPr>
                          <m:t>h</m:t>
                        </m:r>
                      </m:e>
                      <m:sup>
                        <m:r>
                          <a:rPr lang="en-IN" sz="2800" i="1">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latin typeface="Cambria Math" panose="02040503050406030204" pitchFamily="18" charset="0"/>
                          </a:rPr>
                          <m:t>6</m:t>
                        </m:r>
                      </m:e>
                      <m:sup>
                        <m:r>
                          <a:rPr lang="en-IN" sz="2800" i="1">
                            <a:latin typeface="Cambria Math" panose="02040503050406030204" pitchFamily="18" charset="0"/>
                          </a:rPr>
                          <m:t>2</m:t>
                        </m:r>
                      </m:sup>
                    </m:sSup>
                    <m:r>
                      <a:rPr lang="en-US" sz="2800" b="0" i="1" smtClean="0">
                        <a:latin typeface="Cambria Math" panose="02040503050406030204" pitchFamily="18" charset="0"/>
                      </a:rPr>
                      <m:t> </m:t>
                    </m:r>
                    <m:r>
                      <m:rPr>
                        <m:sty m:val="p"/>
                      </m:rPr>
                      <a:rPr lang="en-US" sz="2800" b="0" i="0" smtClean="0">
                        <a:latin typeface="Cambria Math" panose="02040503050406030204" pitchFamily="18" charset="0"/>
                      </a:rPr>
                      <m:t>or</m:t>
                    </m:r>
                    <m:r>
                      <a:rPr lang="en-US" sz="2800" b="0" i="1" smtClean="0">
                        <a:latin typeface="Cambria Math" panose="02040503050406030204" pitchFamily="18" charset="0"/>
                      </a:rPr>
                      <m:t> </m:t>
                    </m:r>
                    <m:r>
                      <a:rPr lang="en-US" sz="2800" b="0" i="1" smtClean="0">
                        <a:latin typeface="Cambria Math" panose="02040503050406030204" pitchFamily="18" charset="0"/>
                      </a:rPr>
                      <m:t>h</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35</m:t>
                        </m:r>
                      </m:e>
                    </m:rad>
                  </m:oMath>
                </a14:m>
                <a:r>
                  <a:rPr lang="en-IN" sz="2800"/>
                  <a:t>.</a:t>
                </a:r>
                <a:endParaRPr lang="en-US" sz="2800" b="1" i="0" u="none" strike="noStrike" baseline="0">
                  <a:solidFill>
                    <a:schemeClr val="tx2"/>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8326318" cy="4712830"/>
              </a:xfrm>
              <a:prstGeom prst="rect">
                <a:avLst/>
              </a:prstGeom>
              <a:blipFill>
                <a:blip r:embed="rId2"/>
                <a:stretch>
                  <a:fillRect l="-1464" t="-1294" r="-952" b="-90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latin typeface="+mn-lt"/>
            </a:endParaRPr>
          </a:p>
        </p:txBody>
      </p:sp>
      <p:pic>
        <p:nvPicPr>
          <p:cNvPr id="5" name="Picture 4">
            <a:extLst>
              <a:ext uri="{FF2B5EF4-FFF2-40B4-BE49-F238E27FC236}">
                <a16:creationId xmlns:a16="http://schemas.microsoft.com/office/drawing/2014/main" id="{E57BDB89-70B7-4E50-B02C-52ECD77F9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838" y="3677476"/>
            <a:ext cx="1219200" cy="2743200"/>
          </a:xfrm>
          <a:prstGeom prst="rect">
            <a:avLst/>
          </a:prstGeom>
        </p:spPr>
      </p:pic>
      <p:pic>
        <p:nvPicPr>
          <p:cNvPr id="7" name="Picture 6">
            <a:extLst>
              <a:ext uri="{FF2B5EF4-FFF2-40B4-BE49-F238E27FC236}">
                <a16:creationId xmlns:a16="http://schemas.microsoft.com/office/drawing/2014/main" id="{59ED391E-ED03-4465-B5C9-05E65FAD4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7395" y="1707846"/>
            <a:ext cx="2200275" cy="1800225"/>
          </a:xfrm>
          <a:prstGeom prst="rect">
            <a:avLst/>
          </a:prstGeom>
        </p:spPr>
      </p:pic>
    </p:spTree>
    <p:extLst>
      <p:ext uri="{BB962C8B-B14F-4D97-AF65-F5344CB8AC3E}">
        <p14:creationId xmlns:p14="http://schemas.microsoft.com/office/powerpoint/2010/main" val="120604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6506007" cy="57301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IN" sz="2800" b="1">
                <a:solidFill>
                  <a:schemeClr val="tx1"/>
                </a:solidFill>
              </a:rPr>
              <a:t>Find the area of the triangle.</a:t>
            </a:r>
            <a:endParaRPr lang="en-US" sz="2800" b="1" i="0" u="none" strike="noStrike" baseline="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latin typeface="+mn-lt"/>
            </a:endParaRP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9FC41F7B-3C20-44E6-B72F-43EB54D749B0}"/>
                  </a:ext>
                </a:extLst>
              </p:cNvPr>
              <p:cNvGraphicFramePr>
                <a:graphicFrameLocks noGrp="1"/>
              </p:cNvGraphicFramePr>
              <p:nvPr>
                <p:extLst>
                  <p:ext uri="{D42A27DB-BD31-4B8C-83A1-F6EECF244321}">
                    <p14:modId xmlns:p14="http://schemas.microsoft.com/office/powerpoint/2010/main" val="3045305743"/>
                  </p:ext>
                </p:extLst>
              </p:nvPr>
            </p:nvGraphicFramePr>
            <p:xfrm>
              <a:off x="493160" y="2737739"/>
              <a:ext cx="6472719" cy="2343214"/>
            </p:xfrm>
            <a:graphic>
              <a:graphicData uri="http://schemas.openxmlformats.org/drawingml/2006/table">
                <a:tbl>
                  <a:tblPr firstRow="1" bandRow="1">
                    <a:tableStyleId>{2D5ABB26-0587-4C30-8999-92F81FD0307C}</a:tableStyleId>
                  </a:tblPr>
                  <a:tblGrid>
                    <a:gridCol w="3174714">
                      <a:extLst>
                        <a:ext uri="{9D8B030D-6E8A-4147-A177-3AD203B41FA5}">
                          <a16:colId xmlns:a16="http://schemas.microsoft.com/office/drawing/2014/main" val="683472226"/>
                        </a:ext>
                      </a:extLst>
                    </a:gridCol>
                    <a:gridCol w="3298005">
                      <a:extLst>
                        <a:ext uri="{9D8B030D-6E8A-4147-A177-3AD203B41FA5}">
                          <a16:colId xmlns:a16="http://schemas.microsoft.com/office/drawing/2014/main" val="2990027886"/>
                        </a:ext>
                      </a:extLst>
                    </a:gridCol>
                  </a:tblGrid>
                  <a:tr h="397166">
                    <a:tc>
                      <a:txBody>
                        <a:bodyPr/>
                        <a:lstStyle/>
                        <a:p>
                          <a:pPr algn="l"/>
                          <a14:m>
                            <m:oMathPara xmlns:m="http://schemas.openxmlformats.org/officeDocument/2006/math">
                              <m:oMathParaPr>
                                <m:jc m:val="left"/>
                              </m:oMathParaPr>
                              <m:oMath xmlns:m="http://schemas.openxmlformats.org/officeDocument/2006/math">
                                <m:r>
                                  <a:rPr lang="en-US" sz="2800" i="1" u="none" strike="noStrike" kern="1200" baseline="0" smtClean="0">
                                    <a:solidFill>
                                      <a:schemeClr val="tx2"/>
                                    </a:solidFill>
                                    <a:latin typeface="Cambria Math" panose="02040503050406030204" pitchFamily="18" charset="0"/>
                                  </a:rPr>
                                  <m:t>𝐴</m:t>
                                </m:r>
                                <m:r>
                                  <a:rPr lang="en-US" sz="2800"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r>
                                  <a:rPr lang="en-US" sz="2800" b="0" i="1" u="none" strike="noStrike" kern="1200" baseline="0" smtClean="0">
                                    <a:solidFill>
                                      <a:schemeClr val="tx2"/>
                                    </a:solidFill>
                                    <a:latin typeface="Cambria Math" panose="02040503050406030204" pitchFamily="18" charset="0"/>
                                  </a:rPr>
                                  <m:t>𝑏h</m:t>
                                </m:r>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Area of a triangle</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1"/>
                                    </a:solidFill>
                                    <a:latin typeface="Cambria Math" panose="02040503050406030204" pitchFamily="18" charset="0"/>
                                  </a:rPr>
                                  <m:t>    </m:t>
                                </m:r>
                                <m:r>
                                  <a:rPr lang="en-US" sz="2800" b="0" i="1"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2</m:t>
                                    </m:r>
                                  </m:e>
                                </m:d>
                                <m:d>
                                  <m:dPr>
                                    <m:ctrlPr>
                                      <a:rPr lang="en-US" sz="2800" b="0" i="1" u="none" strike="noStrike" kern="1200" baseline="0" smtClean="0">
                                        <a:solidFill>
                                          <a:schemeClr val="tx2"/>
                                        </a:solidFill>
                                        <a:latin typeface="Cambria Math" panose="02040503050406030204" pitchFamily="18" charset="0"/>
                                      </a:rPr>
                                    </m:ctrlPr>
                                  </m:dPr>
                                  <m:e>
                                    <m:rad>
                                      <m:radPr>
                                        <m:degHide m:val="on"/>
                                        <m:ctrlPr>
                                          <a:rPr lang="en-US" sz="2800" b="0" i="1" u="none" strike="noStrike" kern="1200" baseline="0" smtClean="0">
                                            <a:solidFill>
                                              <a:schemeClr val="tx2"/>
                                            </a:solidFill>
                                            <a:latin typeface="Cambria Math" panose="02040503050406030204" pitchFamily="18" charset="0"/>
                                          </a:rPr>
                                        </m:ctrlPr>
                                      </m:radPr>
                                      <m:deg/>
                                      <m:e>
                                        <m:r>
                                          <a:rPr lang="en-US" sz="2800" b="0" i="1" u="none" strike="noStrike" kern="1200" baseline="0" smtClean="0">
                                            <a:solidFill>
                                              <a:schemeClr val="tx2"/>
                                            </a:solidFill>
                                            <a:latin typeface="Cambria Math" panose="02040503050406030204" pitchFamily="18" charset="0"/>
                                          </a:rPr>
                                          <m:t>35</m:t>
                                        </m:r>
                                      </m:e>
                                    </m:rad>
                                  </m:e>
                                </m:d>
                              </m:oMath>
                            </m:oMathPara>
                          </a14:m>
                          <a:endParaRPr lang="en-IN" sz="2800">
                            <a:solidFill>
                              <a:schemeClr val="tx1"/>
                            </a:solidFill>
                          </a:endParaRPr>
                        </a:p>
                      </a:txBody>
                      <a:tcPr/>
                    </a:tc>
                    <a:tc>
                      <a:txBody>
                        <a:bodyPr/>
                        <a:lstStyle/>
                        <a:p>
                          <a:r>
                            <a:rPr lang="en-IN" sz="2800" b="0" i="1" u="none" strike="noStrike" kern="1200" baseline="0">
                              <a:solidFill>
                                <a:srgbClr val="0070C0"/>
                              </a:solidFill>
                              <a:latin typeface="+mn-lt"/>
                              <a:ea typeface="+mn-ea"/>
                              <a:cs typeface="+mn-cs"/>
                            </a:rPr>
                            <a:t>b </a:t>
                          </a:r>
                          <a:r>
                            <a:rPr lang="en-IN" sz="2800" b="0" i="0" u="none" strike="noStrike" kern="1200" baseline="0">
                              <a:solidFill>
                                <a:srgbClr val="0070C0"/>
                              </a:solidFill>
                              <a:latin typeface="+mn-lt"/>
                              <a:ea typeface="+mn-ea"/>
                              <a:cs typeface="+mn-cs"/>
                            </a:rPr>
                            <a:t>= 2 and </a:t>
                          </a:r>
                          <a:r>
                            <a:rPr lang="en-IN" sz="2800" b="0" i="1" u="none" strike="noStrike" kern="1200" baseline="0">
                              <a:solidFill>
                                <a:srgbClr val="0070C0"/>
                              </a:solidFill>
                              <a:latin typeface="+mn-lt"/>
                              <a:ea typeface="+mn-ea"/>
                              <a:cs typeface="+mn-cs"/>
                            </a:rPr>
                            <a:t>h </a:t>
                          </a:r>
                          <a:r>
                            <a:rPr lang="en-IN" sz="2800" b="0" i="0" u="none" strike="noStrike" kern="1200" baseline="0">
                              <a:solidFill>
                                <a:srgbClr val="0070C0"/>
                              </a:solidFill>
                              <a:latin typeface="+mn-lt"/>
                              <a:ea typeface="+mn-ea"/>
                              <a:cs typeface="+mn-cs"/>
                            </a:rPr>
                            <a:t>= </a:t>
                          </a:r>
                          <a14:m>
                            <m:oMath xmlns:m="http://schemas.openxmlformats.org/officeDocument/2006/math">
                              <m:rad>
                                <m:radPr>
                                  <m:degHide m:val="on"/>
                                  <m:ctrlPr>
                                    <a:rPr lang="en-US" sz="2800" b="0" i="1" u="none" strike="noStrike" kern="1200" baseline="0" smtClean="0">
                                      <a:solidFill>
                                        <a:srgbClr val="0070C0"/>
                                      </a:solidFill>
                                      <a:latin typeface="Cambria Math" panose="02040503050406030204" pitchFamily="18" charset="0"/>
                                    </a:rPr>
                                  </m:ctrlPr>
                                </m:radPr>
                                <m:deg/>
                                <m:e>
                                  <m:r>
                                    <a:rPr lang="en-US" sz="2800" b="0" i="1" u="none" strike="noStrike" kern="1200" baseline="0" smtClean="0">
                                      <a:solidFill>
                                        <a:srgbClr val="0070C0"/>
                                      </a:solidFill>
                                      <a:latin typeface="Cambria Math" panose="02040503050406030204" pitchFamily="18" charset="0"/>
                                    </a:rPr>
                                    <m:t>35</m:t>
                                  </m:r>
                                </m:e>
                              </m:rad>
                            </m:oMath>
                          </a14:m>
                          <a:endParaRPr lang="en-IN" sz="2800">
                            <a:solidFill>
                              <a:srgbClr val="0070C0"/>
                            </a:solidFill>
                          </a:endParaRPr>
                        </a:p>
                      </a:txBody>
                      <a:tcPr anchor="ctr"/>
                    </a:tc>
                    <a:extLst>
                      <a:ext uri="{0D108BD9-81ED-4DB2-BD59-A6C34878D82A}">
                        <a16:rowId xmlns:a16="http://schemas.microsoft.com/office/drawing/2014/main" val="903640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u="none" strike="noStrike" kern="1200" baseline="0">
                              <a:solidFill>
                                <a:schemeClr val="tx1"/>
                              </a:solidFill>
                              <a:latin typeface="+mn-lt"/>
                            </a:rPr>
                            <a:t> </a:t>
                          </a:r>
                          <a14:m>
                            <m:oMath xmlns:m="http://schemas.openxmlformats.org/officeDocument/2006/math">
                              <m:r>
                                <a:rPr lang="en-US" sz="2800" b="0" i="0" u="none" strike="noStrike" kern="1200" baseline="0" smtClean="0">
                                  <a:solidFill>
                                    <a:schemeClr val="tx1"/>
                                  </a:solidFill>
                                  <a:latin typeface="Cambria Math" panose="02040503050406030204" pitchFamily="18" charset="0"/>
                                </a:rPr>
                                <m:t>   </m:t>
                              </m:r>
                              <m:r>
                                <a:rPr lang="en-US" sz="2800" u="none" strike="noStrike" kern="1200" baseline="0" smtClean="0">
                                  <a:solidFill>
                                    <a:schemeClr val="tx2"/>
                                  </a:solidFill>
                                  <a:latin typeface="Cambria Math" panose="02040503050406030204" pitchFamily="18" charset="0"/>
                                </a:rPr>
                                <m:t>=</m:t>
                              </m:r>
                              <m:rad>
                                <m:radPr>
                                  <m:degHide m:val="on"/>
                                  <m:ctrlPr>
                                    <a:rPr lang="en-US" sz="2800" i="1" u="none" strike="noStrike" kern="1200" baseline="0" smtClean="0">
                                      <a:solidFill>
                                        <a:schemeClr val="tx2"/>
                                      </a:solidFill>
                                      <a:latin typeface="Cambria Math" panose="02040503050406030204" pitchFamily="18" charset="0"/>
                                    </a:rPr>
                                  </m:ctrlPr>
                                </m:radPr>
                                <m:deg/>
                                <m:e>
                                  <m:r>
                                    <a:rPr lang="en-US" sz="2800" b="0" i="1" u="none" strike="noStrike" kern="1200" baseline="0" smtClean="0">
                                      <a:solidFill>
                                        <a:schemeClr val="tx2"/>
                                      </a:solidFill>
                                      <a:latin typeface="Cambria Math" panose="02040503050406030204" pitchFamily="18" charset="0"/>
                                    </a:rPr>
                                    <m:t>35</m:t>
                                  </m:r>
                                </m:e>
                              </m:rad>
                              <m:r>
                                <a:rPr lang="en-US" sz="2800" b="0" i="1" u="none" strike="noStrike" kern="1200" baseline="0" smtClean="0">
                                  <a:solidFill>
                                    <a:schemeClr val="tx2"/>
                                  </a:solidFill>
                                  <a:latin typeface="Cambria Math" panose="02040503050406030204" pitchFamily="18" charset="0"/>
                                </a:rPr>
                                <m:t> </m:t>
                              </m:r>
                              <m:sSup>
                                <m:sSupPr>
                                  <m:ctrlPr>
                                    <a:rPr lang="en-US" sz="2800" i="1" u="none" strike="noStrike" kern="1200" baseline="0" smtClean="0">
                                      <a:solidFill>
                                        <a:schemeClr val="tx2"/>
                                      </a:solidFill>
                                      <a:latin typeface="Cambria Math" panose="02040503050406030204" pitchFamily="18" charset="0"/>
                                    </a:rPr>
                                  </m:ctrlPr>
                                </m:sSupPr>
                                <m:e>
                                  <m:r>
                                    <m:rPr>
                                      <m:sty m:val="p"/>
                                    </m:rPr>
                                    <a:rPr lang="en-US" sz="2800" b="0" i="0" u="none" strike="noStrike" kern="1200" baseline="0" smtClean="0">
                                      <a:solidFill>
                                        <a:schemeClr val="tx2"/>
                                      </a:solidFill>
                                      <a:latin typeface="Cambria Math" panose="02040503050406030204" pitchFamily="18" charset="0"/>
                                    </a:rPr>
                                    <m:t>m</m:t>
                                  </m:r>
                                </m:e>
                                <m:sup>
                                  <m:r>
                                    <a:rPr lang="en-US" sz="2800" b="0" i="1" u="none" strike="noStrike" kern="1200" baseline="0" smtClean="0">
                                      <a:solidFill>
                                        <a:schemeClr val="tx2"/>
                                      </a:solidFill>
                                      <a:latin typeface="Cambria Math" panose="02040503050406030204" pitchFamily="18" charset="0"/>
                                    </a:rPr>
                                    <m:t>2</m:t>
                                  </m:r>
                                </m:sup>
                              </m:sSup>
                            </m:oMath>
                          </a14:m>
                          <a:endParaRPr lang="en-IN" sz="2800">
                            <a:solidFill>
                              <a:schemeClr val="tx1"/>
                            </a:solidFill>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5" name="Table 2">
                <a:extLst>
                  <a:ext uri="{FF2B5EF4-FFF2-40B4-BE49-F238E27FC236}">
                    <a16:creationId xmlns:a16="http://schemas.microsoft.com/office/drawing/2014/main" id="{9FC41F7B-3C20-44E6-B72F-43EB54D749B0}"/>
                  </a:ext>
                </a:extLst>
              </p:cNvPr>
              <p:cNvGraphicFramePr>
                <a:graphicFrameLocks noGrp="1"/>
              </p:cNvGraphicFramePr>
              <p:nvPr>
                <p:extLst>
                  <p:ext uri="{D42A27DB-BD31-4B8C-83A1-F6EECF244321}">
                    <p14:modId xmlns:p14="http://schemas.microsoft.com/office/powerpoint/2010/main" val="3045305743"/>
                  </p:ext>
                </p:extLst>
              </p:nvPr>
            </p:nvGraphicFramePr>
            <p:xfrm>
              <a:off x="493160" y="2737739"/>
              <a:ext cx="6472719" cy="2343214"/>
            </p:xfrm>
            <a:graphic>
              <a:graphicData uri="http://schemas.openxmlformats.org/drawingml/2006/table">
                <a:tbl>
                  <a:tblPr firstRow="1" bandRow="1">
                    <a:tableStyleId>{2D5ABB26-0587-4C30-8999-92F81FD0307C}</a:tableStyleId>
                  </a:tblPr>
                  <a:tblGrid>
                    <a:gridCol w="3174714">
                      <a:extLst>
                        <a:ext uri="{9D8B030D-6E8A-4147-A177-3AD203B41FA5}">
                          <a16:colId xmlns:a16="http://schemas.microsoft.com/office/drawing/2014/main" val="683472226"/>
                        </a:ext>
                      </a:extLst>
                    </a:gridCol>
                    <a:gridCol w="3298005">
                      <a:extLst>
                        <a:ext uri="{9D8B030D-6E8A-4147-A177-3AD203B41FA5}">
                          <a16:colId xmlns:a16="http://schemas.microsoft.com/office/drawing/2014/main" val="2990027886"/>
                        </a:ext>
                      </a:extLst>
                    </a:gridCol>
                  </a:tblGrid>
                  <a:tr h="890270">
                    <a:tc>
                      <a:txBody>
                        <a:bodyPr/>
                        <a:lstStyle/>
                        <a:p>
                          <a:endParaRPr lang="en-US"/>
                        </a:p>
                      </a:txBody>
                      <a:tcPr>
                        <a:blipFill>
                          <a:blip r:embed="rId2"/>
                          <a:stretch>
                            <a:fillRect t="-6849" r="-104031" b="-177397"/>
                          </a:stretch>
                        </a:blipFill>
                      </a:tcPr>
                    </a:tc>
                    <a:tc>
                      <a:txBody>
                        <a:bodyPr/>
                        <a:lstStyle/>
                        <a:p>
                          <a:r>
                            <a:rPr lang="en-IN" sz="2800" b="0" i="0" u="none" strike="noStrike" kern="1200" baseline="0">
                              <a:solidFill>
                                <a:srgbClr val="0070C0"/>
                              </a:solidFill>
                              <a:latin typeface="+mn-lt"/>
                              <a:ea typeface="+mn-ea"/>
                              <a:cs typeface="+mn-cs"/>
                            </a:rPr>
                            <a:t>Area of a triangle</a:t>
                          </a:r>
                          <a:endParaRPr lang="en-IN" sz="2800">
                            <a:solidFill>
                              <a:srgbClr val="0070C0"/>
                            </a:solidFill>
                          </a:endParaRPr>
                        </a:p>
                      </a:txBody>
                      <a:tcPr/>
                    </a:tc>
                    <a:extLst>
                      <a:ext uri="{0D108BD9-81ED-4DB2-BD59-A6C34878D82A}">
                        <a16:rowId xmlns:a16="http://schemas.microsoft.com/office/drawing/2014/main" val="1676120845"/>
                      </a:ext>
                    </a:extLst>
                  </a:tr>
                  <a:tr h="890270">
                    <a:tc>
                      <a:txBody>
                        <a:bodyPr/>
                        <a:lstStyle/>
                        <a:p>
                          <a:endParaRPr lang="en-US"/>
                        </a:p>
                      </a:txBody>
                      <a:tcPr>
                        <a:blipFill>
                          <a:blip r:embed="rId2"/>
                          <a:stretch>
                            <a:fillRect t="-106122" r="-104031" b="-76190"/>
                          </a:stretch>
                        </a:blipFill>
                      </a:tcPr>
                    </a:tc>
                    <a:tc>
                      <a:txBody>
                        <a:bodyPr/>
                        <a:lstStyle/>
                        <a:p>
                          <a:endParaRPr lang="en-US"/>
                        </a:p>
                      </a:txBody>
                      <a:tcPr anchor="ctr">
                        <a:blipFill>
                          <a:blip r:embed="rId2"/>
                          <a:stretch>
                            <a:fillRect l="-96125" t="-106122" b="-76190"/>
                          </a:stretch>
                        </a:blipFill>
                      </a:tcPr>
                    </a:tc>
                    <a:extLst>
                      <a:ext uri="{0D108BD9-81ED-4DB2-BD59-A6C34878D82A}">
                        <a16:rowId xmlns:a16="http://schemas.microsoft.com/office/drawing/2014/main" val="903640378"/>
                      </a:ext>
                    </a:extLst>
                  </a:tr>
                  <a:tr h="562674">
                    <a:tc>
                      <a:txBody>
                        <a:bodyPr/>
                        <a:lstStyle/>
                        <a:p>
                          <a:endParaRPr lang="en-US"/>
                        </a:p>
                      </a:txBody>
                      <a:tcPr>
                        <a:blipFill>
                          <a:blip r:embed="rId2"/>
                          <a:stretch>
                            <a:fillRect t="-329348" r="-104031" b="-21739"/>
                          </a:stretch>
                        </a:blipFill>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spTree>
    <p:extLst>
      <p:ext uri="{BB962C8B-B14F-4D97-AF65-F5344CB8AC3E}">
        <p14:creationId xmlns:p14="http://schemas.microsoft.com/office/powerpoint/2010/main" val="1148334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6821461" cy="57301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3 </a:t>
            </a:r>
            <a:r>
              <a:rPr lang="en-IN" sz="2800" b="1">
                <a:solidFill>
                  <a:schemeClr val="tx1"/>
                </a:solidFill>
              </a:rPr>
              <a:t>Find the area of the trapezoid.</a:t>
            </a:r>
            <a:endParaRPr lang="en-US" sz="2800" b="1" i="0" u="none" strike="noStrike" baseline="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latin typeface="+mn-lt"/>
            </a:endParaRP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9FC41F7B-3C20-44E6-B72F-43EB54D749B0}"/>
                  </a:ext>
                </a:extLst>
              </p:cNvPr>
              <p:cNvGraphicFramePr>
                <a:graphicFrameLocks noGrp="1"/>
              </p:cNvGraphicFramePr>
              <p:nvPr>
                <p:extLst>
                  <p:ext uri="{D42A27DB-BD31-4B8C-83A1-F6EECF244321}">
                    <p14:modId xmlns:p14="http://schemas.microsoft.com/office/powerpoint/2010/main" val="108278261"/>
                  </p:ext>
                </p:extLst>
              </p:nvPr>
            </p:nvGraphicFramePr>
            <p:xfrm>
              <a:off x="478507" y="2717419"/>
              <a:ext cx="9969360" cy="2343214"/>
            </p:xfrm>
            <a:graphic>
              <a:graphicData uri="http://schemas.openxmlformats.org/drawingml/2006/table">
                <a:tbl>
                  <a:tblPr firstRow="1" bandRow="1">
                    <a:tableStyleId>{2D5ABB26-0587-4C30-8999-92F81FD0307C}</a:tableStyleId>
                  </a:tblPr>
                  <a:tblGrid>
                    <a:gridCol w="4313626">
                      <a:extLst>
                        <a:ext uri="{9D8B030D-6E8A-4147-A177-3AD203B41FA5}">
                          <a16:colId xmlns:a16="http://schemas.microsoft.com/office/drawing/2014/main" val="683472226"/>
                        </a:ext>
                      </a:extLst>
                    </a:gridCol>
                    <a:gridCol w="5655734">
                      <a:extLst>
                        <a:ext uri="{9D8B030D-6E8A-4147-A177-3AD203B41FA5}">
                          <a16:colId xmlns:a16="http://schemas.microsoft.com/office/drawing/2014/main" val="2990027886"/>
                        </a:ext>
                      </a:extLst>
                    </a:gridCol>
                  </a:tblGrid>
                  <a:tr h="397166">
                    <a:tc>
                      <a:txBody>
                        <a:bodyPr/>
                        <a:lstStyle/>
                        <a:p>
                          <a:pPr/>
                          <a14:m>
                            <m:oMathPara xmlns:m="http://schemas.openxmlformats.org/officeDocument/2006/math">
                              <m:oMathParaPr>
                                <m:jc m:val="left"/>
                              </m:oMathParaPr>
                              <m:oMath xmlns:m="http://schemas.openxmlformats.org/officeDocument/2006/math">
                                <m:r>
                                  <a:rPr lang="en-US" sz="2800" i="1" u="none" strike="noStrike" kern="1200" baseline="0" smtClean="0">
                                    <a:solidFill>
                                      <a:schemeClr val="tx2"/>
                                    </a:solidFill>
                                    <a:latin typeface="Cambria Math" panose="02040503050406030204" pitchFamily="18" charset="0"/>
                                  </a:rPr>
                                  <m:t>𝐴</m:t>
                                </m:r>
                                <m:r>
                                  <a:rPr lang="en-US" sz="2800"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r>
                                  <a:rPr lang="en-US" sz="2800" b="0" i="1" u="none" strike="noStrike" kern="1200" baseline="0" smtClean="0">
                                    <a:solidFill>
                                      <a:schemeClr val="tx2"/>
                                    </a:solidFill>
                                    <a:latin typeface="Cambria Math" panose="02040503050406030204" pitchFamily="18" charset="0"/>
                                  </a:rPr>
                                  <m:t>h</m:t>
                                </m:r>
                                <m:d>
                                  <m:dPr>
                                    <m:ctrlPr>
                                      <a:rPr lang="en-US" sz="2800" b="0" i="1" u="none" strike="noStrike" kern="1200" baseline="0" smtClean="0">
                                        <a:solidFill>
                                          <a:schemeClr val="tx2"/>
                                        </a:solidFill>
                                        <a:latin typeface="Cambria Math" panose="02040503050406030204" pitchFamily="18" charset="0"/>
                                      </a:rPr>
                                    </m:ctrlPr>
                                  </m:dPr>
                                  <m:e>
                                    <m:sSub>
                                      <m:sSubPr>
                                        <m:ctrlPr>
                                          <a:rPr lang="en-US" sz="2800" b="0" i="1" u="none" strike="noStrike" kern="1200" baseline="0" smtClean="0">
                                            <a:solidFill>
                                              <a:schemeClr val="tx2"/>
                                            </a:solidFill>
                                            <a:latin typeface="Cambria Math" panose="02040503050406030204" pitchFamily="18" charset="0"/>
                                          </a:rPr>
                                        </m:ctrlPr>
                                      </m:sSubPr>
                                      <m:e>
                                        <m:r>
                                          <a:rPr lang="en-US" sz="2800" b="0" i="1" u="none" strike="noStrike" kern="1200" baseline="0" smtClean="0">
                                            <a:solidFill>
                                              <a:schemeClr val="tx2"/>
                                            </a:solidFill>
                                            <a:latin typeface="Cambria Math" panose="02040503050406030204" pitchFamily="18" charset="0"/>
                                          </a:rPr>
                                          <m:t>𝑏</m:t>
                                        </m:r>
                                      </m:e>
                                      <m:sub>
                                        <m:r>
                                          <a:rPr lang="en-US" sz="2800" b="0" i="1" u="none" strike="noStrike" kern="1200" baseline="0" smtClean="0">
                                            <a:solidFill>
                                              <a:schemeClr val="tx2"/>
                                            </a:solidFill>
                                            <a:latin typeface="Cambria Math" panose="02040503050406030204" pitchFamily="18" charset="0"/>
                                          </a:rPr>
                                          <m:t>1</m:t>
                                        </m:r>
                                      </m:sub>
                                    </m:sSub>
                                    <m:r>
                                      <a:rPr lang="en-US" sz="2800" b="0" i="1" u="none" strike="noStrike" kern="1200" baseline="0" smtClean="0">
                                        <a:solidFill>
                                          <a:schemeClr val="tx2"/>
                                        </a:solidFill>
                                        <a:latin typeface="Cambria Math" panose="02040503050406030204" pitchFamily="18" charset="0"/>
                                      </a:rPr>
                                      <m:t>+</m:t>
                                    </m:r>
                                    <m:sSub>
                                      <m:sSubPr>
                                        <m:ctrlPr>
                                          <a:rPr lang="en-US" sz="2800" b="0" i="1" u="none" strike="noStrike" kern="1200" baseline="0" smtClean="0">
                                            <a:solidFill>
                                              <a:schemeClr val="tx2"/>
                                            </a:solidFill>
                                            <a:latin typeface="Cambria Math" panose="02040503050406030204" pitchFamily="18" charset="0"/>
                                          </a:rPr>
                                        </m:ctrlPr>
                                      </m:sSubPr>
                                      <m:e>
                                        <m:r>
                                          <a:rPr lang="en-US" sz="2800" b="0" i="1" u="none" strike="noStrike" kern="1200" baseline="0" smtClean="0">
                                            <a:solidFill>
                                              <a:schemeClr val="tx2"/>
                                            </a:solidFill>
                                            <a:latin typeface="Cambria Math" panose="02040503050406030204" pitchFamily="18" charset="0"/>
                                          </a:rPr>
                                          <m:t>𝑏</m:t>
                                        </m:r>
                                      </m:e>
                                      <m:sub>
                                        <m:r>
                                          <a:rPr lang="en-US" sz="2800" b="0" i="1" u="none" strike="noStrike" kern="1200" baseline="0" smtClean="0">
                                            <a:solidFill>
                                              <a:schemeClr val="tx2"/>
                                            </a:solidFill>
                                            <a:latin typeface="Cambria Math" panose="02040503050406030204" pitchFamily="18" charset="0"/>
                                          </a:rPr>
                                          <m:t>2</m:t>
                                        </m:r>
                                      </m:sub>
                                    </m:sSub>
                                  </m:e>
                                </m:d>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Area of a trapezoid</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u="none" strike="noStrike" kern="1200" baseline="0" smtClean="0">
                                    <a:solidFill>
                                      <a:schemeClr val="tx2"/>
                                    </a:solidFill>
                                    <a:latin typeface="Cambria Math" panose="02040503050406030204" pitchFamily="18" charset="0"/>
                                  </a:rPr>
                                  <m:t>=</m:t>
                                </m:r>
                                <m:f>
                                  <m:fPr>
                                    <m:ctrlPr>
                                      <a:rPr lang="en-US" sz="2800" i="1" u="none" strike="noStrike" kern="1200" baseline="0" smtClean="0">
                                        <a:solidFill>
                                          <a:schemeClr val="tx2"/>
                                        </a:solidFill>
                                        <a:latin typeface="Cambria Math" panose="02040503050406030204" pitchFamily="18" charset="0"/>
                                      </a:rPr>
                                    </m:ctrlPr>
                                  </m:fPr>
                                  <m:num>
                                    <m:r>
                                      <a:rPr lang="en-US" sz="2800" b="0" i="1" u="none" strike="noStrike" kern="1200" baseline="0" smtClean="0">
                                        <a:solidFill>
                                          <a:schemeClr val="tx2"/>
                                        </a:solidFill>
                                        <a:latin typeface="Cambria Math" panose="02040503050406030204" pitchFamily="18" charset="0"/>
                                      </a:rPr>
                                      <m:t>1</m:t>
                                    </m:r>
                                  </m:num>
                                  <m:den>
                                    <m:r>
                                      <a:rPr lang="en-US" sz="2800" b="0" i="1" u="none" strike="noStrike" kern="1200" baseline="0" smtClean="0">
                                        <a:solidFill>
                                          <a:schemeClr val="tx2"/>
                                        </a:solidFill>
                                        <a:latin typeface="Cambria Math" panose="02040503050406030204" pitchFamily="18" charset="0"/>
                                      </a:rPr>
                                      <m:t>2</m:t>
                                    </m:r>
                                  </m:den>
                                </m:f>
                                <m:d>
                                  <m:dPr>
                                    <m:ctrlPr>
                                      <a:rPr lang="en-US" sz="2800" b="0" i="1" u="none" strike="noStrike" kern="1200" baseline="0" smtClean="0">
                                        <a:solidFill>
                                          <a:schemeClr val="tx2"/>
                                        </a:solidFill>
                                        <a:latin typeface="Cambria Math" panose="02040503050406030204" pitchFamily="18" charset="0"/>
                                      </a:rPr>
                                    </m:ctrlPr>
                                  </m:dPr>
                                  <m:e>
                                    <m:rad>
                                      <m:radPr>
                                        <m:degHide m:val="on"/>
                                        <m:ctrlPr>
                                          <a:rPr lang="en-US" sz="2800" b="0" i="1" u="none" strike="noStrike" kern="1200" baseline="0" smtClean="0">
                                            <a:solidFill>
                                              <a:schemeClr val="tx2"/>
                                            </a:solidFill>
                                            <a:latin typeface="Cambria Math" panose="02040503050406030204" pitchFamily="18" charset="0"/>
                                          </a:rPr>
                                        </m:ctrlPr>
                                      </m:radPr>
                                      <m:deg/>
                                      <m:e>
                                        <m:r>
                                          <a:rPr lang="en-US" sz="2800" b="0" i="1" u="none" strike="noStrike" kern="1200" baseline="0" smtClean="0">
                                            <a:solidFill>
                                              <a:schemeClr val="tx2"/>
                                            </a:solidFill>
                                            <a:latin typeface="Cambria Math" panose="02040503050406030204" pitchFamily="18" charset="0"/>
                                          </a:rPr>
                                          <m:t>35</m:t>
                                        </m:r>
                                      </m:e>
                                    </m:rad>
                                    <m:r>
                                      <a:rPr lang="en-US" sz="2800" b="0" i="1" u="none" strike="noStrike" kern="1200" baseline="0" smtClean="0">
                                        <a:solidFill>
                                          <a:schemeClr val="tx2"/>
                                        </a:solidFill>
                                        <a:latin typeface="Cambria Math" panose="02040503050406030204" pitchFamily="18" charset="0"/>
                                      </a:rPr>
                                      <m:t>+1</m:t>
                                    </m:r>
                                  </m:e>
                                </m:d>
                                <m:d>
                                  <m:dPr>
                                    <m:ctrlPr>
                                      <a:rPr lang="en-US" sz="2800" b="0" i="1" u="none" strike="noStrike" kern="1200" baseline="0" smtClean="0">
                                        <a:solidFill>
                                          <a:schemeClr val="tx2"/>
                                        </a:solidFill>
                                        <a:latin typeface="Cambria Math" panose="02040503050406030204" pitchFamily="18" charset="0"/>
                                      </a:rPr>
                                    </m:ctrlPr>
                                  </m:dPr>
                                  <m:e>
                                    <m:r>
                                      <a:rPr lang="en-US" sz="2800" b="0" i="1" u="none" strike="noStrike" kern="1200" baseline="0" smtClean="0">
                                        <a:solidFill>
                                          <a:schemeClr val="tx2"/>
                                        </a:solidFill>
                                        <a:latin typeface="Cambria Math" panose="02040503050406030204" pitchFamily="18" charset="0"/>
                                      </a:rPr>
                                      <m:t>12+8</m:t>
                                    </m:r>
                                  </m:e>
                                </m:d>
                              </m:oMath>
                            </m:oMathPara>
                          </a14:m>
                          <a:endParaRPr lang="en-IN" sz="2800">
                            <a:solidFill>
                              <a:schemeClr val="tx2"/>
                            </a:solidFill>
                          </a:endParaRPr>
                        </a:p>
                      </a:txBody>
                      <a:tcPr/>
                    </a:tc>
                    <a:tc>
                      <a:txBody>
                        <a:bodyPr/>
                        <a:lstStyle/>
                        <a:p>
                          <a:r>
                            <a:rPr lang="en-IN" sz="2800" b="0" i="1" u="none" strike="noStrike" kern="1200" baseline="0">
                              <a:solidFill>
                                <a:srgbClr val="0070C0"/>
                              </a:solidFill>
                              <a:latin typeface="+mn-lt"/>
                              <a:ea typeface="+mn-ea"/>
                              <a:cs typeface="+mn-cs"/>
                            </a:rPr>
                            <a:t>b</a:t>
                          </a:r>
                          <a:r>
                            <a:rPr lang="en-IN" sz="2800" b="0" i="0" u="none" strike="noStrike" kern="1200" baseline="-25000">
                              <a:solidFill>
                                <a:srgbClr val="0070C0"/>
                              </a:solidFill>
                              <a:latin typeface="+mn-lt"/>
                              <a:ea typeface="+mn-ea"/>
                              <a:cs typeface="+mn-cs"/>
                            </a:rPr>
                            <a:t>1</a:t>
                          </a:r>
                          <a:r>
                            <a:rPr lang="en-IN" sz="2800" b="0" i="0" u="none" strike="noStrike" kern="1200" baseline="0">
                              <a:solidFill>
                                <a:srgbClr val="0070C0"/>
                              </a:solidFill>
                              <a:latin typeface="+mn-lt"/>
                              <a:ea typeface="+mn-ea"/>
                              <a:cs typeface="+mn-cs"/>
                            </a:rPr>
                            <a:t> = 12, </a:t>
                          </a:r>
                          <a:r>
                            <a:rPr lang="en-IN" sz="2800" b="0" i="1" u="none" strike="noStrike" kern="1200" baseline="0">
                              <a:solidFill>
                                <a:srgbClr val="0070C0"/>
                              </a:solidFill>
                              <a:latin typeface="+mn-lt"/>
                              <a:ea typeface="+mn-ea"/>
                              <a:cs typeface="+mn-cs"/>
                            </a:rPr>
                            <a:t>b</a:t>
                          </a:r>
                          <a:r>
                            <a:rPr lang="en-IN" sz="2800" b="0" i="0" u="none" strike="noStrike" kern="1200" baseline="-25000">
                              <a:solidFill>
                                <a:srgbClr val="0070C0"/>
                              </a:solidFill>
                              <a:latin typeface="+mn-lt"/>
                              <a:ea typeface="+mn-ea"/>
                              <a:cs typeface="+mn-cs"/>
                            </a:rPr>
                            <a:t>2 </a:t>
                          </a:r>
                          <a:r>
                            <a:rPr lang="en-IN" sz="2800" b="0" i="0" u="none" strike="noStrike" kern="1200" baseline="0">
                              <a:solidFill>
                                <a:srgbClr val="0070C0"/>
                              </a:solidFill>
                              <a:latin typeface="+mn-lt"/>
                              <a:ea typeface="+mn-ea"/>
                              <a:cs typeface="+mn-cs"/>
                            </a:rPr>
                            <a:t>= 8, and </a:t>
                          </a:r>
                          <a:r>
                            <a:rPr lang="en-IN" sz="2800" b="0" i="1" u="none" strike="noStrike" kern="1200" baseline="0">
                              <a:solidFill>
                                <a:srgbClr val="0070C0"/>
                              </a:solidFill>
                              <a:latin typeface="+mn-lt"/>
                              <a:ea typeface="+mn-ea"/>
                              <a:cs typeface="+mn-cs"/>
                            </a:rPr>
                            <a:t>h</a:t>
                          </a:r>
                          <a:r>
                            <a:rPr lang="en-IN" sz="2800" b="0" i="0" u="none" strike="noStrike" kern="1200" baseline="0">
                              <a:solidFill>
                                <a:srgbClr val="0070C0"/>
                              </a:solidFill>
                              <a:latin typeface="+mn-lt"/>
                              <a:ea typeface="+mn-ea"/>
                              <a:cs typeface="+mn-cs"/>
                            </a:rPr>
                            <a:t> = </a:t>
                          </a:r>
                          <a14:m>
                            <m:oMath xmlns:m="http://schemas.openxmlformats.org/officeDocument/2006/math">
                              <m:rad>
                                <m:radPr>
                                  <m:degHide m:val="on"/>
                                  <m:ctrlPr>
                                    <a:rPr lang="en-US" sz="2800" b="0" i="1" u="none" strike="noStrike" kern="1200" baseline="0" smtClean="0">
                                      <a:solidFill>
                                        <a:srgbClr val="0070C0"/>
                                      </a:solidFill>
                                      <a:latin typeface="Cambria Math" panose="02040503050406030204" pitchFamily="18" charset="0"/>
                                    </a:rPr>
                                  </m:ctrlPr>
                                </m:radPr>
                                <m:deg/>
                                <m:e>
                                  <m:r>
                                    <a:rPr lang="en-US" sz="2800" b="0" i="1" u="none" strike="noStrike" kern="1200" baseline="0" smtClean="0">
                                      <a:solidFill>
                                        <a:srgbClr val="0070C0"/>
                                      </a:solidFill>
                                      <a:latin typeface="Cambria Math" panose="02040503050406030204" pitchFamily="18" charset="0"/>
                                    </a:rPr>
                                    <m:t>35</m:t>
                                  </m:r>
                                </m:e>
                              </m:rad>
                              <m:r>
                                <a:rPr lang="en-US" sz="2800" b="0" i="1" u="none" strike="noStrike" kern="1200" baseline="0" smtClean="0">
                                  <a:solidFill>
                                    <a:srgbClr val="0070C0"/>
                                  </a:solidFill>
                                  <a:latin typeface="Cambria Math" panose="02040503050406030204" pitchFamily="18" charset="0"/>
                                </a:rPr>
                                <m:t>+1</m:t>
                              </m:r>
                            </m:oMath>
                          </a14:m>
                          <a:endParaRPr lang="en-IN" sz="2800">
                            <a:solidFill>
                              <a:srgbClr val="0070C0"/>
                            </a:solidFill>
                          </a:endParaRPr>
                        </a:p>
                      </a:txBody>
                      <a:tcPr anchor="ctr"/>
                    </a:tc>
                    <a:extLst>
                      <a:ext uri="{0D108BD9-81ED-4DB2-BD59-A6C34878D82A}">
                        <a16:rowId xmlns:a16="http://schemas.microsoft.com/office/drawing/2014/main" val="903640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1"/>
                              </a:solidFill>
                            </a:rPr>
                            <a:t> </a:t>
                          </a:r>
                          <a14:m>
                            <m:oMath xmlns:m="http://schemas.openxmlformats.org/officeDocument/2006/math">
                              <m:r>
                                <a:rPr lang="en-IN" sz="2800" b="0" i="0" u="none" strike="noStrike" kern="1200" baseline="0" smtClean="0">
                                  <a:solidFill>
                                    <a:schemeClr val="tx1"/>
                                  </a:solidFill>
                                  <a:latin typeface="Cambria Math" panose="02040503050406030204" pitchFamily="18" charset="0"/>
                                </a:rPr>
                                <m:t>   </m:t>
                              </m:r>
                              <m:r>
                                <a:rPr lang="en-US" sz="2800" u="none" strike="noStrike" kern="1200" baseline="0" smtClean="0">
                                  <a:solidFill>
                                    <a:schemeClr val="tx2"/>
                                  </a:solidFill>
                                  <a:latin typeface="Cambria Math" panose="02040503050406030204" pitchFamily="18" charset="0"/>
                                </a:rPr>
                                <m:t>=</m:t>
                              </m:r>
                              <m:r>
                                <a:rPr lang="en-US" sz="2800" b="0" i="1" u="none" strike="noStrike" kern="1200" baseline="0" smtClean="0">
                                  <a:solidFill>
                                    <a:schemeClr val="tx2"/>
                                  </a:solidFill>
                                  <a:latin typeface="Cambria Math" panose="02040503050406030204" pitchFamily="18" charset="0"/>
                                </a:rPr>
                                <m:t>10</m:t>
                              </m:r>
                              <m:rad>
                                <m:radPr>
                                  <m:degHide m:val="on"/>
                                  <m:ctrlPr>
                                    <a:rPr lang="en-US" sz="2800" i="1" u="none" strike="noStrike" kern="1200" baseline="0" smtClean="0">
                                      <a:solidFill>
                                        <a:schemeClr val="tx2"/>
                                      </a:solidFill>
                                      <a:latin typeface="Cambria Math" panose="02040503050406030204" pitchFamily="18" charset="0"/>
                                    </a:rPr>
                                  </m:ctrlPr>
                                </m:radPr>
                                <m:deg/>
                                <m:e>
                                  <m:r>
                                    <a:rPr lang="en-US" sz="2800" b="0" i="1" u="none" strike="noStrike" kern="1200" baseline="0" smtClean="0">
                                      <a:solidFill>
                                        <a:schemeClr val="tx2"/>
                                      </a:solidFill>
                                      <a:latin typeface="Cambria Math" panose="02040503050406030204" pitchFamily="18" charset="0"/>
                                    </a:rPr>
                                    <m:t>35</m:t>
                                  </m:r>
                                </m:e>
                              </m:rad>
                              <m:r>
                                <a:rPr lang="en-US" sz="2800" b="0" i="1" u="none" strike="noStrike" kern="1200" baseline="0" smtClean="0">
                                  <a:solidFill>
                                    <a:schemeClr val="tx2"/>
                                  </a:solidFill>
                                  <a:latin typeface="Cambria Math" panose="02040503050406030204" pitchFamily="18" charset="0"/>
                                </a:rPr>
                                <m:t>+10 </m:t>
                              </m:r>
                              <m:sSup>
                                <m:sSupPr>
                                  <m:ctrlPr>
                                    <a:rPr lang="en-US" sz="2800" i="1" u="none" strike="noStrike" kern="1200" baseline="0" smtClean="0">
                                      <a:solidFill>
                                        <a:schemeClr val="tx2"/>
                                      </a:solidFill>
                                      <a:latin typeface="Cambria Math" panose="02040503050406030204" pitchFamily="18" charset="0"/>
                                    </a:rPr>
                                  </m:ctrlPr>
                                </m:sSupPr>
                                <m:e>
                                  <m:r>
                                    <m:rPr>
                                      <m:sty m:val="p"/>
                                    </m:rPr>
                                    <a:rPr lang="en-US" sz="2800" b="0" i="0" u="none" strike="noStrike" kern="1200" baseline="0" smtClean="0">
                                      <a:solidFill>
                                        <a:schemeClr val="tx2"/>
                                      </a:solidFill>
                                      <a:latin typeface="Cambria Math" panose="02040503050406030204" pitchFamily="18" charset="0"/>
                                    </a:rPr>
                                    <m:t>m</m:t>
                                  </m:r>
                                </m:e>
                                <m:sup>
                                  <m:r>
                                    <a:rPr lang="en-US" sz="2800" b="0" i="1" u="none" strike="noStrike" kern="1200" baseline="0" smtClean="0">
                                      <a:solidFill>
                                        <a:schemeClr val="tx2"/>
                                      </a:solidFill>
                                      <a:latin typeface="Cambria Math" panose="02040503050406030204" pitchFamily="18" charset="0"/>
                                    </a:rPr>
                                    <m:t>2</m:t>
                                  </m:r>
                                </m:sup>
                              </m:sSup>
                            </m:oMath>
                          </a14:m>
                          <a:endParaRPr lang="en-IN" sz="2800">
                            <a:solidFill>
                              <a:schemeClr val="tx1"/>
                            </a:solidFill>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5" name="Table 2">
                <a:extLst>
                  <a:ext uri="{FF2B5EF4-FFF2-40B4-BE49-F238E27FC236}">
                    <a16:creationId xmlns:a16="http://schemas.microsoft.com/office/drawing/2014/main" id="{9FC41F7B-3C20-44E6-B72F-43EB54D749B0}"/>
                  </a:ext>
                </a:extLst>
              </p:cNvPr>
              <p:cNvGraphicFramePr>
                <a:graphicFrameLocks noGrp="1"/>
              </p:cNvGraphicFramePr>
              <p:nvPr>
                <p:extLst>
                  <p:ext uri="{D42A27DB-BD31-4B8C-83A1-F6EECF244321}">
                    <p14:modId xmlns:p14="http://schemas.microsoft.com/office/powerpoint/2010/main" val="108278261"/>
                  </p:ext>
                </p:extLst>
              </p:nvPr>
            </p:nvGraphicFramePr>
            <p:xfrm>
              <a:off x="478507" y="2717419"/>
              <a:ext cx="9969360" cy="2343214"/>
            </p:xfrm>
            <a:graphic>
              <a:graphicData uri="http://schemas.openxmlformats.org/drawingml/2006/table">
                <a:tbl>
                  <a:tblPr firstRow="1" bandRow="1">
                    <a:tableStyleId>{2D5ABB26-0587-4C30-8999-92F81FD0307C}</a:tableStyleId>
                  </a:tblPr>
                  <a:tblGrid>
                    <a:gridCol w="4313626">
                      <a:extLst>
                        <a:ext uri="{9D8B030D-6E8A-4147-A177-3AD203B41FA5}">
                          <a16:colId xmlns:a16="http://schemas.microsoft.com/office/drawing/2014/main" val="683472226"/>
                        </a:ext>
                      </a:extLst>
                    </a:gridCol>
                    <a:gridCol w="5655734">
                      <a:extLst>
                        <a:ext uri="{9D8B030D-6E8A-4147-A177-3AD203B41FA5}">
                          <a16:colId xmlns:a16="http://schemas.microsoft.com/office/drawing/2014/main" val="2990027886"/>
                        </a:ext>
                      </a:extLst>
                    </a:gridCol>
                  </a:tblGrid>
                  <a:tr h="890270">
                    <a:tc>
                      <a:txBody>
                        <a:bodyPr/>
                        <a:lstStyle/>
                        <a:p>
                          <a:endParaRPr lang="en-US"/>
                        </a:p>
                      </a:txBody>
                      <a:tcPr>
                        <a:blipFill>
                          <a:blip r:embed="rId2"/>
                          <a:stretch>
                            <a:fillRect t="-6803" r="-131073" b="-176190"/>
                          </a:stretch>
                        </a:blipFill>
                      </a:tcPr>
                    </a:tc>
                    <a:tc>
                      <a:txBody>
                        <a:bodyPr/>
                        <a:lstStyle/>
                        <a:p>
                          <a:r>
                            <a:rPr lang="en-IN" sz="2800" b="0" i="0" u="none" strike="noStrike" kern="1200" baseline="0">
                              <a:solidFill>
                                <a:srgbClr val="0070C0"/>
                              </a:solidFill>
                              <a:latin typeface="+mn-lt"/>
                              <a:ea typeface="+mn-ea"/>
                              <a:cs typeface="+mn-cs"/>
                            </a:rPr>
                            <a:t>Area of a trapezoid</a:t>
                          </a:r>
                          <a:endParaRPr lang="en-IN" sz="2800">
                            <a:solidFill>
                              <a:srgbClr val="0070C0"/>
                            </a:solidFill>
                          </a:endParaRPr>
                        </a:p>
                      </a:txBody>
                      <a:tcPr/>
                    </a:tc>
                    <a:extLst>
                      <a:ext uri="{0D108BD9-81ED-4DB2-BD59-A6C34878D82A}">
                        <a16:rowId xmlns:a16="http://schemas.microsoft.com/office/drawing/2014/main" val="1676120845"/>
                      </a:ext>
                    </a:extLst>
                  </a:tr>
                  <a:tr h="890270">
                    <a:tc>
                      <a:txBody>
                        <a:bodyPr/>
                        <a:lstStyle/>
                        <a:p>
                          <a:endParaRPr lang="en-US"/>
                        </a:p>
                      </a:txBody>
                      <a:tcPr>
                        <a:blipFill>
                          <a:blip r:embed="rId2"/>
                          <a:stretch>
                            <a:fillRect t="-107534" r="-131073" b="-77397"/>
                          </a:stretch>
                        </a:blipFill>
                      </a:tcPr>
                    </a:tc>
                    <a:tc>
                      <a:txBody>
                        <a:bodyPr/>
                        <a:lstStyle/>
                        <a:p>
                          <a:endParaRPr lang="en-US"/>
                        </a:p>
                      </a:txBody>
                      <a:tcPr anchor="ctr">
                        <a:blipFill>
                          <a:blip r:embed="rId2"/>
                          <a:stretch>
                            <a:fillRect l="-76293" t="-107534" b="-77397"/>
                          </a:stretch>
                        </a:blipFill>
                      </a:tcPr>
                    </a:tc>
                    <a:extLst>
                      <a:ext uri="{0D108BD9-81ED-4DB2-BD59-A6C34878D82A}">
                        <a16:rowId xmlns:a16="http://schemas.microsoft.com/office/drawing/2014/main" val="903640378"/>
                      </a:ext>
                    </a:extLst>
                  </a:tr>
                  <a:tr h="562674">
                    <a:tc>
                      <a:txBody>
                        <a:bodyPr/>
                        <a:lstStyle/>
                        <a:p>
                          <a:endParaRPr lang="en-US"/>
                        </a:p>
                      </a:txBody>
                      <a:tcPr>
                        <a:blipFill>
                          <a:blip r:embed="rId2"/>
                          <a:stretch>
                            <a:fillRect t="-325806" r="-131073" b="-21505"/>
                          </a:stretch>
                        </a:blipFill>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pic>
        <p:nvPicPr>
          <p:cNvPr id="6" name="Picture 5">
            <a:extLst>
              <a:ext uri="{FF2B5EF4-FFF2-40B4-BE49-F238E27FC236}">
                <a16:creationId xmlns:a16="http://schemas.microsoft.com/office/drawing/2014/main" id="{8BF5359F-C300-4A02-8BD1-E97BD63A4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395" y="1707846"/>
            <a:ext cx="2200275" cy="1800225"/>
          </a:xfrm>
          <a:prstGeom prst="rect">
            <a:avLst/>
          </a:prstGeom>
        </p:spPr>
      </p:pic>
    </p:spTree>
    <p:extLst>
      <p:ext uri="{BB962C8B-B14F-4D97-AF65-F5344CB8AC3E}">
        <p14:creationId xmlns:p14="http://schemas.microsoft.com/office/powerpoint/2010/main" val="3443321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8283436" cy="3418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4 </a:t>
                </a:r>
                <a:r>
                  <a:rPr lang="en-IN" sz="2800" b="1">
                    <a:solidFill>
                      <a:schemeClr val="tx1"/>
                    </a:solidFill>
                  </a:rPr>
                  <a:t>Find the area of the figure. </a:t>
                </a:r>
              </a:p>
              <a:p>
                <a:pPr>
                  <a:spcAft>
                    <a:spcPts val="1000"/>
                  </a:spcAft>
                </a:pPr>
                <a:r>
                  <a:rPr lang="en-IN" sz="2800"/>
                  <a:t>area of figure = area of trapezoid − area of triangle </a:t>
                </a:r>
              </a:p>
              <a:p>
                <a:pPr marL="2239963"/>
                <a14:m>
                  <m:oMathPara xmlns:m="http://schemas.openxmlformats.org/officeDocument/2006/math">
                    <m:oMathParaPr>
                      <m:jc m:val="centerGroup"/>
                    </m:oMathParaPr>
                    <m:oMath xmlns:m="http://schemas.openxmlformats.org/officeDocument/2006/math">
                      <m:r>
                        <a:rPr lang="en-US" sz="2800" smtClean="0">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10</m:t>
                      </m:r>
                      <m:rad>
                        <m:radPr>
                          <m:degHide m:val="on"/>
                          <m:ctrlPr>
                            <a:rPr lang="en-US" sz="2800" i="1">
                              <a:solidFill>
                                <a:schemeClr val="tx2"/>
                              </a:solidFill>
                              <a:latin typeface="Cambria Math" panose="02040503050406030204" pitchFamily="18" charset="0"/>
                            </a:rPr>
                          </m:ctrlPr>
                        </m:radPr>
                        <m:deg/>
                        <m:e>
                          <m:r>
                            <a:rPr lang="en-US" sz="2800" i="1">
                              <a:solidFill>
                                <a:schemeClr val="tx2"/>
                              </a:solidFill>
                              <a:latin typeface="Cambria Math" panose="02040503050406030204" pitchFamily="18" charset="0"/>
                            </a:rPr>
                            <m:t>35</m:t>
                          </m:r>
                        </m:e>
                      </m:rad>
                      <m:r>
                        <a:rPr lang="en-US" sz="2800" i="1">
                          <a:solidFill>
                            <a:schemeClr val="tx2"/>
                          </a:solidFill>
                          <a:latin typeface="Cambria Math" panose="02040503050406030204" pitchFamily="18" charset="0"/>
                        </a:rPr>
                        <m:t>+10</m:t>
                      </m:r>
                      <m:r>
                        <a:rPr lang="en-IN" sz="2800" b="0" i="1" smtClean="0">
                          <a:solidFill>
                            <a:schemeClr val="tx2"/>
                          </a:solidFill>
                          <a:latin typeface="Cambria Math" panose="02040503050406030204" pitchFamily="18" charset="0"/>
                        </a:rPr>
                        <m:t>−</m:t>
                      </m:r>
                      <m:rad>
                        <m:radPr>
                          <m:degHide m:val="on"/>
                          <m:ctrlPr>
                            <a:rPr lang="en-US" sz="2800" i="1">
                              <a:solidFill>
                                <a:schemeClr val="tx2"/>
                              </a:solidFill>
                              <a:latin typeface="Cambria Math" panose="02040503050406030204" pitchFamily="18" charset="0"/>
                            </a:rPr>
                          </m:ctrlPr>
                        </m:radPr>
                        <m:deg/>
                        <m:e>
                          <m:r>
                            <a:rPr lang="en-US" sz="2800" i="1">
                              <a:solidFill>
                                <a:schemeClr val="tx2"/>
                              </a:solidFill>
                              <a:latin typeface="Cambria Math" panose="02040503050406030204" pitchFamily="18" charset="0"/>
                            </a:rPr>
                            <m:t>35</m:t>
                          </m:r>
                        </m:e>
                      </m:rad>
                    </m:oMath>
                  </m:oMathPara>
                </a14:m>
                <a:endParaRPr lang="en-IN" sz="2800">
                  <a:solidFill>
                    <a:schemeClr val="tx2"/>
                  </a:solidFill>
                </a:endParaRPr>
              </a:p>
              <a:p>
                <a:pPr marL="2239963"/>
                <a:r>
                  <a:rPr lang="en-IN" sz="2800">
                    <a:solidFill>
                      <a:schemeClr val="tx2"/>
                    </a:solidFill>
                  </a:rPr>
                  <a:t>≈ 63.2 </a:t>
                </a:r>
                <a14:m>
                  <m:oMath xmlns:m="http://schemas.openxmlformats.org/officeDocument/2006/math">
                    <m:sSup>
                      <m:sSupPr>
                        <m:ctrlPr>
                          <a:rPr lang="en-IN"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m</m:t>
                        </m:r>
                      </m:e>
                      <m:sup>
                        <m:r>
                          <a:rPr lang="en-IN" sz="2800" i="1" smtClean="0">
                            <a:solidFill>
                              <a:schemeClr val="tx2"/>
                            </a:solidFill>
                            <a:latin typeface="Cambria Math" panose="02040503050406030204" pitchFamily="18" charset="0"/>
                          </a:rPr>
                          <m:t>2</m:t>
                        </m:r>
                      </m:sup>
                    </m:sSup>
                  </m:oMath>
                </a14:m>
                <a:r>
                  <a:rPr lang="en-IN" sz="2800">
                    <a:solidFill>
                      <a:schemeClr val="tx2"/>
                    </a:solidFill>
                  </a:rPr>
                  <a:t> </a:t>
                </a:r>
                <a:endParaRPr lang="en-US" sz="2800" b="1" i="0" u="none" strike="noStrike" baseline="0">
                  <a:solidFill>
                    <a:schemeClr val="tx2"/>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8283436" cy="3418958"/>
              </a:xfrm>
              <a:prstGeom prst="rect">
                <a:avLst/>
              </a:prstGeom>
              <a:blipFill>
                <a:blip r:embed="rId2"/>
                <a:stretch>
                  <a:fillRect l="-1472" t="-1783" r="-1030"/>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endParaRPr>
          </a:p>
        </p:txBody>
      </p:sp>
      <p:pic>
        <p:nvPicPr>
          <p:cNvPr id="3" name="Picture 2">
            <a:extLst>
              <a:ext uri="{FF2B5EF4-FFF2-40B4-BE49-F238E27FC236}">
                <a16:creationId xmlns:a16="http://schemas.microsoft.com/office/drawing/2014/main" id="{F8DAFAB4-EACD-42D0-8DEF-9C8953EE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901" y="2145435"/>
            <a:ext cx="2252663" cy="1791653"/>
          </a:xfrm>
          <a:prstGeom prst="rect">
            <a:avLst/>
          </a:prstGeom>
        </p:spPr>
      </p:pic>
    </p:spTree>
    <p:extLst>
      <p:ext uri="{BB962C8B-B14F-4D97-AF65-F5344CB8AC3E}">
        <p14:creationId xmlns:p14="http://schemas.microsoft.com/office/powerpoint/2010/main" val="367368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434088" cy="11072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Select the area of the composite figure.</a:t>
            </a:r>
            <a:endParaRPr lang="en-US" sz="2800" b="1" i="0" u="none" strike="noStrike" baseline="0">
              <a:solidFill>
                <a:schemeClr val="tx2"/>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latin typeface="+mn-lt"/>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84F49BA-3B50-4647-85C2-98C9DC88B9A2}"/>
                  </a:ext>
                </a:extLst>
              </p:cNvPr>
              <p:cNvSpPr txBox="1">
                <a:spLocks/>
              </p:cNvSpPr>
              <p:nvPr/>
            </p:nvSpPr>
            <p:spPr>
              <a:xfrm>
                <a:off x="468437" y="2980125"/>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31.5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5" name="Content Placeholder 2">
                <a:extLst>
                  <a:ext uri="{FF2B5EF4-FFF2-40B4-BE49-F238E27FC236}">
                    <a16:creationId xmlns:a16="http://schemas.microsoft.com/office/drawing/2014/main" id="{F84F49BA-3B50-4647-85C2-98C9DC88B9A2}"/>
                  </a:ext>
                </a:extLst>
              </p:cNvPr>
              <p:cNvSpPr txBox="1">
                <a:spLocks noRot="1" noChangeAspect="1" noMove="1" noResize="1" noEditPoints="1" noAdjustHandles="1" noChangeArrowheads="1" noChangeShapeType="1" noTextEdit="1"/>
              </p:cNvSpPr>
              <p:nvPr/>
            </p:nvSpPr>
            <p:spPr>
              <a:xfrm>
                <a:off x="468437" y="2980125"/>
                <a:ext cx="1894619" cy="554185"/>
              </a:xfrm>
              <a:prstGeom prst="rect">
                <a:avLst/>
              </a:prstGeom>
              <a:blipFill>
                <a:blip r:embed="rId2"/>
                <a:stretch>
                  <a:fillRect l="-6752" t="-12088"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F6F56B8-CD1D-4A10-A4F9-2F18E8F5D875}"/>
                  </a:ext>
                </a:extLst>
              </p:cNvPr>
              <p:cNvSpPr txBox="1">
                <a:spLocks/>
              </p:cNvSpPr>
              <p:nvPr/>
            </p:nvSpPr>
            <p:spPr>
              <a:xfrm>
                <a:off x="4185973" y="2988689"/>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B. 63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6" name="Content Placeholder 2">
                <a:extLst>
                  <a:ext uri="{FF2B5EF4-FFF2-40B4-BE49-F238E27FC236}">
                    <a16:creationId xmlns:a16="http://schemas.microsoft.com/office/drawing/2014/main" id="{CF6F56B8-CD1D-4A10-A4F9-2F18E8F5D875}"/>
                  </a:ext>
                </a:extLst>
              </p:cNvPr>
              <p:cNvSpPr txBox="1">
                <a:spLocks noRot="1" noChangeAspect="1" noMove="1" noResize="1" noEditPoints="1" noAdjustHandles="1" noChangeArrowheads="1" noChangeShapeType="1" noTextEdit="1"/>
              </p:cNvSpPr>
              <p:nvPr/>
            </p:nvSpPr>
            <p:spPr>
              <a:xfrm>
                <a:off x="4185973" y="2988689"/>
                <a:ext cx="1894619" cy="554185"/>
              </a:xfrm>
              <a:prstGeom prst="rect">
                <a:avLst/>
              </a:prstGeom>
              <a:blipFill>
                <a:blip r:embed="rId3"/>
                <a:stretch>
                  <a:fillRect l="-6774" t="-10989"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E8B787C-FCFF-43CB-8730-F63724A9238E}"/>
                  </a:ext>
                </a:extLst>
              </p:cNvPr>
              <p:cNvSpPr txBox="1">
                <a:spLocks/>
              </p:cNvSpPr>
              <p:nvPr/>
            </p:nvSpPr>
            <p:spPr>
              <a:xfrm>
                <a:off x="466727" y="3666774"/>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C. 94.5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7" name="Content Placeholder 2">
                <a:extLst>
                  <a:ext uri="{FF2B5EF4-FFF2-40B4-BE49-F238E27FC236}">
                    <a16:creationId xmlns:a16="http://schemas.microsoft.com/office/drawing/2014/main" id="{5E8B787C-FCFF-43CB-8730-F63724A9238E}"/>
                  </a:ext>
                </a:extLst>
              </p:cNvPr>
              <p:cNvSpPr txBox="1">
                <a:spLocks noRot="1" noChangeAspect="1" noMove="1" noResize="1" noEditPoints="1" noAdjustHandles="1" noChangeArrowheads="1" noChangeShapeType="1" noTextEdit="1"/>
              </p:cNvSpPr>
              <p:nvPr/>
            </p:nvSpPr>
            <p:spPr>
              <a:xfrm>
                <a:off x="466727" y="3666774"/>
                <a:ext cx="1894619" cy="554185"/>
              </a:xfrm>
              <a:prstGeom prst="rect">
                <a:avLst/>
              </a:prstGeom>
              <a:blipFill>
                <a:blip r:embed="rId4"/>
                <a:stretch>
                  <a:fillRect l="-6774" t="-12222" b="-2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F3406D9-0EDD-478E-ADD8-4BC230CED756}"/>
                  </a:ext>
                </a:extLst>
              </p:cNvPr>
              <p:cNvSpPr txBox="1">
                <a:spLocks/>
              </p:cNvSpPr>
              <p:nvPr/>
            </p:nvSpPr>
            <p:spPr>
              <a:xfrm>
                <a:off x="4184263" y="3666774"/>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D. 126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9" name="Content Placeholder 2">
                <a:extLst>
                  <a:ext uri="{FF2B5EF4-FFF2-40B4-BE49-F238E27FC236}">
                    <a16:creationId xmlns:a16="http://schemas.microsoft.com/office/drawing/2014/main" id="{1F3406D9-0EDD-478E-ADD8-4BC230CED756}"/>
                  </a:ext>
                </a:extLst>
              </p:cNvPr>
              <p:cNvSpPr txBox="1">
                <a:spLocks noRot="1" noChangeAspect="1" noMove="1" noResize="1" noEditPoints="1" noAdjustHandles="1" noChangeArrowheads="1" noChangeShapeType="1" noTextEdit="1"/>
              </p:cNvSpPr>
              <p:nvPr/>
            </p:nvSpPr>
            <p:spPr>
              <a:xfrm>
                <a:off x="4184263" y="3666774"/>
                <a:ext cx="1894619" cy="554185"/>
              </a:xfrm>
              <a:prstGeom prst="rect">
                <a:avLst/>
              </a:prstGeom>
              <a:blipFill>
                <a:blip r:embed="rId5"/>
                <a:stretch>
                  <a:fillRect l="-6431" t="-12222" b="-2555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3AF84FA-873C-4983-8025-78809986A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0205" y="2555225"/>
            <a:ext cx="2787015" cy="1403985"/>
          </a:xfrm>
          <a:prstGeom prst="rect">
            <a:avLst/>
          </a:prstGeom>
        </p:spPr>
      </p:pic>
    </p:spTree>
    <p:extLst>
      <p:ext uri="{BB962C8B-B14F-4D97-AF65-F5344CB8AC3E}">
        <p14:creationId xmlns:p14="http://schemas.microsoft.com/office/powerpoint/2010/main" val="2429975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434088" cy="11072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Select the area of the composite figure.</a:t>
            </a:r>
            <a:endParaRPr lang="en-US" sz="2800" b="1" i="0" u="none" strike="noStrike" baseline="0">
              <a:solidFill>
                <a:schemeClr val="tx2"/>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Find the Area of a Composite Figure by Subtracting</a:t>
            </a:r>
            <a:endParaRPr lang="en-US" sz="2800" b="0">
              <a:solidFill>
                <a:schemeClr val="tx1"/>
              </a:solidFill>
              <a:latin typeface="+mn-lt"/>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84F49BA-3B50-4647-85C2-98C9DC88B9A2}"/>
                  </a:ext>
                </a:extLst>
              </p:cNvPr>
              <p:cNvSpPr txBox="1">
                <a:spLocks/>
              </p:cNvSpPr>
              <p:nvPr/>
            </p:nvSpPr>
            <p:spPr>
              <a:xfrm>
                <a:off x="468437" y="2980125"/>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31.5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5" name="Content Placeholder 2">
                <a:extLst>
                  <a:ext uri="{FF2B5EF4-FFF2-40B4-BE49-F238E27FC236}">
                    <a16:creationId xmlns:a16="http://schemas.microsoft.com/office/drawing/2014/main" id="{F84F49BA-3B50-4647-85C2-98C9DC88B9A2}"/>
                  </a:ext>
                </a:extLst>
              </p:cNvPr>
              <p:cNvSpPr txBox="1">
                <a:spLocks noRot="1" noChangeAspect="1" noMove="1" noResize="1" noEditPoints="1" noAdjustHandles="1" noChangeArrowheads="1" noChangeShapeType="1" noTextEdit="1"/>
              </p:cNvSpPr>
              <p:nvPr/>
            </p:nvSpPr>
            <p:spPr>
              <a:xfrm>
                <a:off x="468437" y="2980125"/>
                <a:ext cx="1894619" cy="554185"/>
              </a:xfrm>
              <a:prstGeom prst="rect">
                <a:avLst/>
              </a:prstGeom>
              <a:blipFill>
                <a:blip r:embed="rId3"/>
                <a:stretch>
                  <a:fillRect l="-6752" t="-12088"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F6F56B8-CD1D-4A10-A4F9-2F18E8F5D875}"/>
                  </a:ext>
                </a:extLst>
              </p:cNvPr>
              <p:cNvSpPr txBox="1">
                <a:spLocks/>
              </p:cNvSpPr>
              <p:nvPr/>
            </p:nvSpPr>
            <p:spPr>
              <a:xfrm>
                <a:off x="4185973" y="2988689"/>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B. 63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6" name="Content Placeholder 2">
                <a:extLst>
                  <a:ext uri="{FF2B5EF4-FFF2-40B4-BE49-F238E27FC236}">
                    <a16:creationId xmlns:a16="http://schemas.microsoft.com/office/drawing/2014/main" id="{CF6F56B8-CD1D-4A10-A4F9-2F18E8F5D875}"/>
                  </a:ext>
                </a:extLst>
              </p:cNvPr>
              <p:cNvSpPr txBox="1">
                <a:spLocks noRot="1" noChangeAspect="1" noMove="1" noResize="1" noEditPoints="1" noAdjustHandles="1" noChangeArrowheads="1" noChangeShapeType="1" noTextEdit="1"/>
              </p:cNvSpPr>
              <p:nvPr/>
            </p:nvSpPr>
            <p:spPr>
              <a:xfrm>
                <a:off x="4185973" y="2988689"/>
                <a:ext cx="1894619" cy="554185"/>
              </a:xfrm>
              <a:prstGeom prst="rect">
                <a:avLst/>
              </a:prstGeom>
              <a:blipFill>
                <a:blip r:embed="rId4"/>
                <a:stretch>
                  <a:fillRect l="-6774" t="-10989"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E8B787C-FCFF-43CB-8730-F63724A9238E}"/>
                  </a:ext>
                </a:extLst>
              </p:cNvPr>
              <p:cNvSpPr txBox="1">
                <a:spLocks/>
              </p:cNvSpPr>
              <p:nvPr/>
            </p:nvSpPr>
            <p:spPr>
              <a:xfrm>
                <a:off x="466727" y="3666774"/>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C. 94.5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7" name="Content Placeholder 2">
                <a:extLst>
                  <a:ext uri="{FF2B5EF4-FFF2-40B4-BE49-F238E27FC236}">
                    <a16:creationId xmlns:a16="http://schemas.microsoft.com/office/drawing/2014/main" id="{5E8B787C-FCFF-43CB-8730-F63724A9238E}"/>
                  </a:ext>
                </a:extLst>
              </p:cNvPr>
              <p:cNvSpPr txBox="1">
                <a:spLocks noRot="1" noChangeAspect="1" noMove="1" noResize="1" noEditPoints="1" noAdjustHandles="1" noChangeArrowheads="1" noChangeShapeType="1" noTextEdit="1"/>
              </p:cNvSpPr>
              <p:nvPr/>
            </p:nvSpPr>
            <p:spPr>
              <a:xfrm>
                <a:off x="466727" y="3666774"/>
                <a:ext cx="1894619" cy="554185"/>
              </a:xfrm>
              <a:prstGeom prst="rect">
                <a:avLst/>
              </a:prstGeom>
              <a:blipFill>
                <a:blip r:embed="rId5"/>
                <a:stretch>
                  <a:fillRect l="-6774" t="-12222" b="-2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F3406D9-0EDD-478E-ADD8-4BC230CED756}"/>
                  </a:ext>
                </a:extLst>
              </p:cNvPr>
              <p:cNvSpPr txBox="1">
                <a:spLocks/>
              </p:cNvSpPr>
              <p:nvPr/>
            </p:nvSpPr>
            <p:spPr>
              <a:xfrm>
                <a:off x="4184263" y="3666774"/>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D. 126 </a:t>
                </a:r>
                <a14:m>
                  <m:oMath xmlns:m="http://schemas.openxmlformats.org/officeDocument/2006/math">
                    <m:sSup>
                      <m:sSupPr>
                        <m:ctrlPr>
                          <a:rPr lang="en-IN" sz="2800" i="1" smtClean="0">
                            <a:latin typeface="Cambria Math" panose="02040503050406030204" pitchFamily="18" charset="0"/>
                          </a:rPr>
                        </m:ctrlPr>
                      </m:sSupPr>
                      <m:e>
                        <m:r>
                          <m:rPr>
                            <m:sty m:val="p"/>
                          </m:rPr>
                          <a:rPr lang="en-US" sz="2800" b="0" i="0" smtClean="0">
                            <a:latin typeface="Cambria Math" panose="02040503050406030204" pitchFamily="18" charset="0"/>
                          </a:rPr>
                          <m:t>ft</m:t>
                        </m:r>
                      </m:e>
                      <m:sup>
                        <m:r>
                          <a:rPr lang="en-IN" sz="2800" i="1" smtClean="0">
                            <a:latin typeface="Cambria Math" panose="02040503050406030204" pitchFamily="18" charset="0"/>
                          </a:rPr>
                          <m:t>2</m:t>
                        </m:r>
                      </m:sup>
                    </m:sSup>
                  </m:oMath>
                </a14:m>
                <a:endParaRPr lang="en-US" sz="2800" b="1" i="0" u="none" strike="noStrike" baseline="0">
                  <a:solidFill>
                    <a:schemeClr val="tx2"/>
                  </a:solidFill>
                </a:endParaRPr>
              </a:p>
            </p:txBody>
          </p:sp>
        </mc:Choice>
        <mc:Fallback xmlns="">
          <p:sp>
            <p:nvSpPr>
              <p:cNvPr id="9" name="Content Placeholder 2">
                <a:extLst>
                  <a:ext uri="{FF2B5EF4-FFF2-40B4-BE49-F238E27FC236}">
                    <a16:creationId xmlns:a16="http://schemas.microsoft.com/office/drawing/2014/main" id="{1F3406D9-0EDD-478E-ADD8-4BC230CED756}"/>
                  </a:ext>
                </a:extLst>
              </p:cNvPr>
              <p:cNvSpPr txBox="1">
                <a:spLocks noRot="1" noChangeAspect="1" noMove="1" noResize="1" noEditPoints="1" noAdjustHandles="1" noChangeArrowheads="1" noChangeShapeType="1" noTextEdit="1"/>
              </p:cNvSpPr>
              <p:nvPr/>
            </p:nvSpPr>
            <p:spPr>
              <a:xfrm>
                <a:off x="4184263" y="3666774"/>
                <a:ext cx="1894619" cy="554185"/>
              </a:xfrm>
              <a:prstGeom prst="rect">
                <a:avLst/>
              </a:prstGeom>
              <a:blipFill>
                <a:blip r:embed="rId6"/>
                <a:stretch>
                  <a:fillRect l="-6431" t="-12222" b="-25556"/>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34F5BDB-D565-420D-BC5C-CC394661F3C5}"/>
              </a:ext>
            </a:extLst>
          </p:cNvPr>
          <p:cNvSpPr txBox="1">
            <a:spLocks/>
          </p:cNvSpPr>
          <p:nvPr/>
        </p:nvSpPr>
        <p:spPr>
          <a:xfrm>
            <a:off x="466727" y="4427067"/>
            <a:ext cx="1894619" cy="55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solidFill>
                  <a:srgbClr val="FF0000"/>
                </a:solidFill>
              </a:rPr>
              <a:t>B</a:t>
            </a:r>
            <a:endParaRPr lang="en-US" sz="2800">
              <a:solidFill>
                <a:srgbClr val="FF0000"/>
              </a:solidFill>
            </a:endParaRPr>
          </a:p>
        </p:txBody>
      </p:sp>
      <p:pic>
        <p:nvPicPr>
          <p:cNvPr id="11" name="Picture 10">
            <a:extLst>
              <a:ext uri="{FF2B5EF4-FFF2-40B4-BE49-F238E27FC236}">
                <a16:creationId xmlns:a16="http://schemas.microsoft.com/office/drawing/2014/main" id="{E61861FC-4ADA-46C5-9CD5-5A55E5B380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0205" y="2555225"/>
            <a:ext cx="2787015" cy="1403985"/>
          </a:xfrm>
          <a:prstGeom prst="rect">
            <a:avLst/>
          </a:prstGeom>
        </p:spPr>
      </p:pic>
    </p:spTree>
    <p:extLst>
      <p:ext uri="{BB962C8B-B14F-4D97-AF65-F5344CB8AC3E}">
        <p14:creationId xmlns:p14="http://schemas.microsoft.com/office/powerpoint/2010/main" val="55047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521582"/>
            <a:ext cx="9249206" cy="331621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Find the area of each regular polygon to the nearest tenth. </a:t>
            </a:r>
            <a:endParaRPr lang="en-US" sz="2800" b="0" i="0" u="none" strike="noStrike" baseline="0">
              <a:solidFill>
                <a:srgbClr val="221E1F"/>
              </a:solidFill>
            </a:endParaRPr>
          </a:p>
          <a:p>
            <a:r>
              <a:rPr lang="en-US" sz="2800" b="1" i="0" u="none" strike="noStrike" baseline="0">
                <a:solidFill>
                  <a:schemeClr val="tx1"/>
                </a:solidFill>
              </a:rPr>
              <a:t>1. </a:t>
            </a:r>
            <a:r>
              <a:rPr lang="en-US" sz="2800" b="0" i="0" u="none" strike="noStrike" baseline="0"/>
              <a:t>octagon, side length 7 inches</a:t>
            </a:r>
          </a:p>
          <a:p>
            <a:r>
              <a:rPr lang="it-IT" sz="2800" b="1" i="0" u="none" strike="noStrike" baseline="0">
                <a:solidFill>
                  <a:schemeClr val="tx1"/>
                </a:solidFill>
              </a:rPr>
              <a:t>2. </a:t>
            </a:r>
            <a:r>
              <a:rPr lang="it-IT" sz="2800" b="0" i="0" u="none" strike="noStrike" baseline="0"/>
              <a:t>nonagon, perimeter 27 centimeters</a:t>
            </a:r>
          </a:p>
          <a:p>
            <a:r>
              <a:rPr lang="en-US" sz="2800" b="1" i="0" u="none" strike="noStrike" baseline="0">
                <a:solidFill>
                  <a:schemeClr val="tx1"/>
                </a:solidFill>
              </a:rPr>
              <a:t>3. </a:t>
            </a:r>
            <a:r>
              <a:rPr lang="en-US" sz="2800" b="0" i="0" u="none" strike="noStrike" baseline="0"/>
              <a:t>heptagon, apothem 13 feet</a:t>
            </a:r>
          </a:p>
          <a:p>
            <a:r>
              <a:rPr lang="en-US" sz="2800" b="1" i="0" u="none" strike="noStrike" baseline="0">
                <a:solidFill>
                  <a:schemeClr val="tx1"/>
                </a:solidFill>
              </a:rPr>
              <a:t>4. </a:t>
            </a:r>
            <a:r>
              <a:rPr lang="en-US" sz="2800" b="0" i="0" u="none" strike="noStrike" baseline="0"/>
              <a:t>triangle, side length 5 meters</a:t>
            </a:r>
            <a:endParaRPr lang="en-US" sz="2800"/>
          </a:p>
        </p:txBody>
      </p:sp>
    </p:spTree>
    <p:extLst>
      <p:ext uri="{BB962C8B-B14F-4D97-AF65-F5344CB8AC3E}">
        <p14:creationId xmlns:p14="http://schemas.microsoft.com/office/powerpoint/2010/main" val="221162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246770" cy="224325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spcAft>
                <a:spcPts val="1200"/>
              </a:spcAft>
            </a:pPr>
            <a:r>
              <a:rPr lang="en-US" sz="2800" b="1">
                <a:solidFill>
                  <a:srgbClr val="333333"/>
                </a:solidFill>
                <a:latin typeface="Proxima Nova" panose="02000506030000020004" pitchFamily="50" charset="0"/>
              </a:rPr>
              <a:t>5.</a:t>
            </a:r>
            <a:r>
              <a:rPr lang="en-US" sz="2800">
                <a:solidFill>
                  <a:srgbClr val="333333"/>
                </a:solidFill>
                <a:latin typeface="Proxima Nova" panose="02000506030000020004" pitchFamily="50" charset="0"/>
              </a:rPr>
              <a:t> </a:t>
            </a:r>
            <a:r>
              <a:rPr lang="en-US" sz="2800" b="1" i="0" u="none" strike="noStrike" baseline="0">
                <a:solidFill>
                  <a:srgbClr val="221E1F"/>
                </a:solidFill>
              </a:rPr>
              <a:t>BEEKEEPING </a:t>
            </a:r>
            <a:r>
              <a:rPr lang="en-US" sz="2800" b="0" i="0" u="none" strike="noStrike" baseline="0"/>
              <a:t>Beekeeping involves raising honeybees for their honey. Honeybees construct combs consisting of cells in the shape of a regular hexagon. What is the measure of an interior angle of a honeybee comb cell?</a:t>
            </a:r>
            <a:endParaRPr lang="en-US" sz="2800"/>
          </a:p>
        </p:txBody>
      </p:sp>
    </p:spTree>
    <p:extLst>
      <p:ext uri="{BB962C8B-B14F-4D97-AF65-F5344CB8AC3E}">
        <p14:creationId xmlns:p14="http://schemas.microsoft.com/office/powerpoint/2010/main" val="4082670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524003"/>
            <a:ext cx="9249206" cy="3330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Find the area of each regular polygon to the nearest tenth. </a:t>
            </a:r>
            <a:endParaRPr lang="en-US" sz="2800" b="0" i="0" u="none" strike="noStrike" baseline="0">
              <a:solidFill>
                <a:srgbClr val="221E1F"/>
              </a:solidFill>
            </a:endParaRPr>
          </a:p>
          <a:p>
            <a:r>
              <a:rPr lang="en-US" sz="2800" b="1" i="0" u="none" strike="noStrike" baseline="0">
                <a:solidFill>
                  <a:schemeClr val="tx1"/>
                </a:solidFill>
              </a:rPr>
              <a:t>1. </a:t>
            </a:r>
            <a:r>
              <a:rPr lang="en-US" sz="2800" b="0" i="0" u="none" strike="noStrike" baseline="0"/>
              <a:t>octagon, side length 7 inches</a:t>
            </a:r>
          </a:p>
          <a:p>
            <a:r>
              <a:rPr lang="it-IT" sz="2800" b="1" i="0" u="none" strike="noStrike" baseline="0">
                <a:solidFill>
                  <a:schemeClr val="tx1"/>
                </a:solidFill>
              </a:rPr>
              <a:t>2. </a:t>
            </a:r>
            <a:r>
              <a:rPr lang="it-IT" sz="2800" b="0" i="0" u="none" strike="noStrike" baseline="0"/>
              <a:t>nonagon, perimeter 27 centimeters</a:t>
            </a:r>
          </a:p>
          <a:p>
            <a:r>
              <a:rPr lang="en-US" sz="2800" b="1" i="0" u="none" strike="noStrike" baseline="0">
                <a:solidFill>
                  <a:schemeClr val="tx1"/>
                </a:solidFill>
              </a:rPr>
              <a:t>3. </a:t>
            </a:r>
            <a:r>
              <a:rPr lang="en-US" sz="2800" b="0" i="0" u="none" strike="noStrike" baseline="0"/>
              <a:t>heptagon, apothem 13 feet</a:t>
            </a:r>
          </a:p>
          <a:p>
            <a:r>
              <a:rPr lang="en-US" sz="2800" b="1" i="0" u="none" strike="noStrike" baseline="0">
                <a:solidFill>
                  <a:schemeClr val="tx1"/>
                </a:solidFill>
              </a:rPr>
              <a:t>4. </a:t>
            </a:r>
            <a:r>
              <a:rPr lang="en-US" sz="2800" b="0" i="0" u="none" strike="noStrike" baseline="0"/>
              <a:t>triangle, side length 5 meters</a:t>
            </a:r>
            <a:endParaRPr lang="en-US" sz="280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AF2298D-2A8A-4A12-9D4A-7E6B3DC96C7A}"/>
                  </a:ext>
                </a:extLst>
              </p:cNvPr>
              <p:cNvSpPr txBox="1">
                <a:spLocks/>
              </p:cNvSpPr>
              <p:nvPr/>
            </p:nvSpPr>
            <p:spPr>
              <a:xfrm>
                <a:off x="5893397" y="2551089"/>
                <a:ext cx="1803657" cy="5208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solidFill>
                      <a:srgbClr val="ED2126"/>
                    </a:solidFill>
                  </a:rPr>
                  <a:t>236.6 </a:t>
                </a:r>
                <a14:m>
                  <m:oMath xmlns:m="http://schemas.openxmlformats.org/officeDocument/2006/math">
                    <m:sSup>
                      <m:sSupPr>
                        <m:ctrlPr>
                          <a:rPr lang="en-US" sz="2800" b="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in</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5" name="Content Placeholder 2">
                <a:extLst>
                  <a:ext uri="{FF2B5EF4-FFF2-40B4-BE49-F238E27FC236}">
                    <a16:creationId xmlns:a16="http://schemas.microsoft.com/office/drawing/2014/main" id="{2AF2298D-2A8A-4A12-9D4A-7E6B3DC96C7A}"/>
                  </a:ext>
                </a:extLst>
              </p:cNvPr>
              <p:cNvSpPr txBox="1">
                <a:spLocks noRot="1" noChangeAspect="1" noMove="1" noResize="1" noEditPoints="1" noAdjustHandles="1" noChangeArrowheads="1" noChangeShapeType="1" noTextEdit="1"/>
              </p:cNvSpPr>
              <p:nvPr/>
            </p:nvSpPr>
            <p:spPr>
              <a:xfrm>
                <a:off x="5893397" y="2551089"/>
                <a:ext cx="1803657" cy="520820"/>
              </a:xfrm>
              <a:prstGeom prst="rect">
                <a:avLst/>
              </a:prstGeom>
              <a:blipFill>
                <a:blip r:embed="rId3"/>
                <a:stretch>
                  <a:fillRect l="-709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234A31A-8C9E-44B6-A788-4C3D03E587C9}"/>
                  </a:ext>
                </a:extLst>
              </p:cNvPr>
              <p:cNvSpPr txBox="1">
                <a:spLocks/>
              </p:cNvSpPr>
              <p:nvPr/>
            </p:nvSpPr>
            <p:spPr>
              <a:xfrm>
                <a:off x="6795225" y="3160679"/>
                <a:ext cx="1803657" cy="5208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solidFill>
                      <a:srgbClr val="ED2126"/>
                    </a:solidFill>
                  </a:rPr>
                  <a:t>55.6 </a:t>
                </a:r>
                <a14:m>
                  <m:oMath xmlns:m="http://schemas.openxmlformats.org/officeDocument/2006/math">
                    <m:sSup>
                      <m:sSupPr>
                        <m:ctrlPr>
                          <a:rPr lang="en-US" sz="2800" b="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cm</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6" name="Content Placeholder 2">
                <a:extLst>
                  <a:ext uri="{FF2B5EF4-FFF2-40B4-BE49-F238E27FC236}">
                    <a16:creationId xmlns:a16="http://schemas.microsoft.com/office/drawing/2014/main" id="{C234A31A-8C9E-44B6-A788-4C3D03E587C9}"/>
                  </a:ext>
                </a:extLst>
              </p:cNvPr>
              <p:cNvSpPr txBox="1">
                <a:spLocks noRot="1" noChangeAspect="1" noMove="1" noResize="1" noEditPoints="1" noAdjustHandles="1" noChangeArrowheads="1" noChangeShapeType="1" noTextEdit="1"/>
              </p:cNvSpPr>
              <p:nvPr/>
            </p:nvSpPr>
            <p:spPr>
              <a:xfrm>
                <a:off x="6795225" y="3160679"/>
                <a:ext cx="1803657" cy="520820"/>
              </a:xfrm>
              <a:prstGeom prst="rect">
                <a:avLst/>
              </a:prstGeom>
              <a:blipFill>
                <a:blip r:embed="rId4"/>
                <a:stretch>
                  <a:fillRect l="-709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CF04859-A2BC-481A-BFC2-EF9B4ACF2C7F}"/>
                  </a:ext>
                </a:extLst>
              </p:cNvPr>
              <p:cNvSpPr txBox="1">
                <a:spLocks/>
              </p:cNvSpPr>
              <p:nvPr/>
            </p:nvSpPr>
            <p:spPr>
              <a:xfrm>
                <a:off x="5490202" y="3729173"/>
                <a:ext cx="1639688" cy="5208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solidFill>
                      <a:srgbClr val="ED2126"/>
                    </a:solidFill>
                  </a:rPr>
                  <a:t>569.7 </a:t>
                </a:r>
                <a14:m>
                  <m:oMath xmlns:m="http://schemas.openxmlformats.org/officeDocument/2006/math">
                    <m:sSup>
                      <m:sSupPr>
                        <m:ctrlPr>
                          <a:rPr lang="en-US" sz="2800" b="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ft</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7" name="Content Placeholder 2">
                <a:extLst>
                  <a:ext uri="{FF2B5EF4-FFF2-40B4-BE49-F238E27FC236}">
                    <a16:creationId xmlns:a16="http://schemas.microsoft.com/office/drawing/2014/main" id="{ECF04859-A2BC-481A-BFC2-EF9B4ACF2C7F}"/>
                  </a:ext>
                </a:extLst>
              </p:cNvPr>
              <p:cNvSpPr txBox="1">
                <a:spLocks noRot="1" noChangeAspect="1" noMove="1" noResize="1" noEditPoints="1" noAdjustHandles="1" noChangeArrowheads="1" noChangeShapeType="1" noTextEdit="1"/>
              </p:cNvSpPr>
              <p:nvPr/>
            </p:nvSpPr>
            <p:spPr>
              <a:xfrm>
                <a:off x="5490202" y="3729173"/>
                <a:ext cx="1639688" cy="520820"/>
              </a:xfrm>
              <a:prstGeom prst="rect">
                <a:avLst/>
              </a:prstGeom>
              <a:blipFill>
                <a:blip r:embed="rId5"/>
                <a:stretch>
                  <a:fillRect l="-780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9541F4D-2E2C-414A-9021-C274F0FF8154}"/>
                  </a:ext>
                </a:extLst>
              </p:cNvPr>
              <p:cNvSpPr txBox="1">
                <a:spLocks/>
              </p:cNvSpPr>
              <p:nvPr/>
            </p:nvSpPr>
            <p:spPr>
              <a:xfrm>
                <a:off x="5777651" y="4313364"/>
                <a:ext cx="1490625" cy="5208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solidFill>
                      <a:srgbClr val="ED2126"/>
                    </a:solidFill>
                  </a:rPr>
                  <a:t>10.8 </a:t>
                </a:r>
                <a14:m>
                  <m:oMath xmlns:m="http://schemas.openxmlformats.org/officeDocument/2006/math">
                    <m:sSup>
                      <m:sSupPr>
                        <m:ctrlPr>
                          <a:rPr lang="en-US" sz="2800" b="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m</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8" name="Content Placeholder 2">
                <a:extLst>
                  <a:ext uri="{FF2B5EF4-FFF2-40B4-BE49-F238E27FC236}">
                    <a16:creationId xmlns:a16="http://schemas.microsoft.com/office/drawing/2014/main" id="{79541F4D-2E2C-414A-9021-C274F0FF8154}"/>
                  </a:ext>
                </a:extLst>
              </p:cNvPr>
              <p:cNvSpPr txBox="1">
                <a:spLocks noRot="1" noChangeAspect="1" noMove="1" noResize="1" noEditPoints="1" noAdjustHandles="1" noChangeArrowheads="1" noChangeShapeType="1" noTextEdit="1"/>
              </p:cNvSpPr>
              <p:nvPr/>
            </p:nvSpPr>
            <p:spPr>
              <a:xfrm>
                <a:off x="5777651" y="4313364"/>
                <a:ext cx="1490625" cy="520820"/>
              </a:xfrm>
              <a:prstGeom prst="rect">
                <a:avLst/>
              </a:prstGeom>
              <a:blipFill>
                <a:blip r:embed="rId6"/>
                <a:stretch>
                  <a:fillRect l="-8607" t="-12941" b="-32941"/>
                </a:stretch>
              </a:blipFill>
            </p:spPr>
            <p:txBody>
              <a:bodyPr/>
              <a:lstStyle/>
              <a:p>
                <a:r>
                  <a:rPr lang="en-US">
                    <a:noFill/>
                  </a:rPr>
                  <a:t> </a:t>
                </a:r>
              </a:p>
            </p:txBody>
          </p:sp>
        </mc:Fallback>
      </mc:AlternateContent>
    </p:spTree>
    <p:extLst>
      <p:ext uri="{BB962C8B-B14F-4D97-AF65-F5344CB8AC3E}">
        <p14:creationId xmlns:p14="http://schemas.microsoft.com/office/powerpoint/2010/main" val="58103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246770" cy="363749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Find the measure of an interior angle of each regular polygon.</a:t>
            </a:r>
          </a:p>
          <a:p>
            <a:pPr algn="l"/>
            <a:r>
              <a:rPr lang="en-US" sz="2800" b="1" i="0" u="none" strike="noStrike" baseline="0">
                <a:solidFill>
                  <a:srgbClr val="221E1F"/>
                </a:solidFill>
                <a:latin typeface="Proxima Nova" panose="02000506030000020004" pitchFamily="50" charset="0"/>
              </a:rPr>
              <a:t>1. </a:t>
            </a:r>
            <a:r>
              <a:rPr lang="en-US" sz="2800"/>
              <a:t>s</a:t>
            </a:r>
            <a:r>
              <a:rPr lang="en-US" sz="2800" b="0" i="0" u="none" strike="noStrike" baseline="0"/>
              <a:t>quare</a:t>
            </a:r>
            <a:endParaRPr lang="en-US" sz="2800"/>
          </a:p>
          <a:p>
            <a:pPr algn="l"/>
            <a:r>
              <a:rPr lang="en-US" sz="2800" b="1">
                <a:solidFill>
                  <a:srgbClr val="333333"/>
                </a:solidFill>
                <a:latin typeface="Proxima Nova" panose="02000506030000020004" pitchFamily="50" charset="0"/>
              </a:rPr>
              <a:t>2. </a:t>
            </a:r>
            <a:r>
              <a:rPr lang="en-US" sz="2800" b="0" i="0" u="none" strike="noStrike" baseline="0"/>
              <a:t>equilateral triangle</a:t>
            </a:r>
          </a:p>
          <a:p>
            <a:r>
              <a:rPr lang="en-US" sz="2800" b="1">
                <a:solidFill>
                  <a:srgbClr val="333333"/>
                </a:solidFill>
                <a:latin typeface="Proxima Nova" panose="02000506030000020004" pitchFamily="50" charset="0"/>
              </a:rPr>
              <a:t>3.</a:t>
            </a:r>
            <a:r>
              <a:rPr lang="en-US" sz="2800">
                <a:solidFill>
                  <a:srgbClr val="333333"/>
                </a:solidFill>
                <a:latin typeface="Proxima Nova" panose="02000506030000020004" pitchFamily="50" charset="0"/>
              </a:rPr>
              <a:t> </a:t>
            </a:r>
            <a:r>
              <a:rPr lang="en-US" sz="2800" b="0" i="0" u="none" strike="noStrike" baseline="0"/>
              <a:t>pentagon</a:t>
            </a:r>
            <a:endParaRPr lang="en-US" sz="2800"/>
          </a:p>
          <a:p>
            <a:pPr>
              <a:spcAft>
                <a:spcPts val="1200"/>
              </a:spcAft>
            </a:pPr>
            <a:r>
              <a:rPr lang="en-US" sz="2800" b="1">
                <a:solidFill>
                  <a:srgbClr val="333333"/>
                </a:solidFill>
                <a:latin typeface="Proxima Nova" panose="02000506030000020004" pitchFamily="50" charset="0"/>
              </a:rPr>
              <a:t>4.</a:t>
            </a:r>
            <a:r>
              <a:rPr lang="en-US" sz="2800">
                <a:solidFill>
                  <a:srgbClr val="333333"/>
                </a:solidFill>
                <a:latin typeface="Proxima Nova" panose="02000506030000020004" pitchFamily="50" charset="0"/>
              </a:rPr>
              <a:t> </a:t>
            </a:r>
            <a:r>
              <a:rPr lang="en-US" sz="2800" b="0" i="0" u="none" strike="noStrike" baseline="0"/>
              <a:t>octagon</a:t>
            </a:r>
            <a:endParaRPr lang="en-US" sz="2800" b="1"/>
          </a:p>
        </p:txBody>
      </p:sp>
      <p:sp>
        <p:nvSpPr>
          <p:cNvPr id="5" name="TextBox 4">
            <a:extLst>
              <a:ext uri="{FF2B5EF4-FFF2-40B4-BE49-F238E27FC236}">
                <a16:creationId xmlns:a16="http://schemas.microsoft.com/office/drawing/2014/main" id="{E113C0B3-8254-460E-8E14-61C22C3FEE2F}"/>
              </a:ext>
            </a:extLst>
          </p:cNvPr>
          <p:cNvSpPr txBox="1"/>
          <p:nvPr/>
        </p:nvSpPr>
        <p:spPr>
          <a:xfrm>
            <a:off x="4653480" y="2400488"/>
            <a:ext cx="1296511" cy="523220"/>
          </a:xfrm>
          <a:prstGeom prst="rect">
            <a:avLst/>
          </a:prstGeom>
          <a:noFill/>
        </p:spPr>
        <p:txBody>
          <a:bodyPr wrap="square" rtlCol="0">
            <a:spAutoFit/>
          </a:bodyPr>
          <a:lstStyle/>
          <a:p>
            <a:r>
              <a:rPr lang="en-US" sz="2800" b="1" i="0" u="none" strike="noStrike" baseline="0">
                <a:solidFill>
                  <a:srgbClr val="FF0000"/>
                </a:solidFill>
                <a:latin typeface="Proxima Nova" panose="02000506030000020004"/>
              </a:rPr>
              <a:t>90°</a:t>
            </a:r>
            <a:endParaRPr lang="en-US" sz="2800" b="1">
              <a:solidFill>
                <a:srgbClr val="FF0000"/>
              </a:solidFill>
              <a:latin typeface="Proxima Nova" panose="02000506030000020004"/>
            </a:endParaRPr>
          </a:p>
        </p:txBody>
      </p:sp>
      <p:sp>
        <p:nvSpPr>
          <p:cNvPr id="6" name="TextBox 5">
            <a:extLst>
              <a:ext uri="{FF2B5EF4-FFF2-40B4-BE49-F238E27FC236}">
                <a16:creationId xmlns:a16="http://schemas.microsoft.com/office/drawing/2014/main" id="{02C2C95F-0F1D-4A93-AC5A-F8FBA914EE0C}"/>
              </a:ext>
            </a:extLst>
          </p:cNvPr>
          <p:cNvSpPr txBox="1"/>
          <p:nvPr/>
        </p:nvSpPr>
        <p:spPr>
          <a:xfrm>
            <a:off x="4653479" y="2958993"/>
            <a:ext cx="1296512" cy="523220"/>
          </a:xfrm>
          <a:prstGeom prst="rect">
            <a:avLst/>
          </a:prstGeom>
          <a:noFill/>
        </p:spPr>
        <p:txBody>
          <a:bodyPr wrap="square" rtlCol="0">
            <a:spAutoFit/>
          </a:bodyPr>
          <a:lstStyle/>
          <a:p>
            <a:r>
              <a:rPr lang="en-US" sz="2800" b="1" i="0" u="none" strike="noStrike" baseline="0">
                <a:solidFill>
                  <a:srgbClr val="FF0000"/>
                </a:solidFill>
                <a:latin typeface="Proxima Nova" panose="02000506030000020004"/>
              </a:rPr>
              <a:t>60°</a:t>
            </a:r>
            <a:endParaRPr lang="en-US" sz="2800" b="1">
              <a:solidFill>
                <a:srgbClr val="FF0000"/>
              </a:solidFill>
              <a:latin typeface="Proxima Nova" panose="02000506030000020004"/>
            </a:endParaRPr>
          </a:p>
        </p:txBody>
      </p:sp>
      <p:sp>
        <p:nvSpPr>
          <p:cNvPr id="7" name="TextBox 6">
            <a:extLst>
              <a:ext uri="{FF2B5EF4-FFF2-40B4-BE49-F238E27FC236}">
                <a16:creationId xmlns:a16="http://schemas.microsoft.com/office/drawing/2014/main" id="{8447DAD9-25DE-4BF5-98D7-D71FF3B060C5}"/>
              </a:ext>
            </a:extLst>
          </p:cNvPr>
          <p:cNvSpPr txBox="1"/>
          <p:nvPr/>
        </p:nvSpPr>
        <p:spPr>
          <a:xfrm>
            <a:off x="4463358" y="3524290"/>
            <a:ext cx="1632641" cy="523220"/>
          </a:xfrm>
          <a:prstGeom prst="rect">
            <a:avLst/>
          </a:prstGeom>
          <a:noFill/>
        </p:spPr>
        <p:txBody>
          <a:bodyPr wrap="square" rtlCol="0">
            <a:spAutoFit/>
          </a:bodyPr>
          <a:lstStyle/>
          <a:p>
            <a:r>
              <a:rPr lang="en-US" sz="2800" b="1" i="0" u="none" strike="noStrike" baseline="0">
                <a:solidFill>
                  <a:srgbClr val="FF0000"/>
                </a:solidFill>
                <a:latin typeface="Proxima Nova" panose="02000506030000020004"/>
              </a:rPr>
              <a:t>108°</a:t>
            </a:r>
            <a:endParaRPr lang="en-US" sz="2800" b="1">
              <a:solidFill>
                <a:srgbClr val="FF0000"/>
              </a:solidFill>
              <a:latin typeface="Proxima Nova" panose="02000506030000020004"/>
            </a:endParaRPr>
          </a:p>
        </p:txBody>
      </p:sp>
      <p:sp>
        <p:nvSpPr>
          <p:cNvPr id="8" name="TextBox 7">
            <a:extLst>
              <a:ext uri="{FF2B5EF4-FFF2-40B4-BE49-F238E27FC236}">
                <a16:creationId xmlns:a16="http://schemas.microsoft.com/office/drawing/2014/main" id="{4843F312-ED8D-41F5-ABB4-AF5581F1FA91}"/>
              </a:ext>
            </a:extLst>
          </p:cNvPr>
          <p:cNvSpPr txBox="1"/>
          <p:nvPr/>
        </p:nvSpPr>
        <p:spPr>
          <a:xfrm>
            <a:off x="4463358" y="4113778"/>
            <a:ext cx="1632641" cy="523220"/>
          </a:xfrm>
          <a:prstGeom prst="rect">
            <a:avLst/>
          </a:prstGeom>
          <a:noFill/>
        </p:spPr>
        <p:txBody>
          <a:bodyPr wrap="square" rtlCol="0">
            <a:spAutoFit/>
          </a:bodyPr>
          <a:lstStyle/>
          <a:p>
            <a:r>
              <a:rPr lang="en-US" sz="2800" b="1" i="0" u="none" strike="noStrike" baseline="0">
                <a:solidFill>
                  <a:srgbClr val="FF0000"/>
                </a:solidFill>
                <a:latin typeface="Proxima Nova" panose="02000506030000020004"/>
              </a:rPr>
              <a:t>135°</a:t>
            </a:r>
            <a:endParaRPr lang="en-US" sz="2800" b="1">
              <a:solidFill>
                <a:srgbClr val="FF0000"/>
              </a:solidFill>
              <a:latin typeface="Proxima Nova" panose="02000506030000020004"/>
            </a:endParaRPr>
          </a:p>
        </p:txBody>
      </p:sp>
    </p:spTree>
    <p:extLst>
      <p:ext uri="{BB962C8B-B14F-4D97-AF65-F5344CB8AC3E}">
        <p14:creationId xmlns:p14="http://schemas.microsoft.com/office/powerpoint/2010/main" val="354633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246770" cy="224325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spcAft>
                <a:spcPts val="1200"/>
              </a:spcAft>
            </a:pPr>
            <a:r>
              <a:rPr lang="en-US" sz="2800" b="1">
                <a:solidFill>
                  <a:srgbClr val="333333"/>
                </a:solidFill>
                <a:latin typeface="Proxima Nova" panose="02000506030000020004" pitchFamily="50" charset="0"/>
              </a:rPr>
              <a:t>5.</a:t>
            </a:r>
            <a:r>
              <a:rPr lang="en-US" sz="2800">
                <a:solidFill>
                  <a:srgbClr val="333333"/>
                </a:solidFill>
                <a:latin typeface="Proxima Nova" panose="02000506030000020004" pitchFamily="50" charset="0"/>
              </a:rPr>
              <a:t> </a:t>
            </a:r>
            <a:r>
              <a:rPr lang="en-US" sz="2800" b="1" i="0" u="none" strike="noStrike" baseline="0">
                <a:solidFill>
                  <a:srgbClr val="221E1F"/>
                </a:solidFill>
              </a:rPr>
              <a:t>BEEKEEPING </a:t>
            </a:r>
            <a:r>
              <a:rPr lang="en-US" sz="2800" b="0" i="0" u="none" strike="noStrike" baseline="0"/>
              <a:t>Beekeeping involves raising honeybees for their honey. Honeybees construct combs consisting of cells in the shape of a regular hexagon. What is the measure of an interior angle of a honeybee comb cell?</a:t>
            </a:r>
            <a:endParaRPr lang="en-US" sz="2800"/>
          </a:p>
        </p:txBody>
      </p:sp>
      <p:sp>
        <p:nvSpPr>
          <p:cNvPr id="5" name="TextBox 4">
            <a:extLst>
              <a:ext uri="{FF2B5EF4-FFF2-40B4-BE49-F238E27FC236}">
                <a16:creationId xmlns:a16="http://schemas.microsoft.com/office/drawing/2014/main" id="{A565AD4E-4EDD-453C-BA25-F5D8DA3F9467}"/>
              </a:ext>
            </a:extLst>
          </p:cNvPr>
          <p:cNvSpPr txBox="1"/>
          <p:nvPr/>
        </p:nvSpPr>
        <p:spPr>
          <a:xfrm>
            <a:off x="4463359" y="3052899"/>
            <a:ext cx="1412508" cy="523220"/>
          </a:xfrm>
          <a:prstGeom prst="rect">
            <a:avLst/>
          </a:prstGeom>
          <a:noFill/>
        </p:spPr>
        <p:txBody>
          <a:bodyPr wrap="square" rtlCol="0">
            <a:spAutoFit/>
          </a:bodyPr>
          <a:lstStyle/>
          <a:p>
            <a:r>
              <a:rPr lang="en-US" sz="2800" b="1" i="0" u="none" strike="noStrike" baseline="0">
                <a:solidFill>
                  <a:srgbClr val="FF0000"/>
                </a:solidFill>
                <a:latin typeface="Proxima Nova" panose="02000506030000020004"/>
              </a:rPr>
              <a:t>120°</a:t>
            </a:r>
            <a:endParaRPr lang="en-US" sz="2800" b="1">
              <a:solidFill>
                <a:srgbClr val="FF0000"/>
              </a:solidFill>
              <a:latin typeface="Proxima Nova" panose="02000506030000020004"/>
            </a:endParaRPr>
          </a:p>
        </p:txBody>
      </p:sp>
    </p:spTree>
    <p:extLst>
      <p:ext uri="{BB962C8B-B14F-4D97-AF65-F5344CB8AC3E}">
        <p14:creationId xmlns:p14="http://schemas.microsoft.com/office/powerpoint/2010/main" val="15608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r>
              <a:rPr lang="en-US" sz="2800" b="1" i="0" u="none" strike="noStrike" baseline="0">
                <a:solidFill>
                  <a:srgbClr val="221E1F"/>
                </a:solidFill>
              </a:rPr>
              <a:t>MA.912.GR.4.4</a:t>
            </a:r>
          </a:p>
          <a:p>
            <a:r>
              <a:rPr lang="en-US" sz="2800" b="0" i="0" u="none" strike="noStrike" baseline="0">
                <a:solidFill>
                  <a:schemeClr val="tx2"/>
                </a:solidFill>
              </a:rPr>
              <a:t>Solve mathematical and real-world problems involving the area of two-dimensional figures.</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5267994" cy="869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sz="280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09228"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Content Objective</a:t>
            </a:r>
          </a:p>
          <a:p>
            <a:r>
              <a:rPr lang="en-US" sz="2800" b="0" i="0" u="none" strike="noStrike" baseline="0"/>
              <a:t>Students find areas of regular polygons.</a:t>
            </a:r>
          </a:p>
          <a:p>
            <a:endParaRPr lang="en-US" sz="2800"/>
          </a:p>
          <a:p>
            <a:r>
              <a:rPr lang="en-US" sz="2800" b="1" i="0" u="none" strike="noStrike" baseline="0">
                <a:solidFill>
                  <a:srgbClr val="221E1F"/>
                </a:solidFill>
              </a:rPr>
              <a:t>Language </a:t>
            </a:r>
            <a:r>
              <a:rPr lang="en-US" sz="2800" b="1">
                <a:solidFill>
                  <a:srgbClr val="221E1F"/>
                </a:solidFill>
              </a:rPr>
              <a:t>Objectives</a:t>
            </a:r>
            <a:endParaRPr lang="en-US" sz="2800" b="0" i="0" u="none" strike="noStrike" baseline="0">
              <a:latin typeface="Proxima Nova Cond" panose="02000506030000020004" pitchFamily="50" charset="0"/>
            </a:endParaRPr>
          </a:p>
          <a:p>
            <a:pPr marL="291600" indent="-291600">
              <a:buFont typeface="Arial" panose="020B0604020202020204" pitchFamily="34" charset="0"/>
              <a:buChar char="•"/>
            </a:pPr>
            <a:r>
              <a:rPr lang="en-US" sz="2800" b="0" i="0" u="none" strike="noStrike" baseline="0"/>
              <a:t>Students use </a:t>
            </a:r>
            <a:r>
              <a:rPr lang="en-US" sz="2800" b="0" i="1" u="none" strike="noStrike" baseline="0"/>
              <a:t>regular </a:t>
            </a:r>
            <a:r>
              <a:rPr lang="en-US" sz="2800" b="0" i="0" u="none" strike="noStrike" baseline="0"/>
              <a:t>and </a:t>
            </a:r>
            <a:r>
              <a:rPr lang="en-US" sz="2800" b="0" i="1" u="none" strike="noStrike" baseline="0"/>
              <a:t>irregular </a:t>
            </a:r>
            <a:r>
              <a:rPr lang="en-US" sz="2800" b="0" i="0" u="none" strike="noStrike" baseline="0"/>
              <a:t>to explain how to find areas of regular polygons. </a:t>
            </a:r>
          </a:p>
          <a:p>
            <a:pPr marL="291600" indent="-291600">
              <a:buFont typeface="Arial" panose="020B0604020202020204" pitchFamily="34" charset="0"/>
              <a:buChar char="•"/>
            </a:pPr>
            <a:r>
              <a:rPr lang="en-US" sz="2800" b="0" i="0" u="none" strike="noStrike" baseline="0"/>
              <a:t>To support sense-making, students participate in MLR2: Collect and Display.</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a3b13b56f53376f1f812f63fc4a14fbf80ea90"/>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3E2F3-B69F-408D-911A-0782BB562899}">
  <ds:schemaRefs>
    <ds:schemaRef ds:uri="9450ef5d-1a70-432a-a187-b784c13ee2c7"/>
    <ds:schemaRef ds:uri="eebb11a2-b469-44b8-8bf8-081d58bb64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88398D8-F91C-45B3-B68B-BA421782A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45E087-A14D-462E-8E2B-5D045D6D8E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5868</TotalTime>
  <Words>1904</Words>
  <Application>Microsoft Office PowerPoint</Application>
  <PresentationFormat>Widescreen</PresentationFormat>
  <Paragraphs>211</Paragraphs>
  <Slides>40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Cambria Math</vt:lpstr>
      <vt:lpstr>Proxima Nova</vt:lpstr>
      <vt:lpstr>Proxima Nova Cond</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5</cp:revision>
  <cp:lastPrinted>2018-08-01T21:17:27Z</cp:lastPrinted>
  <dcterms:created xsi:type="dcterms:W3CDTF">2020-09-17T18:06:02Z</dcterms:created>
  <dcterms:modified xsi:type="dcterms:W3CDTF">2023-04-04T02:58:30Z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