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59"/>
  </p:notesMasterIdLst>
  <p:handoutMasterIdLst>
    <p:handoutMasterId r:id="rId60"/>
  </p:handoutMasterIdLst>
  <p:sldIdLst>
    <p:sldId id="362" r:id="rId6"/>
    <p:sldId id="303" r:id="rId7"/>
    <p:sldId id="374" r:id="rId8"/>
    <p:sldId id="368" r:id="rId9"/>
    <p:sldId id="418" r:id="rId10"/>
    <p:sldId id="304" r:id="rId11"/>
    <p:sldId id="305" r:id="rId12"/>
    <p:sldId id="375" r:id="rId13"/>
    <p:sldId id="307" r:id="rId14"/>
    <p:sldId id="376" r:id="rId15"/>
    <p:sldId id="308" r:id="rId16"/>
    <p:sldId id="411" r:id="rId17"/>
    <p:sldId id="320" r:id="rId18"/>
    <p:sldId id="377" r:id="rId19"/>
    <p:sldId id="378" r:id="rId20"/>
    <p:sldId id="379" r:id="rId21"/>
    <p:sldId id="380" r:id="rId22"/>
    <p:sldId id="381" r:id="rId23"/>
    <p:sldId id="335" r:id="rId24"/>
    <p:sldId id="382" r:id="rId25"/>
    <p:sldId id="383" r:id="rId26"/>
    <p:sldId id="384" r:id="rId27"/>
    <p:sldId id="340" r:id="rId28"/>
    <p:sldId id="385" r:id="rId29"/>
    <p:sldId id="386" r:id="rId30"/>
    <p:sldId id="387" r:id="rId31"/>
    <p:sldId id="388" r:id="rId32"/>
    <p:sldId id="389" r:id="rId33"/>
    <p:sldId id="365" r:id="rId34"/>
    <p:sldId id="390" r:id="rId35"/>
    <p:sldId id="391" r:id="rId36"/>
    <p:sldId id="417" r:id="rId37"/>
    <p:sldId id="392" r:id="rId38"/>
    <p:sldId id="394" r:id="rId39"/>
    <p:sldId id="341" r:id="rId40"/>
    <p:sldId id="396" r:id="rId41"/>
    <p:sldId id="399" r:id="rId42"/>
    <p:sldId id="342" r:id="rId43"/>
    <p:sldId id="397" r:id="rId44"/>
    <p:sldId id="413" r:id="rId45"/>
    <p:sldId id="398" r:id="rId46"/>
    <p:sldId id="400" r:id="rId47"/>
    <p:sldId id="414" r:id="rId48"/>
    <p:sldId id="415" r:id="rId49"/>
    <p:sldId id="344" r:id="rId50"/>
    <p:sldId id="404" r:id="rId51"/>
    <p:sldId id="407" r:id="rId52"/>
    <p:sldId id="405" r:id="rId53"/>
    <p:sldId id="406" r:id="rId54"/>
    <p:sldId id="370" r:id="rId55"/>
    <p:sldId id="408" r:id="rId56"/>
    <p:sldId id="416" r:id="rId57"/>
    <p:sldId id="410" r:id="rId58"/>
  </p:sldIdLst>
  <p:sldSz cx="12192000" cy="6858000"/>
  <p:notesSz cx="7077075" cy="9363075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27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71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chilling, Kate" initials="SK" lastIdx="3" clrIdx="6">
    <p:extLst>
      <p:ext uri="{19B8F6BF-5375-455C-9EA6-DF929625EA0E}">
        <p15:presenceInfo xmlns:p15="http://schemas.microsoft.com/office/powerpoint/2012/main" userId="S::Kate.Schilling@mheducation.com::208af9e5-fb00-4cc1-af35-d15ed655bb62" providerId="AD"/>
      </p:ext>
    </p:extLst>
  </p:cmAuthor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8" name="Gowthami D" initials="GD" lastIdx="1" clrIdx="7">
    <p:extLst>
      <p:ext uri="{19B8F6BF-5375-455C-9EA6-DF929625EA0E}">
        <p15:presenceInfo xmlns:p15="http://schemas.microsoft.com/office/powerpoint/2012/main" userId="S::D.Gowthami@spi-global.com::66d66eb3-f333-4bee-83bc-5dd82344484a" providerId="AD"/>
      </p:ext>
    </p:extLst>
  </p:cmAuthor>
  <p:cmAuthor id="2" name="Oxley, Angela" initials="OA" lastIdx="92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Crowl, Jennifer" initials="CJ" lastIdx="1" clrIdx="2">
    <p:extLst>
      <p:ext uri="{19B8F6BF-5375-455C-9EA6-DF929625EA0E}">
        <p15:presenceInfo xmlns:p15="http://schemas.microsoft.com/office/powerpoint/2012/main" userId="S::jennifer.crowl@mheducation.com::77259450-2fd8-46bb-9e27-f3a51ab93a25" providerId="AD"/>
      </p:ext>
    </p:extLst>
  </p:cmAuthor>
  <p:cmAuthor id="4" name="R2, Ranjithkumar" initials="RR" lastIdx="7" clrIdx="3">
    <p:extLst>
      <p:ext uri="{19B8F6BF-5375-455C-9EA6-DF929625EA0E}">
        <p15:presenceInfo xmlns:p15="http://schemas.microsoft.com/office/powerpoint/2012/main" userId="R2, Ranjithkumar" providerId="None"/>
      </p:ext>
    </p:extLst>
  </p:cmAuthor>
  <p:cmAuthor id="5" name="T, Karthika" initials="TK" lastIdx="14" clrIdx="4">
    <p:extLst>
      <p:ext uri="{19B8F6BF-5375-455C-9EA6-DF929625EA0E}">
        <p15:presenceInfo xmlns:p15="http://schemas.microsoft.com/office/powerpoint/2012/main" userId="T, Karthika" providerId="None"/>
      </p:ext>
    </p:extLst>
  </p:cmAuthor>
  <p:cmAuthor id="6" name="Nithiyanadhan Rajagopal" initials="NR" lastIdx="10" clrIdx="5">
    <p:extLst>
      <p:ext uri="{19B8F6BF-5375-455C-9EA6-DF929625EA0E}">
        <p15:presenceInfo xmlns:p15="http://schemas.microsoft.com/office/powerpoint/2012/main" userId="S::Nithiyanandhan.R@spi-global.com::7ab3c0d7-e1d9-4568-9b85-35969e8fd2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50"/>
    <a:srgbClr val="B96D00"/>
    <a:srgbClr val="33175A"/>
    <a:srgbClr val="00A6B9"/>
    <a:srgbClr val="00C7C3"/>
    <a:srgbClr val="02F0DE"/>
    <a:srgbClr val="FFB600"/>
    <a:srgbClr val="33F0E1"/>
    <a:srgbClr val="017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0" autoAdjust="0"/>
    <p:restoredTop sz="82189" autoAdjust="0"/>
  </p:normalViewPr>
  <p:slideViewPr>
    <p:cSldViewPr snapToGrid="0">
      <p:cViewPr varScale="1">
        <p:scale>
          <a:sx n="68" d="100"/>
          <a:sy n="68" d="100"/>
        </p:scale>
        <p:origin x="1267" y="53"/>
      </p:cViewPr>
      <p:guideLst>
        <p:guide pos="1527"/>
        <p:guide orient="horz" pos="2999"/>
        <p:guide orient="horz" pos="384"/>
        <p:guide orient="horz" pos="2520"/>
        <p:guide orient="horz" pos="1080"/>
        <p:guide orient="horz" pos="1680"/>
        <p:guide orient="horz" pos="3430"/>
        <p:guide orient="horz" pos="3120"/>
        <p:guide pos="48"/>
        <p:guide pos="710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58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tags" Target="tags/tag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7040" cy="469084"/>
          </a:xfrm>
          <a:prstGeom prst="rect">
            <a:avLst/>
          </a:prstGeom>
        </p:spPr>
        <p:txBody>
          <a:bodyPr vert="horz" lIns="88343" tIns="44171" rIns="88343" bIns="4417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500" y="0"/>
            <a:ext cx="3067040" cy="469084"/>
          </a:xfrm>
          <a:prstGeom prst="rect">
            <a:avLst/>
          </a:prstGeom>
        </p:spPr>
        <p:txBody>
          <a:bodyPr vert="horz" lIns="88343" tIns="44171" rIns="88343" bIns="44171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93992"/>
            <a:ext cx="3067040" cy="469083"/>
          </a:xfrm>
          <a:prstGeom prst="rect">
            <a:avLst/>
          </a:prstGeom>
        </p:spPr>
        <p:txBody>
          <a:bodyPr vert="horz" lIns="88343" tIns="44171" rIns="88343" bIns="4417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500" y="8893992"/>
            <a:ext cx="3067040" cy="469083"/>
          </a:xfrm>
          <a:prstGeom prst="rect">
            <a:avLst/>
          </a:prstGeom>
        </p:spPr>
        <p:txBody>
          <a:bodyPr vert="horz" lIns="88343" tIns="44171" rIns="88343" bIns="44171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6733" cy="469779"/>
          </a:xfrm>
          <a:prstGeom prst="rect">
            <a:avLst/>
          </a:prstGeom>
        </p:spPr>
        <p:txBody>
          <a:bodyPr vert="horz" lIns="93388" tIns="46693" rIns="93388" bIns="466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3"/>
            <a:ext cx="3066733" cy="469779"/>
          </a:xfrm>
          <a:prstGeom prst="rect">
            <a:avLst/>
          </a:prstGeom>
        </p:spPr>
        <p:txBody>
          <a:bodyPr vert="horz" lIns="93388" tIns="46693" rIns="93388" bIns="46693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69988"/>
            <a:ext cx="5613400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88" tIns="46693" rIns="93388" bIns="466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1"/>
            <a:ext cx="5661660" cy="3686711"/>
          </a:xfrm>
          <a:prstGeom prst="rect">
            <a:avLst/>
          </a:prstGeom>
        </p:spPr>
        <p:txBody>
          <a:bodyPr vert="horz" lIns="93388" tIns="46693" rIns="93388" bIns="466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388" tIns="46693" rIns="93388" bIns="466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388" tIns="46693" rIns="93388" bIns="46693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1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Conditional: If </a:t>
            </a:r>
            <a:r>
              <a:rPr lang="en-IN" i="1" dirty="0">
                <a:solidFill>
                  <a:srgbClr val="FF0000"/>
                </a:solidFill>
              </a:rPr>
              <a:t>x</a:t>
            </a:r>
            <a:r>
              <a:rPr lang="en-IN" dirty="0">
                <a:solidFill>
                  <a:srgbClr val="FF0000"/>
                </a:solidFill>
              </a:rPr>
              <a:t> &gt; </a:t>
            </a:r>
            <a:r>
              <a:rPr lang="en-US" dirty="0">
                <a:solidFill>
                  <a:srgbClr val="FF0000"/>
                </a:solidFill>
              </a:rPr>
              <a:t>−</a:t>
            </a:r>
            <a:r>
              <a:rPr lang="en-IN" dirty="0">
                <a:solidFill>
                  <a:srgbClr val="FF0000"/>
                </a:solidFill>
              </a:rPr>
              <a:t>2, then </a:t>
            </a:r>
            <a:r>
              <a:rPr lang="en-IN" i="1" dirty="0">
                <a:solidFill>
                  <a:srgbClr val="FF0000"/>
                </a:solidFill>
              </a:rPr>
              <a:t>x</a:t>
            </a:r>
            <a:r>
              <a:rPr lang="en-IN" dirty="0">
                <a:solidFill>
                  <a:srgbClr val="FF0000"/>
                </a:solidFill>
              </a:rPr>
              <a:t> is positive.</a:t>
            </a:r>
          </a:p>
          <a:p>
            <a:r>
              <a:rPr lang="en-IN" dirty="0">
                <a:solidFill>
                  <a:srgbClr val="FF0000"/>
                </a:solidFill>
              </a:rPr>
              <a:t>Converse: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If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x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is positive, then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x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&gt; </a:t>
            </a:r>
            <a:r>
              <a:rPr lang="en-US" dirty="0">
                <a:solidFill>
                  <a:srgbClr val="FF0000"/>
                </a:solidFill>
              </a:rPr>
              <a:t>−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2.</a:t>
            </a:r>
            <a:endParaRPr lang="en-IN" dirty="0">
              <a:solidFill>
                <a:srgbClr val="FF0000"/>
              </a:solidFill>
            </a:endParaRPr>
          </a:p>
          <a:p>
            <a:r>
              <a:rPr lang="en-IN" dirty="0">
                <a:solidFill>
                  <a:srgbClr val="FF0000"/>
                </a:solidFill>
              </a:rPr>
              <a:t>The biconditional is false, because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</a:rPr>
              <a:t>= −1 is a counterexample.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2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93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81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281">
              <a:defRPr/>
            </a:pPr>
            <a:r>
              <a:rPr lang="en-IN" dirty="0">
                <a:solidFill>
                  <a:srgbClr val="FF0000"/>
                </a:solidFill>
              </a:rPr>
              <a:t>Hypothesis: You risk nothing. Conclusion: You risk everything.</a:t>
            </a:r>
          </a:p>
          <a:p>
            <a:r>
              <a:rPr lang="en-US" dirty="0">
                <a:solidFill>
                  <a:srgbClr val="FF0000"/>
                </a:solidFill>
              </a:rPr>
              <a:t>Hypothesis: You do not care who gets the credit. Conclusion: It is amazing what you can accomplish. </a:t>
            </a:r>
          </a:p>
          <a:p>
            <a:pPr defTabSz="925281">
              <a:defRPr/>
            </a:pPr>
            <a:r>
              <a:rPr lang="en-US" dirty="0">
                <a:solidFill>
                  <a:srgbClr val="FF0000"/>
                </a:solidFill>
              </a:rPr>
              <a:t>Hypothesis: There is no struggle. Conclusion: There is no progress. </a:t>
            </a:r>
            <a:endParaRPr lang="en-IN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27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Converse: If there is no progress, then there is no struggle. Inverse: If there is struggle, then there is progress. Contrapositive: If there is progress, then there is struggle.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8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7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true</a:t>
            </a:r>
          </a:p>
          <a:p>
            <a:r>
              <a:rPr lang="en-IN" dirty="0">
                <a:solidFill>
                  <a:srgbClr val="FF0000"/>
                </a:solidFill>
              </a:rPr>
              <a:t>false</a:t>
            </a:r>
          </a:p>
          <a:p>
            <a:r>
              <a:rPr lang="en-IN" dirty="0">
                <a:solidFill>
                  <a:srgbClr val="FF0000"/>
                </a:solidFill>
              </a:rPr>
              <a:t>false</a:t>
            </a:r>
          </a:p>
          <a:p>
            <a:r>
              <a:rPr lang="en-IN" dirty="0">
                <a:solidFill>
                  <a:srgbClr val="FF0000"/>
                </a:solidFill>
              </a:rPr>
              <a:t>true</a:t>
            </a:r>
          </a:p>
          <a:p>
            <a:pPr defTabSz="925281">
              <a:defRPr/>
            </a:pPr>
            <a:r>
              <a:rPr lang="en-US" dirty="0">
                <a:solidFill>
                  <a:srgbClr val="FF0000"/>
                </a:solidFill>
              </a:rPr>
              <a:t>If a number is even, then it is divisible by 2.</a:t>
            </a:r>
            <a:endParaRPr lang="en-IN" dirty="0">
              <a:solidFill>
                <a:srgbClr val="FF0000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9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281">
              <a:defRPr/>
            </a:pPr>
            <a:r>
              <a:rPr lang="en-IN" dirty="0">
                <a:solidFill>
                  <a:srgbClr val="FF0000"/>
                </a:solidFill>
              </a:rPr>
              <a:t>The forecast is rain.</a:t>
            </a:r>
          </a:p>
          <a:p>
            <a:pPr defTabSz="925281">
              <a:defRPr/>
            </a:pPr>
            <a:r>
              <a:rPr lang="en-US" dirty="0">
                <a:solidFill>
                  <a:srgbClr val="FF0000"/>
                </a:solidFill>
              </a:rPr>
              <a:t>I will take an umbrella.</a:t>
            </a:r>
            <a:endParaRPr lang="en-IN" dirty="0">
              <a:solidFill>
                <a:srgbClr val="FF0000"/>
              </a:solidFill>
            </a:endParaRPr>
          </a:p>
          <a:p>
            <a:pPr defTabSz="925281">
              <a:defRPr/>
            </a:pPr>
            <a:r>
              <a:rPr lang="en-US" dirty="0">
                <a:solidFill>
                  <a:srgbClr val="FF0000"/>
                </a:solidFill>
              </a:rPr>
              <a:t>The last digit of a number is 0.</a:t>
            </a:r>
            <a:endParaRPr lang="en-IN" dirty="0">
              <a:solidFill>
                <a:srgbClr val="FF0000"/>
              </a:solidFill>
            </a:endParaRPr>
          </a:p>
          <a:p>
            <a:pPr defTabSz="925281">
              <a:defRPr/>
            </a:pPr>
            <a:r>
              <a:rPr lang="en-US" dirty="0">
                <a:solidFill>
                  <a:srgbClr val="FF0000"/>
                </a:solidFill>
              </a:rPr>
              <a:t>A number is divisible by 10.</a:t>
            </a:r>
            <a:endParaRPr lang="en-IN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4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281">
              <a:defRPr/>
            </a:pPr>
            <a:r>
              <a:rPr lang="en-US" dirty="0">
                <a:solidFill>
                  <a:srgbClr val="FF0000"/>
                </a:solidFill>
              </a:rPr>
              <a:t> A quadrilateral has two sets of parallel sides. </a:t>
            </a:r>
            <a:endParaRPr lang="en-IN" dirty="0">
              <a:solidFill>
                <a:srgbClr val="FF0000"/>
              </a:solidFill>
            </a:endParaRPr>
          </a:p>
          <a:p>
            <a:pPr defTabSz="925281">
              <a:defRPr/>
            </a:pPr>
            <a:r>
              <a:rPr lang="en-IN" dirty="0">
                <a:solidFill>
                  <a:srgbClr val="FF0000"/>
                </a:solidFill>
              </a:rPr>
              <a:t>The quadrilateral is a parallelogram. </a:t>
            </a:r>
          </a:p>
          <a:p>
            <a:r>
              <a:rPr lang="en-IN" dirty="0">
                <a:solidFill>
                  <a:srgbClr val="FF0000"/>
                </a:solidFill>
              </a:rPr>
              <a:t>If a quadrilateral has two sets of parallel sides, then it is a</a:t>
            </a:r>
          </a:p>
          <a:p>
            <a:r>
              <a:rPr lang="en-IN" dirty="0">
                <a:solidFill>
                  <a:srgbClr val="FF0000"/>
                </a:solidFill>
              </a:rPr>
              <a:t>parallelogram.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8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Converse: </a:t>
            </a:r>
            <a:r>
              <a:rPr lang="en-US" dirty="0">
                <a:solidFill>
                  <a:srgbClr val="FF0000"/>
                </a:solidFill>
              </a:rPr>
              <a:t>If an orchestra contains string instruments, then it is a string orchestra. False; symphony orchestras contain string instruments.</a:t>
            </a:r>
          </a:p>
          <a:p>
            <a:r>
              <a:rPr lang="en-IN" b="1" dirty="0">
                <a:solidFill>
                  <a:srgbClr val="FF0000"/>
                </a:solidFill>
              </a:rPr>
              <a:t>Inverse: </a:t>
            </a:r>
            <a:r>
              <a:rPr lang="en-US" dirty="0">
                <a:solidFill>
                  <a:srgbClr val="FF0000"/>
                </a:solidFill>
              </a:rPr>
              <a:t>If an orchestra is not a string orchestra, then it does not contain string instruments. False; a symphony orchestra is not a string orchestra, but it does contain string instruments.</a:t>
            </a:r>
          </a:p>
          <a:p>
            <a:r>
              <a:rPr lang="en-IN" b="1" dirty="0">
                <a:solidFill>
                  <a:srgbClr val="FF0000"/>
                </a:solidFill>
              </a:rPr>
              <a:t>Contrapositive: </a:t>
            </a:r>
            <a:r>
              <a:rPr lang="en-US" dirty="0">
                <a:solidFill>
                  <a:srgbClr val="FF0000"/>
                </a:solidFill>
              </a:rPr>
              <a:t>If an orchestra does not contain string instruments, then it is not a string orchestra. True.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7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Conditional: </a:t>
            </a:r>
            <a:r>
              <a:rPr lang="en-US" dirty="0">
                <a:solidFill>
                  <a:srgbClr val="FF0000"/>
                </a:solidFill>
              </a:rPr>
              <a:t>If a triangle is isosceles, then it has at least two congruent sides.</a:t>
            </a:r>
            <a:endParaRPr lang="en-IN" dirty="0">
              <a:solidFill>
                <a:srgbClr val="FF0000"/>
              </a:solidFill>
            </a:endParaRPr>
          </a:p>
          <a:p>
            <a:r>
              <a:rPr lang="en-IN" dirty="0">
                <a:solidFill>
                  <a:srgbClr val="FF0000"/>
                </a:solidFill>
              </a:rPr>
              <a:t>Converse: </a:t>
            </a:r>
            <a:r>
              <a:rPr lang="en-US" dirty="0">
                <a:solidFill>
                  <a:srgbClr val="FF0000"/>
                </a:solidFill>
              </a:rPr>
              <a:t>If a triangle has at least two congruent sides, then it is isosceles.</a:t>
            </a:r>
          </a:p>
          <a:p>
            <a:r>
              <a:rPr lang="en-US" dirty="0">
                <a:solidFill>
                  <a:srgbClr val="FF0000"/>
                </a:solidFill>
              </a:rPr>
              <a:t>The conditional is </a:t>
            </a:r>
            <a:r>
              <a:rPr lang="en-IN" dirty="0">
                <a:solidFill>
                  <a:srgbClr val="FF0000"/>
                </a:solidFill>
              </a:rPr>
              <a:t>true</a:t>
            </a:r>
            <a:r>
              <a:rPr lang="en-US" dirty="0">
                <a:solidFill>
                  <a:srgbClr val="FF0000"/>
                </a:solidFill>
              </a:rPr>
              <a:t>, and the converse is </a:t>
            </a:r>
            <a:r>
              <a:rPr lang="en-IN" dirty="0">
                <a:solidFill>
                  <a:srgbClr val="FF0000"/>
                </a:solidFill>
              </a:rPr>
              <a:t>true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Biconditional: A triangle is isosceles if and only if it has at least two congruent sides. </a:t>
            </a:r>
            <a:endParaRPr lang="en-IN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2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Statements, Conditionals, and Biconditionals </a:t>
            </a:r>
            <a:endParaRPr lang="en-US" sz="9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3-2</a:t>
            </a:r>
            <a:endParaRPr lang="en-US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Statements, Conditionals, and Biconditionals  </a:t>
            </a:r>
          </a:p>
        </p:txBody>
      </p:sp>
    </p:spTree>
    <p:extLst>
      <p:ext uri="{BB962C8B-B14F-4D97-AF65-F5344CB8AC3E}">
        <p14:creationId xmlns:p14="http://schemas.microsoft.com/office/powerpoint/2010/main" val="9632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Truth Values of Conjunctions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8461"/>
            <a:ext cx="7621810" cy="40492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a. </a:t>
            </a:r>
            <a:r>
              <a:rPr lang="en-IN" sz="2800" b="1" i="1" dirty="0">
                <a:solidFill>
                  <a:schemeClr val="tx1"/>
                </a:solidFill>
              </a:rPr>
              <a:t>p </a:t>
            </a:r>
            <a:r>
              <a:rPr lang="en-IN" sz="2800" b="1" dirty="0">
                <a:solidFill>
                  <a:schemeClr val="tx1"/>
                </a:solidFill>
              </a:rPr>
              <a:t>and </a:t>
            </a:r>
            <a:r>
              <a:rPr lang="en-IN" sz="2800" b="1" i="1" dirty="0">
                <a:solidFill>
                  <a:schemeClr val="tx1"/>
                </a:solidFill>
              </a:rPr>
              <a:t>r</a:t>
            </a:r>
            <a:r>
              <a:rPr lang="en-IN" sz="2800" b="1" i="1" dirty="0"/>
              <a:t> </a:t>
            </a:r>
            <a:endParaRPr lang="en-IN" sz="2800" dirty="0"/>
          </a:p>
          <a:p>
            <a:r>
              <a:rPr lang="en-US" sz="2800" i="1" dirty="0"/>
              <a:t>p </a:t>
            </a:r>
            <a:r>
              <a:rPr lang="en-US" sz="2800" dirty="0"/>
              <a:t>and </a:t>
            </a:r>
            <a:r>
              <a:rPr lang="en-US" sz="2800" i="1" dirty="0"/>
              <a:t>r</a:t>
            </a:r>
            <a:r>
              <a:rPr lang="en-US" sz="2800" dirty="0"/>
              <a:t>: The figure is a pentagon, and the figure has four right angles. The statement </a:t>
            </a:r>
            <a:r>
              <a:rPr lang="en-US" sz="2800" i="1" dirty="0"/>
              <a:t>r </a:t>
            </a:r>
            <a:r>
              <a:rPr lang="en-US" sz="2800" dirty="0"/>
              <a:t>is true, and </a:t>
            </a:r>
            <a:r>
              <a:rPr lang="en-US" sz="2800" i="1" dirty="0"/>
              <a:t>p </a:t>
            </a:r>
            <a:r>
              <a:rPr lang="en-US" sz="2800" dirty="0"/>
              <a:t>is false. So, </a:t>
            </a:r>
            <a:r>
              <a:rPr lang="en-US" sz="2800" i="1" dirty="0"/>
              <a:t>p and r </a:t>
            </a:r>
            <a:r>
              <a:rPr lang="en-US" sz="2800" dirty="0"/>
              <a:t>is false.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b. ∼</a:t>
            </a:r>
            <a:r>
              <a:rPr lang="en-IN" sz="2800" b="1" i="1" dirty="0">
                <a:solidFill>
                  <a:schemeClr val="tx1"/>
                </a:solidFill>
              </a:rPr>
              <a:t>p </a:t>
            </a:r>
            <a:r>
              <a:rPr lang="en-IN" sz="2800" b="1" dirty="0">
                <a:solidFill>
                  <a:schemeClr val="tx1"/>
                </a:solidFill>
              </a:rPr>
              <a:t>∧ </a:t>
            </a:r>
            <a:r>
              <a:rPr lang="en-IN" sz="2800" b="1" i="1" dirty="0">
                <a:solidFill>
                  <a:schemeClr val="tx1"/>
                </a:solidFill>
              </a:rPr>
              <a:t>q </a:t>
            </a:r>
            <a:endParaRPr lang="en-IN" sz="2800" dirty="0">
              <a:solidFill>
                <a:schemeClr val="tx1"/>
              </a:solidFill>
            </a:endParaRPr>
          </a:p>
          <a:p>
            <a:r>
              <a:rPr lang="en-US" sz="2800" dirty="0"/>
              <a:t>∼</a:t>
            </a:r>
            <a:r>
              <a:rPr lang="en-US" sz="2800" i="1" dirty="0"/>
              <a:t>p </a:t>
            </a:r>
            <a:r>
              <a:rPr lang="en-US" sz="2800" dirty="0"/>
              <a:t>∧ </a:t>
            </a:r>
            <a:r>
              <a:rPr lang="en-US" sz="2800" i="1" dirty="0"/>
              <a:t>q</a:t>
            </a:r>
            <a:r>
              <a:rPr lang="en-US" sz="2800" dirty="0"/>
              <a:t>: The figure is not a pentagon, and the figure has four congruent sides. Both ∼</a:t>
            </a:r>
            <a:r>
              <a:rPr lang="en-US" sz="2800" i="1" dirty="0"/>
              <a:t>p </a:t>
            </a:r>
            <a:r>
              <a:rPr lang="en-US" sz="2800" dirty="0"/>
              <a:t>and </a:t>
            </a:r>
            <a:r>
              <a:rPr lang="en-US" sz="2800" i="1" dirty="0"/>
              <a:t>q </a:t>
            </a:r>
            <a:r>
              <a:rPr lang="en-US" sz="2800" dirty="0"/>
              <a:t>are true, so ∼</a:t>
            </a:r>
            <a:r>
              <a:rPr lang="en-US" sz="2800" i="1" dirty="0"/>
              <a:t>p </a:t>
            </a:r>
            <a:r>
              <a:rPr lang="en-US" sz="2800" dirty="0"/>
              <a:t>∧ </a:t>
            </a:r>
            <a:r>
              <a:rPr lang="en-US" sz="2800" i="1" dirty="0"/>
              <a:t>q </a:t>
            </a:r>
            <a:r>
              <a:rPr lang="en-US" sz="2800" dirty="0"/>
              <a:t>is true.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22299-3D6F-4C53-956E-B3859B01C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19" y="1718461"/>
            <a:ext cx="2642907" cy="26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2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Truth Values of Disjunctions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518" y="1774225"/>
                <a:ext cx="7575236" cy="327256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Use the statements to write the disjunction 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p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∨ ∼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r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. Then find its truth value. Explain your reasoning.</a:t>
                </a:r>
              </a:p>
              <a:p>
                <a:r>
                  <a:rPr lang="en-US" sz="2800" b="1" i="1" dirty="0">
                    <a:solidFill>
                      <a:schemeClr val="tx1"/>
                    </a:solidFill>
                  </a:rPr>
                  <a:t>p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 ∠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ABC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and ∠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CBD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are complementary.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b="1" i="1" dirty="0">
                    <a:solidFill>
                      <a:schemeClr val="tx1"/>
                    </a:solidFill>
                  </a:rPr>
                  <a:t>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 ∠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ABC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and ∠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CBD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are vertical angles.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IN" sz="2800" b="1" i="1" dirty="0">
                    <a:solidFill>
                      <a:schemeClr val="tx1"/>
                    </a:solidFill>
                  </a:rPr>
                  <a:t>r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endParaRPr lang="en-US" sz="2800" b="1" i="0" u="none" strike="noStrike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8" y="1774225"/>
                <a:ext cx="7575236" cy="3272560"/>
              </a:xfrm>
              <a:prstGeom prst="rect">
                <a:avLst/>
              </a:prstGeom>
              <a:blipFill>
                <a:blip r:embed="rId2"/>
                <a:stretch>
                  <a:fillRect l="-1609" t="-1862" r="-1287" b="-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79" y="2394998"/>
            <a:ext cx="3222103" cy="13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6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Truth Values of Disjunctions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518" y="1774225"/>
                <a:ext cx="7575236" cy="367700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i="1" dirty="0"/>
                  <a:t>p </a:t>
                </a:r>
                <a:r>
                  <a:rPr lang="en-US" sz="2800" dirty="0"/>
                  <a:t>∨ ∼</a:t>
                </a:r>
                <a:r>
                  <a:rPr lang="en-US" sz="2800" i="1" dirty="0"/>
                  <a:t>r</a:t>
                </a:r>
                <a:r>
                  <a:rPr lang="en-US" sz="2800" dirty="0"/>
                  <a:t>: </a:t>
                </a:r>
                <a:r>
                  <a:rPr lang="en-US" sz="2800" i="1" dirty="0"/>
                  <a:t>∠ABC </a:t>
                </a:r>
                <a:r>
                  <a:rPr lang="en-US" sz="2800" dirty="0"/>
                  <a:t>and </a:t>
                </a:r>
                <a:r>
                  <a:rPr lang="en-US" sz="2800" i="1" dirty="0"/>
                  <a:t>∠CBD </a:t>
                </a:r>
                <a:r>
                  <a:rPr lang="en-US" sz="2800" dirty="0"/>
                  <a:t>are complementary,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are not congruent. </a:t>
                </a:r>
              </a:p>
              <a:p>
                <a:r>
                  <a:rPr lang="en-US" sz="2800" i="1" dirty="0"/>
                  <a:t>p </a:t>
                </a:r>
                <a:r>
                  <a:rPr lang="en-US" sz="2800" dirty="0"/>
                  <a:t>∨ ∼</a:t>
                </a:r>
                <a:r>
                  <a:rPr lang="en-US" sz="2800" i="1" dirty="0"/>
                  <a:t>r </a:t>
                </a:r>
                <a:r>
                  <a:rPr lang="en-US" sz="2800" dirty="0"/>
                  <a:t>is false, because </a:t>
                </a:r>
                <a:r>
                  <a:rPr lang="en-US" sz="2800" i="1" dirty="0"/>
                  <a:t>p </a:t>
                </a:r>
                <a:r>
                  <a:rPr lang="en-US" sz="2800" dirty="0"/>
                  <a:t>is false and ∼</a:t>
                </a:r>
                <a:r>
                  <a:rPr lang="en-US" sz="2800" i="1" dirty="0"/>
                  <a:t>r </a:t>
                </a:r>
                <a:r>
                  <a:rPr lang="en-US" sz="2800" dirty="0"/>
                  <a:t>is false. </a:t>
                </a:r>
                <a:endParaRPr lang="en-US" sz="2800" b="1" i="0" u="none" strike="noStrike" baseline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8" y="1774225"/>
                <a:ext cx="7575236" cy="3677006"/>
              </a:xfrm>
              <a:prstGeom prst="rect">
                <a:avLst/>
              </a:prstGeom>
              <a:blipFill>
                <a:blip r:embed="rId2"/>
                <a:stretch>
                  <a:fillRect l="-1609" t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79" y="2394998"/>
            <a:ext cx="3222103" cy="13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7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Conditionals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774223"/>
            <a:ext cx="9069928" cy="4391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</a:t>
            </a:r>
            <a:r>
              <a:rPr lang="en-US" sz="2800" b="1" dirty="0">
                <a:solidFill>
                  <a:schemeClr val="tx1"/>
                </a:solidFill>
              </a:rPr>
              <a:t>conditional statement</a:t>
            </a:r>
            <a:r>
              <a:rPr lang="en-US" sz="2800" b="1" dirty="0"/>
              <a:t> </a:t>
            </a:r>
            <a:r>
              <a:rPr lang="en-US" sz="2800" dirty="0"/>
              <a:t>is a compound statement that consists of a premise, or </a:t>
            </a:r>
            <a:r>
              <a:rPr lang="en-US" sz="2800" i="1" dirty="0"/>
              <a:t>hypothesis</a:t>
            </a:r>
            <a:r>
              <a:rPr lang="en-US" sz="2800" dirty="0"/>
              <a:t>, and a </a:t>
            </a:r>
            <a:r>
              <a:rPr lang="en-US" sz="2800" i="1" dirty="0"/>
              <a:t>conclusion</a:t>
            </a:r>
            <a:r>
              <a:rPr lang="en-US" sz="2800" dirty="0"/>
              <a:t>, which is false only when its hypothesis is true and its conclusion is false. </a:t>
            </a:r>
          </a:p>
        </p:txBody>
      </p:sp>
    </p:spTree>
    <p:extLst>
      <p:ext uri="{BB962C8B-B14F-4D97-AF65-F5344CB8AC3E}">
        <p14:creationId xmlns:p14="http://schemas.microsoft.com/office/powerpoint/2010/main" val="322527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Conditionals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774224"/>
            <a:ext cx="9095788" cy="471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Conditional Statements and Related Conditionals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08758"/>
              </p:ext>
            </p:extLst>
          </p:nvPr>
        </p:nvGraphicFramePr>
        <p:xfrm>
          <a:off x="620059" y="2629148"/>
          <a:ext cx="1119990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9059">
                  <a:extLst>
                    <a:ext uri="{9D8B030D-6E8A-4147-A177-3AD203B41FA5}">
                      <a16:colId xmlns:a16="http://schemas.microsoft.com/office/drawing/2014/main" val="28597894"/>
                    </a:ext>
                  </a:extLst>
                </a:gridCol>
                <a:gridCol w="2070847">
                  <a:extLst>
                    <a:ext uri="{9D8B030D-6E8A-4147-A177-3AD203B41FA5}">
                      <a16:colId xmlns:a16="http://schemas.microsoft.com/office/drawing/2014/main" val="263759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Words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Examples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04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if-then statement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 a compound statement of the form “if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then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,” where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are statements. 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Symbols: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 read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then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implies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endParaRPr lang="en-IN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IN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2800" b="0" i="0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it rains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then </a:t>
                      </a:r>
                      <a:r>
                        <a:rPr lang="en-US" sz="28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 parade will be canceled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18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hypothesis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of an if-then statement is the phrase immediately following the word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Symbols: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 read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then 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implies q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491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57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Conditionals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774224"/>
            <a:ext cx="9095788" cy="471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Conditional Statements and Related Conditionals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47337"/>
              </p:ext>
            </p:extLst>
          </p:nvPr>
        </p:nvGraphicFramePr>
        <p:xfrm>
          <a:off x="620059" y="2629148"/>
          <a:ext cx="1119990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9059">
                  <a:extLst>
                    <a:ext uri="{9D8B030D-6E8A-4147-A177-3AD203B41FA5}">
                      <a16:colId xmlns:a16="http://schemas.microsoft.com/office/drawing/2014/main" val="28597894"/>
                    </a:ext>
                  </a:extLst>
                </a:gridCol>
                <a:gridCol w="2070847">
                  <a:extLst>
                    <a:ext uri="{9D8B030D-6E8A-4147-A177-3AD203B41FA5}">
                      <a16:colId xmlns:a16="http://schemas.microsoft.com/office/drawing/2014/main" val="263759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Words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Examples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04657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of an if-then statement is the phrase immediately following the word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Symbols: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 read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p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then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 implies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endParaRPr lang="en-IN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it rains, then </a:t>
                      </a:r>
                      <a:r>
                        <a:rPr lang="en-US" sz="28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 parade will be canceled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182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Conditionals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774224"/>
            <a:ext cx="9095788" cy="471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Conditional Statements and Related Conditionals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00636"/>
              </p:ext>
            </p:extLst>
          </p:nvPr>
        </p:nvGraphicFramePr>
        <p:xfrm>
          <a:off x="620059" y="2629148"/>
          <a:ext cx="1119990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9059">
                  <a:extLst>
                    <a:ext uri="{9D8B030D-6E8A-4147-A177-3AD203B41FA5}">
                      <a16:colId xmlns:a16="http://schemas.microsoft.com/office/drawing/2014/main" val="28597894"/>
                    </a:ext>
                  </a:extLst>
                </a:gridCol>
                <a:gridCol w="2070847">
                  <a:extLst>
                    <a:ext uri="{9D8B030D-6E8A-4147-A177-3AD203B41FA5}">
                      <a16:colId xmlns:a16="http://schemas.microsoft.com/office/drawing/2014/main" val="263759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Words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Examples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04657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converse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 formed by exchanging the hypothesis and conclusion of the conditional. 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Symbols: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read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implies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28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 parade is canceled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then </a:t>
                      </a:r>
                      <a:r>
                        <a:rPr lang="en-US" sz="2800" b="0" i="0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it has rained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182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75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Conditionals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774224"/>
            <a:ext cx="9095788" cy="471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Conditional Statements and Related Conditionals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05413"/>
              </p:ext>
            </p:extLst>
          </p:nvPr>
        </p:nvGraphicFramePr>
        <p:xfrm>
          <a:off x="620059" y="2602523"/>
          <a:ext cx="11199906" cy="31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9059">
                  <a:extLst>
                    <a:ext uri="{9D8B030D-6E8A-4147-A177-3AD203B41FA5}">
                      <a16:colId xmlns:a16="http://schemas.microsoft.com/office/drawing/2014/main" val="28597894"/>
                    </a:ext>
                  </a:extLst>
                </a:gridCol>
                <a:gridCol w="2070847">
                  <a:extLst>
                    <a:ext uri="{9D8B030D-6E8A-4147-A177-3AD203B41FA5}">
                      <a16:colId xmlns:a16="http://schemas.microsoft.com/office/drawing/2014/main" val="263759808"/>
                    </a:ext>
                  </a:extLst>
                </a:gridCol>
              </a:tblGrid>
              <a:tr h="522512"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Words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Examples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046574"/>
                  </a:ext>
                </a:extLst>
              </a:tr>
              <a:tr h="2674033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inverse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 formed by negating both the hypothesis and conclusion of the conditional. 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Symbols: ∼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→ ∼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read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not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then not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2800" b="0" i="0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it does not rain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then </a:t>
                      </a:r>
                      <a:r>
                        <a:rPr lang="en-US" sz="28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 parade will not be canceled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182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Conditionals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774224"/>
            <a:ext cx="9095788" cy="471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Conditional Statements and Related Conditionals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97896"/>
              </p:ext>
            </p:extLst>
          </p:nvPr>
        </p:nvGraphicFramePr>
        <p:xfrm>
          <a:off x="620059" y="2629148"/>
          <a:ext cx="1119990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9059">
                  <a:extLst>
                    <a:ext uri="{9D8B030D-6E8A-4147-A177-3AD203B41FA5}">
                      <a16:colId xmlns:a16="http://schemas.microsoft.com/office/drawing/2014/main" val="28597894"/>
                    </a:ext>
                  </a:extLst>
                </a:gridCol>
                <a:gridCol w="2070847">
                  <a:extLst>
                    <a:ext uri="{9D8B030D-6E8A-4147-A177-3AD203B41FA5}">
                      <a16:colId xmlns:a16="http://schemas.microsoft.com/office/drawing/2014/main" val="263759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Words</a:t>
                      </a:r>
                      <a:endParaRPr lang="en-IN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Examples</a:t>
                      </a:r>
                      <a:endParaRPr lang="en-IN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04657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contrapositive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 formed by negating both the hypothesis and the conclusion of the converse of the conditional. 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Symbols: ∼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→ ∼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read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not </a:t>
                      </a:r>
                      <a:r>
                        <a:rPr lang="en-US" sz="28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then not </a:t>
                      </a:r>
                      <a:r>
                        <a:rPr lang="en-US" sz="2800" b="0" i="1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28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 parade is not canceled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then </a:t>
                      </a:r>
                      <a:r>
                        <a:rPr lang="en-US" sz="2800" b="0" i="0" u="none" strike="noStrike" kern="1200" baseline="0" dirty="0">
                          <a:solidFill>
                            <a:srgbClr val="B96D00"/>
                          </a:solidFill>
                          <a:latin typeface="+mn-lt"/>
                          <a:ea typeface="+mn-ea"/>
                          <a:cs typeface="+mn-cs"/>
                        </a:rPr>
                        <a:t>it does not rain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182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61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666470"/>
            <a:ext cx="8522762" cy="3525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Identify the hypothesis and conclusion of each conditional statement.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a. If a polygon has six sides, then it is a hexagon.</a:t>
            </a:r>
          </a:p>
          <a:p>
            <a:pPr marL="352425" indent="-352425"/>
            <a:r>
              <a:rPr lang="en-US" sz="2800" b="1" dirty="0">
                <a:solidFill>
                  <a:schemeClr val="tx1"/>
                </a:solidFill>
              </a:rPr>
              <a:t>b. Another performance will be scheduled if the first one is sold out.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Identify the Hypothesis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61895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491169"/>
            <a:ext cx="86489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Answer </a:t>
            </a:r>
            <a:r>
              <a:rPr lang="en-US" sz="2800" b="1" i="1" dirty="0"/>
              <a:t>true</a:t>
            </a:r>
            <a:r>
              <a:rPr lang="en-US" sz="2800" b="1" dirty="0"/>
              <a:t> or </a:t>
            </a:r>
            <a:r>
              <a:rPr lang="en-US" sz="2800" b="1" i="1" dirty="0"/>
              <a:t>false</a:t>
            </a:r>
            <a:r>
              <a:rPr lang="en-US" sz="2800" b="1" dirty="0"/>
              <a:t>.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1.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If an object is red, then it is not blue.</a:t>
            </a:r>
            <a:r>
              <a:rPr lang="en-US" sz="28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2.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If an object is not red, then it is not blue.</a:t>
            </a:r>
            <a:endParaRPr lang="en-US" sz="2800" dirty="0"/>
          </a:p>
          <a:p>
            <a:pPr marL="536575" indent="-536575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3.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If an object is not blue, then it is not red.</a:t>
            </a:r>
            <a:endParaRPr lang="en-US" sz="2800" dirty="0"/>
          </a:p>
          <a:p>
            <a:pPr marL="536575" indent="-536575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4.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If an object is blue, then it is not red.</a:t>
            </a:r>
            <a:r>
              <a:rPr lang="en-US" sz="2800" dirty="0"/>
              <a:t> </a:t>
            </a:r>
          </a:p>
          <a:p>
            <a:pPr marL="444500" indent="-444500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5.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Rewrite this statement as a true if-then statement. </a:t>
            </a:r>
            <a:r>
              <a:rPr lang="en-US" sz="2800" i="1" dirty="0">
                <a:solidFill>
                  <a:schemeClr val="tx2"/>
                </a:solidFill>
              </a:rPr>
              <a:t>An even number is divisible by 2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Warm Up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666470"/>
            <a:ext cx="11588693" cy="43309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a. If a polygon has six sides, then it is a hexagon. </a:t>
            </a:r>
            <a:endParaRPr lang="en-US" sz="2800" dirty="0">
              <a:solidFill>
                <a:schemeClr val="tx1"/>
              </a:solidFill>
            </a:endParaRPr>
          </a:p>
          <a:p>
            <a:pPr marL="363538"/>
            <a:r>
              <a:rPr lang="en-US" sz="2800" i="1" dirty="0"/>
              <a:t>Hypothesis: </a:t>
            </a:r>
            <a:r>
              <a:rPr lang="en-US" sz="2800" dirty="0"/>
              <a:t>A polygon has six sides. </a:t>
            </a:r>
          </a:p>
          <a:p>
            <a:pPr marL="363538"/>
            <a:r>
              <a:rPr lang="en-US" sz="2800" i="1" dirty="0"/>
              <a:t>Conclusion: </a:t>
            </a:r>
            <a:r>
              <a:rPr lang="en-US" sz="2800" dirty="0"/>
              <a:t>The polygon is a hexagon. </a:t>
            </a:r>
          </a:p>
          <a:p>
            <a:pPr marL="444500" indent="-444500"/>
            <a:r>
              <a:rPr lang="en-US" sz="2800" b="1" dirty="0">
                <a:solidFill>
                  <a:schemeClr val="tx1"/>
                </a:solidFill>
              </a:rPr>
              <a:t>b. Another performance will be scheduled if the first one is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sold out. </a:t>
            </a:r>
            <a:endParaRPr lang="en-US" sz="2800" dirty="0">
              <a:solidFill>
                <a:schemeClr val="tx1"/>
              </a:solidFill>
            </a:endParaRPr>
          </a:p>
          <a:p>
            <a:pPr marL="444500"/>
            <a:r>
              <a:rPr lang="en-US" sz="2800" dirty="0"/>
              <a:t>Notice that the word </a:t>
            </a:r>
            <a:r>
              <a:rPr lang="en-US" sz="2800" i="1" dirty="0"/>
              <a:t>if </a:t>
            </a:r>
            <a:r>
              <a:rPr lang="en-US" sz="2800" dirty="0"/>
              <a:t>appears in the second portion of the sentence. </a:t>
            </a:r>
          </a:p>
          <a:p>
            <a:pPr indent="444500"/>
            <a:r>
              <a:rPr lang="en-IN" sz="2800" i="1" dirty="0"/>
              <a:t>Hypothesis: </a:t>
            </a:r>
            <a:r>
              <a:rPr lang="en-US" sz="2800" dirty="0"/>
              <a:t>The first performance is sold out.</a:t>
            </a:r>
            <a:endParaRPr lang="en-IN" sz="2800" dirty="0"/>
          </a:p>
          <a:p>
            <a:pPr indent="444500"/>
            <a:r>
              <a:rPr lang="en-IN" sz="2800" i="1" dirty="0"/>
              <a:t>Conclusion: </a:t>
            </a:r>
            <a:r>
              <a:rPr lang="en-US" sz="2800" dirty="0"/>
              <a:t>Another performance will be scheduled.</a:t>
            </a:r>
            <a:endParaRPr lang="en-US" sz="28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Identify the Hypothesis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498621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Identify the Hypothesis and Conclusion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C1DBD9-32BF-E948-A5DF-6D4B93F33359}"/>
              </a:ext>
            </a:extLst>
          </p:cNvPr>
          <p:cNvSpPr txBox="1">
            <a:spLocks/>
          </p:cNvSpPr>
          <p:nvPr/>
        </p:nvSpPr>
        <p:spPr>
          <a:xfrm>
            <a:off x="459873" y="1698736"/>
            <a:ext cx="11521456" cy="4478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dirty="0"/>
              <a:t>Identify the hypothesis and conclusion of each conditional statement.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a. </a:t>
            </a:r>
            <a:r>
              <a:rPr lang="en-US" sz="2800" dirty="0"/>
              <a:t>If the forecast is rain, then I will take an umbrella. </a:t>
            </a:r>
          </a:p>
          <a:p>
            <a:pPr marL="444500"/>
            <a:r>
              <a:rPr lang="en-IN" sz="2800" i="1" dirty="0"/>
              <a:t>Hypothesis: </a:t>
            </a:r>
            <a:endParaRPr lang="en-IN" sz="2800" dirty="0"/>
          </a:p>
          <a:p>
            <a:pPr marL="444500"/>
            <a:r>
              <a:rPr lang="en-IN" sz="2800" i="1" dirty="0"/>
              <a:t>Conclusion: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b. </a:t>
            </a:r>
            <a:r>
              <a:rPr lang="en-US" sz="2800" dirty="0"/>
              <a:t>A number is divisible by 10 if its last digit is a 0. </a:t>
            </a:r>
          </a:p>
          <a:p>
            <a:pPr marL="444500"/>
            <a:r>
              <a:rPr lang="en-IN" sz="2800" i="1" dirty="0"/>
              <a:t>Hypothesis: </a:t>
            </a:r>
            <a:endParaRPr lang="en-IN" sz="2800" dirty="0"/>
          </a:p>
          <a:p>
            <a:pPr marL="444500"/>
            <a:r>
              <a:rPr lang="en-IN" sz="2800" i="1" dirty="0"/>
              <a:t>Conclusion: </a:t>
            </a:r>
            <a:endParaRPr lang="en-US" sz="2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420628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Identify the Hypothesis and Conclusion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C1DBD9-32BF-E948-A5DF-6D4B93F33359}"/>
              </a:ext>
            </a:extLst>
          </p:cNvPr>
          <p:cNvSpPr txBox="1">
            <a:spLocks/>
          </p:cNvSpPr>
          <p:nvPr/>
        </p:nvSpPr>
        <p:spPr>
          <a:xfrm>
            <a:off x="459873" y="1698736"/>
            <a:ext cx="11521456" cy="4478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dirty="0"/>
              <a:t>Identify the hypothesis and conclusion of each conditional statement.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a. </a:t>
            </a:r>
            <a:r>
              <a:rPr lang="en-US" sz="2800" dirty="0"/>
              <a:t>If the forecast is rain, then I will take an umbrella. </a:t>
            </a:r>
          </a:p>
          <a:p>
            <a:pPr marL="444500"/>
            <a:r>
              <a:rPr lang="en-IN" sz="2800" i="1" dirty="0"/>
              <a:t>Hypothesis: </a:t>
            </a:r>
            <a:endParaRPr lang="en-IN" sz="2800" dirty="0"/>
          </a:p>
          <a:p>
            <a:pPr marL="444500"/>
            <a:r>
              <a:rPr lang="en-IN" sz="2800" i="1" dirty="0"/>
              <a:t>Conclusion: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b. </a:t>
            </a:r>
            <a:r>
              <a:rPr lang="en-US" sz="2800" dirty="0"/>
              <a:t>A number is divisible by 10 if its last digit is a 0. </a:t>
            </a:r>
          </a:p>
          <a:p>
            <a:pPr marL="444500"/>
            <a:r>
              <a:rPr lang="en-IN" sz="2800" i="1" dirty="0"/>
              <a:t>Hypothesis: </a:t>
            </a:r>
            <a:endParaRPr lang="en-IN" sz="2800" dirty="0"/>
          </a:p>
          <a:p>
            <a:pPr marL="444500"/>
            <a:r>
              <a:rPr lang="en-IN" sz="2800" i="1" dirty="0"/>
              <a:t>Conclusion: </a:t>
            </a:r>
            <a:endParaRPr lang="en-US" sz="2800" b="0" i="0" u="none" strike="noStrike" baseline="0" dirty="0"/>
          </a:p>
        </p:txBody>
      </p:sp>
      <p:sp>
        <p:nvSpPr>
          <p:cNvPr id="2" name="Rectangle 1"/>
          <p:cNvSpPr/>
          <p:nvPr/>
        </p:nvSpPr>
        <p:spPr>
          <a:xfrm>
            <a:off x="2864572" y="3468693"/>
            <a:ext cx="3342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The forecast is rain.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4572" y="4059148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 will take an umbrella.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4572" y="5199013"/>
            <a:ext cx="5001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last digit of a number is 0.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7678" y="5775317"/>
            <a:ext cx="4542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number is divisible by 10.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6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8912727" cy="29872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11D1E"/>
                </a:solidFill>
              </a:rPr>
              <a:t>Identify the hypothesis and conclusion for each conditional statement. Then write the statement in if-then form.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a. Four quarters can be exchanged for a $1 bill.</a:t>
            </a:r>
          </a:p>
          <a:p>
            <a:pPr marL="439738" indent="-439738"/>
            <a:r>
              <a:rPr lang="en-US" sz="2800" b="1" dirty="0">
                <a:solidFill>
                  <a:schemeClr val="tx1"/>
                </a:solidFill>
              </a:rPr>
              <a:t>b. The sum of the measures of two supplementary angles is 180°.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a Conditional in If-Then Form</a:t>
            </a:r>
          </a:p>
        </p:txBody>
      </p:sp>
    </p:spTree>
    <p:extLst>
      <p:ext uri="{BB962C8B-B14F-4D97-AF65-F5344CB8AC3E}">
        <p14:creationId xmlns:p14="http://schemas.microsoft.com/office/powerpoint/2010/main" val="643289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4"/>
            <a:ext cx="8754465" cy="26106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a. Four quarters can be exchanged for a $1 bill.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i="1" dirty="0"/>
              <a:t>Hypothesis: </a:t>
            </a:r>
            <a:r>
              <a:rPr lang="en-US" sz="2800" dirty="0"/>
              <a:t>You have four quarters. </a:t>
            </a:r>
          </a:p>
          <a:p>
            <a:r>
              <a:rPr lang="en-US" sz="2800" i="1" dirty="0"/>
              <a:t>Conclusion: </a:t>
            </a:r>
            <a:r>
              <a:rPr lang="en-US" sz="2800" dirty="0"/>
              <a:t>You can exchange them for a $1 bill. </a:t>
            </a:r>
          </a:p>
          <a:p>
            <a:r>
              <a:rPr lang="en-US" sz="2800" i="1" dirty="0"/>
              <a:t>If-then</a:t>
            </a:r>
            <a:r>
              <a:rPr lang="en-US" sz="2800" dirty="0"/>
              <a:t>: If you have four quarters, then you can exchange them for </a:t>
            </a:r>
            <a:r>
              <a:rPr lang="en-IN" sz="2800" dirty="0"/>
              <a:t>a $1 bill.</a:t>
            </a:r>
            <a:endParaRPr lang="en-US" sz="2800" b="0" i="0" u="none" strike="noStrike" baseline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a Conditional in If-Then Form</a:t>
            </a:r>
          </a:p>
        </p:txBody>
      </p:sp>
    </p:spTree>
    <p:extLst>
      <p:ext uri="{BB962C8B-B14F-4D97-AF65-F5344CB8AC3E}">
        <p14:creationId xmlns:p14="http://schemas.microsoft.com/office/powerpoint/2010/main" val="1782497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8630339" cy="34620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/>
            <a:r>
              <a:rPr lang="en-US" sz="2800" b="1" dirty="0">
                <a:solidFill>
                  <a:schemeClr val="tx1"/>
                </a:solidFill>
              </a:rPr>
              <a:t>b. The sum of the measures of two supplementary angles is 180°.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IN" sz="2800" i="1" dirty="0"/>
              <a:t>Hypothesis: </a:t>
            </a:r>
            <a:r>
              <a:rPr lang="en-IN" sz="2800" dirty="0"/>
              <a:t>Two angles are supplementary.</a:t>
            </a:r>
          </a:p>
          <a:p>
            <a:pPr>
              <a:tabLst>
                <a:tab pos="444500" algn="l"/>
              </a:tabLst>
            </a:pPr>
            <a:r>
              <a:rPr lang="en-IN" sz="2800" i="1" dirty="0"/>
              <a:t>Conclusion: </a:t>
            </a:r>
            <a:r>
              <a:rPr lang="en-US" sz="2800" dirty="0"/>
              <a:t>The sum of their measures is 180°.</a:t>
            </a:r>
          </a:p>
          <a:p>
            <a:r>
              <a:rPr lang="en-IN" sz="2800" i="1" dirty="0"/>
              <a:t>If-then</a:t>
            </a:r>
            <a:r>
              <a:rPr lang="en-IN" sz="2800" dirty="0"/>
              <a:t>: </a:t>
            </a:r>
            <a:r>
              <a:rPr lang="en-US" sz="2800" dirty="0"/>
              <a:t>If two angles are supplementary, then the sum of their measures is 180°.</a:t>
            </a:r>
            <a:endParaRPr lang="en-US" sz="2800" b="0" u="none" strike="noStrike" baseline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a Conditional in If-Then Form</a:t>
            </a:r>
          </a:p>
        </p:txBody>
      </p:sp>
    </p:spTree>
    <p:extLst>
      <p:ext uri="{BB962C8B-B14F-4D97-AF65-F5344CB8AC3E}">
        <p14:creationId xmlns:p14="http://schemas.microsoft.com/office/powerpoint/2010/main" val="1482384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a Conditional in If-Then Form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7608362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Talk About It!</a:t>
            </a:r>
          </a:p>
          <a:p>
            <a:r>
              <a:rPr lang="en-US" sz="2800" dirty="0"/>
              <a:t>How do you identify the hypothesis and conclusion of a conditional statement when the statement is not in if-then form?</a:t>
            </a:r>
          </a:p>
        </p:txBody>
      </p:sp>
    </p:spTree>
    <p:extLst>
      <p:ext uri="{BB962C8B-B14F-4D97-AF65-F5344CB8AC3E}">
        <p14:creationId xmlns:p14="http://schemas.microsoft.com/office/powerpoint/2010/main" val="2770303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a Conditional in If-Then Form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0714633" cy="15244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dirty="0"/>
              <a:t>Identify the hypothesis and conclusion of the conditional statement </a:t>
            </a:r>
            <a:r>
              <a:rPr lang="en-US" sz="2800" i="1" dirty="0"/>
              <a:t>A quadrilateral with two sets of parallel sides is a parallelogram. </a:t>
            </a:r>
            <a:r>
              <a:rPr lang="en-US" sz="2800" dirty="0"/>
              <a:t>Then write the statement in if-then form. </a:t>
            </a:r>
          </a:p>
          <a:p>
            <a:r>
              <a:rPr lang="en-IN" sz="2800" i="1" dirty="0"/>
              <a:t>Hypothesis: </a:t>
            </a:r>
          </a:p>
          <a:p>
            <a:r>
              <a:rPr lang="en-IN" sz="2800" i="1" dirty="0"/>
              <a:t>Conclusion: </a:t>
            </a:r>
          </a:p>
          <a:p>
            <a:r>
              <a:rPr lang="en-IN" sz="2800" i="1" dirty="0"/>
              <a:t>If-then: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334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a Conditional in If-Then Form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0714633" cy="15244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dirty="0"/>
              <a:t>Identify the hypothesis and conclusion of the conditional statement </a:t>
            </a:r>
            <a:r>
              <a:rPr lang="en-US" sz="2800" i="1" dirty="0"/>
              <a:t>A quadrilateral with two sets of parallel sides is a parallelogram. </a:t>
            </a:r>
            <a:r>
              <a:rPr lang="en-US" sz="2800" dirty="0"/>
              <a:t>Then write the statement in if-then form. </a:t>
            </a:r>
          </a:p>
          <a:p>
            <a:r>
              <a:rPr lang="en-IN" sz="2800" i="1" dirty="0"/>
              <a:t>Hypothesis: </a:t>
            </a:r>
          </a:p>
          <a:p>
            <a:r>
              <a:rPr lang="en-IN" sz="2800" i="1" dirty="0"/>
              <a:t>Conclusion: </a:t>
            </a:r>
          </a:p>
          <a:p>
            <a:r>
              <a:rPr lang="en-IN" sz="2800" i="1" dirty="0"/>
              <a:t>If-then: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48752" y="3710807"/>
            <a:ext cx="9161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A quadrilateral has two sets of parallel sides.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2542" y="428903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The quadrilateral is a parallelogram.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874" y="4894149"/>
            <a:ext cx="11050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            If a quadrilateral has two sets of parallel sides, then it is a parallelogram.</a:t>
            </a:r>
          </a:p>
        </p:txBody>
      </p:sp>
    </p:spTree>
    <p:extLst>
      <p:ext uri="{BB962C8B-B14F-4D97-AF65-F5344CB8AC3E}">
        <p14:creationId xmlns:p14="http://schemas.microsoft.com/office/powerpoint/2010/main" val="1141117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9302692" cy="41478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NATURE</a:t>
            </a:r>
            <a:r>
              <a:rPr lang="en-US" sz="2800" b="1" dirty="0"/>
              <a:t> The tang is a saltwater fish that inhabits shallow coral reefs in tropical areas. Tangs are a part of the Acanthuridae family along with surgeonfish and </a:t>
            </a:r>
            <a:r>
              <a:rPr lang="en-US" sz="2800" b="1" dirty="0" err="1"/>
              <a:t>unicornfish</a:t>
            </a:r>
            <a:r>
              <a:rPr lang="en-US" sz="2800" b="1" dirty="0"/>
              <a:t>. All members of the Acanthuridae family are saltwater fish. Write the converse, inverse, and contrapositive of the true conditional statement </a:t>
            </a:r>
            <a:r>
              <a:rPr lang="en-US" sz="2800" b="1" i="1" dirty="0"/>
              <a:t>Tangs are fish that live in salt water. </a:t>
            </a:r>
            <a:r>
              <a:rPr lang="en-US" sz="2800" b="1" dirty="0"/>
              <a:t>Determine whether each related conditional is </a:t>
            </a:r>
            <a:r>
              <a:rPr lang="en-US" sz="2800" b="1" i="1" dirty="0"/>
              <a:t>true </a:t>
            </a:r>
            <a:r>
              <a:rPr lang="en-US" sz="2800" b="1" dirty="0"/>
              <a:t>or </a:t>
            </a:r>
            <a:r>
              <a:rPr lang="en-US" sz="2800" b="1" i="1" dirty="0"/>
              <a:t>false</a:t>
            </a:r>
            <a:r>
              <a:rPr lang="en-US" sz="2800" b="1" dirty="0"/>
              <a:t>. If a statement is false, then find a counterexample. </a:t>
            </a:r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Related Conditionals</a:t>
            </a:r>
          </a:p>
        </p:txBody>
      </p:sp>
    </p:spTree>
    <p:extLst>
      <p:ext uri="{BB962C8B-B14F-4D97-AF65-F5344CB8AC3E}">
        <p14:creationId xmlns:p14="http://schemas.microsoft.com/office/powerpoint/2010/main" val="363847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491169"/>
            <a:ext cx="86489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Answer </a:t>
            </a:r>
            <a:r>
              <a:rPr lang="en-US" sz="2800" b="1" i="1" dirty="0"/>
              <a:t>true</a:t>
            </a:r>
            <a:r>
              <a:rPr lang="en-US" sz="2800" b="1" dirty="0"/>
              <a:t> or </a:t>
            </a:r>
            <a:r>
              <a:rPr lang="en-US" sz="2800" b="1" i="1" dirty="0"/>
              <a:t>false</a:t>
            </a:r>
            <a:r>
              <a:rPr lang="en-US" sz="2800" b="1" dirty="0"/>
              <a:t>.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1.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If an object is red, then it is not blue.</a:t>
            </a:r>
            <a:r>
              <a:rPr lang="en-US" sz="28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2.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If an object is not red, then it is not blue.</a:t>
            </a:r>
            <a:endParaRPr lang="en-US" sz="2800" dirty="0"/>
          </a:p>
          <a:p>
            <a:pPr marL="536575" indent="-536575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3.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If an object is not blue, then it is not red.</a:t>
            </a:r>
            <a:endParaRPr lang="en-US" sz="2800" dirty="0"/>
          </a:p>
          <a:p>
            <a:pPr marL="536575" indent="-536575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4.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If an object is blue, then it is not red.</a:t>
            </a:r>
            <a:r>
              <a:rPr lang="en-US" sz="2800" dirty="0"/>
              <a:t> </a:t>
            </a:r>
          </a:p>
          <a:p>
            <a:pPr marL="444500" indent="-444500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5.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Rewrite this statement as a true if-then statement. </a:t>
            </a:r>
            <a:r>
              <a:rPr lang="en-US" sz="2800" i="1" dirty="0">
                <a:solidFill>
                  <a:schemeClr val="tx2"/>
                </a:solidFill>
              </a:rPr>
              <a:t>An even number is divisible by 2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Warm Up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3176" y="2074004"/>
            <a:ext cx="1961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true</a:t>
            </a:r>
            <a:r>
              <a:rPr lang="en-IN" sz="2800" dirty="0">
                <a:solidFill>
                  <a:srgbClr val="FF0000"/>
                </a:solidFill>
                <a:latin typeface="Proxima Nova" panose="02000506030000020004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0" y="2643392"/>
            <a:ext cx="1230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false</a:t>
            </a:r>
            <a:r>
              <a:rPr lang="en-IN" sz="2800" dirty="0">
                <a:solidFill>
                  <a:srgbClr val="FF0000"/>
                </a:solidFill>
                <a:latin typeface="Proxima Nova" panose="02000506030000020004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3240038"/>
            <a:ext cx="1627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false</a:t>
            </a:r>
            <a:r>
              <a:rPr lang="en-IN" sz="2800" dirty="0">
                <a:solidFill>
                  <a:srgbClr val="FF0000"/>
                </a:solidFill>
                <a:latin typeface="Proxima Nova" panose="02000506030000020004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9388" y="3845101"/>
            <a:ext cx="1230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true</a:t>
            </a:r>
            <a:r>
              <a:rPr lang="en-IN" sz="2800" dirty="0">
                <a:solidFill>
                  <a:srgbClr val="FF0000"/>
                </a:solidFill>
                <a:latin typeface="Proxima Nova" panose="02000506030000020004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399" y="5346350"/>
            <a:ext cx="8027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roxima Nova" panose="02000506030000020004"/>
              </a:rPr>
              <a:t>If a number is even, then it is divisible by 2.</a:t>
            </a:r>
            <a:endParaRPr lang="en-IN" sz="2800" b="1" dirty="0">
              <a:solidFill>
                <a:srgbClr val="FF0000"/>
              </a:solidFill>
              <a:latin typeface="Proxima Nova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786594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9033751" cy="26106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Conditional:</a:t>
            </a:r>
            <a:r>
              <a:rPr lang="en-US" sz="2800" b="1" dirty="0"/>
              <a:t> </a:t>
            </a:r>
            <a:r>
              <a:rPr lang="en-US" sz="2800" i="1" dirty="0"/>
              <a:t>If a fish is a tang</a:t>
            </a:r>
            <a:r>
              <a:rPr lang="en-US" sz="2800" dirty="0"/>
              <a:t>, </a:t>
            </a:r>
            <a:r>
              <a:rPr lang="en-US" sz="2800" i="1" dirty="0"/>
              <a:t>then it lives in salt water. </a:t>
            </a:r>
            <a:endParaRPr lang="en-US" sz="2800" dirty="0"/>
          </a:p>
          <a:p>
            <a:r>
              <a:rPr lang="en-US" sz="2800" b="1" dirty="0">
                <a:solidFill>
                  <a:schemeClr val="tx1"/>
                </a:solidFill>
              </a:rPr>
              <a:t>Converse:</a:t>
            </a:r>
            <a:r>
              <a:rPr lang="en-US" sz="2800" b="1" dirty="0"/>
              <a:t> </a:t>
            </a:r>
            <a:r>
              <a:rPr lang="en-US" sz="2800" i="1" dirty="0"/>
              <a:t>If a fish lives in salt water, then it is a tang. </a:t>
            </a:r>
            <a:endParaRPr lang="en-US" sz="2800" dirty="0"/>
          </a:p>
          <a:p>
            <a:r>
              <a:rPr lang="en-US" sz="2800" dirty="0"/>
              <a:t>Counterexample: A surgeonfish lives in salt water, but it is not a tang. </a:t>
            </a:r>
          </a:p>
          <a:p>
            <a:r>
              <a:rPr lang="en-IN" sz="2800" dirty="0"/>
              <a:t>Therefore, the converse is false.</a:t>
            </a:r>
          </a:p>
          <a:p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Related Conditionals</a:t>
            </a:r>
          </a:p>
        </p:txBody>
      </p:sp>
    </p:spTree>
    <p:extLst>
      <p:ext uri="{BB962C8B-B14F-4D97-AF65-F5344CB8AC3E}">
        <p14:creationId xmlns:p14="http://schemas.microsoft.com/office/powerpoint/2010/main" val="1042258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9033751" cy="41613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Inverse:</a:t>
            </a:r>
            <a:r>
              <a:rPr lang="en-US" sz="2800" b="1" dirty="0"/>
              <a:t> </a:t>
            </a:r>
            <a:r>
              <a:rPr lang="en-US" sz="2800" i="1" dirty="0"/>
              <a:t>If a fish is not a tang, then it does not live in salt water. </a:t>
            </a:r>
            <a:endParaRPr lang="en-US" sz="2800" dirty="0"/>
          </a:p>
          <a:p>
            <a:r>
              <a:rPr lang="en-US" sz="2800" dirty="0"/>
              <a:t>Counterexample: A surgeonfish is not a tang, but it does live in salt water. Therefore, the inverse is false.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Contrapositive: </a:t>
            </a:r>
            <a:r>
              <a:rPr lang="en-US" sz="2800" i="1" dirty="0"/>
              <a:t>If a fish does not live in salt water, then it is not a tang. </a:t>
            </a:r>
            <a:endParaRPr lang="en-US" sz="2800" dirty="0"/>
          </a:p>
          <a:p>
            <a:r>
              <a:rPr lang="en-US" sz="2800" dirty="0"/>
              <a:t>Based on the information given, this statement is true.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Related Conditionals</a:t>
            </a:r>
          </a:p>
        </p:txBody>
      </p:sp>
    </p:spTree>
    <p:extLst>
      <p:ext uri="{BB962C8B-B14F-4D97-AF65-F5344CB8AC3E}">
        <p14:creationId xmlns:p14="http://schemas.microsoft.com/office/powerpoint/2010/main" val="668476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Related Conditionals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2" y="1780269"/>
            <a:ext cx="9183857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r>
              <a:rPr lang="en-US" sz="2800" dirty="0"/>
              <a:t>Write a conditional statement in which the converse, inverse, and contrapositive are true.</a:t>
            </a:r>
          </a:p>
        </p:txBody>
      </p:sp>
    </p:spTree>
    <p:extLst>
      <p:ext uri="{BB962C8B-B14F-4D97-AF65-F5344CB8AC3E}">
        <p14:creationId xmlns:p14="http://schemas.microsoft.com/office/powerpoint/2010/main" val="4217855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Related Conditionals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C1DBD9-32BF-E948-A5DF-6D4B93F33359}"/>
              </a:ext>
            </a:extLst>
          </p:cNvPr>
          <p:cNvSpPr txBox="1">
            <a:spLocks/>
          </p:cNvSpPr>
          <p:nvPr/>
        </p:nvSpPr>
        <p:spPr>
          <a:xfrm>
            <a:off x="459873" y="1698736"/>
            <a:ext cx="10149856" cy="4478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MUSIC</a:t>
            </a:r>
            <a:r>
              <a:rPr lang="en-US" sz="2800" b="1" dirty="0"/>
              <a:t> </a:t>
            </a:r>
            <a:r>
              <a:rPr lang="en-US" sz="2800" dirty="0"/>
              <a:t>Symphony orchestras contain instruments from 4 musical families: strings, woodwinds, brass, and percussion. However, string orchestras only contain string instruments. Write the converse, inverse, and contrapositive of the true conditional statement </a:t>
            </a:r>
            <a:r>
              <a:rPr lang="en-US" sz="2800" i="1" dirty="0"/>
              <a:t>If an orchestra is a string orchestra, then it contains string instruments</a:t>
            </a:r>
            <a:r>
              <a:rPr lang="en-US" sz="2800" dirty="0"/>
              <a:t>. Determine whether each related conditional is </a:t>
            </a:r>
            <a:r>
              <a:rPr lang="en-US" sz="2800" i="1" dirty="0"/>
              <a:t>true </a:t>
            </a:r>
            <a:r>
              <a:rPr lang="en-US" sz="2800" dirty="0"/>
              <a:t>or </a:t>
            </a:r>
            <a:r>
              <a:rPr lang="en-US" sz="2800" i="1" dirty="0"/>
              <a:t>false</a:t>
            </a:r>
            <a:r>
              <a:rPr lang="en-US" sz="2800" dirty="0"/>
              <a:t>. If the statement is false, find a counterexample. </a:t>
            </a:r>
            <a:endParaRPr lang="en-US" sz="2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041324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Related Conditionals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C1DBD9-32BF-E948-A5DF-6D4B93F33359}"/>
              </a:ext>
            </a:extLst>
          </p:cNvPr>
          <p:cNvSpPr txBox="1">
            <a:spLocks/>
          </p:cNvSpPr>
          <p:nvPr/>
        </p:nvSpPr>
        <p:spPr>
          <a:xfrm>
            <a:off x="459873" y="1698736"/>
            <a:ext cx="10149856" cy="4478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FF0000"/>
                </a:solidFill>
              </a:rPr>
              <a:t>Converse: </a:t>
            </a:r>
            <a:r>
              <a:rPr lang="en-US" sz="2800" dirty="0">
                <a:solidFill>
                  <a:srgbClr val="FF0000"/>
                </a:solidFill>
              </a:rPr>
              <a:t>If an orchestra contains string instruments, then it is a string orchestra. False; symphony orchestras contain string instruments.</a:t>
            </a:r>
          </a:p>
          <a:p>
            <a:r>
              <a:rPr lang="en-IN" sz="2800" b="1" dirty="0">
                <a:solidFill>
                  <a:srgbClr val="FF0000"/>
                </a:solidFill>
              </a:rPr>
              <a:t>Inverse: </a:t>
            </a:r>
            <a:r>
              <a:rPr lang="en-US" sz="2800" dirty="0">
                <a:solidFill>
                  <a:srgbClr val="FF0000"/>
                </a:solidFill>
              </a:rPr>
              <a:t>If an orchestra is not a string orchestra, then it does not contain string instruments. False; a symphony orchestra is not a string orchestra, but it does contain string instruments.</a:t>
            </a:r>
          </a:p>
          <a:p>
            <a:r>
              <a:rPr lang="en-IN" sz="2800" b="1" dirty="0">
                <a:solidFill>
                  <a:srgbClr val="FF0000"/>
                </a:solidFill>
              </a:rPr>
              <a:t>Contrapositive: </a:t>
            </a:r>
            <a:r>
              <a:rPr lang="en-US" sz="2800" dirty="0">
                <a:solidFill>
                  <a:srgbClr val="FF0000"/>
                </a:solidFill>
              </a:rPr>
              <a:t>If an orchestra does not contain string instruments, then it is not a string orchestra. True. </a:t>
            </a:r>
            <a:endParaRPr lang="en-US" sz="2800" i="0" u="none" strike="noStrike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37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Biconditionals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9245442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use logic and </a:t>
            </a:r>
            <a:r>
              <a:rPr lang="en-US" sz="2800" i="1" dirty="0" err="1"/>
              <a:t>biconditional</a:t>
            </a:r>
            <a:r>
              <a:rPr lang="en-US" sz="2800" i="1" dirty="0"/>
              <a:t> statements </a:t>
            </a:r>
            <a:r>
              <a:rPr lang="en-US" sz="2800" dirty="0"/>
              <a:t>to indicate exclusivity in situations. For example, a square is a parallelogram with all four sides and all four angles congruent. You can express this as two if-then statements.</a:t>
            </a:r>
          </a:p>
          <a:p>
            <a:pPr marL="363538" indent="-363538"/>
            <a:r>
              <a:rPr lang="en-US" sz="2800" b="1" dirty="0">
                <a:solidFill>
                  <a:schemeClr val="tx1"/>
                </a:solidFill>
              </a:rPr>
              <a:t>•</a:t>
            </a:r>
            <a:r>
              <a:rPr lang="en-US" sz="2800" b="1" dirty="0"/>
              <a:t>  </a:t>
            </a:r>
            <a:r>
              <a:rPr lang="en-US" sz="2800" dirty="0"/>
              <a:t>If a parallelogram is a square, then it has all four sides and all four angles congruent. </a:t>
            </a:r>
          </a:p>
          <a:p>
            <a:pPr marL="363538" indent="-363538"/>
            <a:r>
              <a:rPr lang="en-US" sz="2800" b="1" dirty="0">
                <a:solidFill>
                  <a:schemeClr val="tx1"/>
                </a:solidFill>
              </a:rPr>
              <a:t>•</a:t>
            </a:r>
            <a:r>
              <a:rPr lang="en-US" sz="2800" b="1" dirty="0"/>
              <a:t>  </a:t>
            </a:r>
            <a:r>
              <a:rPr lang="en-US" sz="2800" dirty="0"/>
              <a:t>If a parallelogram has all four sides and all four angles congruent, then it is a square.  </a:t>
            </a:r>
          </a:p>
        </p:txBody>
      </p:sp>
    </p:spTree>
    <p:extLst>
      <p:ext uri="{BB962C8B-B14F-4D97-AF65-F5344CB8AC3E}">
        <p14:creationId xmlns:p14="http://schemas.microsoft.com/office/powerpoint/2010/main" val="713748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Biconditionals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9245442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61986"/>
              </p:ext>
            </p:extLst>
          </p:nvPr>
        </p:nvGraphicFramePr>
        <p:xfrm>
          <a:off x="525930" y="1940522"/>
          <a:ext cx="1095785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29">
                  <a:extLst>
                    <a:ext uri="{9D8B030D-6E8A-4147-A177-3AD203B41FA5}">
                      <a16:colId xmlns:a16="http://schemas.microsoft.com/office/drawing/2014/main" val="3071283277"/>
                    </a:ext>
                  </a:extLst>
                </a:gridCol>
                <a:gridCol w="9009530">
                  <a:extLst>
                    <a:ext uri="{9D8B030D-6E8A-4147-A177-3AD203B41FA5}">
                      <a16:colId xmlns:a16="http://schemas.microsoft.com/office/drawing/2014/main" val="38931831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IN" sz="2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Biconditional</a:t>
                      </a: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Statement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92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Words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biconditional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statement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 the conjunction of a conditional and its converse.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935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Symbols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 ∧ 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 → 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↔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), read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 if and only if q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51519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5930" y="4285474"/>
            <a:ext cx="11558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So, the </a:t>
            </a:r>
            <a:r>
              <a:rPr lang="en-US" sz="2800" dirty="0" err="1">
                <a:solidFill>
                  <a:schemeClr val="tx2"/>
                </a:solidFill>
              </a:rPr>
              <a:t>biconditional</a:t>
            </a:r>
            <a:r>
              <a:rPr lang="en-US" sz="2800" dirty="0">
                <a:solidFill>
                  <a:schemeClr val="tx2"/>
                </a:solidFill>
              </a:rPr>
              <a:t> statement for the example above is </a:t>
            </a:r>
            <a:r>
              <a:rPr lang="en-US" sz="2800" i="1" dirty="0">
                <a:solidFill>
                  <a:schemeClr val="tx2"/>
                </a:solidFill>
              </a:rPr>
              <a:t>A parallelogram is a square if and only if it has all four sides and all four angles congruent. </a:t>
            </a:r>
            <a:r>
              <a:rPr lang="en-US" sz="2800" dirty="0">
                <a:solidFill>
                  <a:schemeClr val="tx2"/>
                </a:solidFill>
              </a:rPr>
              <a:t>Later, you will use </a:t>
            </a:r>
            <a:r>
              <a:rPr lang="en-US" sz="2800" dirty="0" err="1">
                <a:solidFill>
                  <a:schemeClr val="tx2"/>
                </a:solidFill>
              </a:rPr>
              <a:t>biconditional</a:t>
            </a:r>
            <a:r>
              <a:rPr lang="en-US" sz="2800" dirty="0">
                <a:solidFill>
                  <a:schemeClr val="tx2"/>
                </a:solidFill>
              </a:rPr>
              <a:t> statements, as well as conditional statements and their converses, to prove relationships. </a:t>
            </a:r>
            <a:endParaRPr lang="en-I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26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</a:t>
            </a:r>
            <a:r>
              <a:rPr lang="en-US" sz="2800" b="0" dirty="0" err="1">
                <a:solidFill>
                  <a:schemeClr val="tx1"/>
                </a:solidFill>
                <a:latin typeface="+mn-lt"/>
              </a:rPr>
              <a:t>Biconditionals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7608362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r>
              <a:rPr lang="en-US" sz="2800" dirty="0"/>
              <a:t>Compare the mathematical meanings of the symbols → and ↔ in </a:t>
            </a:r>
            <a:r>
              <a:rPr lang="en-US" sz="2800" i="1" dirty="0"/>
              <a:t>p </a:t>
            </a:r>
            <a:r>
              <a:rPr lang="en-US" sz="2800" dirty="0"/>
              <a:t>→ </a:t>
            </a:r>
            <a:r>
              <a:rPr lang="en-US" sz="2800" i="1" dirty="0"/>
              <a:t>q </a:t>
            </a:r>
            <a:r>
              <a:rPr lang="en-US" sz="2800" dirty="0"/>
              <a:t>and </a:t>
            </a:r>
            <a:r>
              <a:rPr lang="en-US" sz="2800" i="1" dirty="0"/>
              <a:t>p </a:t>
            </a:r>
            <a:r>
              <a:rPr lang="en-US" sz="2800" dirty="0"/>
              <a:t>↔ </a:t>
            </a:r>
            <a:r>
              <a:rPr lang="en-US" sz="2800" i="1" dirty="0"/>
              <a:t>q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0399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</a:t>
            </a:r>
            <a:r>
              <a:rPr lang="en-US" sz="2800" b="0" dirty="0" err="1">
                <a:solidFill>
                  <a:schemeClr val="tx1"/>
                </a:solidFill>
                <a:latin typeface="+mn-lt"/>
              </a:rPr>
              <a:t>Biconditionals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F08620-76D1-463D-B1E8-802C90F4C49F}"/>
              </a:ext>
            </a:extLst>
          </p:cNvPr>
          <p:cNvSpPr txBox="1">
            <a:spLocks/>
          </p:cNvSpPr>
          <p:nvPr/>
        </p:nvSpPr>
        <p:spPr>
          <a:xfrm>
            <a:off x="458368" y="1706345"/>
            <a:ext cx="9265924" cy="37624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Write the conditional and converse for each statement, and determine their truth values. If false, find a counterexample. Write a biconditional statement if possible.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a. </a:t>
            </a:r>
            <a:r>
              <a:rPr lang="en-US" sz="2800" b="1" dirty="0" err="1">
                <a:solidFill>
                  <a:schemeClr val="tx1"/>
                </a:solidFill>
              </a:rPr>
              <a:t>Rasha</a:t>
            </a:r>
            <a:r>
              <a:rPr lang="en-US" sz="2800" b="1" dirty="0">
                <a:solidFill>
                  <a:schemeClr val="tx1"/>
                </a:solidFill>
              </a:rPr>
              <a:t> listens to music when she is in study hall.  </a:t>
            </a:r>
          </a:p>
          <a:p>
            <a:pPr marL="352425" indent="-352425"/>
            <a:r>
              <a:rPr lang="en-US" sz="2800" b="1" dirty="0">
                <a:solidFill>
                  <a:schemeClr val="tx1"/>
                </a:solidFill>
              </a:rPr>
              <a:t>b. If two lines are parallel, then they have the same slope and different </a:t>
            </a:r>
            <a:r>
              <a:rPr lang="en-US" sz="2800" b="1" i="1" dirty="0">
                <a:solidFill>
                  <a:schemeClr val="tx1"/>
                </a:solidFill>
              </a:rPr>
              <a:t>y</a:t>
            </a:r>
            <a:r>
              <a:rPr lang="en-US" sz="2800" b="1" dirty="0">
                <a:solidFill>
                  <a:schemeClr val="tx1"/>
                </a:solidFill>
              </a:rPr>
              <a:t>-intercepts. </a:t>
            </a:r>
          </a:p>
        </p:txBody>
      </p:sp>
    </p:spTree>
    <p:extLst>
      <p:ext uri="{BB962C8B-B14F-4D97-AF65-F5344CB8AC3E}">
        <p14:creationId xmlns:p14="http://schemas.microsoft.com/office/powerpoint/2010/main" val="969334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</a:t>
            </a:r>
            <a:r>
              <a:rPr lang="en-US" sz="2800" b="0" dirty="0" err="1">
                <a:solidFill>
                  <a:schemeClr val="tx1"/>
                </a:solidFill>
                <a:latin typeface="+mn-lt"/>
              </a:rPr>
              <a:t>Biconditionals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F08620-76D1-463D-B1E8-802C90F4C49F}"/>
              </a:ext>
            </a:extLst>
          </p:cNvPr>
          <p:cNvSpPr txBox="1">
            <a:spLocks/>
          </p:cNvSpPr>
          <p:nvPr/>
        </p:nvSpPr>
        <p:spPr>
          <a:xfrm>
            <a:off x="458369" y="1785152"/>
            <a:ext cx="10830954" cy="22605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a. </a:t>
            </a:r>
            <a:r>
              <a:rPr lang="en-US" sz="2800" b="1" dirty="0" err="1">
                <a:solidFill>
                  <a:schemeClr val="tx1"/>
                </a:solidFill>
              </a:rPr>
              <a:t>Rasha</a:t>
            </a:r>
            <a:r>
              <a:rPr lang="en-US" sz="2800" b="1" dirty="0">
                <a:solidFill>
                  <a:schemeClr val="tx1"/>
                </a:solidFill>
              </a:rPr>
              <a:t> listens to music when she is in study hall.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IN" sz="2800" dirty="0"/>
              <a:t>Conditional: </a:t>
            </a:r>
            <a:r>
              <a:rPr lang="en-US" sz="2800" dirty="0"/>
              <a:t>If </a:t>
            </a:r>
            <a:r>
              <a:rPr lang="en-US" sz="2800" dirty="0" err="1"/>
              <a:t>Rasha</a:t>
            </a:r>
            <a:r>
              <a:rPr lang="en-US" sz="2800" dirty="0"/>
              <a:t> is in study hall, then she is listening to music.</a:t>
            </a:r>
          </a:p>
          <a:p>
            <a:r>
              <a:rPr lang="en-US" sz="2800" dirty="0"/>
              <a:t>Is the conditional statement </a:t>
            </a:r>
            <a:r>
              <a:rPr lang="en-US" sz="2800" i="1" dirty="0"/>
              <a:t>true</a:t>
            </a:r>
            <a:r>
              <a:rPr lang="en-US" sz="2800" dirty="0"/>
              <a:t> or </a:t>
            </a:r>
            <a:r>
              <a:rPr lang="en-US" sz="2800" i="1" dirty="0"/>
              <a:t>false</a:t>
            </a:r>
            <a:r>
              <a:rPr lang="en-US" sz="2800" dirty="0"/>
              <a:t>? If false, provide a counterexample. true</a:t>
            </a:r>
          </a:p>
        </p:txBody>
      </p:sp>
    </p:spTree>
    <p:extLst>
      <p:ext uri="{BB962C8B-B14F-4D97-AF65-F5344CB8AC3E}">
        <p14:creationId xmlns:p14="http://schemas.microsoft.com/office/powerpoint/2010/main" val="310599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966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MA.912.LT.4.3</a:t>
            </a:r>
            <a:endParaRPr lang="en-US" sz="2800" b="1" i="0" u="none" strike="noStrike" baseline="0" dirty="0"/>
          </a:p>
          <a:p>
            <a:r>
              <a:rPr lang="en-US" sz="2800" dirty="0">
                <a:solidFill>
                  <a:schemeClr val="tx2"/>
                </a:solidFill>
              </a:rPr>
              <a:t>Identify and accurately interpret “if…then,” “if and only if,” “all” and “not” statements. Find the converse, inverse and contrapositive of a statement.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/>
              <a:t>MA.912.LT.4.10</a:t>
            </a:r>
          </a:p>
          <a:p>
            <a:r>
              <a:rPr lang="en-US" sz="2800" dirty="0">
                <a:solidFill>
                  <a:schemeClr val="tx2"/>
                </a:solidFill>
              </a:rPr>
              <a:t>Judge the validity of arguments and give counterexamples to disprove statements.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02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</a:t>
            </a:r>
            <a:r>
              <a:rPr lang="en-US" sz="2800" b="0" dirty="0" err="1">
                <a:solidFill>
                  <a:schemeClr val="tx1"/>
                </a:solidFill>
                <a:latin typeface="+mn-lt"/>
              </a:rPr>
              <a:t>Biconditionals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F08620-76D1-463D-B1E8-802C90F4C49F}"/>
              </a:ext>
            </a:extLst>
          </p:cNvPr>
          <p:cNvSpPr txBox="1">
            <a:spLocks/>
          </p:cNvSpPr>
          <p:nvPr/>
        </p:nvSpPr>
        <p:spPr>
          <a:xfrm>
            <a:off x="458369" y="1785152"/>
            <a:ext cx="10830954" cy="41159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a. </a:t>
            </a:r>
            <a:r>
              <a:rPr lang="en-US" sz="2800" b="1" dirty="0" err="1">
                <a:solidFill>
                  <a:schemeClr val="tx1"/>
                </a:solidFill>
              </a:rPr>
              <a:t>Rasha</a:t>
            </a:r>
            <a:r>
              <a:rPr lang="en-US" sz="2800" b="1" dirty="0">
                <a:solidFill>
                  <a:schemeClr val="tx1"/>
                </a:solidFill>
              </a:rPr>
              <a:t> listens to music when she is in study hall.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IN" sz="2800" dirty="0"/>
              <a:t>Converse: </a:t>
            </a:r>
            <a:r>
              <a:rPr lang="en-US" sz="2800" dirty="0"/>
              <a:t>If </a:t>
            </a:r>
            <a:r>
              <a:rPr lang="en-US" sz="2800" dirty="0" err="1"/>
              <a:t>Rasha</a:t>
            </a:r>
            <a:r>
              <a:rPr lang="en-US" sz="2800" dirty="0"/>
              <a:t> is listening to music, then she is in study hall.</a:t>
            </a:r>
          </a:p>
          <a:p>
            <a:r>
              <a:rPr lang="en-US" sz="2800" dirty="0"/>
              <a:t>Is the converse </a:t>
            </a:r>
            <a:r>
              <a:rPr lang="en-US" sz="2800" i="1" dirty="0"/>
              <a:t>true </a:t>
            </a:r>
            <a:r>
              <a:rPr lang="en-US" sz="2800" dirty="0"/>
              <a:t>or </a:t>
            </a:r>
            <a:r>
              <a:rPr lang="en-US" sz="2800" i="1" dirty="0"/>
              <a:t>false</a:t>
            </a:r>
            <a:r>
              <a:rPr lang="en-US" sz="2800" dirty="0"/>
              <a:t>? If false, provide a counterexample.</a:t>
            </a:r>
          </a:p>
          <a:p>
            <a:r>
              <a:rPr lang="en-US" sz="2800" dirty="0"/>
              <a:t>False; sample answer: </a:t>
            </a:r>
            <a:r>
              <a:rPr lang="en-US" sz="2800" dirty="0" err="1"/>
              <a:t>Rasha</a:t>
            </a:r>
            <a:r>
              <a:rPr lang="en-US" sz="2800" dirty="0"/>
              <a:t> could be listening to music in the cafeteria.</a:t>
            </a:r>
          </a:p>
          <a:p>
            <a:r>
              <a:rPr lang="en-US" sz="2800" dirty="0"/>
              <a:t>Because the converse is false, a biconditional statement cannot be written. </a:t>
            </a:r>
            <a:endParaRPr lang="en-US" sz="280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871027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Biconditionals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F08620-76D1-463D-B1E8-802C90F4C49F}"/>
              </a:ext>
            </a:extLst>
          </p:cNvPr>
          <p:cNvSpPr txBox="1">
            <a:spLocks/>
          </p:cNvSpPr>
          <p:nvPr/>
        </p:nvSpPr>
        <p:spPr>
          <a:xfrm>
            <a:off x="458368" y="1316382"/>
            <a:ext cx="11159891" cy="49499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/>
            <a:r>
              <a:rPr lang="en-US" sz="2800" b="1" dirty="0">
                <a:solidFill>
                  <a:schemeClr val="tx1"/>
                </a:solidFill>
              </a:rPr>
              <a:t>b. If two lines are parallel, then they have the same slope and different </a:t>
            </a:r>
            <a:r>
              <a:rPr lang="en-US" sz="2800" b="1" i="1" dirty="0">
                <a:solidFill>
                  <a:schemeClr val="tx1"/>
                </a:solidFill>
              </a:rPr>
              <a:t>y</a:t>
            </a:r>
            <a:r>
              <a:rPr lang="en-US" sz="2800" b="1" dirty="0">
                <a:solidFill>
                  <a:schemeClr val="tx1"/>
                </a:solidFill>
              </a:rPr>
              <a:t>-intercepts. </a:t>
            </a:r>
          </a:p>
          <a:p>
            <a:r>
              <a:rPr lang="en-IN" sz="2800" dirty="0"/>
              <a:t>Conditional:</a:t>
            </a:r>
            <a:r>
              <a:rPr lang="en-US" sz="2800" dirty="0"/>
              <a:t> If two lines are parallel, then they have the same slope and different </a:t>
            </a:r>
            <a:r>
              <a:rPr lang="en-US" sz="2800" i="1" dirty="0"/>
              <a:t>y</a:t>
            </a:r>
            <a:r>
              <a:rPr lang="en-US" sz="2800" dirty="0"/>
              <a:t>-intercepts. </a:t>
            </a:r>
          </a:p>
          <a:p>
            <a:r>
              <a:rPr lang="en-IN" sz="2800" dirty="0"/>
              <a:t>Converse: </a:t>
            </a:r>
            <a:r>
              <a:rPr lang="en-US" sz="2800" dirty="0"/>
              <a:t>If two lines have the same slope and different </a:t>
            </a:r>
            <a:r>
              <a:rPr lang="en-US" sz="2800" i="1" dirty="0"/>
              <a:t>y</a:t>
            </a:r>
            <a:r>
              <a:rPr lang="en-US" sz="2800" dirty="0"/>
              <a:t>-intercepts, then they are parallel.</a:t>
            </a:r>
          </a:p>
          <a:p>
            <a:r>
              <a:rPr lang="en-US" sz="2800" dirty="0"/>
              <a:t>The conditional and the converse are </a:t>
            </a:r>
            <a:r>
              <a:rPr lang="en-IN" sz="2800" dirty="0"/>
              <a:t>true</a:t>
            </a:r>
            <a:r>
              <a:rPr lang="en-US" sz="2800" dirty="0"/>
              <a:t>. So, a biconditional </a:t>
            </a:r>
            <a:r>
              <a:rPr lang="en-IN" sz="2800" dirty="0"/>
              <a:t>can </a:t>
            </a:r>
            <a:r>
              <a:rPr lang="en-US" sz="2800" dirty="0"/>
              <a:t>be written.</a:t>
            </a:r>
          </a:p>
          <a:p>
            <a:r>
              <a:rPr lang="en-US" sz="2800" dirty="0"/>
              <a:t>Biconditional: Two lines are parallel if and only if they have the same slope and different </a:t>
            </a:r>
            <a:r>
              <a:rPr lang="en-US" sz="2800" i="1" dirty="0"/>
              <a:t>y</a:t>
            </a:r>
            <a:r>
              <a:rPr lang="en-US" sz="2800" dirty="0"/>
              <a:t>-intercepts. </a:t>
            </a:r>
            <a:endParaRPr lang="en-US" sz="280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701935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Biconditionals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1292856" cy="30342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dirty="0"/>
              <a:t>Write the conditional and converse for the statement, and determine their truth values. If false, find a counterexample. Write a biconditional statement if possible. </a:t>
            </a:r>
          </a:p>
          <a:p>
            <a:r>
              <a:rPr lang="en-US" sz="2800" dirty="0"/>
              <a:t>Isosceles triangles have at least two congruent sides.</a:t>
            </a:r>
          </a:p>
          <a:p>
            <a:endParaRPr lang="en-IN" sz="2800" dirty="0"/>
          </a:p>
          <a:p>
            <a:r>
              <a:rPr lang="en-IN" sz="2800" dirty="0"/>
              <a:t> </a:t>
            </a:r>
            <a:r>
              <a:rPr lang="en-US" sz="2800" dirty="0"/>
              <a:t>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6690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Biconditionals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1292856" cy="30342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dirty="0"/>
              <a:t>Write the conditional and converse for the statement, and determine their truth values. If false, find a counterexample. Write a biconditional statement if possible. </a:t>
            </a:r>
          </a:p>
          <a:p>
            <a:r>
              <a:rPr lang="en-US" sz="2800" dirty="0"/>
              <a:t>Isosceles triangles have at least two congruent sides.</a:t>
            </a:r>
            <a:r>
              <a:rPr lang="en-IN" sz="2800" dirty="0"/>
              <a:t> </a:t>
            </a:r>
            <a:r>
              <a:rPr lang="en-US" sz="2800" dirty="0"/>
              <a:t>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096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Write Biconditionals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1292856" cy="3927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solidFill>
                  <a:srgbClr val="FF0000"/>
                </a:solidFill>
              </a:rPr>
              <a:t>Conditional: </a:t>
            </a:r>
            <a:r>
              <a:rPr lang="en-US" sz="2800" dirty="0">
                <a:solidFill>
                  <a:srgbClr val="FF0000"/>
                </a:solidFill>
              </a:rPr>
              <a:t>If a triangle is isosceles, then it has at least two congruent sides.</a:t>
            </a:r>
            <a:endParaRPr lang="en-IN" sz="2800" dirty="0">
              <a:solidFill>
                <a:srgbClr val="FF0000"/>
              </a:solidFill>
            </a:endParaRPr>
          </a:p>
          <a:p>
            <a:r>
              <a:rPr lang="en-IN" sz="2800" dirty="0">
                <a:solidFill>
                  <a:srgbClr val="FF0000"/>
                </a:solidFill>
              </a:rPr>
              <a:t>Converse: </a:t>
            </a:r>
            <a:r>
              <a:rPr lang="en-US" sz="2800" dirty="0">
                <a:solidFill>
                  <a:srgbClr val="FF0000"/>
                </a:solidFill>
              </a:rPr>
              <a:t>If a triangle has at least two congruent sides, then it is isosceles.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conditional is </a:t>
            </a:r>
            <a:r>
              <a:rPr lang="en-IN" sz="2800" dirty="0">
                <a:solidFill>
                  <a:srgbClr val="FF0000"/>
                </a:solidFill>
              </a:rPr>
              <a:t>true</a:t>
            </a:r>
            <a:r>
              <a:rPr lang="en-US" sz="2800" dirty="0">
                <a:solidFill>
                  <a:srgbClr val="FF0000"/>
                </a:solidFill>
              </a:rPr>
              <a:t>, and the converse is </a:t>
            </a:r>
            <a:r>
              <a:rPr lang="en-IN" sz="2800" dirty="0">
                <a:solidFill>
                  <a:srgbClr val="FF0000"/>
                </a:solidFill>
              </a:rPr>
              <a:t>true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Biconditional: A triangle is isosceles if and only if it has at least two congruent sides. 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87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Determine Truth Values of Biconditionals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F08620-76D1-463D-B1E8-802C90F4C49F}"/>
              </a:ext>
            </a:extLst>
          </p:cNvPr>
          <p:cNvSpPr txBox="1">
            <a:spLocks/>
          </p:cNvSpPr>
          <p:nvPr/>
        </p:nvSpPr>
        <p:spPr>
          <a:xfrm>
            <a:off x="458368" y="1706346"/>
            <a:ext cx="9183173" cy="26742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Write the biconditional as a conditional and its converse. Then determine whether the biconditional is </a:t>
            </a:r>
            <a:r>
              <a:rPr lang="en-US" sz="2800" b="1" i="1" dirty="0">
                <a:solidFill>
                  <a:schemeClr val="tx1"/>
                </a:solidFill>
              </a:rPr>
              <a:t>true </a:t>
            </a:r>
            <a:r>
              <a:rPr lang="en-US" sz="2800" b="1" dirty="0">
                <a:solidFill>
                  <a:schemeClr val="tx1"/>
                </a:solidFill>
              </a:rPr>
              <a:t>or </a:t>
            </a:r>
            <a:r>
              <a:rPr lang="en-US" sz="2800" b="1" i="1" dirty="0">
                <a:solidFill>
                  <a:schemeClr val="tx1"/>
                </a:solidFill>
              </a:rPr>
              <a:t>false</a:t>
            </a:r>
            <a:r>
              <a:rPr lang="en-US" sz="2800" b="1" dirty="0">
                <a:solidFill>
                  <a:schemeClr val="tx1"/>
                </a:solidFill>
              </a:rPr>
              <a:t>. If it is false, give a counterexample.</a:t>
            </a:r>
          </a:p>
          <a:p>
            <a:r>
              <a:rPr lang="en-US" sz="2800" dirty="0"/>
              <a:t>Two angles are complements if and only if their measures have a sum of 90°.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i="0" u="none" strike="noStrike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09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Determine Truth Values of Biconditionals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F08620-76D1-463D-B1E8-802C90F4C49F}"/>
              </a:ext>
            </a:extLst>
          </p:cNvPr>
          <p:cNvSpPr txBox="1">
            <a:spLocks/>
          </p:cNvSpPr>
          <p:nvPr/>
        </p:nvSpPr>
        <p:spPr>
          <a:xfrm>
            <a:off x="458368" y="1706346"/>
            <a:ext cx="11200232" cy="45734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Write the biconditional statement as a conditional. </a:t>
            </a:r>
          </a:p>
          <a:p>
            <a:r>
              <a:rPr lang="en-US" sz="2800" dirty="0"/>
              <a:t>If two angles are complements, then their measures have a sum of 90°.</a:t>
            </a:r>
          </a:p>
          <a:p>
            <a:r>
              <a:rPr lang="en-US" sz="2800" dirty="0"/>
              <a:t>Write the converse of your conditional statement.</a:t>
            </a:r>
          </a:p>
          <a:p>
            <a:r>
              <a:rPr lang="en-US" sz="2800" dirty="0"/>
              <a:t>If the measures of two angles have a sum of 90°, then the two angles are complements.</a:t>
            </a:r>
          </a:p>
          <a:p>
            <a:endParaRPr lang="en-US" sz="2800" dirty="0"/>
          </a:p>
          <a:p>
            <a:r>
              <a:rPr lang="en-US" sz="2800" dirty="0"/>
              <a:t>The conditional and the converse are true, so the biconditional is true. </a:t>
            </a:r>
            <a:endParaRPr lang="en-US" sz="280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440373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Determine Truth Values of Biconditionals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7608362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r>
              <a:rPr lang="en-US" sz="2800" dirty="0"/>
              <a:t>If a biconditional is true, what do you know about the conditional and converse? If a biconditional is false, what do you know about the conditional and converse?</a:t>
            </a:r>
          </a:p>
        </p:txBody>
      </p:sp>
    </p:spTree>
    <p:extLst>
      <p:ext uri="{BB962C8B-B14F-4D97-AF65-F5344CB8AC3E}">
        <p14:creationId xmlns:p14="http://schemas.microsoft.com/office/powerpoint/2010/main" val="3424798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Determine Truth Values of Biconditionals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1064256" cy="44819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dirty="0"/>
              <a:t>Write the biconditional as a conditional and its converse. Then, determine whether the biconditional is </a:t>
            </a:r>
            <a:r>
              <a:rPr lang="en-US" sz="2800" i="1" dirty="0"/>
              <a:t>true </a:t>
            </a:r>
            <a:r>
              <a:rPr lang="en-US" sz="2800" dirty="0"/>
              <a:t>or </a:t>
            </a:r>
            <a:r>
              <a:rPr lang="en-US" sz="2800" i="1" dirty="0"/>
              <a:t>false</a:t>
            </a:r>
            <a:r>
              <a:rPr lang="en-US" sz="2800" dirty="0"/>
              <a:t>. If it is false, give a counterexample.</a:t>
            </a:r>
          </a:p>
          <a:p>
            <a:r>
              <a:rPr lang="en-US" sz="2800" i="1" dirty="0"/>
              <a:t>x </a:t>
            </a:r>
            <a:r>
              <a:rPr lang="en-US" sz="2800" dirty="0"/>
              <a:t>&gt;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800" dirty="0"/>
              <a:t>2, if and only if </a:t>
            </a:r>
            <a:r>
              <a:rPr lang="en-US" sz="2800" i="1" dirty="0"/>
              <a:t>x </a:t>
            </a:r>
            <a:r>
              <a:rPr lang="en-US" sz="2800" dirty="0"/>
              <a:t>is positive.</a:t>
            </a:r>
          </a:p>
        </p:txBody>
      </p:sp>
    </p:spTree>
    <p:extLst>
      <p:ext uri="{BB962C8B-B14F-4D97-AF65-F5344CB8AC3E}">
        <p14:creationId xmlns:p14="http://schemas.microsoft.com/office/powerpoint/2010/main" val="1845524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  <a:latin typeface="+mn-lt"/>
              </a:rPr>
              <a:t>Determine Truth Values of Biconditionals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1064256" cy="24917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dirty="0"/>
              <a:t>Write the biconditional as a conditional and its converse. Then, determine whether the biconditional is </a:t>
            </a:r>
            <a:r>
              <a:rPr lang="en-US" sz="2800" i="1" dirty="0"/>
              <a:t>true </a:t>
            </a:r>
            <a:r>
              <a:rPr lang="en-US" sz="2800" dirty="0"/>
              <a:t>or </a:t>
            </a:r>
            <a:r>
              <a:rPr lang="en-US" sz="2800" i="1" dirty="0"/>
              <a:t>false</a:t>
            </a:r>
            <a:r>
              <a:rPr lang="en-US" sz="2800" dirty="0"/>
              <a:t>. If it is false, give a counterexample.</a:t>
            </a:r>
          </a:p>
          <a:p>
            <a:r>
              <a:rPr lang="en-US" sz="2800" i="1" dirty="0"/>
              <a:t>x </a:t>
            </a:r>
            <a:r>
              <a:rPr lang="en-US" sz="2800" dirty="0"/>
              <a:t>&gt;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800" dirty="0"/>
              <a:t>2, if and only if </a:t>
            </a:r>
            <a:r>
              <a:rPr lang="en-US" sz="2800" i="1" dirty="0"/>
              <a:t>x </a:t>
            </a:r>
            <a:r>
              <a:rPr lang="en-US" sz="2800" dirty="0"/>
              <a:t>is positive.</a:t>
            </a:r>
          </a:p>
          <a:p>
            <a:r>
              <a:rPr lang="en-IN" sz="2800" dirty="0">
                <a:solidFill>
                  <a:srgbClr val="FF0000"/>
                </a:solidFill>
              </a:rPr>
              <a:t>Conditional: If </a:t>
            </a:r>
            <a:r>
              <a:rPr lang="en-IN" sz="2800" i="1" dirty="0">
                <a:solidFill>
                  <a:srgbClr val="FF0000"/>
                </a:solidFill>
              </a:rPr>
              <a:t>x</a:t>
            </a:r>
            <a:r>
              <a:rPr lang="en-IN" sz="2800" dirty="0">
                <a:solidFill>
                  <a:srgbClr val="FF0000"/>
                </a:solidFill>
              </a:rPr>
              <a:t> &gt; </a:t>
            </a:r>
            <a:r>
              <a:rPr lang="en-US" sz="2800" dirty="0">
                <a:solidFill>
                  <a:srgbClr val="FF0000"/>
                </a:solidFill>
              </a:rPr>
              <a:t>−</a:t>
            </a:r>
            <a:r>
              <a:rPr lang="en-IN" sz="2800" dirty="0">
                <a:solidFill>
                  <a:srgbClr val="FF0000"/>
                </a:solidFill>
              </a:rPr>
              <a:t>2, then </a:t>
            </a:r>
            <a:r>
              <a:rPr lang="en-IN" sz="2800" i="1" dirty="0">
                <a:solidFill>
                  <a:srgbClr val="FF0000"/>
                </a:solidFill>
              </a:rPr>
              <a:t>x</a:t>
            </a:r>
            <a:r>
              <a:rPr lang="en-IN" sz="2800" dirty="0">
                <a:solidFill>
                  <a:srgbClr val="FF0000"/>
                </a:solidFill>
              </a:rPr>
              <a:t> is positive.</a:t>
            </a:r>
          </a:p>
          <a:p>
            <a:r>
              <a:rPr lang="en-IN" sz="2800" dirty="0">
                <a:solidFill>
                  <a:srgbClr val="FF0000"/>
                </a:solidFill>
              </a:rPr>
              <a:t>Converse: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If 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x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is positive, then 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x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&gt; </a:t>
            </a:r>
            <a:r>
              <a:rPr lang="en-US" sz="2800" dirty="0">
                <a:solidFill>
                  <a:srgbClr val="FF0000"/>
                </a:solidFill>
              </a:rPr>
              <a:t>−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2.</a:t>
            </a:r>
            <a:endParaRPr lang="en-IN" sz="2800" dirty="0">
              <a:solidFill>
                <a:srgbClr val="FF0000"/>
              </a:solidFill>
            </a:endParaRPr>
          </a:p>
          <a:p>
            <a:r>
              <a:rPr lang="en-IN" sz="2800" dirty="0">
                <a:solidFill>
                  <a:srgbClr val="FF0000"/>
                </a:solidFill>
              </a:rPr>
              <a:t>The biconditional is false, because </a:t>
            </a:r>
            <a:r>
              <a:rPr lang="en-US" sz="2800" i="1" dirty="0">
                <a:solidFill>
                  <a:srgbClr val="FF0000"/>
                </a:solidFill>
              </a:rPr>
              <a:t>x </a:t>
            </a:r>
            <a:r>
              <a:rPr lang="en-US" sz="2800" dirty="0">
                <a:solidFill>
                  <a:srgbClr val="FF0000"/>
                </a:solidFill>
              </a:rPr>
              <a:t>= −1 is a counterexample.</a:t>
            </a:r>
          </a:p>
        </p:txBody>
      </p:sp>
    </p:spTree>
    <p:extLst>
      <p:ext uri="{BB962C8B-B14F-4D97-AF65-F5344CB8AC3E}">
        <p14:creationId xmlns:p14="http://schemas.microsoft.com/office/powerpoint/2010/main" val="6718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MA.K12.MTR.2.1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Demonstrate understanding by representing problems in multiple ways.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495185"/>
            <a:ext cx="11225621" cy="47601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Proxima Nova"/>
              </a:rPr>
              <a:t>Identify the hypothesis and conclusion of each conditional statement.</a:t>
            </a:r>
          </a:p>
          <a:p>
            <a:pPr marL="536575" indent="-536575"/>
            <a:r>
              <a:rPr lang="en-US" sz="2800" b="1" dirty="0">
                <a:solidFill>
                  <a:schemeClr val="tx1"/>
                </a:solidFill>
                <a:latin typeface="Proxima Nova"/>
              </a:rPr>
              <a:t>1. </a:t>
            </a:r>
            <a:r>
              <a:rPr lang="en-US" sz="2800" dirty="0"/>
              <a:t>If you risk nothing, then you risk everything. –Geena Davis</a:t>
            </a:r>
            <a:br>
              <a:rPr lang="en-US" sz="2800" dirty="0"/>
            </a:br>
            <a:endParaRPr lang="en-US" sz="2800" dirty="0"/>
          </a:p>
          <a:p>
            <a:pPr marL="439738" indent="-439738"/>
            <a:r>
              <a:rPr lang="en-US" sz="2800" b="1" dirty="0">
                <a:solidFill>
                  <a:schemeClr val="tx1"/>
                </a:solidFill>
                <a:latin typeface="Proxima Nova"/>
              </a:rPr>
              <a:t>2.</a:t>
            </a:r>
            <a:r>
              <a:rPr lang="en-US" sz="2800" b="1" dirty="0">
                <a:latin typeface="Proxima Nova"/>
              </a:rPr>
              <a:t> </a:t>
            </a:r>
            <a:r>
              <a:rPr lang="en-US" sz="2800" dirty="0"/>
              <a:t>It is amazing what you can accomplish if you do not care who gets the credit. –Harry S. Truman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>
                <a:solidFill>
                  <a:schemeClr val="tx1"/>
                </a:solidFill>
                <a:latin typeface="Proxima Nova"/>
              </a:rPr>
              <a:t>3. </a:t>
            </a:r>
            <a:r>
              <a:rPr lang="en-US" sz="2800" dirty="0"/>
              <a:t>If there is no struggle, there is no progress. –Frederick Douglass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59565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1225621" cy="47601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/>
            <a:r>
              <a:rPr lang="en-US" sz="2800" b="1" dirty="0">
                <a:solidFill>
                  <a:schemeClr val="tx1"/>
                </a:solidFill>
                <a:latin typeface="Proxima Nova"/>
              </a:rPr>
              <a:t>4.  </a:t>
            </a:r>
            <a:r>
              <a:rPr lang="en-US" sz="2800" dirty="0"/>
              <a:t>Write the converse, inverse, and contrapositive of the statement in Exercise 3. </a:t>
            </a:r>
          </a:p>
        </p:txBody>
      </p:sp>
    </p:spTree>
    <p:extLst>
      <p:ext uri="{BB962C8B-B14F-4D97-AF65-F5344CB8AC3E}">
        <p14:creationId xmlns:p14="http://schemas.microsoft.com/office/powerpoint/2010/main" val="1792313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495185"/>
            <a:ext cx="11225621" cy="47601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Proxima Nova"/>
              </a:rPr>
              <a:t>Identify the hypothesis and conclusion of each conditional statement.</a:t>
            </a:r>
          </a:p>
          <a:p>
            <a:pPr marL="457200" indent="-457200"/>
            <a:r>
              <a:rPr lang="en-US" sz="2800" b="1" dirty="0">
                <a:solidFill>
                  <a:schemeClr val="tx1"/>
                </a:solidFill>
                <a:latin typeface="Proxima Nova"/>
              </a:rPr>
              <a:t>1. </a:t>
            </a:r>
            <a:r>
              <a:rPr lang="en-US" sz="2800" dirty="0"/>
              <a:t>If you risk nothing, then you risk everything. –Geena Davis</a:t>
            </a:r>
            <a:br>
              <a:rPr lang="en-US" sz="2800" dirty="0"/>
            </a:br>
            <a:r>
              <a:rPr lang="en-IN" sz="2800" dirty="0">
                <a:solidFill>
                  <a:srgbClr val="FF0000"/>
                </a:solidFill>
              </a:rPr>
              <a:t>Hypothesis: You risk nothing. Conclusion: You risk everything.</a:t>
            </a:r>
            <a:endParaRPr lang="en-US" sz="2800" dirty="0"/>
          </a:p>
          <a:p>
            <a:pPr marL="439738" indent="-439738"/>
            <a:r>
              <a:rPr lang="en-US" sz="2800" b="1" dirty="0">
                <a:solidFill>
                  <a:schemeClr val="tx1"/>
                </a:solidFill>
                <a:latin typeface="Proxima Nova"/>
              </a:rPr>
              <a:t>2.</a:t>
            </a:r>
            <a:r>
              <a:rPr lang="en-US" sz="2800" b="1" dirty="0">
                <a:latin typeface="Proxima Nova"/>
              </a:rPr>
              <a:t> </a:t>
            </a:r>
            <a:r>
              <a:rPr lang="en-US" sz="2800" dirty="0"/>
              <a:t>It is amazing what you can accomplish if you do not care who gets the credit. –Harry S. Truman </a:t>
            </a:r>
            <a:r>
              <a:rPr lang="en-US" sz="2800" dirty="0">
                <a:solidFill>
                  <a:srgbClr val="FF0000"/>
                </a:solidFill>
              </a:rPr>
              <a:t>Hypothesis: You do not care who gets the credit. Conclusion: It is amazing what you can accomplish. </a:t>
            </a:r>
            <a:endParaRPr lang="en-US" sz="2800" dirty="0"/>
          </a:p>
          <a:p>
            <a:pPr marL="457200" indent="-457200"/>
            <a:r>
              <a:rPr lang="en-US" sz="2800" b="1" dirty="0">
                <a:solidFill>
                  <a:schemeClr val="tx1"/>
                </a:solidFill>
                <a:latin typeface="Proxima Nova"/>
              </a:rPr>
              <a:t>3. </a:t>
            </a:r>
            <a:r>
              <a:rPr lang="en-US" sz="2800" dirty="0"/>
              <a:t>If there is no struggle, there is no progress. –Frederick Douglass 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Hypothesis: There is no struggle. Conclusion: There is no progress. </a:t>
            </a:r>
            <a:endParaRPr lang="en-IN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7093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1225621" cy="47601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/>
            <a:r>
              <a:rPr lang="en-US" sz="2800" b="1" dirty="0">
                <a:solidFill>
                  <a:schemeClr val="tx1"/>
                </a:solidFill>
                <a:latin typeface="Proxima Nova"/>
              </a:rPr>
              <a:t>4.  </a:t>
            </a:r>
            <a:r>
              <a:rPr lang="en-US" sz="2800" dirty="0"/>
              <a:t>Write the converse, inverse, and contrapositive of the statement in Exercise 3. 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599" y="2129153"/>
            <a:ext cx="10452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             Converse: If there is no progress, then there is no struggle. Inverse: If there is struggle, then there is progress. Contrapositive: If there is progress, then there is struggle. 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7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1548351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rgbClr val="221E1F"/>
                </a:solidFill>
              </a:rPr>
              <a:t>Content Objective</a:t>
            </a:r>
          </a:p>
          <a:p>
            <a:r>
              <a:rPr lang="en-US" sz="2800" dirty="0"/>
              <a:t>Students write and analyze compound statements by using logic.</a:t>
            </a:r>
          </a:p>
          <a:p>
            <a:endParaRPr lang="en-US" sz="2800" b="0" i="0" u="none" strike="noStrike" baseline="0" dirty="0"/>
          </a:p>
          <a:p>
            <a:r>
              <a:rPr lang="en-US" sz="2800" b="1" dirty="0">
                <a:solidFill>
                  <a:srgbClr val="221E1F"/>
                </a:solidFill>
              </a:rPr>
              <a:t>Language Objectives</a:t>
            </a:r>
            <a:endParaRPr lang="en-US" sz="2800" b="0" i="0" u="none" strike="noStrike" baseline="0" dirty="0">
              <a:solidFill>
                <a:srgbClr val="221E1F"/>
              </a:solidFill>
            </a:endParaRP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Students use </a:t>
            </a:r>
            <a:r>
              <a:rPr lang="en-US" sz="2800" i="1" dirty="0"/>
              <a:t>If</a:t>
            </a:r>
            <a:r>
              <a:rPr lang="en-US" sz="2800" dirty="0"/>
              <a:t> … , </a:t>
            </a:r>
            <a:r>
              <a:rPr lang="en-US" sz="2800" i="1" dirty="0"/>
              <a:t>then</a:t>
            </a:r>
            <a:r>
              <a:rPr lang="en-US" sz="2800" dirty="0"/>
              <a:t> … statements to explain how to analyze compound statements using logic.</a:t>
            </a: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To cultivate conversation, students participate in MLR8: Discussion Supports.</a:t>
            </a:r>
            <a:endParaRPr lang="en-US" sz="2800" b="0" i="0" u="none" strike="noStrike" baseline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10136408" cy="34702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</a:t>
            </a:r>
            <a:r>
              <a:rPr lang="en-US" sz="2800" b="1" dirty="0">
                <a:solidFill>
                  <a:schemeClr val="tx1"/>
                </a:solidFill>
              </a:rPr>
              <a:t>statement</a:t>
            </a:r>
            <a:r>
              <a:rPr lang="en-US" sz="2800" dirty="0"/>
              <a:t> is any sentence that is either true T or false F, but not both. </a:t>
            </a:r>
            <a:r>
              <a:rPr lang="en-US" sz="2800" b="1" dirty="0">
                <a:solidFill>
                  <a:schemeClr val="tx1"/>
                </a:solidFill>
              </a:rPr>
              <a:t>Truth value</a:t>
            </a:r>
            <a:r>
              <a:rPr lang="en-US" sz="2800" dirty="0"/>
              <a:t> is the truth or falsity of a statement. Statements are often represented using a letter such as </a:t>
            </a:r>
            <a:r>
              <a:rPr lang="en-US" sz="2800" i="1" dirty="0"/>
              <a:t>p</a:t>
            </a:r>
            <a:r>
              <a:rPr lang="en-US" sz="2800" dirty="0"/>
              <a:t> or </a:t>
            </a:r>
            <a:r>
              <a:rPr lang="en-US" sz="2800" i="1" dirty="0"/>
              <a:t>q</a:t>
            </a:r>
            <a:r>
              <a:rPr lang="en-US" sz="2800" dirty="0"/>
              <a:t>.</a:t>
            </a:r>
          </a:p>
          <a:p>
            <a:r>
              <a:rPr lang="en-US" sz="2800" dirty="0"/>
              <a:t>If a statement is represented by </a:t>
            </a:r>
            <a:r>
              <a:rPr lang="en-US" sz="2800" i="1" dirty="0"/>
              <a:t>p</a:t>
            </a:r>
            <a:r>
              <a:rPr lang="en-US" sz="2800" dirty="0"/>
              <a:t>, then </a:t>
            </a:r>
            <a:r>
              <a:rPr lang="en-US" sz="2800" i="1" dirty="0"/>
              <a:t>not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dirty="0"/>
              <a:t> or ∼</a:t>
            </a:r>
            <a:r>
              <a:rPr lang="en-US" sz="2800" i="1" dirty="0"/>
              <a:t>p</a:t>
            </a:r>
            <a:r>
              <a:rPr lang="en-US" sz="2800" dirty="0"/>
              <a:t> is the </a:t>
            </a:r>
            <a:r>
              <a:rPr lang="en-US" sz="2800" b="1" dirty="0">
                <a:solidFill>
                  <a:schemeClr val="tx1"/>
                </a:solidFill>
              </a:rPr>
              <a:t>negation</a:t>
            </a:r>
            <a:r>
              <a:rPr lang="en-US" sz="2800" dirty="0"/>
              <a:t> of the statement. The negation of a statement has the opposite meaning, as well as the opposite truth value, of the original statement.</a:t>
            </a:r>
            <a:endParaRPr lang="en-US" sz="2800" b="0" i="0" u="none" strike="noStrike" baseline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Using Logic </a:t>
            </a:r>
          </a:p>
        </p:txBody>
      </p:sp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10618434" cy="42533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Two or more statements joined by the word </a:t>
            </a:r>
            <a:r>
              <a:rPr lang="en-US" sz="2800" i="1" dirty="0"/>
              <a:t>and </a:t>
            </a:r>
            <a:r>
              <a:rPr lang="en-US" sz="2800" dirty="0"/>
              <a:t>or </a:t>
            </a:r>
            <a:r>
              <a:rPr lang="en-US" sz="2800" i="1" dirty="0"/>
              <a:t>or </a:t>
            </a:r>
            <a:r>
              <a:rPr lang="en-US" sz="2800" dirty="0"/>
              <a:t>form a </a:t>
            </a:r>
            <a:r>
              <a:rPr lang="en-US" sz="2800" b="1" dirty="0">
                <a:solidFill>
                  <a:schemeClr val="tx1"/>
                </a:solidFill>
              </a:rPr>
              <a:t>compound statement</a:t>
            </a:r>
            <a:r>
              <a:rPr lang="en-US" sz="2800" dirty="0"/>
              <a:t>. A compound statement using the word </a:t>
            </a:r>
            <a:r>
              <a:rPr lang="en-US" sz="2800" i="1" dirty="0"/>
              <a:t>and </a:t>
            </a:r>
            <a:r>
              <a:rPr lang="en-US" sz="2800" dirty="0"/>
              <a:t>is called a </a:t>
            </a:r>
            <a:r>
              <a:rPr lang="en-US" sz="2800" b="1" dirty="0">
                <a:solidFill>
                  <a:schemeClr val="tx1"/>
                </a:solidFill>
              </a:rPr>
              <a:t>conjunction</a:t>
            </a:r>
            <a:r>
              <a:rPr lang="en-US" sz="2800" dirty="0"/>
              <a:t>. A conjunction is true only when both statements that form it are true. A conjunction is written as </a:t>
            </a:r>
            <a:r>
              <a:rPr lang="en-US" sz="2800" i="1" dirty="0"/>
              <a:t>p and q </a:t>
            </a:r>
            <a:r>
              <a:rPr lang="en-US" sz="2800" dirty="0"/>
              <a:t>or </a:t>
            </a:r>
            <a:r>
              <a:rPr lang="en-US" sz="2800" i="1" dirty="0"/>
              <a:t>p </a:t>
            </a:r>
            <a:r>
              <a:rPr lang="en-US" sz="2800" dirty="0"/>
              <a:t>∧ </a:t>
            </a:r>
            <a:r>
              <a:rPr lang="en-US" sz="2800" i="1" dirty="0"/>
              <a:t>q</a:t>
            </a:r>
            <a:r>
              <a:rPr lang="en-US" sz="2800" dirty="0"/>
              <a:t>. </a:t>
            </a:r>
          </a:p>
          <a:p>
            <a:r>
              <a:rPr lang="en-US" sz="2800" dirty="0"/>
              <a:t>A compound statement using the word </a:t>
            </a:r>
            <a:r>
              <a:rPr lang="en-US" sz="2800" i="1" dirty="0"/>
              <a:t>or </a:t>
            </a:r>
            <a:r>
              <a:rPr lang="en-US" sz="2800" dirty="0"/>
              <a:t>is called a </a:t>
            </a:r>
            <a:r>
              <a:rPr lang="en-US" sz="2800" b="1" dirty="0">
                <a:solidFill>
                  <a:schemeClr val="tx1"/>
                </a:solidFill>
              </a:rPr>
              <a:t>disjunction</a:t>
            </a:r>
            <a:r>
              <a:rPr lang="en-US" sz="2800" dirty="0"/>
              <a:t>. A disjunction is true if at least one of the statements is true. A disjunction is written as </a:t>
            </a:r>
            <a:r>
              <a:rPr lang="en-US" sz="2800" i="1" dirty="0"/>
              <a:t>p or q </a:t>
            </a:r>
            <a:r>
              <a:rPr lang="en-US" sz="2800" dirty="0"/>
              <a:t>or </a:t>
            </a:r>
            <a:r>
              <a:rPr lang="en-US" sz="2800" i="1" dirty="0"/>
              <a:t>p </a:t>
            </a:r>
            <a:r>
              <a:rPr lang="en-US" sz="2800" dirty="0"/>
              <a:t>∨ </a:t>
            </a:r>
            <a:r>
              <a:rPr lang="en-US" sz="2800" i="1" dirty="0"/>
              <a:t>q</a:t>
            </a:r>
            <a:r>
              <a:rPr lang="en-US" sz="2800" dirty="0"/>
              <a:t>.</a:t>
            </a:r>
            <a:endParaRPr lang="en-US" sz="2800" b="0" i="0" u="none" strike="noStrike" baseline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Using Logic </a:t>
            </a:r>
          </a:p>
        </p:txBody>
      </p:sp>
    </p:spTree>
    <p:extLst>
      <p:ext uri="{BB962C8B-B14F-4D97-AF65-F5344CB8AC3E}">
        <p14:creationId xmlns:p14="http://schemas.microsoft.com/office/powerpoint/2010/main" val="48076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Truth Values of Conjunctions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8461"/>
            <a:ext cx="7955280" cy="43130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Use the statements to write each conjunction. Then find the truth values. Explain your reasoning.</a:t>
            </a:r>
          </a:p>
          <a:p>
            <a:r>
              <a:rPr lang="en-US" sz="2800" b="1" i="1" dirty="0">
                <a:solidFill>
                  <a:schemeClr val="tx1"/>
                </a:solidFill>
              </a:rPr>
              <a:t>p</a:t>
            </a:r>
            <a:r>
              <a:rPr lang="en-US" sz="2800" b="1" dirty="0">
                <a:solidFill>
                  <a:schemeClr val="tx1"/>
                </a:solidFill>
              </a:rPr>
              <a:t>: The figure is a pentagon.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i="1" dirty="0">
                <a:solidFill>
                  <a:schemeClr val="tx1"/>
                </a:solidFill>
              </a:rPr>
              <a:t>q</a:t>
            </a:r>
            <a:r>
              <a:rPr lang="en-US" sz="2800" b="1" dirty="0">
                <a:solidFill>
                  <a:schemeClr val="tx1"/>
                </a:solidFill>
              </a:rPr>
              <a:t>: The figure has four congruent sides.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i="1" dirty="0">
                <a:solidFill>
                  <a:schemeClr val="tx1"/>
                </a:solidFill>
              </a:rPr>
              <a:t>r</a:t>
            </a:r>
            <a:r>
              <a:rPr lang="en-US" sz="2800" b="1" dirty="0">
                <a:solidFill>
                  <a:schemeClr val="tx1"/>
                </a:solidFill>
              </a:rPr>
              <a:t>: The figure has four right angles.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a. </a:t>
            </a:r>
            <a:r>
              <a:rPr lang="en-IN" sz="2800" b="1" i="1" dirty="0">
                <a:solidFill>
                  <a:schemeClr val="tx1"/>
                </a:solidFill>
              </a:rPr>
              <a:t>p </a:t>
            </a:r>
            <a:r>
              <a:rPr lang="en-IN" sz="2800" b="1" dirty="0">
                <a:solidFill>
                  <a:schemeClr val="tx1"/>
                </a:solidFill>
              </a:rPr>
              <a:t>and </a:t>
            </a:r>
            <a:r>
              <a:rPr lang="en-IN" sz="2800" b="1" i="1" dirty="0">
                <a:solidFill>
                  <a:schemeClr val="tx1"/>
                </a:solidFill>
              </a:rPr>
              <a:t>r</a:t>
            </a:r>
            <a:r>
              <a:rPr lang="en-IN" sz="2800" b="1" i="1" dirty="0"/>
              <a:t> </a:t>
            </a:r>
            <a:endParaRPr lang="en-IN" sz="2800" dirty="0"/>
          </a:p>
          <a:p>
            <a:r>
              <a:rPr lang="en-IN" sz="2800" b="1" dirty="0">
                <a:solidFill>
                  <a:schemeClr val="tx1"/>
                </a:solidFill>
              </a:rPr>
              <a:t>b. ∼</a:t>
            </a:r>
            <a:r>
              <a:rPr lang="en-IN" sz="2800" b="1" i="1" dirty="0">
                <a:solidFill>
                  <a:schemeClr val="tx1"/>
                </a:solidFill>
              </a:rPr>
              <a:t>p </a:t>
            </a:r>
            <a:r>
              <a:rPr lang="en-IN" sz="2800" b="1" dirty="0">
                <a:solidFill>
                  <a:schemeClr val="tx1"/>
                </a:solidFill>
              </a:rPr>
              <a:t>∧ </a:t>
            </a:r>
            <a:r>
              <a:rPr lang="en-IN" sz="2800" b="1" i="1" dirty="0">
                <a:solidFill>
                  <a:schemeClr val="tx1"/>
                </a:solidFill>
              </a:rPr>
              <a:t>q </a:t>
            </a:r>
            <a:endParaRPr lang="en-IN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19" y="1718461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dfdc7cc7edec5a1815d882a7f7ce31defdd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019317-E879-42C5-A38E-278820CBC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19F034-8EF5-4FB9-9964-056A94C54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7B8949-CBC3-4377-A494-7591C33E696E}">
  <ds:schemaRefs>
    <ds:schemaRef ds:uri="http://purl.org/dc/elements/1.1/"/>
    <ds:schemaRef ds:uri="http://schemas.microsoft.com/office/2006/metadata/properties"/>
    <ds:schemaRef ds:uri="9450ef5d-1a70-432a-a187-b784c13ee2c7"/>
    <ds:schemaRef ds:uri="http://purl.org/dc/terms/"/>
    <ds:schemaRef ds:uri="eebb11a2-b469-44b8-8bf8-081d58bb6473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8535</TotalTime>
  <Words>3769</Words>
  <Application>Microsoft Office PowerPoint</Application>
  <PresentationFormat>Widescreen</PresentationFormat>
  <Paragraphs>332</Paragraphs>
  <Slides>53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Proxima Nova</vt:lpstr>
      <vt:lpstr>Vectipede Bk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Jaime Sobalvarro</cp:lastModifiedBy>
  <cp:revision>320</cp:revision>
  <cp:lastPrinted>2022-09-21T01:04:46Z</cp:lastPrinted>
  <dcterms:created xsi:type="dcterms:W3CDTF">2020-09-17T18:06:02Z</dcterms:created>
  <dcterms:modified xsi:type="dcterms:W3CDTF">2024-09-23T02:58:30Z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