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9"/>
  </p:notesMasterIdLst>
  <p:handoutMasterIdLst>
    <p:handoutMasterId r:id="rId50"/>
  </p:handoutMasterIdLst>
  <p:sldIdLst>
    <p:sldId id="327" r:id="rId6"/>
    <p:sldId id="355" r:id="rId7"/>
    <p:sldId id="351" r:id="rId8"/>
    <p:sldId id="352" r:id="rId9"/>
    <p:sldId id="353" r:id="rId10"/>
    <p:sldId id="303" r:id="rId11"/>
    <p:sldId id="378" r:id="rId12"/>
    <p:sldId id="304" r:id="rId13"/>
    <p:sldId id="305" r:id="rId14"/>
    <p:sldId id="316" r:id="rId15"/>
    <p:sldId id="317" r:id="rId16"/>
    <p:sldId id="306" r:id="rId17"/>
    <p:sldId id="307" r:id="rId18"/>
    <p:sldId id="358" r:id="rId19"/>
    <p:sldId id="319" r:id="rId20"/>
    <p:sldId id="329" r:id="rId21"/>
    <p:sldId id="354" r:id="rId22"/>
    <p:sldId id="330" r:id="rId23"/>
    <p:sldId id="359" r:id="rId24"/>
    <p:sldId id="331" r:id="rId25"/>
    <p:sldId id="348" r:id="rId26"/>
    <p:sldId id="357" r:id="rId27"/>
    <p:sldId id="309" r:id="rId28"/>
    <p:sldId id="360" r:id="rId29"/>
    <p:sldId id="334" r:id="rId30"/>
    <p:sldId id="335" r:id="rId31"/>
    <p:sldId id="321" r:id="rId32"/>
    <p:sldId id="310" r:id="rId33"/>
    <p:sldId id="361" r:id="rId34"/>
    <p:sldId id="340" r:id="rId35"/>
    <p:sldId id="336" r:id="rId36"/>
    <p:sldId id="362" r:id="rId37"/>
    <p:sldId id="338" r:id="rId38"/>
    <p:sldId id="339" r:id="rId39"/>
    <p:sldId id="363" r:id="rId40"/>
    <p:sldId id="341" r:id="rId41"/>
    <p:sldId id="364" r:id="rId42"/>
    <p:sldId id="342" r:id="rId43"/>
    <p:sldId id="343" r:id="rId44"/>
    <p:sldId id="344" r:id="rId45"/>
    <p:sldId id="345" r:id="rId46"/>
    <p:sldId id="356" r:id="rId47"/>
    <p:sldId id="346"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Justus, Joseph" initials="JJ" lastIdx="1" clrIdx="1">
    <p:extLst>
      <p:ext uri="{19B8F6BF-5375-455C-9EA6-DF929625EA0E}">
        <p15:presenceInfo xmlns:p15="http://schemas.microsoft.com/office/powerpoint/2012/main" userId="S::joseph.justus@mheducation.com::c36d40d1-f060-4972-8bd9-850308908a0f" providerId="AD"/>
      </p:ext>
    </p:extLst>
  </p:cmAuthor>
  <p:cmAuthor id="3" name="Oxley, Angela" initials="OA" lastIdx="24" clrIdx="2">
    <p:extLst>
      <p:ext uri="{19B8F6BF-5375-455C-9EA6-DF929625EA0E}">
        <p15:presenceInfo xmlns:p15="http://schemas.microsoft.com/office/powerpoint/2012/main" userId="S::angela.oxley@mheducation.com::2701a8e4-ff8b-43b5-b1ab-b049b2cef046" providerId="AD"/>
      </p:ext>
    </p:extLst>
  </p:cmAuthor>
  <p:cmAuthor id="4" name="Tharick Rahim. H" initials="TRH" lastIdx="7" clrIdx="3">
    <p:extLst>
      <p:ext uri="{19B8F6BF-5375-455C-9EA6-DF929625EA0E}">
        <p15:presenceInfo xmlns:p15="http://schemas.microsoft.com/office/powerpoint/2012/main" userId="S::Hasheem.Tharick@spi-global.com::c93f5f0c-4a60-4e12-b46a-51565bfa716a" providerId="AD"/>
      </p:ext>
    </p:extLst>
  </p:cmAuthor>
  <p:cmAuthor id="5" name="Nithiyanadhan Rajagopal" initials="NR" lastIdx="5" clrIdx="4">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5E5E5B"/>
    <a:srgbClr val="FF0000"/>
    <a:srgbClr val="0070C0"/>
    <a:srgbClr val="C00000"/>
    <a:srgbClr val="007077"/>
    <a:srgbClr val="02F0DE"/>
    <a:srgbClr val="33F0E1"/>
    <a:srgbClr val="331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4AA47-B82C-4CCA-A6D8-BEB45986C4E2}" v="9" dt="2021-10-27T12:04:12.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352" y="44"/>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96765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48260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24</a:t>
            </a:r>
          </a:p>
          <a:p>
            <a:r>
              <a:rPr lang="en-US"/>
              <a:t>39</a:t>
            </a:r>
          </a:p>
          <a:p>
            <a:r>
              <a:rPr lang="en-US"/>
              <a:t>20</a:t>
            </a:r>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a:p>
        </p:txBody>
      </p:sp>
    </p:spTree>
    <p:extLst>
      <p:ext uri="{BB962C8B-B14F-4D97-AF65-F5344CB8AC3E}">
        <p14:creationId xmlns:p14="http://schemas.microsoft.com/office/powerpoint/2010/main" val="173078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32</a:t>
            </a:r>
          </a:p>
          <a:p>
            <a:r>
              <a:rPr lang="en-US"/>
              <a:t>75</a:t>
            </a:r>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a:p>
        </p:txBody>
      </p:sp>
    </p:spTree>
    <p:extLst>
      <p:ext uri="{BB962C8B-B14F-4D97-AF65-F5344CB8AC3E}">
        <p14:creationId xmlns:p14="http://schemas.microsoft.com/office/powerpoint/2010/main" val="133517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V </a:t>
            </a:r>
            <a:r>
              <a:rPr lang="en-US" i="0"/>
              <a:t>= 540 ft³</a:t>
            </a:r>
            <a:endParaRPr lang="en-US" i="1"/>
          </a:p>
        </p:txBody>
      </p:sp>
      <p:sp>
        <p:nvSpPr>
          <p:cNvPr id="4" name="Slide Number Placeholder 3"/>
          <p:cNvSpPr>
            <a:spLocks noGrp="1"/>
          </p:cNvSpPr>
          <p:nvPr>
            <p:ph type="sldNum" sz="quarter" idx="5"/>
          </p:nvPr>
        </p:nvSpPr>
        <p:spPr/>
        <p:txBody>
          <a:bodyPr/>
          <a:lstStyle/>
          <a:p>
            <a:fld id="{30DC0D4C-FD52-4CA4-A998-31C73A5A5BDE}" type="slidenum">
              <a:rPr lang="en-US" smtClean="0"/>
              <a:t>17</a:t>
            </a:fld>
            <a:endParaRPr lang="en-US"/>
          </a:p>
        </p:txBody>
      </p:sp>
    </p:spTree>
    <p:extLst>
      <p:ext uri="{BB962C8B-B14F-4D97-AF65-F5344CB8AC3E}">
        <p14:creationId xmlns:p14="http://schemas.microsoft.com/office/powerpoint/2010/main" val="211851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V </a:t>
            </a:r>
            <a:r>
              <a:rPr lang="en-US" i="0"/>
              <a:t>= 26.95 m³</a:t>
            </a:r>
            <a:endParaRPr lang="en-US" i="1"/>
          </a:p>
        </p:txBody>
      </p:sp>
      <p:sp>
        <p:nvSpPr>
          <p:cNvPr id="4" name="Slide Number Placeholder 3"/>
          <p:cNvSpPr>
            <a:spLocks noGrp="1"/>
          </p:cNvSpPr>
          <p:nvPr>
            <p:ph type="sldNum" sz="quarter" idx="5"/>
          </p:nvPr>
        </p:nvSpPr>
        <p:spPr/>
        <p:txBody>
          <a:bodyPr/>
          <a:lstStyle/>
          <a:p>
            <a:fld id="{30DC0D4C-FD52-4CA4-A998-31C73A5A5BDE}" type="slidenum">
              <a:rPr lang="en-US" smtClean="0"/>
              <a:t>22</a:t>
            </a:fld>
            <a:endParaRPr lang="en-US"/>
          </a:p>
        </p:txBody>
      </p:sp>
    </p:spTree>
    <p:extLst>
      <p:ext uri="{BB962C8B-B14F-4D97-AF65-F5344CB8AC3E}">
        <p14:creationId xmlns:p14="http://schemas.microsoft.com/office/powerpoint/2010/main" val="367300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42</a:t>
            </a:fld>
            <a:endParaRPr lang="en-US"/>
          </a:p>
        </p:txBody>
      </p:sp>
    </p:spTree>
    <p:extLst>
      <p:ext uri="{BB962C8B-B14F-4D97-AF65-F5344CB8AC3E}">
        <p14:creationId xmlns:p14="http://schemas.microsoft.com/office/powerpoint/2010/main" val="154110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4968 cm³</a:t>
            </a:r>
          </a:p>
        </p:txBody>
      </p:sp>
      <p:sp>
        <p:nvSpPr>
          <p:cNvPr id="4" name="Slide Number Placeholder 3"/>
          <p:cNvSpPr>
            <a:spLocks noGrp="1"/>
          </p:cNvSpPr>
          <p:nvPr>
            <p:ph type="sldNum" sz="quarter" idx="5"/>
          </p:nvPr>
        </p:nvSpPr>
        <p:spPr/>
        <p:txBody>
          <a:bodyPr/>
          <a:lstStyle/>
          <a:p>
            <a:fld id="{30DC0D4C-FD52-4CA4-A998-31C73A5A5BDE}" type="slidenum">
              <a:rPr lang="en-US" smtClean="0"/>
              <a:t>43</a:t>
            </a:fld>
            <a:endParaRPr lang="en-US"/>
          </a:p>
        </p:txBody>
      </p:sp>
    </p:spTree>
    <p:extLst>
      <p:ext uri="{BB962C8B-B14F-4D97-AF65-F5344CB8AC3E}">
        <p14:creationId xmlns:p14="http://schemas.microsoft.com/office/powerpoint/2010/main" val="388070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rgbClr val="5E5E5B"/>
                </a:solidFill>
              </a:rPr>
              <a:t>Volumes of Prisms and Pyramids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7499125" cy="74252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33175A"/>
                </a:solidFill>
                <a:latin typeface="Arial" panose="020B0604020202020204" pitchFamily="34" charset="0"/>
                <a:cs typeface="Arial" panose="020B0604020202020204" pitchFamily="34" charset="0"/>
              </a:rPr>
              <a:t>Volumes of Prisms and Pyramids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120503" cy="6724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mj-lt"/>
              </a:rPr>
              <a:t>Key Concept: </a:t>
            </a:r>
            <a:r>
              <a:rPr lang="en-US" sz="2800" b="1">
                <a:latin typeface="+mj-lt"/>
              </a:rPr>
              <a:t>Volume of a Prism</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Volume of Prisms</a:t>
            </a:r>
          </a:p>
        </p:txBody>
      </p:sp>
      <p:graphicFrame>
        <p:nvGraphicFramePr>
          <p:cNvPr id="2" name="Table 1"/>
          <p:cNvGraphicFramePr>
            <a:graphicFrameLocks noGrp="1"/>
          </p:cNvGraphicFramePr>
          <p:nvPr>
            <p:extLst>
              <p:ext uri="{D42A27DB-BD31-4B8C-83A1-F6EECF244321}">
                <p14:modId xmlns:p14="http://schemas.microsoft.com/office/powerpoint/2010/main" val="1567272978"/>
              </p:ext>
            </p:extLst>
          </p:nvPr>
        </p:nvGraphicFramePr>
        <p:xfrm>
          <a:off x="459872" y="2469114"/>
          <a:ext cx="8480927" cy="3169920"/>
        </p:xfrm>
        <a:graphic>
          <a:graphicData uri="http://schemas.openxmlformats.org/drawingml/2006/table">
            <a:tbl>
              <a:tblPr firstRow="1" bandRow="1">
                <a:tableStyleId>{2D5ABB26-0587-4C30-8999-92F81FD0307C}</a:tableStyleId>
              </a:tblPr>
              <a:tblGrid>
                <a:gridCol w="1792360">
                  <a:extLst>
                    <a:ext uri="{9D8B030D-6E8A-4147-A177-3AD203B41FA5}">
                      <a16:colId xmlns:a16="http://schemas.microsoft.com/office/drawing/2014/main" val="2307759900"/>
                    </a:ext>
                  </a:extLst>
                </a:gridCol>
                <a:gridCol w="3861591">
                  <a:extLst>
                    <a:ext uri="{9D8B030D-6E8A-4147-A177-3AD203B41FA5}">
                      <a16:colId xmlns:a16="http://schemas.microsoft.com/office/drawing/2014/main" val="2507474594"/>
                    </a:ext>
                  </a:extLst>
                </a:gridCol>
                <a:gridCol w="2826976">
                  <a:extLst>
                    <a:ext uri="{9D8B030D-6E8A-4147-A177-3AD203B41FA5}">
                      <a16:colId xmlns:a16="http://schemas.microsoft.com/office/drawing/2014/main" val="3541606101"/>
                    </a:ext>
                  </a:extLst>
                </a:gridCol>
              </a:tblGrid>
              <a:tr h="1957254">
                <a:tc>
                  <a:txBody>
                    <a:bodyPr/>
                    <a:lstStyle/>
                    <a:p>
                      <a:r>
                        <a:rPr lang="en-US" sz="2800" b="1" i="0" u="none" strike="noStrike" kern="1200" baseline="0">
                          <a:solidFill>
                            <a:schemeClr val="tx1"/>
                          </a:solidFill>
                          <a:latin typeface="+mn-lt"/>
                          <a:ea typeface="+mn-ea"/>
                          <a:cs typeface="+mn-cs"/>
                        </a:rPr>
                        <a:t>Words </a:t>
                      </a:r>
                      <a:endParaRPr lang="en-US" sz="2800" b="0"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kern="1200" baseline="0">
                          <a:solidFill>
                            <a:srgbClr val="5E5E5B"/>
                          </a:solidFill>
                          <a:latin typeface="+mn-lt"/>
                          <a:ea typeface="+mn-ea"/>
                          <a:cs typeface="+mn-cs"/>
                        </a:rPr>
                        <a:t>The volume </a:t>
                      </a:r>
                      <a:r>
                        <a:rPr lang="en-US" sz="2800" b="0" i="1" u="none" strike="noStrike" kern="1200" baseline="0">
                          <a:solidFill>
                            <a:srgbClr val="5E5E5B"/>
                          </a:solidFill>
                          <a:latin typeface="+mn-lt"/>
                          <a:ea typeface="+mn-ea"/>
                          <a:cs typeface="+mn-cs"/>
                        </a:rPr>
                        <a:t>V </a:t>
                      </a:r>
                      <a:r>
                        <a:rPr lang="en-US" sz="2800" b="0" i="0" u="none" strike="noStrike" kern="1200" baseline="0">
                          <a:solidFill>
                            <a:srgbClr val="5E5E5B"/>
                          </a:solidFill>
                          <a:latin typeface="+mn-lt"/>
                          <a:ea typeface="+mn-ea"/>
                          <a:cs typeface="+mn-cs"/>
                        </a:rPr>
                        <a:t>of a prism is </a:t>
                      </a:r>
                      <a:r>
                        <a:rPr lang="en-US" sz="2800" b="0" i="1" u="none" strike="noStrike" kern="1200" baseline="0">
                          <a:solidFill>
                            <a:srgbClr val="5E5E5B"/>
                          </a:solidFill>
                          <a:latin typeface="+mn-lt"/>
                          <a:ea typeface="+mn-ea"/>
                          <a:cs typeface="+mn-cs"/>
                        </a:rPr>
                        <a:t>V </a:t>
                      </a:r>
                      <a:r>
                        <a:rPr lang="en-US" sz="2800" b="0" i="0" u="none" strike="noStrike" kern="1200" baseline="0">
                          <a:solidFill>
                            <a:srgbClr val="5E5E5B"/>
                          </a:solidFill>
                          <a:latin typeface="+mn-lt"/>
                          <a:ea typeface="+mn-ea"/>
                          <a:cs typeface="+mn-cs"/>
                        </a:rPr>
                        <a:t>= </a:t>
                      </a:r>
                      <a:r>
                        <a:rPr lang="en-US" sz="2800" b="0" i="1" u="none" strike="noStrike" kern="1200" baseline="0">
                          <a:solidFill>
                            <a:srgbClr val="5E5E5B"/>
                          </a:solidFill>
                          <a:latin typeface="+mn-lt"/>
                          <a:ea typeface="+mn-ea"/>
                          <a:cs typeface="+mn-cs"/>
                        </a:rPr>
                        <a:t>Bh</a:t>
                      </a:r>
                      <a:r>
                        <a:rPr lang="en-US" sz="2800" b="0" i="0" u="none" strike="noStrike" kern="1200" baseline="0">
                          <a:solidFill>
                            <a:srgbClr val="5E5E5B"/>
                          </a:solidFill>
                          <a:latin typeface="+mn-lt"/>
                          <a:ea typeface="+mn-ea"/>
                          <a:cs typeface="+mn-cs"/>
                        </a:rPr>
                        <a:t>, where </a:t>
                      </a:r>
                      <a:r>
                        <a:rPr lang="en-US" sz="2800" b="0" i="1" u="none" strike="noStrike" kern="1200" baseline="0">
                          <a:solidFill>
                            <a:srgbClr val="5E5E5B"/>
                          </a:solidFill>
                          <a:latin typeface="+mn-lt"/>
                          <a:ea typeface="+mn-ea"/>
                          <a:cs typeface="+mn-cs"/>
                        </a:rPr>
                        <a:t>B </a:t>
                      </a:r>
                      <a:r>
                        <a:rPr lang="en-US" sz="2800" b="0" i="0" u="none" strike="noStrike" kern="1200" baseline="0">
                          <a:solidFill>
                            <a:srgbClr val="5E5E5B"/>
                          </a:solidFill>
                          <a:latin typeface="+mn-lt"/>
                          <a:ea typeface="+mn-ea"/>
                          <a:cs typeface="+mn-cs"/>
                        </a:rPr>
                        <a:t>is the area of a base and </a:t>
                      </a:r>
                      <a:r>
                        <a:rPr lang="en-US" sz="2800" b="0" i="1" u="none" strike="noStrike" kern="1200" baseline="0">
                          <a:solidFill>
                            <a:srgbClr val="5E5E5B"/>
                          </a:solidFill>
                          <a:latin typeface="+mn-lt"/>
                          <a:ea typeface="+mn-ea"/>
                          <a:cs typeface="+mn-cs"/>
                        </a:rPr>
                        <a:t>h </a:t>
                      </a:r>
                      <a:r>
                        <a:rPr lang="en-US" sz="2800" b="0" i="0" u="none" strike="noStrike" kern="1200" baseline="0">
                          <a:solidFill>
                            <a:srgbClr val="5E5E5B"/>
                          </a:solidFill>
                          <a:latin typeface="+mn-lt"/>
                          <a:ea typeface="+mn-ea"/>
                          <a:cs typeface="+mn-cs"/>
                        </a:rPr>
                        <a:t>is the height of the prism.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979750"/>
                  </a:ext>
                </a:extLst>
              </a:tr>
              <a:tr h="929404">
                <a:tc>
                  <a:txBody>
                    <a:bodyPr/>
                    <a:lstStyle/>
                    <a:p>
                      <a:pPr marL="0" algn="l" defTabSz="914400" rtl="0" eaLnBrk="1" latinLnBrk="0" hangingPunct="1"/>
                      <a:r>
                        <a:rPr lang="en-US" sz="2800" b="1" i="0" u="none" strike="noStrike" kern="1200" baseline="0">
                          <a:solidFill>
                            <a:schemeClr val="tx1"/>
                          </a:solidFill>
                          <a:latin typeface="+mn-lt"/>
                          <a:ea typeface="+mn-ea"/>
                          <a:cs typeface="+mn-cs"/>
                        </a:rPr>
                        <a:t>Symbols </a:t>
                      </a:r>
                      <a:r>
                        <a:rPr lang="en-US" sz="2800" b="0" i="0" u="none" strike="noStrike" kern="1200" baseline="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1" u="none" strike="noStrike" kern="1200" baseline="0">
                          <a:solidFill>
                            <a:srgbClr val="5E5E5B"/>
                          </a:solidFill>
                          <a:latin typeface="+mn-lt"/>
                          <a:ea typeface="+mn-ea"/>
                          <a:cs typeface="+mn-cs"/>
                        </a:rPr>
                        <a:t>V </a:t>
                      </a:r>
                      <a:r>
                        <a:rPr lang="en-US" sz="2800" b="0" i="0" u="none" strike="noStrike" kern="1200" baseline="0">
                          <a:solidFill>
                            <a:srgbClr val="5E5E5B"/>
                          </a:solidFill>
                          <a:latin typeface="+mn-lt"/>
                          <a:ea typeface="+mn-ea"/>
                          <a:cs typeface="+mn-cs"/>
                        </a:rPr>
                        <a:t>= </a:t>
                      </a:r>
                      <a:r>
                        <a:rPr lang="en-US" sz="2800" b="0" i="1" u="none" strike="noStrike" kern="1200" baseline="0">
                          <a:solidFill>
                            <a:srgbClr val="5E5E5B"/>
                          </a:solidFill>
                          <a:latin typeface="+mn-lt"/>
                          <a:ea typeface="+mn-ea"/>
                          <a:cs typeface="+mn-cs"/>
                        </a:rPr>
                        <a:t>Bh </a:t>
                      </a:r>
                      <a:r>
                        <a:rPr lang="en-US" sz="2800" b="0" i="0" u="none" strike="noStrike" kern="1200" baseline="0">
                          <a:solidFill>
                            <a:srgbClr val="5E5E5B"/>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916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2837521"/>
            <a:ext cx="2203863" cy="1182957"/>
          </a:xfrm>
          <a:prstGeom prst="rect">
            <a:avLst/>
          </a:prstGeom>
        </p:spPr>
      </p:pic>
    </p:spTree>
    <p:extLst>
      <p:ext uri="{BB962C8B-B14F-4D97-AF65-F5344CB8AC3E}">
        <p14:creationId xmlns:p14="http://schemas.microsoft.com/office/powerpoint/2010/main" val="166225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213915"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mj-lt"/>
              </a:rPr>
              <a:t>Key Concept: </a:t>
            </a:r>
            <a:r>
              <a:rPr lang="en-US" sz="2800" b="1">
                <a:latin typeface="+mj-lt"/>
              </a:rPr>
              <a:t>Cavalieri’s Principle</a:t>
            </a:r>
          </a:p>
          <a:p>
            <a:r>
              <a:rPr lang="en-US" sz="2800"/>
              <a:t>If two solids have the same height </a:t>
            </a:r>
            <a:r>
              <a:rPr lang="en-US" sz="2800" i="1"/>
              <a:t>h</a:t>
            </a:r>
            <a:r>
              <a:rPr lang="en-US" sz="2800"/>
              <a:t> and the same cross-sectional area </a:t>
            </a:r>
            <a:r>
              <a:rPr lang="en-US" sz="2800" i="1"/>
              <a:t>B</a:t>
            </a:r>
            <a:r>
              <a:rPr lang="en-US" sz="2800"/>
              <a:t> at every level, then they have the same volume.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Volume of Prisms</a:t>
            </a:r>
          </a:p>
        </p:txBody>
      </p:sp>
    </p:spTree>
    <p:extLst>
      <p:ext uri="{BB962C8B-B14F-4D97-AF65-F5344CB8AC3E}">
        <p14:creationId xmlns:p14="http://schemas.microsoft.com/office/powerpoint/2010/main" val="255699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Volume of Prisms</a:t>
            </a: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4" y="1707845"/>
            <a:ext cx="7724756"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600">
                <a:solidFill>
                  <a:srgbClr val="5E5E5B"/>
                </a:solidFill>
                <a:latin typeface="+mj-lt"/>
              </a:rPr>
              <a:t>You can use Cavalieri’s Principle to find volumes of oblique prisms. Notice that at every level of a right or oblique prism, a cross section parallel to the base is a figure that is congruent to the base. The area of each of these cross sections is the same.</a:t>
            </a:r>
          </a:p>
          <a:p>
            <a:pPr>
              <a:spcBef>
                <a:spcPts val="0"/>
              </a:spcBef>
            </a:pPr>
            <a:r>
              <a:rPr lang="en-US" sz="2600">
                <a:solidFill>
                  <a:srgbClr val="5E5E5B"/>
                </a:solidFill>
                <a:latin typeface="+mj-lt"/>
              </a:rPr>
              <a:t>According to Cavalieri’s Principle, if the areas of the bases and measures of the heights of two prisms are equal, then the prisms have the same volume. Thus, the formula for the volume of an oblique prism is the same as the formula for a right prism.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890" y="2393945"/>
            <a:ext cx="1468049" cy="21767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810" y="2505275"/>
            <a:ext cx="1580031" cy="2040236"/>
          </a:xfrm>
          <a:prstGeom prst="rect">
            <a:avLst/>
          </a:prstGeom>
        </p:spPr>
      </p:pic>
    </p:spTree>
    <p:extLst>
      <p:ext uri="{BB962C8B-B14F-4D97-AF65-F5344CB8AC3E}">
        <p14:creationId xmlns:p14="http://schemas.microsoft.com/office/powerpoint/2010/main" val="108065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Volume of a Prism</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999816"/>
            <a:ext cx="8379232" cy="26302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Find the volume of the prism.</a:t>
            </a:r>
          </a:p>
        </p:txBody>
      </p:sp>
      <p:pic>
        <p:nvPicPr>
          <p:cNvPr id="7" name="Picture 6">
            <a:extLst>
              <a:ext uri="{FF2B5EF4-FFF2-40B4-BE49-F238E27FC236}">
                <a16:creationId xmlns:a16="http://schemas.microsoft.com/office/drawing/2014/main" id="{EE0D535F-68BC-4FE8-ADB9-90777C484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389" y="1999816"/>
            <a:ext cx="2218611" cy="2041123"/>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Volume of a Prism</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999817"/>
                <a:ext cx="8379232" cy="22274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Step 1 Find the area of the base </a:t>
                </a:r>
                <a:r>
                  <a:rPr lang="en-US" sz="2800" b="1" i="1">
                    <a:solidFill>
                      <a:schemeClr val="tx1"/>
                    </a:solidFill>
                  </a:rPr>
                  <a:t>B</a:t>
                </a:r>
                <a:r>
                  <a:rPr lang="en-US" sz="2800" b="1">
                    <a:solidFill>
                      <a:schemeClr val="tx1"/>
                    </a:solidFill>
                  </a:rPr>
                  <a:t>.</a:t>
                </a:r>
              </a:p>
              <a:p>
                <a14:m>
                  <m:oMath xmlns:m="http://schemas.openxmlformats.org/officeDocument/2006/math">
                    <m:r>
                      <a:rPr lang="en-US" sz="2800" b="0" i="1" smtClean="0">
                        <a:solidFill>
                          <a:srgbClr val="5E5E5B"/>
                        </a:solidFill>
                        <a:latin typeface="Cambria Math" panose="02040503050406030204" pitchFamily="18" charset="0"/>
                      </a:rPr>
                      <m:t>𝐵</m:t>
                    </m:r>
                    <m:r>
                      <a:rPr lang="en-US" sz="2800" b="0" i="0" smtClean="0">
                        <a:solidFill>
                          <a:srgbClr val="5E5E5B"/>
                        </a:solidFill>
                        <a:latin typeface="Cambria Math" panose="02040503050406030204" pitchFamily="18" charset="0"/>
                      </a:rPr>
                      <m:t>=</m:t>
                    </m:r>
                    <m:f>
                      <m:fPr>
                        <m:ctrlPr>
                          <a:rPr lang="en-US" sz="280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2</m:t>
                        </m:r>
                      </m:den>
                    </m:f>
                    <m:r>
                      <a:rPr lang="en-US" sz="2800" b="0" i="1" smtClean="0">
                        <a:solidFill>
                          <a:srgbClr val="5E5E5B"/>
                        </a:solidFill>
                        <a:latin typeface="Cambria Math" panose="02040503050406030204" pitchFamily="18" charset="0"/>
                      </a:rPr>
                      <m:t>𝑎𝑃</m:t>
                    </m:r>
                  </m:oMath>
                </a14:m>
                <a:r>
                  <a:rPr lang="en-US" sz="2800">
                    <a:solidFill>
                      <a:srgbClr val="5E5E5B"/>
                    </a:solidFill>
                  </a:rPr>
                  <a:t>                          </a:t>
                </a:r>
                <a:r>
                  <a:rPr lang="en-US" sz="2800">
                    <a:solidFill>
                      <a:srgbClr val="0070C0"/>
                    </a:solidFill>
                  </a:rPr>
                  <a:t>Area of a regular polygon </a:t>
                </a:r>
              </a:p>
              <a:p>
                <a:r>
                  <a:rPr lang="en-US" sz="2800">
                    <a:solidFill>
                      <a:srgbClr val="5E5E5B"/>
                    </a:solidFill>
                  </a:rPr>
                  <a:t>    </a:t>
                </a:r>
                <a:r>
                  <a:rPr lang="en-US" sz="2800">
                    <a:solidFill>
                      <a:srgbClr val="5E5E5B"/>
                    </a:solidFill>
                    <a:latin typeface="Cambria Math" panose="02040503050406030204" pitchFamily="18" charset="0"/>
                  </a:rPr>
                  <a:t>=</a:t>
                </a:r>
                <a:r>
                  <a:rPr lang="en-US" sz="2800">
                    <a:solidFill>
                      <a:srgbClr val="5E5E5B"/>
                    </a:solidFill>
                    <a:latin typeface="+mj-lt"/>
                  </a:rPr>
                  <a:t> </a:t>
                </a:r>
                <a14:m>
                  <m:oMath xmlns:m="http://schemas.openxmlformats.org/officeDocument/2006/math">
                    <m:f>
                      <m:fPr>
                        <m:ctrlPr>
                          <a:rPr lang="en-US" sz="2800" i="1">
                            <a:solidFill>
                              <a:srgbClr val="5E5E5B"/>
                            </a:solidFill>
                            <a:latin typeface="Cambria Math" panose="02040503050406030204" pitchFamily="18" charset="0"/>
                          </a:rPr>
                        </m:ctrlPr>
                      </m:fPr>
                      <m:num>
                        <m:r>
                          <a:rPr lang="en-US" sz="2800" i="1">
                            <a:solidFill>
                              <a:srgbClr val="5E5E5B"/>
                            </a:solidFill>
                            <a:latin typeface="Cambria Math" panose="02040503050406030204" pitchFamily="18" charset="0"/>
                          </a:rPr>
                          <m:t>1</m:t>
                        </m:r>
                      </m:num>
                      <m:den>
                        <m:r>
                          <a:rPr lang="en-US" sz="2800" i="1">
                            <a:solidFill>
                              <a:srgbClr val="5E5E5B"/>
                            </a:solidFill>
                            <a:latin typeface="Cambria Math" panose="02040503050406030204" pitchFamily="18" charset="0"/>
                          </a:rPr>
                          <m:t>2</m:t>
                        </m:r>
                      </m:den>
                    </m:f>
                    <m:r>
                      <a:rPr lang="en-US" sz="2800" i="1">
                        <a:solidFill>
                          <a:srgbClr val="5E5E5B"/>
                        </a:solidFill>
                        <a:latin typeface="Cambria Math" panose="02040503050406030204" pitchFamily="18" charset="0"/>
                      </a:rPr>
                      <m:t>(3.4</m:t>
                    </m:r>
                    <m:r>
                      <a:rPr lang="en-US" sz="2800" i="0">
                        <a:solidFill>
                          <a:srgbClr val="5E5E5B"/>
                        </a:solidFill>
                        <a:latin typeface="Cambria Math" panose="02040503050406030204" pitchFamily="18" charset="0"/>
                      </a:rPr>
                      <m:t>)</m:t>
                    </m:r>
                  </m:oMath>
                </a14:m>
                <a:r>
                  <a:rPr lang="en-US" sz="2800">
                    <a:solidFill>
                      <a:srgbClr val="5E5E5B"/>
                    </a:solidFill>
                    <a:latin typeface="Cambria Math" panose="02040503050406030204" pitchFamily="18" charset="0"/>
                  </a:rPr>
                  <a:t>(25) or 42.5    </a:t>
                </a:r>
                <a:r>
                  <a:rPr lang="en-US" sz="2800" i="1">
                    <a:solidFill>
                      <a:srgbClr val="0070C0"/>
                    </a:solidFill>
                  </a:rPr>
                  <a:t>a </a:t>
                </a:r>
                <a:r>
                  <a:rPr lang="en-US" sz="2800">
                    <a:solidFill>
                      <a:srgbClr val="0070C0"/>
                    </a:solidFill>
                  </a:rPr>
                  <a:t>= 3.4 and </a:t>
                </a:r>
                <a:r>
                  <a:rPr lang="en-US" sz="2800" i="1">
                    <a:solidFill>
                      <a:srgbClr val="0070C0"/>
                    </a:solidFill>
                  </a:rPr>
                  <a:t>P </a:t>
                </a:r>
                <a:r>
                  <a:rPr lang="en-US" sz="2800">
                    <a:solidFill>
                      <a:srgbClr val="0070C0"/>
                    </a:solidFill>
                  </a:rPr>
                  <a:t>= 25</a:t>
                </a:r>
                <a:endParaRPr lang="en-US">
                  <a:solidFill>
                    <a:srgbClr val="0070C0"/>
                  </a:solidFill>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0" y="1999817"/>
                <a:ext cx="8379232" cy="2227410"/>
              </a:xfrm>
              <a:prstGeom prst="rect">
                <a:avLst/>
              </a:prstGeom>
              <a:blipFill>
                <a:blip r:embed="rId2"/>
                <a:stretch>
                  <a:fillRect l="-1455" t="-2740"/>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66BD4E7D-0912-754B-9237-13B457F2A578}"/>
              </a:ext>
            </a:extLst>
          </p:cNvPr>
          <p:cNvSpPr txBox="1">
            <a:spLocks/>
          </p:cNvSpPr>
          <p:nvPr/>
        </p:nvSpPr>
        <p:spPr>
          <a:xfrm>
            <a:off x="459870" y="4419587"/>
            <a:ext cx="8176129" cy="9804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So, the area of the base of the prism is 42.5 square millimeters.  </a:t>
            </a:r>
            <a:endParaRPr lang="en-US" sz="2800">
              <a:solidFill>
                <a:srgbClr val="5E5E5B"/>
              </a:solidFill>
            </a:endParaRPr>
          </a:p>
        </p:txBody>
      </p:sp>
      <p:pic>
        <p:nvPicPr>
          <p:cNvPr id="6" name="Picture 5">
            <a:extLst>
              <a:ext uri="{FF2B5EF4-FFF2-40B4-BE49-F238E27FC236}">
                <a16:creationId xmlns:a16="http://schemas.microsoft.com/office/drawing/2014/main" id="{340DF922-DADF-45E6-A39C-E8E8E120C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389" y="1999816"/>
            <a:ext cx="2218611" cy="2041123"/>
          </a:xfrm>
          <a:prstGeom prst="rect">
            <a:avLst/>
          </a:prstGeom>
        </p:spPr>
      </p:pic>
    </p:spTree>
    <p:extLst>
      <p:ext uri="{BB962C8B-B14F-4D97-AF65-F5344CB8AC3E}">
        <p14:creationId xmlns:p14="http://schemas.microsoft.com/office/powerpoint/2010/main" val="114093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Volume of a Prism</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7"/>
            <a:ext cx="7929385" cy="204112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2 Find the volume of the prism. </a:t>
            </a:r>
          </a:p>
          <a:p>
            <a:r>
              <a:rPr lang="en-US" sz="2800" i="1"/>
              <a:t>V </a:t>
            </a:r>
            <a:r>
              <a:rPr lang="en-US" sz="2800"/>
              <a:t>= </a:t>
            </a:r>
            <a:r>
              <a:rPr lang="en-US" sz="2800" i="1"/>
              <a:t>Bh</a:t>
            </a:r>
            <a:r>
              <a:rPr lang="en-US" sz="2800">
                <a:solidFill>
                  <a:schemeClr val="tx1"/>
                </a:solidFill>
              </a:rPr>
              <a:t> </a:t>
            </a:r>
            <a:r>
              <a:rPr lang="en-US" sz="2800" b="1">
                <a:solidFill>
                  <a:schemeClr val="tx1"/>
                </a:solidFill>
              </a:rPr>
              <a:t>                 </a:t>
            </a:r>
            <a:r>
              <a:rPr lang="en-US" sz="2800" b="1" i="1">
                <a:solidFill>
                  <a:schemeClr val="tx1"/>
                </a:solidFill>
              </a:rPr>
              <a:t>          </a:t>
            </a:r>
            <a:r>
              <a:rPr lang="en-US" sz="2800">
                <a:solidFill>
                  <a:srgbClr val="0070C0"/>
                </a:solidFill>
              </a:rPr>
              <a:t>Volume of a prism </a:t>
            </a:r>
            <a:endParaRPr lang="en-US" sz="2800" b="1" i="1" u="sng">
              <a:solidFill>
                <a:srgbClr val="0070C0"/>
              </a:solidFill>
            </a:endParaRPr>
          </a:p>
          <a:p>
            <a:r>
              <a:rPr lang="en-US" sz="2800" i="1">
                <a:solidFill>
                  <a:srgbClr val="5E5E5B"/>
                </a:solidFill>
              </a:rPr>
              <a:t>   </a:t>
            </a:r>
            <a:r>
              <a:rPr lang="en-US" sz="2800">
                <a:solidFill>
                  <a:srgbClr val="5E5E5B"/>
                </a:solidFill>
              </a:rPr>
              <a:t>= 42.5(8) </a:t>
            </a:r>
            <a:r>
              <a:rPr lang="en-US" sz="2800"/>
              <a:t>or</a:t>
            </a:r>
            <a:r>
              <a:rPr lang="en-US" sz="2800" i="1"/>
              <a:t> </a:t>
            </a:r>
            <a:r>
              <a:rPr lang="en-US" sz="2800"/>
              <a:t>340</a:t>
            </a:r>
            <a:r>
              <a:rPr lang="en-US" sz="2800" b="1"/>
              <a:t>          </a:t>
            </a:r>
            <a:r>
              <a:rPr lang="en-US" sz="2800" i="1">
                <a:solidFill>
                  <a:srgbClr val="0070C0"/>
                </a:solidFill>
              </a:rPr>
              <a:t>B </a:t>
            </a:r>
            <a:r>
              <a:rPr lang="en-US" sz="2800">
                <a:solidFill>
                  <a:srgbClr val="0070C0"/>
                </a:solidFill>
              </a:rPr>
              <a:t>= 42.5 and </a:t>
            </a:r>
            <a:r>
              <a:rPr lang="en-US" sz="2800" i="1">
                <a:solidFill>
                  <a:srgbClr val="0070C0"/>
                </a:solidFill>
              </a:rPr>
              <a:t>h </a:t>
            </a:r>
            <a:r>
              <a:rPr lang="en-US" sz="2800">
                <a:solidFill>
                  <a:srgbClr val="0070C0"/>
                </a:solidFill>
              </a:rPr>
              <a:t>= 8 </a:t>
            </a:r>
          </a:p>
        </p:txBody>
      </p:sp>
      <p:sp>
        <p:nvSpPr>
          <p:cNvPr id="8" name="Content Placeholder 2">
            <a:extLst>
              <a:ext uri="{FF2B5EF4-FFF2-40B4-BE49-F238E27FC236}">
                <a16:creationId xmlns:a16="http://schemas.microsoft.com/office/drawing/2014/main" id="{66BD4E7D-0912-754B-9237-13B457F2A578}"/>
              </a:ext>
            </a:extLst>
          </p:cNvPr>
          <p:cNvSpPr txBox="1">
            <a:spLocks/>
          </p:cNvSpPr>
          <p:nvPr/>
        </p:nvSpPr>
        <p:spPr>
          <a:xfrm>
            <a:off x="459871" y="4071260"/>
            <a:ext cx="7929385" cy="6241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The volume of the prism is 340 cubic millimeters. </a:t>
            </a:r>
            <a:endParaRPr lang="en-US" sz="2800" b="1" u="sng">
              <a:solidFill>
                <a:schemeClr val="tx1"/>
              </a:solidFill>
            </a:endParaRPr>
          </a:p>
        </p:txBody>
      </p:sp>
      <p:pic>
        <p:nvPicPr>
          <p:cNvPr id="6" name="Picture 5">
            <a:extLst>
              <a:ext uri="{FF2B5EF4-FFF2-40B4-BE49-F238E27FC236}">
                <a16:creationId xmlns:a16="http://schemas.microsoft.com/office/drawing/2014/main" id="{7BB9888F-3D38-4662-98F9-DDAD630C1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389" y="1999816"/>
            <a:ext cx="2218611" cy="2041123"/>
          </a:xfrm>
          <a:prstGeom prst="rect">
            <a:avLst/>
          </a:prstGeom>
        </p:spPr>
      </p:pic>
    </p:spTree>
    <p:extLst>
      <p:ext uri="{BB962C8B-B14F-4D97-AF65-F5344CB8AC3E}">
        <p14:creationId xmlns:p14="http://schemas.microsoft.com/office/powerpoint/2010/main" val="269900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Volume of a Prism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7682641" cy="22038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pPr>
              <a:lnSpc>
                <a:spcPts val="3400"/>
              </a:lnSpc>
            </a:pPr>
            <a:r>
              <a:rPr lang="en-US" sz="2800"/>
              <a:t>Find the volume of the prism.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59" y="1935802"/>
            <a:ext cx="2127152" cy="2127152"/>
          </a:xfrm>
          <a:prstGeom prst="rect">
            <a:avLst/>
          </a:prstGeom>
        </p:spPr>
      </p:pic>
    </p:spTree>
    <p:extLst>
      <p:ext uri="{BB962C8B-B14F-4D97-AF65-F5344CB8AC3E}">
        <p14:creationId xmlns:p14="http://schemas.microsoft.com/office/powerpoint/2010/main" val="123566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Volume of a Prism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7682641" cy="22038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pPr>
              <a:lnSpc>
                <a:spcPts val="3400"/>
              </a:lnSpc>
            </a:pPr>
            <a:r>
              <a:rPr lang="en-US" sz="2800"/>
              <a:t>Find the volume of the prism.</a:t>
            </a:r>
          </a:p>
          <a:p>
            <a:pPr>
              <a:lnSpc>
                <a:spcPts val="3400"/>
              </a:lnSpc>
            </a:pPr>
            <a:r>
              <a:rPr lang="en-US" sz="2800" i="1">
                <a:solidFill>
                  <a:srgbClr val="FF0000"/>
                </a:solidFill>
              </a:rPr>
              <a:t>V = </a:t>
            </a:r>
            <a:r>
              <a:rPr lang="en-US" sz="2800">
                <a:solidFill>
                  <a:srgbClr val="FF0000"/>
                </a:solidFill>
              </a:rPr>
              <a:t>540 ft</a:t>
            </a:r>
            <a:r>
              <a:rPr lang="en-US" sz="2800" baseline="30000">
                <a:solidFill>
                  <a:srgbClr val="FF0000"/>
                </a:solidFill>
              </a:rPr>
              <a:t>3</a:t>
            </a:r>
            <a:endParaRPr lang="en-US" sz="2800" baseline="30000"/>
          </a:p>
        </p:txBody>
      </p:sp>
      <p:pic>
        <p:nvPicPr>
          <p:cNvPr id="6" name="Picture 5">
            <a:extLst>
              <a:ext uri="{FF2B5EF4-FFF2-40B4-BE49-F238E27FC236}">
                <a16:creationId xmlns:a16="http://schemas.microsoft.com/office/drawing/2014/main" id="{96E5995F-53DC-42C5-BC97-74E8191FC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759" y="1935802"/>
            <a:ext cx="2127152" cy="2127152"/>
          </a:xfrm>
          <a:prstGeom prst="rect">
            <a:avLst/>
          </a:prstGeom>
        </p:spPr>
      </p:pic>
    </p:spTree>
    <p:extLst>
      <p:ext uri="{BB962C8B-B14F-4D97-AF65-F5344CB8AC3E}">
        <p14:creationId xmlns:p14="http://schemas.microsoft.com/office/powerpoint/2010/main" val="121562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Volume of an Oblique Prism</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999815"/>
            <a:ext cx="8118073" cy="40236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Find the volume of the oblique prism.</a:t>
            </a:r>
            <a:br>
              <a:rPr lang="en-US" sz="2800" b="1">
                <a:solidFill>
                  <a:schemeClr val="tx1"/>
                </a:solidFill>
              </a:rPr>
            </a:br>
            <a:endParaRPr lang="en-US" sz="2800" b="1">
              <a:solidFill>
                <a:schemeClr val="tx1"/>
              </a:solidFill>
            </a:endParaRPr>
          </a:p>
          <a:p>
            <a:pPr>
              <a:spcBef>
                <a:spcPts val="500"/>
              </a:spcBef>
            </a:pPr>
            <a:r>
              <a:rPr lang="en-US" sz="2800" b="1">
                <a:solidFill>
                  <a:schemeClr val="tx1"/>
                </a:solidFill>
              </a:rPr>
              <a:t>Part A  Find the area of the base.</a:t>
            </a:r>
          </a:p>
          <a:p>
            <a:pPr>
              <a:spcBef>
                <a:spcPts val="500"/>
              </a:spcBef>
            </a:pPr>
            <a:r>
              <a:rPr lang="en-US" sz="2800" b="1">
                <a:solidFill>
                  <a:schemeClr val="tx1"/>
                </a:solidFill>
              </a:rPr>
              <a:t>Part B  Find the volume.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807" y="2130443"/>
            <a:ext cx="2852500" cy="3055345"/>
          </a:xfrm>
          <a:prstGeom prst="rect">
            <a:avLst/>
          </a:prstGeom>
        </p:spPr>
      </p:pic>
    </p:spTree>
    <p:extLst>
      <p:ext uri="{BB962C8B-B14F-4D97-AF65-F5344CB8AC3E}">
        <p14:creationId xmlns:p14="http://schemas.microsoft.com/office/powerpoint/2010/main" val="271700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Volume of an Oblique Prism</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0" y="1999815"/>
                <a:ext cx="8118073" cy="40236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Part A  Find the area of the base.</a:t>
                </a:r>
              </a:p>
              <a:p>
                <a:pPr>
                  <a:spcBef>
                    <a:spcPts val="500"/>
                  </a:spcBef>
                </a:pPr>
                <a:r>
                  <a:rPr lang="en-US" sz="2800"/>
                  <a:t>The base of the prism is a trapezoid. </a:t>
                </a:r>
                <a:endParaRPr lang="en-US" sz="2800" b="1" i="1">
                  <a:solidFill>
                    <a:srgbClr val="5E5E5B"/>
                  </a:solidFill>
                </a:endParaRPr>
              </a:p>
              <a:p>
                <a14:m>
                  <m:oMath xmlns:m="http://schemas.openxmlformats.org/officeDocument/2006/math">
                    <m:r>
                      <a:rPr lang="en-US" sz="2800" b="0" i="1" smtClean="0">
                        <a:solidFill>
                          <a:srgbClr val="5E5E5B"/>
                        </a:solidFill>
                        <a:latin typeface="Cambria Math" panose="02040503050406030204" pitchFamily="18" charset="0"/>
                      </a:rPr>
                      <m:t>𝐴</m:t>
                    </m:r>
                    <m:r>
                      <a:rPr lang="en-US" sz="2800" b="1" i="1" smtClean="0">
                        <a:solidFill>
                          <a:srgbClr val="5E5E5B"/>
                        </a:solidFill>
                        <a:latin typeface="Cambria Math" panose="02040503050406030204" pitchFamily="18" charset="0"/>
                      </a:rPr>
                      <m:t>=</m:t>
                    </m:r>
                    <m:f>
                      <m:fPr>
                        <m:ctrlPr>
                          <a:rPr lang="en-US" sz="280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2</m:t>
                        </m:r>
                      </m:den>
                    </m:f>
                    <m:r>
                      <a:rPr lang="en-US" sz="2800" b="0" i="1" smtClean="0">
                        <a:solidFill>
                          <a:srgbClr val="5E5E5B"/>
                        </a:solidFill>
                        <a:latin typeface="Cambria Math" panose="02040503050406030204" pitchFamily="18" charset="0"/>
                      </a:rPr>
                      <m:t>h</m:t>
                    </m:r>
                    <m:r>
                      <a:rPr lang="en-US" sz="2800" b="0" i="0" smtClean="0">
                        <a:solidFill>
                          <a:srgbClr val="5E5E5B"/>
                        </a:solidFill>
                        <a:latin typeface="Cambria Math" panose="02040503050406030204" pitchFamily="18" charset="0"/>
                      </a:rPr>
                      <m:t>(</m:t>
                    </m:r>
                    <m:r>
                      <a:rPr lang="en-US" sz="2800" b="0" i="1" smtClean="0">
                        <a:solidFill>
                          <a:srgbClr val="5E5E5B"/>
                        </a:solidFill>
                        <a:latin typeface="Cambria Math" panose="02040503050406030204" pitchFamily="18" charset="0"/>
                      </a:rPr>
                      <m:t>𝑏</m:t>
                    </m:r>
                    <m:r>
                      <a:rPr lang="en-US" sz="2800" b="0" i="1" baseline="-25000" smtClean="0">
                        <a:solidFill>
                          <a:srgbClr val="5E5E5B"/>
                        </a:solidFill>
                        <a:latin typeface="Cambria Math" panose="02040503050406030204" pitchFamily="18" charset="0"/>
                      </a:rPr>
                      <m:t>1</m:t>
                    </m:r>
                    <m:r>
                      <a:rPr lang="en-US" sz="2800" b="0" i="1" smtClean="0">
                        <a:solidFill>
                          <a:srgbClr val="5E5E5B"/>
                        </a:solidFill>
                        <a:latin typeface="Cambria Math" panose="02040503050406030204" pitchFamily="18" charset="0"/>
                      </a:rPr>
                      <m:t>+</m:t>
                    </m:r>
                    <m:r>
                      <a:rPr lang="en-US" sz="2800" b="0" i="1" smtClean="0">
                        <a:solidFill>
                          <a:srgbClr val="5E5E5B"/>
                        </a:solidFill>
                        <a:latin typeface="Cambria Math" panose="02040503050406030204" pitchFamily="18" charset="0"/>
                      </a:rPr>
                      <m:t>𝑏</m:t>
                    </m:r>
                    <m:r>
                      <a:rPr lang="en-US" sz="2800" b="0" i="1" baseline="-25000" smtClean="0">
                        <a:solidFill>
                          <a:srgbClr val="5E5E5B"/>
                        </a:solidFill>
                        <a:latin typeface="Cambria Math" panose="02040503050406030204" pitchFamily="18" charset="0"/>
                      </a:rPr>
                      <m:t>2</m:t>
                    </m:r>
                    <m:r>
                      <a:rPr lang="en-US" sz="2800" b="0" i="0" smtClean="0">
                        <a:solidFill>
                          <a:srgbClr val="5E5E5B"/>
                        </a:solidFill>
                        <a:latin typeface="Cambria Math" panose="02040503050406030204" pitchFamily="18" charset="0"/>
                      </a:rPr>
                      <m:t>)</m:t>
                    </m:r>
                  </m:oMath>
                </a14:m>
                <a:r>
                  <a:rPr lang="en-US" sz="2800">
                    <a:solidFill>
                      <a:srgbClr val="0070C0"/>
                    </a:solidFill>
                  </a:rPr>
                  <a:t>                 Area of a trapezoid</a:t>
                </a:r>
              </a:p>
              <a:p>
                <a:r>
                  <a:rPr lang="en-US" sz="2800">
                    <a:solidFill>
                      <a:srgbClr val="5E5E5B"/>
                    </a:solidFill>
                  </a:rPr>
                  <a:t>   </a:t>
                </a:r>
                <a:r>
                  <a:rPr lang="en-US" sz="2800" b="1">
                    <a:solidFill>
                      <a:srgbClr val="5E5E5B"/>
                    </a:solidFill>
                    <a:latin typeface="Cambria Math" panose="02040503050406030204" pitchFamily="18" charset="0"/>
                  </a:rPr>
                  <a:t>=</a:t>
                </a:r>
                <a:r>
                  <a:rPr lang="en-US" sz="2800">
                    <a:solidFill>
                      <a:srgbClr val="5E5E5B"/>
                    </a:solidFill>
                  </a:rPr>
                  <a:t> </a:t>
                </a: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a:solidFill>
                              <a:schemeClr val="tx2"/>
                            </a:solidFill>
                            <a:latin typeface="Cambria Math" panose="02040503050406030204" pitchFamily="18" charset="0"/>
                          </a:rPr>
                          <m:t>1</m:t>
                        </m:r>
                      </m:num>
                      <m:den>
                        <m:r>
                          <a:rPr lang="en-US" sz="2800" b="0" i="1">
                            <a:solidFill>
                              <a:schemeClr val="tx2"/>
                            </a:solidFill>
                            <a:latin typeface="Cambria Math" panose="02040503050406030204" pitchFamily="18" charset="0"/>
                          </a:rPr>
                          <m:t>2</m:t>
                        </m:r>
                      </m:den>
                    </m:f>
                  </m:oMath>
                </a14:m>
                <a:r>
                  <a:rPr lang="en-US" sz="2800">
                    <a:solidFill>
                      <a:schemeClr val="tx2"/>
                    </a:solidFill>
                  </a:rPr>
                  <a:t> </a:t>
                </a:r>
                <a14:m>
                  <m:oMath xmlns:m="http://schemas.openxmlformats.org/officeDocument/2006/math">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5</m:t>
                        </m:r>
                      </m:e>
                    </m:d>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m:t>
                        </m:r>
                        <m:r>
                          <a:rPr lang="en-US" sz="2800" i="1">
                            <a:solidFill>
                              <a:schemeClr val="tx2"/>
                            </a:solidFill>
                            <a:latin typeface="Cambria Math" panose="02040503050406030204" pitchFamily="18" charset="0"/>
                          </a:rPr>
                          <m:t>+</m:t>
                        </m:r>
                        <m:r>
                          <a:rPr lang="en-US" sz="2800" i="1" smtClean="0">
                            <a:solidFill>
                              <a:schemeClr val="tx2"/>
                            </a:solidFill>
                            <a:latin typeface="Cambria Math" panose="02040503050406030204" pitchFamily="18" charset="0"/>
                          </a:rPr>
                          <m:t>2</m:t>
                        </m:r>
                      </m:e>
                    </m:d>
                    <m:r>
                      <a:rPr lang="en-US" sz="2800" b="0" i="0"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0" smtClean="0">
                        <a:solidFill>
                          <a:schemeClr val="tx2"/>
                        </a:solidFill>
                        <a:latin typeface="Cambria Math" panose="02040503050406030204" pitchFamily="18" charset="0"/>
                      </a:rPr>
                      <m:t> 15</m:t>
                    </m:r>
                  </m:oMath>
                </a14:m>
                <a:r>
                  <a:rPr lang="en-US" sz="2800">
                    <a:solidFill>
                      <a:schemeClr val="tx2"/>
                    </a:solidFill>
                  </a:rPr>
                  <a:t>       </a:t>
                </a:r>
                <a:r>
                  <a:rPr lang="en-US" sz="2800" i="1">
                    <a:solidFill>
                      <a:srgbClr val="0070C0"/>
                    </a:solidFill>
                  </a:rPr>
                  <a:t>h </a:t>
                </a:r>
                <a:r>
                  <a:rPr lang="en-US" sz="2800">
                    <a:solidFill>
                      <a:srgbClr val="0070C0"/>
                    </a:solidFill>
                  </a:rPr>
                  <a:t>= 5, </a:t>
                </a:r>
                <a:r>
                  <a:rPr lang="en-US" sz="2800" i="1">
                    <a:solidFill>
                      <a:srgbClr val="0070C0"/>
                    </a:solidFill>
                  </a:rPr>
                  <a:t>b</a:t>
                </a:r>
                <a:r>
                  <a:rPr lang="en-US" sz="2800" baseline="-25000">
                    <a:solidFill>
                      <a:srgbClr val="0070C0"/>
                    </a:solidFill>
                  </a:rPr>
                  <a:t>1</a:t>
                </a:r>
                <a:r>
                  <a:rPr lang="en-US" sz="2800">
                    <a:solidFill>
                      <a:srgbClr val="0070C0"/>
                    </a:solidFill>
                  </a:rPr>
                  <a:t> = 4, and </a:t>
                </a:r>
                <a:r>
                  <a:rPr lang="en-US" sz="2800" i="1">
                    <a:solidFill>
                      <a:srgbClr val="0070C0"/>
                    </a:solidFill>
                  </a:rPr>
                  <a:t>b</a:t>
                </a:r>
                <a:r>
                  <a:rPr lang="en-US" sz="2800" baseline="-25000">
                    <a:solidFill>
                      <a:srgbClr val="0070C0"/>
                    </a:solidFill>
                  </a:rPr>
                  <a:t>2</a:t>
                </a:r>
                <a:r>
                  <a:rPr lang="en-US" sz="2800">
                    <a:solidFill>
                      <a:srgbClr val="0070C0"/>
                    </a:solidFill>
                  </a:rPr>
                  <a:t> = 2</a:t>
                </a:r>
                <a:endParaRPr lang="en-US">
                  <a:solidFill>
                    <a:srgbClr val="0070C0"/>
                  </a:solidFill>
                </a:endParaRPr>
              </a:p>
              <a:p>
                <a:r>
                  <a:rPr lang="en-US" sz="2800"/>
                  <a:t> </a:t>
                </a:r>
                <a:r>
                  <a:rPr lang="en-US" sz="2800">
                    <a:solidFill>
                      <a:srgbClr val="5E5E5B"/>
                    </a:solidFill>
                  </a:rPr>
                  <a:t>The area of the base is 15 square centimeters.</a:t>
                </a: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0" y="1999815"/>
                <a:ext cx="8118073" cy="4023613"/>
              </a:xfrm>
              <a:prstGeom prst="rect">
                <a:avLst/>
              </a:prstGeom>
              <a:blipFill>
                <a:blip r:embed="rId2"/>
                <a:stretch>
                  <a:fillRect l="-1502" t="-1515" r="-30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C4AAC1A-DE43-494F-AE69-E12CC76C2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807" y="2130443"/>
            <a:ext cx="2852500" cy="3055345"/>
          </a:xfrm>
          <a:prstGeom prst="rect">
            <a:avLst/>
          </a:prstGeom>
        </p:spPr>
      </p:pic>
    </p:spTree>
    <p:extLst>
      <p:ext uri="{BB962C8B-B14F-4D97-AF65-F5344CB8AC3E}">
        <p14:creationId xmlns:p14="http://schemas.microsoft.com/office/powerpoint/2010/main" val="16803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407578" cy="43513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Determine the number of cubes that form each figure.</a:t>
            </a:r>
          </a:p>
          <a:p>
            <a:r>
              <a:rPr lang="en-US" sz="2800" b="1">
                <a:solidFill>
                  <a:schemeClr val="tx1"/>
                </a:solidFill>
                <a:latin typeface="Proxima Nova" panose="02000506030000020004" pitchFamily="50" charset="0"/>
              </a:rPr>
              <a:t>1.</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r>
              <a:rPr lang="en-US" sz="2800" b="1">
                <a:solidFill>
                  <a:schemeClr val="tx1"/>
                </a:solidFill>
                <a:latin typeface="Proxima Nova" panose="02000506030000020004" pitchFamily="50" charset="0"/>
              </a:rPr>
              <a:t>2.</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r>
              <a:rPr lang="en-US" sz="2800" b="1">
                <a:solidFill>
                  <a:schemeClr val="tx1"/>
                </a:solidFill>
                <a:latin typeface="Proxima Nova" panose="02000506030000020004" pitchFamily="50" charset="0"/>
              </a:rPr>
              <a:t>3.</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endParaRPr lang="en-US" sz="2800" b="1">
              <a:solidFill>
                <a:srgbClr val="333333"/>
              </a:solidFill>
              <a:latin typeface="Proxima Nova" panose="02000506030000020004" pitchFamily="50" charset="0"/>
            </a:endParaRPr>
          </a:p>
        </p:txBody>
      </p:sp>
      <p:pic>
        <p:nvPicPr>
          <p:cNvPr id="3" name="Picture 2"/>
          <p:cNvPicPr>
            <a:picLocks noChangeAspect="1"/>
          </p:cNvPicPr>
          <p:nvPr/>
        </p:nvPicPr>
        <p:blipFill rotWithShape="1">
          <a:blip r:embed="rId3"/>
          <a:srcRect l="18199"/>
          <a:stretch/>
        </p:blipFill>
        <p:spPr>
          <a:xfrm>
            <a:off x="1235968" y="1962128"/>
            <a:ext cx="1443066" cy="2730541"/>
          </a:xfrm>
          <a:prstGeom prst="rect">
            <a:avLst/>
          </a:prstGeom>
        </p:spPr>
      </p:pic>
      <p:pic>
        <p:nvPicPr>
          <p:cNvPr id="4" name="Picture 3"/>
          <p:cNvPicPr>
            <a:picLocks noChangeAspect="1"/>
          </p:cNvPicPr>
          <p:nvPr/>
        </p:nvPicPr>
        <p:blipFill rotWithShape="1">
          <a:blip r:embed="rId4"/>
          <a:srcRect l="11631"/>
          <a:stretch/>
        </p:blipFill>
        <p:spPr>
          <a:xfrm>
            <a:off x="4366600" y="1817819"/>
            <a:ext cx="1884277" cy="2699859"/>
          </a:xfrm>
          <a:prstGeom prst="rect">
            <a:avLst/>
          </a:prstGeom>
        </p:spPr>
      </p:pic>
      <p:pic>
        <p:nvPicPr>
          <p:cNvPr id="5" name="Picture 4"/>
          <p:cNvPicPr>
            <a:picLocks noChangeAspect="1"/>
          </p:cNvPicPr>
          <p:nvPr/>
        </p:nvPicPr>
        <p:blipFill rotWithShape="1">
          <a:blip r:embed="rId5"/>
          <a:srcRect l="15962"/>
          <a:stretch/>
        </p:blipFill>
        <p:spPr>
          <a:xfrm>
            <a:off x="8906380" y="1868440"/>
            <a:ext cx="2254731" cy="2649238"/>
          </a:xfrm>
          <a:prstGeom prst="rect">
            <a:avLst/>
          </a:prstGeom>
        </p:spPr>
      </p:pic>
    </p:spTree>
    <p:extLst>
      <p:ext uri="{BB962C8B-B14F-4D97-AF65-F5344CB8AC3E}">
        <p14:creationId xmlns:p14="http://schemas.microsoft.com/office/powerpoint/2010/main" val="207065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Volume of an Oblique Prism</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1" y="1999815"/>
            <a:ext cx="4965569" cy="5605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Part B  Find the volume.</a:t>
            </a:r>
          </a:p>
        </p:txBody>
      </p:sp>
      <p:graphicFrame>
        <p:nvGraphicFramePr>
          <p:cNvPr id="2" name="Table 1"/>
          <p:cNvGraphicFramePr>
            <a:graphicFrameLocks noGrp="1"/>
          </p:cNvGraphicFramePr>
          <p:nvPr>
            <p:extLst>
              <p:ext uri="{D42A27DB-BD31-4B8C-83A1-F6EECF244321}">
                <p14:modId xmlns:p14="http://schemas.microsoft.com/office/powerpoint/2010/main" val="3011679904"/>
              </p:ext>
            </p:extLst>
          </p:nvPr>
        </p:nvGraphicFramePr>
        <p:xfrm>
          <a:off x="459871" y="2711867"/>
          <a:ext cx="8226929" cy="1554480"/>
        </p:xfrm>
        <a:graphic>
          <a:graphicData uri="http://schemas.openxmlformats.org/drawingml/2006/table">
            <a:tbl>
              <a:tblPr firstRow="1" bandRow="1">
                <a:tableStyleId>{5C22544A-7EE6-4342-B048-85BDC9FD1C3A}</a:tableStyleId>
              </a:tblPr>
              <a:tblGrid>
                <a:gridCol w="2371953">
                  <a:extLst>
                    <a:ext uri="{9D8B030D-6E8A-4147-A177-3AD203B41FA5}">
                      <a16:colId xmlns:a16="http://schemas.microsoft.com/office/drawing/2014/main" val="1425815487"/>
                    </a:ext>
                  </a:extLst>
                </a:gridCol>
                <a:gridCol w="5854976">
                  <a:extLst>
                    <a:ext uri="{9D8B030D-6E8A-4147-A177-3AD203B41FA5}">
                      <a16:colId xmlns:a16="http://schemas.microsoft.com/office/drawing/2014/main" val="3528424969"/>
                    </a:ext>
                  </a:extLst>
                </a:gridCol>
              </a:tblGrid>
              <a:tr h="370840">
                <a:tc>
                  <a:txBody>
                    <a:bodyPr/>
                    <a:lstStyle/>
                    <a:p>
                      <a:r>
                        <a:rPr lang="en-US" sz="2800" b="0" i="1">
                          <a:solidFill>
                            <a:srgbClr val="5E5E5B"/>
                          </a:solidFill>
                        </a:rPr>
                        <a:t>V</a:t>
                      </a:r>
                      <a:r>
                        <a:rPr lang="en-US" sz="2800" b="0">
                          <a:solidFill>
                            <a:srgbClr val="5E5E5B"/>
                          </a:solidFill>
                        </a:rPr>
                        <a:t> =</a:t>
                      </a:r>
                      <a:r>
                        <a:rPr lang="en-US" sz="2800" b="0" baseline="0">
                          <a:solidFill>
                            <a:srgbClr val="5E5E5B"/>
                          </a:solidFill>
                        </a:rPr>
                        <a:t> </a:t>
                      </a:r>
                      <a:r>
                        <a:rPr lang="en-US" sz="2800" b="0" i="1" baseline="0" err="1">
                          <a:solidFill>
                            <a:srgbClr val="5E5E5B"/>
                          </a:solidFill>
                        </a:rPr>
                        <a:t>Bh</a:t>
                      </a:r>
                      <a:endParaRPr lang="en-US" sz="2800" b="0" i="1">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a:solidFill>
                            <a:srgbClr val="0070C0"/>
                          </a:solidFill>
                        </a:rPr>
                        <a:t>Volume of a prism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814177"/>
                  </a:ext>
                </a:extLst>
              </a:tr>
              <a:tr h="370840">
                <a:tc>
                  <a:txBody>
                    <a:bodyPr/>
                    <a:lstStyle/>
                    <a:p>
                      <a:r>
                        <a:rPr lang="en-US" sz="2800">
                          <a:solidFill>
                            <a:srgbClr val="5E5E5B"/>
                          </a:solidFill>
                        </a:rPr>
                        <a:t>  </a:t>
                      </a:r>
                      <a:r>
                        <a:rPr lang="en-US" sz="2800" baseline="0">
                          <a:solidFill>
                            <a:srgbClr val="5E5E5B"/>
                          </a:solidFill>
                        </a:rPr>
                        <a:t> </a:t>
                      </a:r>
                      <a:r>
                        <a:rPr lang="en-US" sz="2800">
                          <a:solidFill>
                            <a:schemeClr val="tx2"/>
                          </a:solidFill>
                        </a:rPr>
                        <a:t>= (15)(8)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1">
                          <a:solidFill>
                            <a:srgbClr val="0070C0"/>
                          </a:solidFill>
                        </a:rPr>
                        <a:t>B</a:t>
                      </a:r>
                      <a:r>
                        <a:rPr lang="en-US" sz="2800" b="0">
                          <a:solidFill>
                            <a:srgbClr val="0070C0"/>
                          </a:solidFill>
                        </a:rPr>
                        <a:t> = 15 and </a:t>
                      </a:r>
                      <a:r>
                        <a:rPr lang="en-US" sz="2800" b="0" i="1">
                          <a:solidFill>
                            <a:srgbClr val="0070C0"/>
                          </a:solidFill>
                        </a:rPr>
                        <a:t>h</a:t>
                      </a:r>
                      <a:r>
                        <a:rPr lang="en-US" sz="2800" b="0">
                          <a:solidFill>
                            <a:srgbClr val="0070C0"/>
                          </a:solidFill>
                        </a:rPr>
                        <a:t> = 8</a:t>
                      </a:r>
                      <a:endParaRPr lang="en-US" sz="2800" b="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9348490"/>
                  </a:ext>
                </a:extLst>
              </a:tr>
              <a:tr h="370840">
                <a:tc>
                  <a:txBody>
                    <a:bodyPr/>
                    <a:lstStyle/>
                    <a:p>
                      <a:r>
                        <a:rPr lang="en-US" sz="2800">
                          <a:solidFill>
                            <a:srgbClr val="5E5E5B"/>
                          </a:solidFill>
                        </a:rPr>
                        <a:t>   = 120 cm</a:t>
                      </a:r>
                      <a:r>
                        <a:rPr lang="en-US" sz="2800" baseline="30000">
                          <a:solidFill>
                            <a:srgbClr val="5E5E5B"/>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8638770"/>
                  </a:ext>
                </a:extLst>
              </a:tr>
            </a:tbl>
          </a:graphicData>
        </a:graphic>
      </p:graphicFrame>
      <p:sp>
        <p:nvSpPr>
          <p:cNvPr id="6" name="Content Placeholder 2">
            <a:extLst>
              <a:ext uri="{FF2B5EF4-FFF2-40B4-BE49-F238E27FC236}">
                <a16:creationId xmlns:a16="http://schemas.microsoft.com/office/drawing/2014/main" id="{66BD4E7D-0912-754B-9237-13B457F2A578}"/>
              </a:ext>
            </a:extLst>
          </p:cNvPr>
          <p:cNvSpPr txBox="1">
            <a:spLocks/>
          </p:cNvSpPr>
          <p:nvPr/>
        </p:nvSpPr>
        <p:spPr>
          <a:xfrm>
            <a:off x="459871" y="4707064"/>
            <a:ext cx="7381802" cy="101024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a:t>The volume of the oblique solid is</a:t>
            </a:r>
            <a:r>
              <a:rPr lang="en-US" sz="2800">
                <a:solidFill>
                  <a:schemeClr val="tx1"/>
                </a:solidFill>
              </a:rPr>
              <a:t> </a:t>
            </a:r>
            <a:r>
              <a:rPr lang="en-US" sz="2800"/>
              <a:t>120 cubic centimeters. </a:t>
            </a:r>
            <a:endParaRPr lang="en-US" sz="2800">
              <a:solidFill>
                <a:srgbClr val="5E5E5B"/>
              </a:solidFill>
            </a:endParaRPr>
          </a:p>
        </p:txBody>
      </p:sp>
      <p:pic>
        <p:nvPicPr>
          <p:cNvPr id="7" name="Picture 6">
            <a:extLst>
              <a:ext uri="{FF2B5EF4-FFF2-40B4-BE49-F238E27FC236}">
                <a16:creationId xmlns:a16="http://schemas.microsoft.com/office/drawing/2014/main" id="{8EB2B63F-5FD2-492C-BB34-6A8726E1C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807" y="2130443"/>
            <a:ext cx="2852500" cy="3055345"/>
          </a:xfrm>
          <a:prstGeom prst="rect">
            <a:avLst/>
          </a:prstGeom>
        </p:spPr>
      </p:pic>
    </p:spTree>
    <p:extLst>
      <p:ext uri="{BB962C8B-B14F-4D97-AF65-F5344CB8AC3E}">
        <p14:creationId xmlns:p14="http://schemas.microsoft.com/office/powerpoint/2010/main" val="38565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Volume of an Oblique Prism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10515600" cy="22038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pPr>
              <a:lnSpc>
                <a:spcPts val="3400"/>
              </a:lnSpc>
            </a:pPr>
            <a:r>
              <a:rPr lang="en-US" sz="2800"/>
              <a:t>Find the volume of the oblique rectangular prism.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888" y="2268032"/>
            <a:ext cx="2775166" cy="1729248"/>
          </a:xfrm>
          <a:prstGeom prst="rect">
            <a:avLst/>
          </a:prstGeom>
        </p:spPr>
      </p:pic>
    </p:spTree>
    <p:extLst>
      <p:ext uri="{BB962C8B-B14F-4D97-AF65-F5344CB8AC3E}">
        <p14:creationId xmlns:p14="http://schemas.microsoft.com/office/powerpoint/2010/main" val="357945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Volume of an Oblique Prism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10515600" cy="22038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pPr>
              <a:lnSpc>
                <a:spcPts val="3400"/>
              </a:lnSpc>
            </a:pPr>
            <a:r>
              <a:rPr lang="en-US" sz="2800"/>
              <a:t>Find the volume of the oblique rectangular prism.</a:t>
            </a:r>
          </a:p>
          <a:p>
            <a:pPr>
              <a:lnSpc>
                <a:spcPts val="3400"/>
              </a:lnSpc>
            </a:pPr>
            <a:r>
              <a:rPr lang="en-US" sz="2800" i="1">
                <a:solidFill>
                  <a:srgbClr val="FF0000"/>
                </a:solidFill>
              </a:rPr>
              <a:t>V = </a:t>
            </a:r>
            <a:r>
              <a:rPr lang="en-US" sz="2800">
                <a:solidFill>
                  <a:srgbClr val="FF0000"/>
                </a:solidFill>
              </a:rPr>
              <a:t>26.95 m</a:t>
            </a:r>
            <a:r>
              <a:rPr lang="en-US" sz="2800" baseline="30000">
                <a:solidFill>
                  <a:srgbClr val="FF0000"/>
                </a:solidFill>
              </a:rPr>
              <a:t>3</a:t>
            </a:r>
            <a:endParaRPr lang="en-US" sz="2800" baseline="300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888" y="2268032"/>
            <a:ext cx="2775166" cy="1729248"/>
          </a:xfrm>
          <a:prstGeom prst="rect">
            <a:avLst/>
          </a:prstGeom>
        </p:spPr>
      </p:pic>
    </p:spTree>
    <p:extLst>
      <p:ext uri="{BB962C8B-B14F-4D97-AF65-F5344CB8AC3E}">
        <p14:creationId xmlns:p14="http://schemas.microsoft.com/office/powerpoint/2010/main" val="46783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Volume of a Prism Using Algebraic</a:t>
            </a:r>
          </a:p>
          <a:p>
            <a:r>
              <a:rPr lang="en-US" sz="2800" b="0">
                <a:solidFill>
                  <a:schemeClr val="tx1"/>
                </a:solidFill>
              </a:rPr>
              <a:t>Expressions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8259921" cy="23834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spcBef>
                <a:spcPts val="0"/>
              </a:spcBef>
              <a:tabLst>
                <a:tab pos="1254125" algn="l"/>
              </a:tabLst>
            </a:pPr>
            <a:r>
              <a:rPr lang="en-US" sz="2800" b="1">
                <a:solidFill>
                  <a:schemeClr val="tx1"/>
                </a:solidFill>
              </a:rPr>
              <a:t>SNACKS </a:t>
            </a:r>
            <a:r>
              <a:rPr lang="en-US" sz="2800" b="1">
                <a:solidFill>
                  <a:srgbClr val="5E5E5B"/>
                </a:solidFill>
              </a:rPr>
              <a:t>Gustavo wants to calculate the volume of juice in his juice box in cubic inches.</a:t>
            </a:r>
            <a:br>
              <a:rPr lang="en-US" sz="2800" b="1">
                <a:solidFill>
                  <a:srgbClr val="5E5E5B"/>
                </a:solidFill>
              </a:rPr>
            </a:br>
            <a:br>
              <a:rPr lang="en-US" sz="2800" b="1">
                <a:solidFill>
                  <a:srgbClr val="5E5E5B"/>
                </a:solidFill>
              </a:rPr>
            </a:br>
            <a:r>
              <a:rPr lang="en-US" sz="2800" b="1">
                <a:solidFill>
                  <a:schemeClr val="tx1"/>
                </a:solidFill>
              </a:rPr>
              <a:t>Part A  Find the volume of the juice box in 	terms of </a:t>
            </a:r>
            <a:r>
              <a:rPr lang="en-US" sz="2800" b="1" i="1">
                <a:solidFill>
                  <a:schemeClr val="tx1"/>
                </a:solidFill>
              </a:rPr>
              <a:t>x</a:t>
            </a:r>
            <a:r>
              <a:rPr lang="en-US" sz="2800" b="1">
                <a:solidFill>
                  <a:schemeClr val="tx1"/>
                </a:solidFill>
              </a:rPr>
              <a:t>.</a:t>
            </a:r>
          </a:p>
          <a:p>
            <a:pPr>
              <a:spcBef>
                <a:spcPts val="1000"/>
              </a:spcBef>
            </a:pPr>
            <a:r>
              <a:rPr lang="en-US" sz="2800" b="1">
                <a:solidFill>
                  <a:schemeClr val="tx1"/>
                </a:solidFill>
              </a:rPr>
              <a:t>Part B  Find the volume of the juice box if </a:t>
            </a:r>
            <a:r>
              <a:rPr lang="en-US" sz="2800" b="1" i="1">
                <a:solidFill>
                  <a:schemeClr val="tx1"/>
                </a:solidFill>
              </a:rPr>
              <a:t>x</a:t>
            </a:r>
            <a:r>
              <a:rPr lang="en-US" sz="2800" b="1">
                <a:solidFill>
                  <a:schemeClr val="tx1"/>
                </a:solidFill>
              </a:rPr>
              <a:t> = 2.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460" y="1698735"/>
            <a:ext cx="1901667" cy="1901667"/>
          </a:xfrm>
          <a:prstGeom prst="rect">
            <a:avLst/>
          </a:prstGeom>
        </p:spPr>
      </p:pic>
    </p:spTree>
    <p:extLst>
      <p:ext uri="{BB962C8B-B14F-4D97-AF65-F5344CB8AC3E}">
        <p14:creationId xmlns:p14="http://schemas.microsoft.com/office/powerpoint/2010/main" val="205921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Volume of a Prism Using Algebraic</a:t>
            </a:r>
          </a:p>
          <a:p>
            <a:r>
              <a:rPr lang="en-US" sz="2800" b="0">
                <a:solidFill>
                  <a:schemeClr val="tx1"/>
                </a:solidFill>
              </a:rPr>
              <a:t>Expressions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9177613" cy="15544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tabLst>
                <a:tab pos="1196975" algn="l"/>
              </a:tabLst>
            </a:pPr>
            <a:r>
              <a:rPr lang="en-US" sz="2800" b="1">
                <a:solidFill>
                  <a:schemeClr val="tx1"/>
                </a:solidFill>
              </a:rPr>
              <a:t>Part A  Find the volume of the juice box in </a:t>
            </a:r>
            <a:br>
              <a:rPr lang="en-US" sz="2800" b="1">
                <a:solidFill>
                  <a:schemeClr val="tx1"/>
                </a:solidFill>
              </a:rPr>
            </a:br>
            <a:r>
              <a:rPr lang="en-US" sz="2800" b="1">
                <a:solidFill>
                  <a:schemeClr val="tx1"/>
                </a:solidFill>
              </a:rPr>
              <a:t>	terms of </a:t>
            </a:r>
            <a:r>
              <a:rPr lang="en-US" sz="2800" b="1" i="1">
                <a:solidFill>
                  <a:schemeClr val="tx1"/>
                </a:solidFill>
              </a:rPr>
              <a:t>x</a:t>
            </a:r>
            <a:r>
              <a:rPr lang="en-US" sz="2800" b="1">
                <a:solidFill>
                  <a:schemeClr val="tx1"/>
                </a:solidFill>
              </a:rPr>
              <a:t>. </a:t>
            </a:r>
            <a:br>
              <a:rPr lang="en-US" sz="2800" b="1">
                <a:solidFill>
                  <a:schemeClr val="tx1"/>
                </a:solidFill>
              </a:rPr>
            </a:br>
            <a:endParaRPr lang="en-US" sz="2800" b="1">
              <a:solidFill>
                <a:schemeClr val="tx1"/>
              </a:solidFill>
            </a:endParaRPr>
          </a:p>
          <a:p>
            <a:pPr>
              <a:spcBef>
                <a:spcPts val="0"/>
              </a:spcBef>
            </a:pPr>
            <a:r>
              <a:rPr lang="en-US" sz="2800" b="1">
                <a:solidFill>
                  <a:schemeClr val="tx1"/>
                </a:solidFill>
              </a:rPr>
              <a:t>Step 1 Find the area of the base</a:t>
            </a:r>
            <a:r>
              <a:rPr lang="en-US" sz="2800" b="1"/>
              <a:t>. </a:t>
            </a:r>
          </a:p>
          <a:p>
            <a:pPr>
              <a:spcBef>
                <a:spcPts val="500"/>
              </a:spcBef>
            </a:pPr>
            <a:r>
              <a:rPr lang="en-US" sz="2800"/>
              <a:t>The base of the juice box is a rectangle. </a:t>
            </a:r>
            <a:endParaRPr lang="en-US" sz="2800">
              <a:solidFill>
                <a:srgbClr val="5E5E5B"/>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782892160"/>
                  </p:ext>
                </p:extLst>
              </p:nvPr>
            </p:nvGraphicFramePr>
            <p:xfrm>
              <a:off x="459873" y="4041115"/>
              <a:ext cx="7315200" cy="1554480"/>
            </p:xfrm>
            <a:graphic>
              <a:graphicData uri="http://schemas.openxmlformats.org/drawingml/2006/table">
                <a:tbl>
                  <a:tblPr firstRow="1" bandRow="1">
                    <a:tableStyleId>{5C22544A-7EE6-4342-B048-85BDC9FD1C3A}</a:tableStyleId>
                  </a:tblPr>
                  <a:tblGrid>
                    <a:gridCol w="2411673">
                      <a:extLst>
                        <a:ext uri="{9D8B030D-6E8A-4147-A177-3AD203B41FA5}">
                          <a16:colId xmlns:a16="http://schemas.microsoft.com/office/drawing/2014/main" val="1325506017"/>
                        </a:ext>
                      </a:extLst>
                    </a:gridCol>
                    <a:gridCol w="4903527">
                      <a:extLst>
                        <a:ext uri="{9D8B030D-6E8A-4147-A177-3AD203B41FA5}">
                          <a16:colId xmlns:a16="http://schemas.microsoft.com/office/drawing/2014/main" val="1340425027"/>
                        </a:ext>
                      </a:extLst>
                    </a:gridCol>
                  </a:tblGrid>
                  <a:tr h="472350">
                    <a:tc>
                      <a:txBody>
                        <a:bodyPr/>
                        <a:lstStyle/>
                        <a:p>
                          <a:r>
                            <a:rPr lang="en-US" sz="2800" b="0" i="1">
                              <a:solidFill>
                                <a:srgbClr val="5E5E5B"/>
                              </a:solidFill>
                            </a:rPr>
                            <a:t>A </a:t>
                          </a:r>
                          <a:r>
                            <a:rPr lang="en-US" sz="2800" b="0">
                              <a:solidFill>
                                <a:srgbClr val="5E5E5B"/>
                              </a:solidFill>
                            </a:rPr>
                            <a:t>= </a:t>
                          </a:r>
                          <a:r>
                            <a:rPr lang="en-IN" sz="2800" b="1" kern="1200">
                              <a:solidFill>
                                <a:schemeClr val="tx2"/>
                              </a:solidFill>
                              <a:latin typeface="+mn-lt"/>
                              <a:ea typeface="+mn-ea"/>
                              <a:cs typeface="+mn-cs"/>
                            </a:rPr>
                            <a:t>𝓁</a:t>
                          </a:r>
                          <a:r>
                            <a:rPr lang="en-US" sz="2800" b="0" i="1">
                              <a:solidFill>
                                <a:schemeClr val="tx2"/>
                              </a:solidFill>
                            </a:rPr>
                            <a:t>w</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Area of a rectangle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472350">
                    <a:tc>
                      <a:txBody>
                        <a:bodyPr/>
                        <a:lstStyle/>
                        <a:p>
                          <a:r>
                            <a:rPr lang="en-US" sz="2800" b="0">
                              <a:solidFill>
                                <a:srgbClr val="5E5E5B"/>
                              </a:solidFill>
                            </a:rPr>
                            <a:t>   =</a:t>
                          </a:r>
                          <a:r>
                            <a:rPr lang="en-US" sz="2800" b="0" baseline="0">
                              <a:solidFill>
                                <a:schemeClr val="tx1"/>
                              </a:solidFill>
                            </a:rPr>
                            <a:t> </a:t>
                          </a:r>
                          <a14:m>
                            <m:oMath xmlns:m="http://schemas.openxmlformats.org/officeDocument/2006/math">
                              <m:d>
                                <m:dPr>
                                  <m:ctrlPr>
                                    <a:rPr lang="en-US" sz="2800" b="0" i="1" smtClean="0">
                                      <a:solidFill>
                                        <a:srgbClr val="5E5E5B"/>
                                      </a:solidFill>
                                      <a:latin typeface="Cambria Math" panose="02040503050406030204" pitchFamily="18" charset="0"/>
                                    </a:rPr>
                                  </m:ctrlPr>
                                </m:dPr>
                                <m:e>
                                  <m:r>
                                    <a:rPr lang="en-US" sz="2800" b="0" i="0" smtClean="0">
                                      <a:solidFill>
                                        <a:srgbClr val="5E5E5B"/>
                                      </a:solidFill>
                                      <a:latin typeface="Cambria Math" panose="02040503050406030204" pitchFamily="18" charset="0"/>
                                    </a:rPr>
                                    <m:t>4</m:t>
                                  </m:r>
                                  <m:r>
                                    <a:rPr lang="en-US" sz="2800" b="0" i="1" smtClean="0">
                                      <a:solidFill>
                                        <a:srgbClr val="5E5E5B"/>
                                      </a:solidFill>
                                      <a:latin typeface="Cambria Math" panose="02040503050406030204" pitchFamily="18" charset="0"/>
                                    </a:rPr>
                                    <m:t>𝑥</m:t>
                                  </m:r>
                                </m:e>
                              </m:d>
                              <m:r>
                                <a:rPr lang="en-US" sz="2800" b="0" i="1" smtClean="0">
                                  <a:solidFill>
                                    <a:srgbClr val="5E5E5B"/>
                                  </a:solidFill>
                                  <a:latin typeface="Cambria Math" panose="02040503050406030204" pitchFamily="18" charset="0"/>
                                </a:rPr>
                                <m:t>𝑥</m:t>
                              </m:r>
                            </m:oMath>
                          </a14:m>
                          <a:endParaRPr lang="en-US" sz="2800" b="0" i="1">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a:solidFill>
                                <a:srgbClr val="0070C0"/>
                              </a:solidFill>
                            </a:rPr>
                            <a:t>Substitution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472350">
                    <a:tc>
                      <a:txBody>
                        <a:bodyPr/>
                        <a:lstStyle/>
                        <a:p>
                          <a:r>
                            <a:rPr lang="en-US" sz="2800" b="0">
                              <a:solidFill>
                                <a:srgbClr val="5E5E5B"/>
                              </a:solidFill>
                            </a:rPr>
                            <a:t>   =</a:t>
                          </a:r>
                          <a14:m>
                            <m:oMath xmlns:m="http://schemas.openxmlformats.org/officeDocument/2006/math">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  4</m:t>
                                  </m:r>
                                  <m:r>
                                    <a:rPr lang="en-US" sz="2800" b="0" i="1" smtClean="0">
                                      <a:solidFill>
                                        <a:schemeClr val="tx2"/>
                                      </a:solidFill>
                                      <a:latin typeface="Cambria Math" panose="02040503050406030204" pitchFamily="18" charset="0"/>
                                    </a:rPr>
                                    <m:t>𝑥</m:t>
                                  </m:r>
                                </m:e>
                                <m:sup>
                                  <m:r>
                                    <a:rPr lang="en-US" sz="2800" b="0" i="1" smtClean="0">
                                      <a:solidFill>
                                        <a:schemeClr val="tx2"/>
                                      </a:solidFill>
                                      <a:latin typeface="Cambria Math" panose="02040503050406030204" pitchFamily="18" charset="0"/>
                                    </a:rPr>
                                    <m:t>2</m:t>
                                  </m:r>
                                </m:sup>
                              </m:sSup>
                            </m:oMath>
                          </a14:m>
                          <a:endParaRPr lang="en-US" sz="2800" b="0" i="1">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a:solidFill>
                                <a:srgbClr val="0070C0"/>
                              </a:solidFill>
                              <a:latin typeface="+mn-lt"/>
                              <a:ea typeface="+mn-ea"/>
                              <a:cs typeface="+mn-cs"/>
                            </a:rPr>
                            <a:t>Solve.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782892160"/>
                  </p:ext>
                </p:extLst>
              </p:nvPr>
            </p:nvGraphicFramePr>
            <p:xfrm>
              <a:off x="459873" y="4041115"/>
              <a:ext cx="7315200" cy="1554480"/>
            </p:xfrm>
            <a:graphic>
              <a:graphicData uri="http://schemas.openxmlformats.org/drawingml/2006/table">
                <a:tbl>
                  <a:tblPr firstRow="1" bandRow="1">
                    <a:tableStyleId>{5C22544A-7EE6-4342-B048-85BDC9FD1C3A}</a:tableStyleId>
                  </a:tblPr>
                  <a:tblGrid>
                    <a:gridCol w="2411673">
                      <a:extLst>
                        <a:ext uri="{9D8B030D-6E8A-4147-A177-3AD203B41FA5}">
                          <a16:colId xmlns:a16="http://schemas.microsoft.com/office/drawing/2014/main" val="1325506017"/>
                        </a:ext>
                      </a:extLst>
                    </a:gridCol>
                    <a:gridCol w="4903527">
                      <a:extLst>
                        <a:ext uri="{9D8B030D-6E8A-4147-A177-3AD203B41FA5}">
                          <a16:colId xmlns:a16="http://schemas.microsoft.com/office/drawing/2014/main" val="1340425027"/>
                        </a:ext>
                      </a:extLst>
                    </a:gridCol>
                  </a:tblGrid>
                  <a:tr h="518160">
                    <a:tc>
                      <a:txBody>
                        <a:bodyPr/>
                        <a:lstStyle/>
                        <a:p>
                          <a:r>
                            <a:rPr lang="en-US" sz="2800" b="0" i="1">
                              <a:solidFill>
                                <a:srgbClr val="5E5E5B"/>
                              </a:solidFill>
                            </a:rPr>
                            <a:t>A </a:t>
                          </a:r>
                          <a:r>
                            <a:rPr lang="en-US" sz="2800" b="0">
                              <a:solidFill>
                                <a:srgbClr val="5E5E5B"/>
                              </a:solidFill>
                            </a:rPr>
                            <a:t>= </a:t>
                          </a:r>
                          <a:r>
                            <a:rPr lang="en-IN" sz="2800" b="1" kern="1200">
                              <a:solidFill>
                                <a:schemeClr val="tx2"/>
                              </a:solidFill>
                              <a:latin typeface="+mn-lt"/>
                              <a:ea typeface="+mn-ea"/>
                              <a:cs typeface="+mn-cs"/>
                            </a:rPr>
                            <a:t>𝓁</a:t>
                          </a:r>
                          <a:r>
                            <a:rPr lang="en-US" sz="2800" b="0" i="1">
                              <a:solidFill>
                                <a:schemeClr val="tx2"/>
                              </a:solidFill>
                            </a:rPr>
                            <a:t>w</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Area of a rectangle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0465" r="-203283" b="-131395"/>
                          </a:stretch>
                        </a:blipFill>
                      </a:tcPr>
                    </a:tc>
                    <a:tc>
                      <a:txBody>
                        <a:bodyPr/>
                        <a:lstStyle/>
                        <a:p>
                          <a:r>
                            <a:rPr lang="en-US" sz="2800" b="0" i="0">
                              <a:solidFill>
                                <a:srgbClr val="0070C0"/>
                              </a:solidFill>
                            </a:rPr>
                            <a:t>Substitution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212941" r="-203283" b="-32941"/>
                          </a:stretch>
                        </a:blipFill>
                      </a:tcPr>
                    </a:tc>
                    <a:tc>
                      <a:txBody>
                        <a:bodyPr/>
                        <a:lstStyle/>
                        <a:p>
                          <a:r>
                            <a:rPr lang="en-US" sz="2800" b="0" kern="1200">
                              <a:solidFill>
                                <a:srgbClr val="0070C0"/>
                              </a:solidFill>
                              <a:latin typeface="+mn-lt"/>
                              <a:ea typeface="+mn-ea"/>
                              <a:cs typeface="+mn-cs"/>
                            </a:rPr>
                            <a:t>Solve.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pic>
        <p:nvPicPr>
          <p:cNvPr id="6" name="Picture 5">
            <a:extLst>
              <a:ext uri="{FF2B5EF4-FFF2-40B4-BE49-F238E27FC236}">
                <a16:creationId xmlns:a16="http://schemas.microsoft.com/office/drawing/2014/main" id="{0BDB9381-CD7F-46E7-9164-1FEABDBA2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0460" y="1698735"/>
            <a:ext cx="1901667" cy="1901667"/>
          </a:xfrm>
          <a:prstGeom prst="rect">
            <a:avLst/>
          </a:prstGeom>
        </p:spPr>
      </p:pic>
    </p:spTree>
    <p:extLst>
      <p:ext uri="{BB962C8B-B14F-4D97-AF65-F5344CB8AC3E}">
        <p14:creationId xmlns:p14="http://schemas.microsoft.com/office/powerpoint/2010/main" val="413515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Volume of a Prism Using Algebraic</a:t>
            </a:r>
          </a:p>
          <a:p>
            <a:r>
              <a:rPr lang="en-US" sz="2800" b="0">
                <a:solidFill>
                  <a:schemeClr val="tx1"/>
                </a:solidFill>
              </a:rPr>
              <a:t>Expressions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7160127" cy="6380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Step 2 Find the volume.</a:t>
            </a:r>
            <a:r>
              <a:rPr lang="en-US" sz="2800" b="1"/>
              <a:t> </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294847120"/>
                  </p:ext>
                </p:extLst>
              </p:nvPr>
            </p:nvGraphicFramePr>
            <p:xfrm>
              <a:off x="515552" y="2416460"/>
              <a:ext cx="7309314" cy="1554480"/>
            </p:xfrm>
            <a:graphic>
              <a:graphicData uri="http://schemas.openxmlformats.org/drawingml/2006/table">
                <a:tbl>
                  <a:tblPr firstRow="1" bandRow="1">
                    <a:tableStyleId>{5C22544A-7EE6-4342-B048-85BDC9FD1C3A}</a:tableStyleId>
                  </a:tblPr>
                  <a:tblGrid>
                    <a:gridCol w="3531555">
                      <a:extLst>
                        <a:ext uri="{9D8B030D-6E8A-4147-A177-3AD203B41FA5}">
                          <a16:colId xmlns:a16="http://schemas.microsoft.com/office/drawing/2014/main" val="1325506017"/>
                        </a:ext>
                      </a:extLst>
                    </a:gridCol>
                    <a:gridCol w="3777759">
                      <a:extLst>
                        <a:ext uri="{9D8B030D-6E8A-4147-A177-3AD203B41FA5}">
                          <a16:colId xmlns:a16="http://schemas.microsoft.com/office/drawing/2014/main" val="1340425027"/>
                        </a:ext>
                      </a:extLst>
                    </a:gridCol>
                  </a:tblGrid>
                  <a:tr h="218457">
                    <a:tc>
                      <a:txBody>
                        <a:bodyPr/>
                        <a:lstStyle/>
                        <a:p>
                          <a:r>
                            <a:rPr lang="en-US" sz="2800" b="0" i="1">
                              <a:solidFill>
                                <a:srgbClr val="5E5E5B"/>
                              </a:solidFill>
                            </a:rPr>
                            <a:t>V </a:t>
                          </a:r>
                          <a:r>
                            <a:rPr lang="en-US" sz="2800" b="0">
                              <a:solidFill>
                                <a:srgbClr val="5E5E5B"/>
                              </a:solidFill>
                            </a:rPr>
                            <a:t>= </a:t>
                          </a:r>
                          <a:r>
                            <a:rPr lang="en-US" sz="2800" b="0" i="1">
                              <a:solidFill>
                                <a:srgbClr val="5E5E5B"/>
                              </a:solidFill>
                            </a:rPr>
                            <a:t>Bh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prism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a:solidFill>
                                <a:srgbClr val="5E5E5B"/>
                              </a:solidFill>
                            </a:rPr>
                            <a:t>   = </a:t>
                          </a:r>
                          <a14:m>
                            <m:oMath xmlns:m="http://schemas.openxmlformats.org/officeDocument/2006/math">
                              <m:d>
                                <m:dPr>
                                  <m:ctrlPr>
                                    <a:rPr lang="en-US" sz="2800" b="0" i="1" smtClean="0">
                                      <a:solidFill>
                                        <a:srgbClr val="5E5E5B"/>
                                      </a:solidFill>
                                      <a:latin typeface="Cambria Math" panose="02040503050406030204" pitchFamily="18" charset="0"/>
                                    </a:rPr>
                                  </m:ctrlPr>
                                </m:dPr>
                                <m:e>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4</m:t>
                                      </m:r>
                                      <m:r>
                                        <a:rPr lang="en-US" sz="2800" b="0" i="1" smtClean="0">
                                          <a:solidFill>
                                            <a:srgbClr val="5E5E5B"/>
                                          </a:solidFill>
                                          <a:latin typeface="Cambria Math" panose="02040503050406030204" pitchFamily="18" charset="0"/>
                                        </a:rPr>
                                        <m:t>𝑥</m:t>
                                      </m:r>
                                    </m:e>
                                    <m:sup>
                                      <m:r>
                                        <a:rPr lang="en-US" sz="2800" b="0" i="1" smtClean="0">
                                          <a:solidFill>
                                            <a:srgbClr val="5E5E5B"/>
                                          </a:solidFill>
                                          <a:latin typeface="Cambria Math" panose="02040503050406030204" pitchFamily="18" charset="0"/>
                                        </a:rPr>
                                        <m:t>2 </m:t>
                                      </m:r>
                                    </m:sup>
                                  </m:sSup>
                                </m:e>
                              </m:d>
                              <m:d>
                                <m:dPr>
                                  <m:ctrlPr>
                                    <a:rPr lang="en-US" sz="2800" b="0" i="1" smtClean="0">
                                      <a:solidFill>
                                        <a:srgbClr val="5E5E5B"/>
                                      </a:solidFill>
                                      <a:latin typeface="Cambria Math" panose="02040503050406030204" pitchFamily="18" charset="0"/>
                                    </a:rPr>
                                  </m:ctrlPr>
                                </m:dPr>
                                <m:e>
                                  <m:r>
                                    <a:rPr lang="en-US" sz="2800" b="0" i="0" smtClean="0">
                                      <a:solidFill>
                                        <a:srgbClr val="5E5E5B"/>
                                      </a:solidFill>
                                      <a:latin typeface="Cambria Math" panose="02040503050406030204" pitchFamily="18" charset="0"/>
                                    </a:rPr>
                                    <m:t>4</m:t>
                                  </m:r>
                                  <m:r>
                                    <a:rPr lang="en-US" sz="2800" b="0" i="1" smtClean="0">
                                      <a:solidFill>
                                        <a:srgbClr val="5E5E5B"/>
                                      </a:solidFill>
                                      <a:latin typeface="Cambria Math" panose="02040503050406030204" pitchFamily="18" charset="0"/>
                                    </a:rPr>
                                    <m:t>𝑥</m:t>
                                  </m:r>
                                  <m:r>
                                    <a:rPr lang="en-US" sz="2800" b="0" i="1" smtClean="0">
                                      <a:solidFill>
                                        <a:srgbClr val="5E5E5B"/>
                                      </a:solidFill>
                                      <a:latin typeface="Cambria Math" panose="02040503050406030204" pitchFamily="18" charset="0"/>
                                    </a:rPr>
                                    <m:t>+3</m:t>
                                  </m:r>
                                </m:e>
                              </m:d>
                            </m:oMath>
                          </a14:m>
                          <a:endParaRPr lang="en-US" sz="2800" b="0" i="1">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a:solidFill>
                                <a:srgbClr val="5E5E5B"/>
                              </a:solidFill>
                            </a:rPr>
                            <a:t>   = 16</a:t>
                          </a:r>
                          <a14:m>
                            <m:oMath xmlns:m="http://schemas.openxmlformats.org/officeDocument/2006/math">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𝑥</m:t>
                                  </m:r>
                                </m:e>
                                <m:sup>
                                  <m:r>
                                    <a:rPr lang="en-US" sz="2800" b="0" i="1" smtClean="0">
                                      <a:solidFill>
                                        <a:srgbClr val="5E5E5B"/>
                                      </a:solidFill>
                                      <a:latin typeface="Cambria Math" panose="02040503050406030204" pitchFamily="18" charset="0"/>
                                    </a:rPr>
                                    <m:t>3</m:t>
                                  </m:r>
                                </m:sup>
                              </m:sSup>
                              <m:r>
                                <a:rPr lang="en-US" sz="2800" b="0" i="1" smtClean="0">
                                  <a:solidFill>
                                    <a:srgbClr val="5E5E5B"/>
                                  </a:solidFill>
                                  <a:latin typeface="Cambria Math" panose="02040503050406030204" pitchFamily="18" charset="0"/>
                                </a:rPr>
                                <m:t>+</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12</m:t>
                                  </m:r>
                                  <m:r>
                                    <a:rPr lang="en-US" sz="2800" b="0" i="1" smtClean="0">
                                      <a:solidFill>
                                        <a:srgbClr val="5E5E5B"/>
                                      </a:solidFill>
                                      <a:latin typeface="Cambria Math" panose="02040503050406030204" pitchFamily="18" charset="0"/>
                                    </a:rPr>
                                    <m:t>𝑥</m:t>
                                  </m:r>
                                </m:e>
                                <m:sup>
                                  <m:r>
                                    <a:rPr lang="en-US" sz="2800" b="0" i="1" smtClean="0">
                                      <a:solidFill>
                                        <a:srgbClr val="5E5E5B"/>
                                      </a:solidFill>
                                      <a:latin typeface="Cambria Math" panose="02040503050406030204" pitchFamily="18" charset="0"/>
                                    </a:rPr>
                                    <m:t>2</m:t>
                                  </m:r>
                                </m:sup>
                              </m:sSup>
                            </m:oMath>
                          </a14:m>
                          <a:endParaRPr lang="en-US" sz="2800" b="0" i="1" baseline="30000">
                            <a:solidFill>
                              <a:srgbClr val="5E5E5B"/>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a:solidFill>
                                <a:srgbClr val="0070C0"/>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294847120"/>
                  </p:ext>
                </p:extLst>
              </p:nvPr>
            </p:nvGraphicFramePr>
            <p:xfrm>
              <a:off x="515552" y="2416460"/>
              <a:ext cx="7309314" cy="1554480"/>
            </p:xfrm>
            <a:graphic>
              <a:graphicData uri="http://schemas.openxmlformats.org/drawingml/2006/table">
                <a:tbl>
                  <a:tblPr firstRow="1" bandRow="1">
                    <a:tableStyleId>{5C22544A-7EE6-4342-B048-85BDC9FD1C3A}</a:tableStyleId>
                  </a:tblPr>
                  <a:tblGrid>
                    <a:gridCol w="3531555">
                      <a:extLst>
                        <a:ext uri="{9D8B030D-6E8A-4147-A177-3AD203B41FA5}">
                          <a16:colId xmlns:a16="http://schemas.microsoft.com/office/drawing/2014/main" val="1325506017"/>
                        </a:ext>
                      </a:extLst>
                    </a:gridCol>
                    <a:gridCol w="3777759">
                      <a:extLst>
                        <a:ext uri="{9D8B030D-6E8A-4147-A177-3AD203B41FA5}">
                          <a16:colId xmlns:a16="http://schemas.microsoft.com/office/drawing/2014/main" val="1340425027"/>
                        </a:ext>
                      </a:extLst>
                    </a:gridCol>
                  </a:tblGrid>
                  <a:tr h="518160">
                    <a:tc>
                      <a:txBody>
                        <a:bodyPr/>
                        <a:lstStyle/>
                        <a:p>
                          <a:r>
                            <a:rPr lang="en-US" sz="2800" b="0" i="1">
                              <a:solidFill>
                                <a:srgbClr val="5E5E5B"/>
                              </a:solidFill>
                            </a:rPr>
                            <a:t>V </a:t>
                          </a:r>
                          <a:r>
                            <a:rPr lang="en-US" sz="2800" b="0">
                              <a:solidFill>
                                <a:srgbClr val="5E5E5B"/>
                              </a:solidFill>
                            </a:rPr>
                            <a:t>= </a:t>
                          </a:r>
                          <a:r>
                            <a:rPr lang="en-US" sz="2800" b="0" i="1">
                              <a:solidFill>
                                <a:srgbClr val="5E5E5B"/>
                              </a:solidFill>
                            </a:rPr>
                            <a:t>Bh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prism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0465" r="-106897" b="-130233"/>
                          </a:stretch>
                        </a:blipFill>
                      </a:tcPr>
                    </a:tc>
                    <a:tc>
                      <a:txBody>
                        <a:bodyPr/>
                        <a:lstStyle/>
                        <a:p>
                          <a:r>
                            <a:rPr lang="en-US" sz="2800" b="0" i="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212941" r="-106897" b="-31765"/>
                          </a:stretch>
                        </a:blipFill>
                      </a:tcPr>
                    </a:tc>
                    <a:tc>
                      <a:txBody>
                        <a:bodyPr/>
                        <a:lstStyle/>
                        <a:p>
                          <a:r>
                            <a:rPr lang="en-US" sz="2800" b="0" kern="1200">
                              <a:solidFill>
                                <a:srgbClr val="0070C0"/>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pic>
        <p:nvPicPr>
          <p:cNvPr id="6" name="Picture 5">
            <a:extLst>
              <a:ext uri="{FF2B5EF4-FFF2-40B4-BE49-F238E27FC236}">
                <a16:creationId xmlns:a16="http://schemas.microsoft.com/office/drawing/2014/main" id="{DDA89177-1166-457F-B9C8-BDF57DF21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0460" y="1698735"/>
            <a:ext cx="1901667" cy="1901667"/>
          </a:xfrm>
          <a:prstGeom prst="rect">
            <a:avLst/>
          </a:prstGeom>
        </p:spPr>
      </p:pic>
    </p:spTree>
    <p:extLst>
      <p:ext uri="{BB962C8B-B14F-4D97-AF65-F5344CB8AC3E}">
        <p14:creationId xmlns:p14="http://schemas.microsoft.com/office/powerpoint/2010/main" val="265899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Volume of a Prism Using Algebraic</a:t>
            </a:r>
          </a:p>
          <a:p>
            <a:r>
              <a:rPr lang="en-US" sz="2800" b="0">
                <a:solidFill>
                  <a:schemeClr val="tx1"/>
                </a:solidFill>
              </a:rPr>
              <a:t>Expressions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2" y="1698735"/>
            <a:ext cx="8514445" cy="6380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Part B  Find the volume of the juice box if </a:t>
            </a:r>
            <a:r>
              <a:rPr lang="en-US" sz="2800" b="1" i="1">
                <a:solidFill>
                  <a:schemeClr val="tx1"/>
                </a:solidFill>
              </a:rPr>
              <a:t>x</a:t>
            </a:r>
            <a:r>
              <a:rPr lang="en-US" sz="2800" b="1">
                <a:solidFill>
                  <a:schemeClr val="tx1"/>
                </a:solidFill>
              </a:rPr>
              <a:t> = 2.</a:t>
            </a:r>
            <a:endParaRPr lang="en-US" sz="2800" b="1"/>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092132929"/>
                  </p:ext>
                </p:extLst>
              </p:nvPr>
            </p:nvGraphicFramePr>
            <p:xfrm>
              <a:off x="517932" y="2416460"/>
              <a:ext cx="8727669" cy="1554480"/>
            </p:xfrm>
            <a:graphic>
              <a:graphicData uri="http://schemas.openxmlformats.org/drawingml/2006/table">
                <a:tbl>
                  <a:tblPr firstRow="1" bandRow="1">
                    <a:tableStyleId>{5C22544A-7EE6-4342-B048-85BDC9FD1C3A}</a:tableStyleId>
                  </a:tblPr>
                  <a:tblGrid>
                    <a:gridCol w="3691211">
                      <a:extLst>
                        <a:ext uri="{9D8B030D-6E8A-4147-A177-3AD203B41FA5}">
                          <a16:colId xmlns:a16="http://schemas.microsoft.com/office/drawing/2014/main" val="1325506017"/>
                        </a:ext>
                      </a:extLst>
                    </a:gridCol>
                    <a:gridCol w="5036458">
                      <a:extLst>
                        <a:ext uri="{9D8B030D-6E8A-4147-A177-3AD203B41FA5}">
                          <a16:colId xmlns:a16="http://schemas.microsoft.com/office/drawing/2014/main" val="1340425027"/>
                        </a:ext>
                      </a:extLst>
                    </a:gridCol>
                  </a:tblGrid>
                  <a:tr h="218457">
                    <a:tc>
                      <a:txBody>
                        <a:bodyPr/>
                        <a:lstStyle/>
                        <a:p>
                          <a:r>
                            <a:rPr lang="en-US" sz="2800" b="0" i="1">
                              <a:solidFill>
                                <a:srgbClr val="5E5E5B"/>
                              </a:solidFill>
                            </a:rPr>
                            <a:t>V </a:t>
                          </a:r>
                          <a:r>
                            <a:rPr lang="en-US" sz="2800" b="0">
                              <a:solidFill>
                                <a:srgbClr val="5E5E5B"/>
                              </a:solidFill>
                            </a:rPr>
                            <a:t>= 16</a:t>
                          </a:r>
                          <a14:m>
                            <m:oMath xmlns:m="http://schemas.openxmlformats.org/officeDocument/2006/math">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𝑥</m:t>
                                  </m:r>
                                </m:e>
                                <m:sup>
                                  <m:r>
                                    <a:rPr lang="en-US" sz="2800" b="0" i="1" smtClean="0">
                                      <a:solidFill>
                                        <a:srgbClr val="5E5E5B"/>
                                      </a:solidFill>
                                      <a:latin typeface="Cambria Math" panose="02040503050406030204" pitchFamily="18" charset="0"/>
                                    </a:rPr>
                                    <m:t>3</m:t>
                                  </m:r>
                                </m:sup>
                              </m:sSup>
                            </m:oMath>
                          </a14:m>
                          <a:r>
                            <a:rPr lang="en-US" sz="2800" b="0" i="1">
                              <a:solidFill>
                                <a:srgbClr val="5E5E5B"/>
                              </a:solidFill>
                            </a:rPr>
                            <a:t>+ </a:t>
                          </a:r>
                          <a:r>
                            <a:rPr lang="en-US" sz="2800" b="0">
                              <a:solidFill>
                                <a:srgbClr val="5E5E5B"/>
                              </a:solidFill>
                            </a:rPr>
                            <a:t>12</a:t>
                          </a:r>
                          <a14:m>
                            <m:oMath xmlns:m="http://schemas.openxmlformats.org/officeDocument/2006/math">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𝑥</m:t>
                                  </m:r>
                                </m:e>
                                <m:sup>
                                  <m:r>
                                    <a:rPr lang="en-US" sz="2800" b="0" i="1" smtClean="0">
                                      <a:solidFill>
                                        <a:srgbClr val="5E5E5B"/>
                                      </a:solidFill>
                                      <a:latin typeface="Cambria Math" panose="02040503050406030204" pitchFamily="18" charset="0"/>
                                    </a:rPr>
                                    <m:t>2</m:t>
                                  </m:r>
                                </m:sup>
                              </m:sSup>
                            </m:oMath>
                          </a14:m>
                          <a:endParaRPr lang="en-US" sz="2800" b="0" i="1">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the juice box</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a:solidFill>
                                <a:srgbClr val="5E5E5B"/>
                              </a:solidFill>
                            </a:rPr>
                            <a:t>   = 16</a:t>
                          </a:r>
                          <a14:m>
                            <m:oMath xmlns:m="http://schemas.openxmlformats.org/officeDocument/2006/math">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(2)</m:t>
                                  </m:r>
                                </m:e>
                                <m:sup>
                                  <m:r>
                                    <a:rPr lang="en-US" sz="2800" b="0" i="1" smtClean="0">
                                      <a:solidFill>
                                        <a:srgbClr val="5E5E5B"/>
                                      </a:solidFill>
                                      <a:latin typeface="Cambria Math" panose="02040503050406030204" pitchFamily="18" charset="0"/>
                                    </a:rPr>
                                    <m:t>3</m:t>
                                  </m:r>
                                </m:sup>
                              </m:sSup>
                              <m:r>
                                <a:rPr lang="en-US" sz="2800" b="0" i="1" smtClean="0">
                                  <a:solidFill>
                                    <a:srgbClr val="5E5E5B"/>
                                  </a:solidFill>
                                  <a:latin typeface="Cambria Math" panose="02040503050406030204" pitchFamily="18" charset="0"/>
                                </a:rPr>
                                <m:t>+</m:t>
                              </m:r>
                              <m:r>
                                <m:rPr>
                                  <m:nor/>
                                </m:rPr>
                                <a:rPr lang="en-US" sz="2800" b="0" dirty="0" smtClean="0">
                                  <a:solidFill>
                                    <a:srgbClr val="5E5E5B"/>
                                  </a:solidFill>
                                </a:rPr>
                                <m:t>1</m:t>
                              </m:r>
                              <m:r>
                                <m:rPr>
                                  <m:nor/>
                                </m:rPr>
                                <a:rPr lang="en-US" sz="2800" b="0" i="0" dirty="0" smtClean="0">
                                  <a:solidFill>
                                    <a:srgbClr val="5E5E5B"/>
                                  </a:solidFill>
                                </a:rPr>
                                <m:t>2</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(2)</m:t>
                                  </m:r>
                                </m:e>
                                <m:sup>
                                  <m:r>
                                    <a:rPr lang="en-US" sz="2800" b="0" i="1" smtClean="0">
                                      <a:solidFill>
                                        <a:srgbClr val="5E5E5B"/>
                                      </a:solidFill>
                                      <a:latin typeface="Cambria Math" panose="02040503050406030204" pitchFamily="18" charset="0"/>
                                    </a:rPr>
                                    <m:t>2</m:t>
                                  </m:r>
                                </m:sup>
                              </m:sSup>
                            </m:oMath>
                          </a14:m>
                          <a:endParaRPr lang="en-US" sz="2800" b="0" i="1">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a:solidFill>
                                <a:schemeClr val="tx1"/>
                              </a:solidFill>
                            </a:rPr>
                            <a:t>   </a:t>
                          </a:r>
                          <a:r>
                            <a:rPr lang="en-US" sz="2800" b="0">
                              <a:solidFill>
                                <a:srgbClr val="5E5E5B"/>
                              </a:solidFill>
                            </a:rPr>
                            <a:t>= </a:t>
                          </a:r>
                          <a:r>
                            <a:rPr lang="en-US" sz="2800" b="0">
                              <a:solidFill>
                                <a:schemeClr val="tx2"/>
                              </a:solidFill>
                            </a:rPr>
                            <a:t>176 in</a:t>
                          </a:r>
                          <a:r>
                            <a:rPr lang="en-US" sz="2800" b="0" baseline="30000">
                              <a:solidFill>
                                <a:schemeClr val="tx2"/>
                              </a:solidFill>
                            </a:rPr>
                            <a:t>3</a:t>
                          </a:r>
                          <a:endParaRPr lang="en-US" sz="2800" b="0" i="1" baseline="300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a:solidFill>
                                <a:srgbClr val="0070C0"/>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092132929"/>
                  </p:ext>
                </p:extLst>
              </p:nvPr>
            </p:nvGraphicFramePr>
            <p:xfrm>
              <a:off x="517932" y="2416460"/>
              <a:ext cx="8727669" cy="1554480"/>
            </p:xfrm>
            <a:graphic>
              <a:graphicData uri="http://schemas.openxmlformats.org/drawingml/2006/table">
                <a:tbl>
                  <a:tblPr firstRow="1" bandRow="1">
                    <a:tableStyleId>{5C22544A-7EE6-4342-B048-85BDC9FD1C3A}</a:tableStyleId>
                  </a:tblPr>
                  <a:tblGrid>
                    <a:gridCol w="3691211">
                      <a:extLst>
                        <a:ext uri="{9D8B030D-6E8A-4147-A177-3AD203B41FA5}">
                          <a16:colId xmlns:a16="http://schemas.microsoft.com/office/drawing/2014/main" val="1325506017"/>
                        </a:ext>
                      </a:extLst>
                    </a:gridCol>
                    <a:gridCol w="5036458">
                      <a:extLst>
                        <a:ext uri="{9D8B030D-6E8A-4147-A177-3AD203B41FA5}">
                          <a16:colId xmlns:a16="http://schemas.microsoft.com/office/drawing/2014/main" val="1340425027"/>
                        </a:ext>
                      </a:extLst>
                    </a:gridCol>
                  </a:tblGrid>
                  <a:tr h="51816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11765" r="-136469" b="-232941"/>
                          </a:stretch>
                        </a:blipFill>
                      </a:tcPr>
                    </a:tc>
                    <a:tc>
                      <a:txBody>
                        <a:bodyPr/>
                        <a:lstStyle/>
                        <a:p>
                          <a:r>
                            <a:rPr lang="en-US" sz="2800" b="0">
                              <a:solidFill>
                                <a:srgbClr val="0070C0"/>
                              </a:solidFill>
                            </a:rPr>
                            <a:t>Volume of the juice box</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0465" r="-136469" b="-130233"/>
                          </a:stretch>
                        </a:blipFill>
                      </a:tcPr>
                    </a:tc>
                    <a:tc>
                      <a:txBody>
                        <a:bodyPr/>
                        <a:lstStyle/>
                        <a:p>
                          <a:r>
                            <a:rPr lang="en-US" sz="2800" b="0" i="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r>
                            <a:rPr lang="en-US" sz="2800" b="0">
                              <a:solidFill>
                                <a:schemeClr val="tx1"/>
                              </a:solidFill>
                            </a:rPr>
                            <a:t>   </a:t>
                          </a:r>
                          <a:r>
                            <a:rPr lang="en-US" sz="2800" b="0">
                              <a:solidFill>
                                <a:srgbClr val="5E5E5B"/>
                              </a:solidFill>
                            </a:rPr>
                            <a:t>= </a:t>
                          </a:r>
                          <a:r>
                            <a:rPr lang="en-US" sz="2800" b="0">
                              <a:solidFill>
                                <a:schemeClr val="tx2"/>
                              </a:solidFill>
                            </a:rPr>
                            <a:t>176 in</a:t>
                          </a:r>
                          <a:r>
                            <a:rPr lang="en-US" sz="2800" b="0" baseline="30000">
                              <a:solidFill>
                                <a:schemeClr val="tx2"/>
                              </a:solidFill>
                            </a:rPr>
                            <a:t>3</a:t>
                          </a:r>
                          <a:endParaRPr lang="en-US" sz="2800" b="0" i="1" baseline="300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a:solidFill>
                                <a:srgbClr val="0070C0"/>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spTree>
    <p:extLst>
      <p:ext uri="{BB962C8B-B14F-4D97-AF65-F5344CB8AC3E}">
        <p14:creationId xmlns:p14="http://schemas.microsoft.com/office/powerpoint/2010/main" val="1744863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0460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Volumes of Pyramids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5"/>
            <a:ext cx="6947606" cy="5364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Key Concept: </a:t>
            </a:r>
            <a:r>
              <a:rPr lang="en-US" sz="2800" b="1"/>
              <a:t>Volume of a Pyramid</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37615598"/>
                  </p:ext>
                </p:extLst>
              </p:nvPr>
            </p:nvGraphicFramePr>
            <p:xfrm>
              <a:off x="459872" y="2469115"/>
              <a:ext cx="11267671" cy="2494407"/>
            </p:xfrm>
            <a:graphic>
              <a:graphicData uri="http://schemas.openxmlformats.org/drawingml/2006/table">
                <a:tbl>
                  <a:tblPr firstRow="1" bandRow="1">
                    <a:tableStyleId>{2D5ABB26-0587-4C30-8999-92F81FD0307C}</a:tableStyleId>
                  </a:tblPr>
                  <a:tblGrid>
                    <a:gridCol w="1688242">
                      <a:extLst>
                        <a:ext uri="{9D8B030D-6E8A-4147-A177-3AD203B41FA5}">
                          <a16:colId xmlns:a16="http://schemas.microsoft.com/office/drawing/2014/main" val="2307759900"/>
                        </a:ext>
                      </a:extLst>
                    </a:gridCol>
                    <a:gridCol w="6096000">
                      <a:extLst>
                        <a:ext uri="{9D8B030D-6E8A-4147-A177-3AD203B41FA5}">
                          <a16:colId xmlns:a16="http://schemas.microsoft.com/office/drawing/2014/main" val="2507474594"/>
                        </a:ext>
                      </a:extLst>
                    </a:gridCol>
                    <a:gridCol w="3483429">
                      <a:extLst>
                        <a:ext uri="{9D8B030D-6E8A-4147-A177-3AD203B41FA5}">
                          <a16:colId xmlns:a16="http://schemas.microsoft.com/office/drawing/2014/main" val="3541606101"/>
                        </a:ext>
                      </a:extLst>
                    </a:gridCol>
                  </a:tblGrid>
                  <a:tr h="1536828">
                    <a:tc>
                      <a:txBody>
                        <a:bodyPr/>
                        <a:lstStyle/>
                        <a:p>
                          <a:r>
                            <a:rPr lang="en-US" sz="2800" b="1" i="0" u="none" strike="noStrike" kern="1200" baseline="0">
                              <a:solidFill>
                                <a:schemeClr val="tx1"/>
                              </a:solidFill>
                              <a:latin typeface="+mn-lt"/>
                              <a:ea typeface="+mn-ea"/>
                              <a:cs typeface="+mn-cs"/>
                            </a:rPr>
                            <a:t>Words </a:t>
                          </a:r>
                          <a:endParaRPr lang="en-US" sz="2800" b="0"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5E5E5B"/>
                              </a:solidFill>
                              <a:latin typeface="+mn-lt"/>
                              <a:ea typeface="+mn-ea"/>
                              <a:cs typeface="+mn-cs"/>
                            </a:rPr>
                            <a:t>The volume of a pyramid is </a:t>
                          </a:r>
                          <a:r>
                            <a:rPr lang="en-US" sz="2800" b="0" i="1" u="none" strike="noStrike" kern="1200" baseline="0">
                              <a:solidFill>
                                <a:srgbClr val="5E5E5B"/>
                              </a:solidFill>
                              <a:latin typeface="+mn-lt"/>
                              <a:ea typeface="+mn-ea"/>
                              <a:cs typeface="+mn-cs"/>
                            </a:rPr>
                            <a:t>V </a:t>
                          </a:r>
                          <a:r>
                            <a:rPr lang="en-US" sz="2800" b="0" i="0" u="none" strike="noStrike" kern="1200" baseline="0">
                              <a:solidFill>
                                <a:srgbClr val="5E5E5B"/>
                              </a:solidFill>
                              <a:latin typeface="+mn-lt"/>
                              <a:ea typeface="+mn-ea"/>
                              <a:cs typeface="+mn-cs"/>
                            </a:rPr>
                            <a:t>= </a:t>
                          </a:r>
                          <a14:m>
                            <m:oMath xmlns:m="http://schemas.openxmlformats.org/officeDocument/2006/math">
                              <m:f>
                                <m:fPr>
                                  <m:ctrlPr>
                                    <a:rPr lang="en-US" sz="2800" b="0" i="1" u="none" strike="noStrike" kern="1200" baseline="0" smtClean="0">
                                      <a:solidFill>
                                        <a:srgbClr val="5E5E5B"/>
                                      </a:solidFill>
                                      <a:latin typeface="Cambria Math" panose="02040503050406030204" pitchFamily="18" charset="0"/>
                                      <a:ea typeface="+mn-ea"/>
                                      <a:cs typeface="+mn-cs"/>
                                    </a:rPr>
                                  </m:ctrlPr>
                                </m:fPr>
                                <m:num>
                                  <m:r>
                                    <a:rPr lang="en-US" sz="2800" b="0" i="1" u="none" strike="noStrike" kern="1200" baseline="0" smtClean="0">
                                      <a:solidFill>
                                        <a:srgbClr val="5E5E5B"/>
                                      </a:solidFill>
                                      <a:latin typeface="Cambria Math" panose="02040503050406030204" pitchFamily="18" charset="0"/>
                                      <a:ea typeface="+mn-ea"/>
                                      <a:cs typeface="+mn-cs"/>
                                    </a:rPr>
                                    <m:t>1</m:t>
                                  </m:r>
                                </m:num>
                                <m:den>
                                  <m:r>
                                    <a:rPr lang="en-US" sz="2800" b="0" i="1" u="none" strike="noStrike" kern="1200" baseline="0" smtClean="0">
                                      <a:solidFill>
                                        <a:srgbClr val="5E5E5B"/>
                                      </a:solidFill>
                                      <a:latin typeface="Cambria Math" panose="02040503050406030204" pitchFamily="18" charset="0"/>
                                      <a:ea typeface="+mn-ea"/>
                                      <a:cs typeface="+mn-cs"/>
                                    </a:rPr>
                                    <m:t>3</m:t>
                                  </m:r>
                                </m:den>
                              </m:f>
                              <m:r>
                                <a:rPr lang="en-US" sz="2800" b="0" i="1" u="none" strike="noStrike" kern="1200" baseline="0" smtClean="0">
                                  <a:solidFill>
                                    <a:srgbClr val="5E5E5B"/>
                                  </a:solidFill>
                                  <a:latin typeface="Cambria Math" panose="02040503050406030204" pitchFamily="18" charset="0"/>
                                  <a:ea typeface="+mn-ea"/>
                                  <a:cs typeface="+mn-cs"/>
                                </a:rPr>
                                <m:t>𝐵h</m:t>
                              </m:r>
                            </m:oMath>
                          </a14:m>
                          <a:r>
                            <a:rPr lang="en-US" sz="2800" b="0" i="1" u="none" strike="noStrike" kern="1200" baseline="0">
                              <a:solidFill>
                                <a:srgbClr val="5E5E5B"/>
                              </a:solidFill>
                              <a:latin typeface="+mn-lt"/>
                              <a:ea typeface="+mn-ea"/>
                              <a:cs typeface="+mn-cs"/>
                            </a:rPr>
                            <a:t>,</a:t>
                          </a:r>
                          <a:endParaRPr lang="en-US" sz="2800" b="0" i="0" u="none" strike="noStrike" kern="1200" baseline="0">
                            <a:solidFill>
                              <a:srgbClr val="5E5E5B"/>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5E5E5B"/>
                              </a:solidFill>
                              <a:latin typeface="+mn-lt"/>
                              <a:ea typeface="+mn-ea"/>
                              <a:cs typeface="+mn-cs"/>
                            </a:rPr>
                            <a:t>where </a:t>
                          </a:r>
                          <a:r>
                            <a:rPr lang="en-US" sz="2800" b="0" i="1" u="none" strike="noStrike" kern="1200" baseline="0">
                              <a:solidFill>
                                <a:srgbClr val="5E5E5B"/>
                              </a:solidFill>
                              <a:latin typeface="+mn-lt"/>
                              <a:ea typeface="+mn-ea"/>
                              <a:cs typeface="+mn-cs"/>
                            </a:rPr>
                            <a:t>B</a:t>
                          </a:r>
                          <a:r>
                            <a:rPr lang="en-US" sz="2800" b="0" i="0" u="none" strike="noStrike" kern="1200" baseline="0">
                              <a:solidFill>
                                <a:srgbClr val="5E5E5B"/>
                              </a:solidFill>
                              <a:latin typeface="+mn-lt"/>
                              <a:ea typeface="+mn-ea"/>
                              <a:cs typeface="+mn-cs"/>
                            </a:rPr>
                            <a:t> is the area of the base and </a:t>
                          </a:r>
                          <a:r>
                            <a:rPr lang="en-US" sz="2800" b="0" i="1" u="none" strike="noStrike" kern="1200" baseline="0">
                              <a:solidFill>
                                <a:srgbClr val="5E5E5B"/>
                              </a:solidFill>
                              <a:latin typeface="+mn-lt"/>
                              <a:ea typeface="+mn-ea"/>
                              <a:cs typeface="+mn-cs"/>
                            </a:rPr>
                            <a:t>h</a:t>
                          </a:r>
                          <a:r>
                            <a:rPr lang="en-US" sz="2800" b="0" i="0" u="none" strike="noStrike" kern="1200" baseline="0">
                              <a:solidFill>
                                <a:srgbClr val="5E5E5B"/>
                              </a:solidFill>
                              <a:latin typeface="+mn-lt"/>
                              <a:ea typeface="+mn-ea"/>
                              <a:cs typeface="+mn-cs"/>
                            </a:rPr>
                            <a:t> is the height of the pyramid.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979750"/>
                      </a:ext>
                    </a:extLst>
                  </a:tr>
                  <a:tr h="895474">
                    <a:tc>
                      <a:txBody>
                        <a:bodyPr/>
                        <a:lstStyle/>
                        <a:p>
                          <a:pPr marL="0" algn="l" defTabSz="914400" rtl="0" eaLnBrk="1" latinLnBrk="0" hangingPunct="1"/>
                          <a:r>
                            <a:rPr lang="en-US" sz="2800" b="1" i="0" u="none" strike="noStrike" kern="1200" baseline="0">
                              <a:solidFill>
                                <a:schemeClr val="tx1"/>
                              </a:solidFill>
                              <a:latin typeface="+mn-lt"/>
                              <a:ea typeface="+mn-ea"/>
                              <a:cs typeface="+mn-cs"/>
                            </a:rPr>
                            <a:t>Symbols </a:t>
                          </a:r>
                          <a:r>
                            <a:rPr lang="en-US" sz="2800" b="0" i="0" u="none" strike="noStrike" kern="1200" baseline="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1" u="none" strike="noStrike" kern="1200" baseline="0">
                              <a:solidFill>
                                <a:srgbClr val="5E5E5B"/>
                              </a:solidFill>
                              <a:latin typeface="+mn-lt"/>
                              <a:ea typeface="+mn-ea"/>
                              <a:cs typeface="+mn-cs"/>
                            </a:rPr>
                            <a:t>V </a:t>
                          </a:r>
                          <a:r>
                            <a:rPr lang="en-US" sz="2800" b="0" i="0" u="none" strike="noStrike" kern="1200" baseline="0">
                              <a:solidFill>
                                <a:srgbClr val="5E5E5B"/>
                              </a:solidFill>
                              <a:latin typeface="+mn-lt"/>
                              <a:ea typeface="+mn-ea"/>
                              <a:cs typeface="+mn-cs"/>
                            </a:rPr>
                            <a:t>= </a:t>
                          </a:r>
                          <a14:m>
                            <m:oMath xmlns:m="http://schemas.openxmlformats.org/officeDocument/2006/math">
                              <m:f>
                                <m:fPr>
                                  <m:ctrlPr>
                                    <a:rPr lang="en-US" sz="2800" b="0" i="1" u="none" strike="noStrike" kern="1200" baseline="0" smtClean="0">
                                      <a:solidFill>
                                        <a:srgbClr val="5E5E5B"/>
                                      </a:solidFill>
                                      <a:latin typeface="Cambria Math" panose="02040503050406030204" pitchFamily="18" charset="0"/>
                                      <a:ea typeface="+mn-ea"/>
                                      <a:cs typeface="+mn-cs"/>
                                    </a:rPr>
                                  </m:ctrlPr>
                                </m:fPr>
                                <m:num>
                                  <m:r>
                                    <a:rPr lang="en-US" sz="2800" b="0" i="1" u="none" strike="noStrike" kern="1200" baseline="0" smtClean="0">
                                      <a:solidFill>
                                        <a:srgbClr val="5E5E5B"/>
                                      </a:solidFill>
                                      <a:latin typeface="Cambria Math" panose="02040503050406030204" pitchFamily="18" charset="0"/>
                                      <a:ea typeface="+mn-ea"/>
                                      <a:cs typeface="+mn-cs"/>
                                    </a:rPr>
                                    <m:t>1</m:t>
                                  </m:r>
                                </m:num>
                                <m:den>
                                  <m:r>
                                    <a:rPr lang="en-US" sz="2800" b="0" i="1" u="none" strike="noStrike" kern="1200" baseline="0" smtClean="0">
                                      <a:solidFill>
                                        <a:srgbClr val="5E5E5B"/>
                                      </a:solidFill>
                                      <a:latin typeface="Cambria Math" panose="02040503050406030204" pitchFamily="18" charset="0"/>
                                      <a:ea typeface="+mn-ea"/>
                                      <a:cs typeface="+mn-cs"/>
                                    </a:rPr>
                                    <m:t>3</m:t>
                                  </m:r>
                                </m:den>
                              </m:f>
                              <m:r>
                                <a:rPr lang="en-US" sz="2800" b="0" i="1" u="none" strike="noStrike" kern="1200" baseline="0" smtClean="0">
                                  <a:solidFill>
                                    <a:srgbClr val="5E5E5B"/>
                                  </a:solidFill>
                                  <a:latin typeface="Cambria Math" panose="02040503050406030204" pitchFamily="18" charset="0"/>
                                  <a:ea typeface="+mn-ea"/>
                                  <a:cs typeface="+mn-cs"/>
                                </a:rPr>
                                <m:t>𝐵h</m:t>
                              </m:r>
                            </m:oMath>
                          </a14:m>
                          <a:endParaRPr lang="en-US" sz="2800" b="0" i="1" u="none" strike="noStrike" kern="1200" baseline="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9169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37615598"/>
                  </p:ext>
                </p:extLst>
              </p:nvPr>
            </p:nvGraphicFramePr>
            <p:xfrm>
              <a:off x="459872" y="2469115"/>
              <a:ext cx="11267671" cy="2494407"/>
            </p:xfrm>
            <a:graphic>
              <a:graphicData uri="http://schemas.openxmlformats.org/drawingml/2006/table">
                <a:tbl>
                  <a:tblPr firstRow="1" bandRow="1">
                    <a:tableStyleId>{2D5ABB26-0587-4C30-8999-92F81FD0307C}</a:tableStyleId>
                  </a:tblPr>
                  <a:tblGrid>
                    <a:gridCol w="1688242">
                      <a:extLst>
                        <a:ext uri="{9D8B030D-6E8A-4147-A177-3AD203B41FA5}">
                          <a16:colId xmlns:a16="http://schemas.microsoft.com/office/drawing/2014/main" val="2307759900"/>
                        </a:ext>
                      </a:extLst>
                    </a:gridCol>
                    <a:gridCol w="6096000">
                      <a:extLst>
                        <a:ext uri="{9D8B030D-6E8A-4147-A177-3AD203B41FA5}">
                          <a16:colId xmlns:a16="http://schemas.microsoft.com/office/drawing/2014/main" val="2507474594"/>
                        </a:ext>
                      </a:extLst>
                    </a:gridCol>
                    <a:gridCol w="3483429">
                      <a:extLst>
                        <a:ext uri="{9D8B030D-6E8A-4147-A177-3AD203B41FA5}">
                          <a16:colId xmlns:a16="http://schemas.microsoft.com/office/drawing/2014/main" val="3541606101"/>
                        </a:ext>
                      </a:extLst>
                    </a:gridCol>
                  </a:tblGrid>
                  <a:tr h="1549527">
                    <a:tc>
                      <a:txBody>
                        <a:bodyPr/>
                        <a:lstStyle/>
                        <a:p>
                          <a:r>
                            <a:rPr lang="en-US" sz="2800" b="1" i="0" u="none" strike="noStrike" kern="1200" baseline="0">
                              <a:solidFill>
                                <a:schemeClr val="tx1"/>
                              </a:solidFill>
                              <a:latin typeface="+mn-lt"/>
                              <a:ea typeface="+mn-ea"/>
                              <a:cs typeface="+mn-cs"/>
                            </a:rPr>
                            <a:t>Words </a:t>
                          </a:r>
                          <a:endParaRPr lang="en-US" sz="2800" b="0"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800" t="-3922" r="-57400" b="-61569"/>
                          </a:stretch>
                        </a:blipFill>
                      </a:tcPr>
                    </a:tc>
                    <a:tc rowSpan="2">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979750"/>
                      </a:ext>
                    </a:extLst>
                  </a:tr>
                  <a:tr h="944880">
                    <a:tc>
                      <a:txBody>
                        <a:bodyPr/>
                        <a:lstStyle/>
                        <a:p>
                          <a:pPr marL="0" algn="l" defTabSz="914400" rtl="0" eaLnBrk="1" latinLnBrk="0" hangingPunct="1"/>
                          <a:r>
                            <a:rPr lang="en-US" sz="2800" b="1" i="0" u="none" strike="noStrike" kern="1200" baseline="0">
                              <a:solidFill>
                                <a:schemeClr val="tx1"/>
                              </a:solidFill>
                              <a:latin typeface="+mn-lt"/>
                              <a:ea typeface="+mn-ea"/>
                              <a:cs typeface="+mn-cs"/>
                            </a:rPr>
                            <a:t>Symbols </a:t>
                          </a:r>
                          <a:r>
                            <a:rPr lang="en-US" sz="2800" b="0" i="0" u="none" strike="noStrike" kern="1200" baseline="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800" t="-170968" r="-57400" b="-1290"/>
                          </a:stretch>
                        </a:blipFill>
                      </a:tcPr>
                    </a:tc>
                    <a:tc vMerge="1">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91691"/>
                      </a:ext>
                    </a:extLst>
                  </a:tr>
                </a:tbl>
              </a:graphicData>
            </a:graphic>
          </p:graphicFrame>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748" y="2758622"/>
            <a:ext cx="1133475" cy="876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240" y="2796722"/>
            <a:ext cx="1266825" cy="838200"/>
          </a:xfrm>
          <a:prstGeom prst="rect">
            <a:avLst/>
          </a:prstGeom>
        </p:spPr>
      </p:pic>
    </p:spTree>
    <p:extLst>
      <p:ext uri="{BB962C8B-B14F-4D97-AF65-F5344CB8AC3E}">
        <p14:creationId xmlns:p14="http://schemas.microsoft.com/office/powerpoint/2010/main" val="1359099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Volume of a Pyramid</a:t>
            </a:r>
          </a:p>
        </p:txBody>
      </p:sp>
      <p:sp>
        <p:nvSpPr>
          <p:cNvPr id="12" name="Content Placeholder 2">
            <a:extLst>
              <a:ext uri="{FF2B5EF4-FFF2-40B4-BE49-F238E27FC236}">
                <a16:creationId xmlns:a16="http://schemas.microsoft.com/office/drawing/2014/main" id="{CD03F3C9-F88E-EA48-B508-B33DA50DD6F7}"/>
              </a:ext>
            </a:extLst>
          </p:cNvPr>
          <p:cNvSpPr txBox="1">
            <a:spLocks/>
          </p:cNvSpPr>
          <p:nvPr/>
        </p:nvSpPr>
        <p:spPr>
          <a:xfrm>
            <a:off x="459873" y="1798729"/>
            <a:ext cx="6888883" cy="61773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Find the volume of the pyramid.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123" y="1879974"/>
            <a:ext cx="2903211" cy="1901667"/>
          </a:xfrm>
          <a:prstGeom prst="rect">
            <a:avLst/>
          </a:prstGeom>
        </p:spPr>
      </p:pic>
    </p:spTree>
    <p:extLst>
      <p:ext uri="{BB962C8B-B14F-4D97-AF65-F5344CB8AC3E}">
        <p14:creationId xmlns:p14="http://schemas.microsoft.com/office/powerpoint/2010/main" val="367523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466691042"/>
                  </p:ext>
                </p:extLst>
              </p:nvPr>
            </p:nvGraphicFramePr>
            <p:xfrm>
              <a:off x="575990" y="1879944"/>
              <a:ext cx="7639096" cy="1214247"/>
            </p:xfrm>
            <a:graphic>
              <a:graphicData uri="http://schemas.openxmlformats.org/drawingml/2006/table">
                <a:tbl>
                  <a:tblPr firstRow="1" bandRow="1">
                    <a:tableStyleId>{5C22544A-7EE6-4342-B048-85BDC9FD1C3A}</a:tableStyleId>
                  </a:tblPr>
                  <a:tblGrid>
                    <a:gridCol w="2773476">
                      <a:extLst>
                        <a:ext uri="{9D8B030D-6E8A-4147-A177-3AD203B41FA5}">
                          <a16:colId xmlns:a16="http://schemas.microsoft.com/office/drawing/2014/main" val="1325506017"/>
                        </a:ext>
                      </a:extLst>
                    </a:gridCol>
                    <a:gridCol w="4865620">
                      <a:extLst>
                        <a:ext uri="{9D8B030D-6E8A-4147-A177-3AD203B41FA5}">
                          <a16:colId xmlns:a16="http://schemas.microsoft.com/office/drawing/2014/main" val="1340425027"/>
                        </a:ext>
                      </a:extLst>
                    </a:gridCol>
                  </a:tblGrid>
                  <a:tr h="2184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1" u="none" strike="noStrike" kern="1200" baseline="0">
                              <a:solidFill>
                                <a:srgbClr val="5E5E5B"/>
                              </a:solidFill>
                              <a:latin typeface="+mn-lt"/>
                              <a:ea typeface="+mn-ea"/>
                              <a:cs typeface="+mn-cs"/>
                            </a:rPr>
                            <a:t>V </a:t>
                          </a:r>
                          <a:r>
                            <a:rPr lang="en-US" sz="2800" b="0" i="0" u="none" strike="noStrike" kern="1200" baseline="0">
                              <a:solidFill>
                                <a:srgbClr val="5E5E5B"/>
                              </a:solidFill>
                              <a:latin typeface="+mn-lt"/>
                              <a:ea typeface="+mn-ea"/>
                              <a:cs typeface="+mn-cs"/>
                            </a:rPr>
                            <a:t>= </a:t>
                          </a:r>
                          <a14:m>
                            <m:oMath xmlns:m="http://schemas.openxmlformats.org/officeDocument/2006/math">
                              <m:f>
                                <m:fPr>
                                  <m:ctrlPr>
                                    <a:rPr lang="en-US" sz="2800" b="0" i="1" u="none" strike="noStrike" kern="1200" baseline="0" smtClean="0">
                                      <a:solidFill>
                                        <a:srgbClr val="5E5E5B"/>
                                      </a:solidFill>
                                      <a:latin typeface="Cambria Math" panose="02040503050406030204" pitchFamily="18" charset="0"/>
                                      <a:ea typeface="+mn-ea"/>
                                      <a:cs typeface="+mn-cs"/>
                                    </a:rPr>
                                  </m:ctrlPr>
                                </m:fPr>
                                <m:num>
                                  <m:r>
                                    <a:rPr lang="en-US" sz="2800" b="0" i="1" u="none" strike="noStrike" kern="1200" baseline="0" smtClean="0">
                                      <a:solidFill>
                                        <a:srgbClr val="5E5E5B"/>
                                      </a:solidFill>
                                      <a:latin typeface="Cambria Math" panose="02040503050406030204" pitchFamily="18" charset="0"/>
                                      <a:ea typeface="+mn-ea"/>
                                      <a:cs typeface="+mn-cs"/>
                                    </a:rPr>
                                    <m:t>1</m:t>
                                  </m:r>
                                </m:num>
                                <m:den>
                                  <m:r>
                                    <a:rPr lang="en-US" sz="2800" b="0" i="1" u="none" strike="noStrike" kern="1200" baseline="0" smtClean="0">
                                      <a:solidFill>
                                        <a:srgbClr val="5E5E5B"/>
                                      </a:solidFill>
                                      <a:latin typeface="Cambria Math" panose="02040503050406030204" pitchFamily="18" charset="0"/>
                                      <a:ea typeface="+mn-ea"/>
                                      <a:cs typeface="+mn-cs"/>
                                    </a:rPr>
                                    <m:t>3</m:t>
                                  </m:r>
                                </m:den>
                              </m:f>
                              <m:r>
                                <a:rPr lang="en-US" sz="2800" b="0" i="1" u="none" strike="noStrike" kern="1200" baseline="0" smtClean="0">
                                  <a:solidFill>
                                    <a:srgbClr val="5E5E5B"/>
                                  </a:solidFill>
                                  <a:latin typeface="Cambria Math" panose="02040503050406030204" pitchFamily="18" charset="0"/>
                                  <a:ea typeface="+mn-ea"/>
                                  <a:cs typeface="+mn-cs"/>
                                </a:rPr>
                                <m:t>𝐵h</m:t>
                              </m:r>
                            </m:oMath>
                          </a14:m>
                          <a:endParaRPr lang="en-US" sz="2800" b="0" i="1" u="none" strike="noStrike" kern="1200" baseline="0">
                            <a:solidFill>
                              <a:srgbClr val="5E5E5B"/>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pyramid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a:solidFill>
                                <a:srgbClr val="5E5E5B"/>
                              </a:solidFill>
                            </a:rPr>
                            <a:t>   ≈ 36.7 cm</a:t>
                          </a:r>
                          <a:r>
                            <a:rPr lang="en-US" sz="2800" baseline="30000">
                              <a:solidFill>
                                <a:srgbClr val="5E5E5B"/>
                              </a:solidFill>
                            </a:rPr>
                            <a:t>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a:solidFill>
                                <a:srgbClr val="0070C0"/>
                              </a:solidFill>
                            </a:rPr>
                            <a:t>Substitute and 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Choice>
        <mc:Fallback xmlns="">
          <p:graphicFrame>
            <p:nvGraphicFramePr>
              <p:cNvPr id="8" name="Table 7">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466691042"/>
                  </p:ext>
                </p:extLst>
              </p:nvPr>
            </p:nvGraphicFramePr>
            <p:xfrm>
              <a:off x="575990" y="1879944"/>
              <a:ext cx="7639096" cy="1214247"/>
            </p:xfrm>
            <a:graphic>
              <a:graphicData uri="http://schemas.openxmlformats.org/drawingml/2006/table">
                <a:tbl>
                  <a:tblPr firstRow="1" bandRow="1">
                    <a:tableStyleId>{5C22544A-7EE6-4342-B048-85BDC9FD1C3A}</a:tableStyleId>
                  </a:tblPr>
                  <a:tblGrid>
                    <a:gridCol w="2773476">
                      <a:extLst>
                        <a:ext uri="{9D8B030D-6E8A-4147-A177-3AD203B41FA5}">
                          <a16:colId xmlns:a16="http://schemas.microsoft.com/office/drawing/2014/main" val="1325506017"/>
                        </a:ext>
                      </a:extLst>
                    </a:gridCol>
                    <a:gridCol w="4865620">
                      <a:extLst>
                        <a:ext uri="{9D8B030D-6E8A-4147-A177-3AD203B41FA5}">
                          <a16:colId xmlns:a16="http://schemas.microsoft.com/office/drawing/2014/main" val="1340425027"/>
                        </a:ext>
                      </a:extLst>
                    </a:gridCol>
                  </a:tblGrid>
                  <a:tr h="69608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696" r="-175604" b="-98261"/>
                          </a:stretch>
                        </a:blipFill>
                      </a:tcPr>
                    </a:tc>
                    <a:tc>
                      <a:txBody>
                        <a:bodyPr/>
                        <a:lstStyle/>
                        <a:p>
                          <a:r>
                            <a:rPr lang="en-US" sz="2800" b="0">
                              <a:solidFill>
                                <a:srgbClr val="0070C0"/>
                              </a:solidFill>
                            </a:rPr>
                            <a:t>Volume of a pyramid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r>
                            <a:rPr lang="en-US" sz="2800">
                              <a:solidFill>
                                <a:srgbClr val="5E5E5B"/>
                              </a:solidFill>
                            </a:rPr>
                            <a:t>   ≈ 36.7 cm</a:t>
                          </a:r>
                          <a:r>
                            <a:rPr lang="en-US" sz="2800" baseline="30000">
                              <a:solidFill>
                                <a:srgbClr val="5E5E5B"/>
                              </a:solidFill>
                            </a:rPr>
                            <a:t>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a:solidFill>
                                <a:srgbClr val="0070C0"/>
                              </a:solidFill>
                            </a:rPr>
                            <a:t>Substitute and 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Fallback>
      </mc:AlternateContent>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Volume of a Pyramid</a:t>
            </a:r>
          </a:p>
        </p:txBody>
      </p:sp>
      <p:sp>
        <p:nvSpPr>
          <p:cNvPr id="7" name="Content Placeholder 2">
            <a:extLst>
              <a:ext uri="{FF2B5EF4-FFF2-40B4-BE49-F238E27FC236}">
                <a16:creationId xmlns:a16="http://schemas.microsoft.com/office/drawing/2014/main" id="{CD03F3C9-F88E-EA48-B508-B33DA50DD6F7}"/>
              </a:ext>
            </a:extLst>
          </p:cNvPr>
          <p:cNvSpPr txBox="1">
            <a:spLocks/>
          </p:cNvSpPr>
          <p:nvPr/>
        </p:nvSpPr>
        <p:spPr>
          <a:xfrm>
            <a:off x="459874" y="3512371"/>
            <a:ext cx="7639096" cy="106194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The volume of the pyramid is about 36.7 cubic centimeters.</a:t>
            </a:r>
          </a:p>
        </p:txBody>
      </p:sp>
      <p:pic>
        <p:nvPicPr>
          <p:cNvPr id="9" name="Picture 8">
            <a:extLst>
              <a:ext uri="{FF2B5EF4-FFF2-40B4-BE49-F238E27FC236}">
                <a16:creationId xmlns:a16="http://schemas.microsoft.com/office/drawing/2014/main" id="{B6033A63-8E4D-43B2-A8C3-D9B06ED5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9123" y="1879974"/>
            <a:ext cx="2903211" cy="1901667"/>
          </a:xfrm>
          <a:prstGeom prst="rect">
            <a:avLst/>
          </a:prstGeom>
        </p:spPr>
      </p:pic>
    </p:spTree>
    <p:extLst>
      <p:ext uri="{BB962C8B-B14F-4D97-AF65-F5344CB8AC3E}">
        <p14:creationId xmlns:p14="http://schemas.microsoft.com/office/powerpoint/2010/main" val="303428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407578" cy="43513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Proxima Nova" panose="02000506030000020004" pitchFamily="50" charset="0"/>
              </a:rPr>
              <a:t>4.</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r>
              <a:rPr lang="en-US" sz="2800" b="1">
                <a:solidFill>
                  <a:schemeClr val="tx1"/>
                </a:solidFill>
                <a:latin typeface="Proxima Nova" panose="02000506030000020004" pitchFamily="50" charset="0"/>
              </a:rPr>
              <a:t>5.</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p>
        </p:txBody>
      </p:sp>
      <p:pic>
        <p:nvPicPr>
          <p:cNvPr id="2" name="Picture 1">
            <a:extLst>
              <a:ext uri="{FF2B5EF4-FFF2-40B4-BE49-F238E27FC236}">
                <a16:creationId xmlns:a16="http://schemas.microsoft.com/office/drawing/2014/main" id="{C9E5DDFF-8B98-4F01-AF99-3B562165A706}"/>
              </a:ext>
            </a:extLst>
          </p:cNvPr>
          <p:cNvPicPr>
            <a:picLocks noChangeAspect="1"/>
          </p:cNvPicPr>
          <p:nvPr/>
        </p:nvPicPr>
        <p:blipFill>
          <a:blip r:embed="rId3"/>
          <a:stretch>
            <a:fillRect/>
          </a:stretch>
        </p:blipFill>
        <p:spPr>
          <a:xfrm>
            <a:off x="1363691" y="1559292"/>
            <a:ext cx="2427715" cy="3083435"/>
          </a:xfrm>
          <a:prstGeom prst="rect">
            <a:avLst/>
          </a:prstGeom>
        </p:spPr>
      </p:pic>
      <p:pic>
        <p:nvPicPr>
          <p:cNvPr id="5" name="Picture 4">
            <a:extLst>
              <a:ext uri="{FF2B5EF4-FFF2-40B4-BE49-F238E27FC236}">
                <a16:creationId xmlns:a16="http://schemas.microsoft.com/office/drawing/2014/main" id="{06E15803-CBDA-48B2-A0A1-410D6184E7F6}"/>
              </a:ext>
            </a:extLst>
          </p:cNvPr>
          <p:cNvPicPr>
            <a:picLocks noChangeAspect="1"/>
          </p:cNvPicPr>
          <p:nvPr/>
        </p:nvPicPr>
        <p:blipFill>
          <a:blip r:embed="rId4"/>
          <a:stretch>
            <a:fillRect/>
          </a:stretch>
        </p:blipFill>
        <p:spPr>
          <a:xfrm>
            <a:off x="6635307" y="1450092"/>
            <a:ext cx="2926794" cy="3301834"/>
          </a:xfrm>
          <a:prstGeom prst="rect">
            <a:avLst/>
          </a:prstGeom>
        </p:spPr>
      </p:pic>
    </p:spTree>
    <p:extLst>
      <p:ext uri="{BB962C8B-B14F-4D97-AF65-F5344CB8AC3E}">
        <p14:creationId xmlns:p14="http://schemas.microsoft.com/office/powerpoint/2010/main" val="76934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Volume of a Pyramid</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9293727" cy="1630441"/>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Talk About It!</a:t>
            </a:r>
          </a:p>
          <a:p>
            <a:pPr>
              <a:spcBef>
                <a:spcPts val="0"/>
              </a:spcBef>
            </a:pPr>
            <a:r>
              <a:rPr lang="en-US" sz="2800">
                <a:solidFill>
                  <a:schemeClr val="tx1">
                    <a:lumMod val="65000"/>
                    <a:lumOff val="35000"/>
                  </a:schemeClr>
                </a:solidFill>
                <a:latin typeface="+mj-lt"/>
              </a:rPr>
              <a:t>Describe a pyramid that will have the same volume as the pyramid in Example 4. Justify your reasoning.</a:t>
            </a:r>
          </a:p>
        </p:txBody>
      </p:sp>
    </p:spTree>
    <p:extLst>
      <p:ext uri="{BB962C8B-B14F-4D97-AF65-F5344CB8AC3E}">
        <p14:creationId xmlns:p14="http://schemas.microsoft.com/office/powerpoint/2010/main" val="28184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Volume of a Pyramid Using Algebraic</a:t>
            </a:r>
          </a:p>
          <a:p>
            <a:r>
              <a:rPr lang="en-US" sz="2800" b="0">
                <a:solidFill>
                  <a:schemeClr val="tx1"/>
                </a:solidFill>
              </a:rPr>
              <a:t>Expressions</a:t>
            </a:r>
          </a:p>
        </p:txBody>
      </p:sp>
      <p:sp>
        <p:nvSpPr>
          <p:cNvPr id="12" name="Content Placeholder 2">
            <a:extLst>
              <a:ext uri="{FF2B5EF4-FFF2-40B4-BE49-F238E27FC236}">
                <a16:creationId xmlns:a16="http://schemas.microsoft.com/office/drawing/2014/main" id="{CD03F3C9-F88E-EA48-B508-B33DA50DD6F7}"/>
              </a:ext>
            </a:extLst>
          </p:cNvPr>
          <p:cNvSpPr txBox="1">
            <a:spLocks/>
          </p:cNvSpPr>
          <p:nvPr/>
        </p:nvSpPr>
        <p:spPr>
          <a:xfrm>
            <a:off x="459874" y="1798728"/>
            <a:ext cx="8307054" cy="350169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tabLst>
                <a:tab pos="1196975" algn="l"/>
              </a:tabLst>
            </a:pPr>
            <a:r>
              <a:rPr lang="en-US" sz="2800" b="1">
                <a:solidFill>
                  <a:schemeClr val="tx1"/>
                </a:solidFill>
              </a:rPr>
              <a:t>SOUVENIRS</a:t>
            </a:r>
            <a:r>
              <a:rPr lang="en-US" sz="2800">
                <a:solidFill>
                  <a:schemeClr val="tx1"/>
                </a:solidFill>
              </a:rPr>
              <a:t> </a:t>
            </a:r>
            <a:r>
              <a:rPr lang="en-US" sz="2800" b="1"/>
              <a:t>Martín bought a bank shaped like a square pyramid, and he wants to calculate its volume.</a:t>
            </a:r>
            <a:br>
              <a:rPr lang="en-US" sz="2800" b="1"/>
            </a:br>
            <a:br>
              <a:rPr lang="en-US" sz="2800" b="1"/>
            </a:br>
            <a:r>
              <a:rPr lang="en-US" sz="2800" b="1">
                <a:solidFill>
                  <a:schemeClr val="tx1"/>
                </a:solidFill>
              </a:rPr>
              <a:t>Part A  Find the volume of the pyramid in 	terms of </a:t>
            </a:r>
            <a:r>
              <a:rPr lang="en-US" sz="2800" b="1" i="1">
                <a:solidFill>
                  <a:schemeClr val="tx1"/>
                </a:solidFill>
              </a:rPr>
              <a:t>x</a:t>
            </a:r>
            <a:r>
              <a:rPr lang="en-US" sz="2800" b="1">
                <a:solidFill>
                  <a:schemeClr val="tx1"/>
                </a:solidFill>
              </a:rPr>
              <a:t>.</a:t>
            </a:r>
          </a:p>
          <a:p>
            <a:pPr marL="1162050" indent="-1162050">
              <a:spcBef>
                <a:spcPts val="500"/>
              </a:spcBef>
            </a:pPr>
            <a:r>
              <a:rPr lang="en-US" sz="2800" b="1">
                <a:solidFill>
                  <a:schemeClr val="tx1"/>
                </a:solidFill>
              </a:rPr>
              <a:t>Part B  Find the volume in cubic inches if </a:t>
            </a:r>
            <a:r>
              <a:rPr lang="en-US" sz="2800" b="1" i="1">
                <a:solidFill>
                  <a:schemeClr val="tx1"/>
                </a:solidFill>
              </a:rPr>
              <a:t>x</a:t>
            </a:r>
            <a:r>
              <a:rPr lang="en-US" sz="2800" b="1">
                <a:solidFill>
                  <a:schemeClr val="tx1"/>
                </a:solidFill>
              </a:rPr>
              <a:t> = 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004" y="1748797"/>
            <a:ext cx="2153137" cy="2060330"/>
          </a:xfrm>
          <a:prstGeom prst="rect">
            <a:avLst/>
          </a:prstGeom>
        </p:spPr>
      </p:pic>
    </p:spTree>
    <p:extLst>
      <p:ext uri="{BB962C8B-B14F-4D97-AF65-F5344CB8AC3E}">
        <p14:creationId xmlns:p14="http://schemas.microsoft.com/office/powerpoint/2010/main" val="3145898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Volume of a Pyramid Using Algebraic</a:t>
            </a:r>
          </a:p>
          <a:p>
            <a:r>
              <a:rPr lang="en-US" sz="2800" b="0">
                <a:solidFill>
                  <a:schemeClr val="tx1"/>
                </a:solidFill>
              </a:rPr>
              <a:t>Expressions</a:t>
            </a:r>
          </a:p>
        </p:txBody>
      </p:sp>
      <p:sp>
        <p:nvSpPr>
          <p:cNvPr id="12" name="Content Placeholder 2">
            <a:extLst>
              <a:ext uri="{FF2B5EF4-FFF2-40B4-BE49-F238E27FC236}">
                <a16:creationId xmlns:a16="http://schemas.microsoft.com/office/drawing/2014/main" id="{CD03F3C9-F88E-EA48-B508-B33DA50DD6F7}"/>
              </a:ext>
            </a:extLst>
          </p:cNvPr>
          <p:cNvSpPr txBox="1">
            <a:spLocks/>
          </p:cNvSpPr>
          <p:nvPr/>
        </p:nvSpPr>
        <p:spPr>
          <a:xfrm>
            <a:off x="459874" y="1798728"/>
            <a:ext cx="8054539" cy="103746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6975" indent="-1196975">
              <a:spcBef>
                <a:spcPts val="500"/>
              </a:spcBef>
            </a:pPr>
            <a:r>
              <a:rPr lang="en-US" sz="2800" b="1">
                <a:solidFill>
                  <a:schemeClr val="tx1"/>
                </a:solidFill>
              </a:rPr>
              <a:t>Part A  Find the volume of the pyramid in terms of </a:t>
            </a:r>
            <a:r>
              <a:rPr lang="en-US" sz="2800" b="1" i="1">
                <a:solidFill>
                  <a:schemeClr val="tx1"/>
                </a:solidFill>
              </a:rPr>
              <a:t>x</a:t>
            </a:r>
            <a:r>
              <a:rPr lang="en-US" sz="2800" b="1">
                <a:solidFill>
                  <a:schemeClr val="tx1"/>
                </a:solidFill>
              </a:rPr>
              <a:t>.</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CD03F3C9-F88E-EA48-B508-B33DA50DD6F7}"/>
                  </a:ext>
                </a:extLst>
              </p:cNvPr>
              <p:cNvSpPr txBox="1">
                <a:spLocks/>
              </p:cNvSpPr>
              <p:nvPr/>
            </p:nvSpPr>
            <p:spPr>
              <a:xfrm>
                <a:off x="459873" y="3068666"/>
                <a:ext cx="6060848" cy="133344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Find the area </a:t>
                </a:r>
                <a:r>
                  <a:rPr lang="en-US" sz="2800" i="1"/>
                  <a:t>B </a:t>
                </a:r>
                <a:r>
                  <a:rPr lang="en-US" sz="2800"/>
                  <a:t>of the square base.</a:t>
                </a:r>
              </a:p>
              <a:p>
                <a14:m>
                  <m:oMath xmlns:m="http://schemas.openxmlformats.org/officeDocument/2006/math">
                    <m:r>
                      <a:rPr lang="en-US" sz="2800" b="0" i="1" smtClean="0">
                        <a:solidFill>
                          <a:srgbClr val="5E5E5B"/>
                        </a:solidFill>
                        <a:latin typeface="Cambria Math" panose="02040503050406030204" pitchFamily="18" charset="0"/>
                      </a:rPr>
                      <m:t>𝐵</m:t>
                    </m:r>
                    <m:r>
                      <a:rPr lang="en-US" sz="2800" b="0" i="0" smtClean="0">
                        <a:solidFill>
                          <a:srgbClr val="5E5E5B"/>
                        </a:solidFill>
                        <a:latin typeface="Cambria Math" panose="02040503050406030204" pitchFamily="18" charset="0"/>
                      </a:rPr>
                      <m:t>=</m:t>
                    </m:r>
                    <m:sSup>
                      <m:sSupPr>
                        <m:ctrlPr>
                          <a:rPr lang="en-US" sz="2800" i="1">
                            <a:solidFill>
                              <a:srgbClr val="5E5E5B"/>
                            </a:solidFill>
                            <a:latin typeface="Cambria Math" panose="02040503050406030204" pitchFamily="18" charset="0"/>
                          </a:rPr>
                        </m:ctrlPr>
                      </m:sSupPr>
                      <m:e>
                        <m:r>
                          <a:rPr lang="en-US" sz="2800" i="0">
                            <a:solidFill>
                              <a:srgbClr val="5E5E5B"/>
                            </a:solidFill>
                            <a:latin typeface="Cambria Math" panose="02040503050406030204" pitchFamily="18" charset="0"/>
                          </a:rPr>
                          <m:t>(</m:t>
                        </m:r>
                        <m:r>
                          <a:rPr lang="en-US" sz="2800" b="0" i="0" smtClean="0">
                            <a:solidFill>
                              <a:srgbClr val="5E5E5B"/>
                            </a:solidFill>
                            <a:latin typeface="Cambria Math" panose="02040503050406030204" pitchFamily="18" charset="0"/>
                          </a:rPr>
                          <m:t>8</m:t>
                        </m:r>
                        <m:r>
                          <a:rPr lang="en-US" sz="2800" b="0" i="1" smtClean="0">
                            <a:solidFill>
                              <a:srgbClr val="5E5E5B"/>
                            </a:solidFill>
                            <a:latin typeface="Cambria Math" panose="02040503050406030204" pitchFamily="18" charset="0"/>
                          </a:rPr>
                          <m:t>𝑥</m:t>
                        </m:r>
                        <m:r>
                          <a:rPr lang="en-US" sz="2800" i="0">
                            <a:solidFill>
                              <a:srgbClr val="5E5E5B"/>
                            </a:solidFill>
                            <a:latin typeface="Cambria Math" panose="02040503050406030204" pitchFamily="18" charset="0"/>
                          </a:rPr>
                          <m:t>)</m:t>
                        </m:r>
                      </m:e>
                      <m:sup>
                        <m:r>
                          <a:rPr lang="en-US" sz="2800" b="0" i="0" smtClean="0">
                            <a:solidFill>
                              <a:srgbClr val="5E5E5B"/>
                            </a:solidFill>
                            <a:latin typeface="Cambria Math" panose="02040503050406030204" pitchFamily="18" charset="0"/>
                          </a:rPr>
                          <m:t>2</m:t>
                        </m:r>
                      </m:sup>
                    </m:sSup>
                    <m:r>
                      <m:rPr>
                        <m:sty m:val="p"/>
                      </m:rPr>
                      <a:rPr lang="en-US" sz="2800" b="0" i="0" smtClean="0">
                        <a:solidFill>
                          <a:srgbClr val="5E5E5B"/>
                        </a:solidFill>
                        <a:latin typeface="Cambria Math" panose="02040503050406030204" pitchFamily="18" charset="0"/>
                      </a:rPr>
                      <m:t>or</m:t>
                    </m:r>
                    <m:r>
                      <a:rPr lang="en-US" sz="2800" b="0" i="0" smtClean="0">
                        <a:solidFill>
                          <a:srgbClr val="5E5E5B"/>
                        </a:solidFill>
                        <a:latin typeface="Cambria Math" panose="02040503050406030204" pitchFamily="18" charset="0"/>
                      </a:rPr>
                      <m:t>  64</m:t>
                    </m:r>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𝑥</m:t>
                        </m:r>
                      </m:e>
                      <m:sup>
                        <m:r>
                          <a:rPr lang="en-US" sz="2800" b="0" i="0" smtClean="0">
                            <a:solidFill>
                              <a:schemeClr val="tx2"/>
                            </a:solidFill>
                            <a:latin typeface="Cambria Math" panose="02040503050406030204" pitchFamily="18" charset="0"/>
                          </a:rPr>
                          <m:t>2</m:t>
                        </m:r>
                      </m:sup>
                    </m:sSup>
                  </m:oMath>
                </a14:m>
                <a:r>
                  <a:rPr lang="en-US" sz="2800">
                    <a:solidFill>
                      <a:schemeClr val="tx2"/>
                    </a:solidFill>
                  </a:rPr>
                  <a:t> </a:t>
                </a:r>
                <a:endParaRPr lang="en-US" sz="2800" b="1">
                  <a:solidFill>
                    <a:schemeClr val="tx1"/>
                  </a:solidFill>
                </a:endParaRPr>
              </a:p>
            </p:txBody>
          </p:sp>
        </mc:Choice>
        <mc:Fallback xmlns="">
          <p:sp>
            <p:nvSpPr>
              <p:cNvPr id="15" name="Content Placeholder 2">
                <a:extLst>
                  <a:ext uri="{FF2B5EF4-FFF2-40B4-BE49-F238E27FC236}">
                    <a16:creationId xmlns:a16="http://schemas.microsoft.com/office/drawing/2014/main" id="{CD03F3C9-F88E-EA48-B508-B33DA50DD6F7}"/>
                  </a:ext>
                </a:extLst>
              </p:cNvPr>
              <p:cNvSpPr txBox="1">
                <a:spLocks noRot="1" noChangeAspect="1" noMove="1" noResize="1" noEditPoints="1" noAdjustHandles="1" noChangeArrowheads="1" noChangeShapeType="1" noTextEdit="1"/>
              </p:cNvSpPr>
              <p:nvPr/>
            </p:nvSpPr>
            <p:spPr>
              <a:xfrm>
                <a:off x="459873" y="3068666"/>
                <a:ext cx="6060848" cy="1333445"/>
              </a:xfrm>
              <a:prstGeom prst="rect">
                <a:avLst/>
              </a:prstGeom>
              <a:blipFill>
                <a:blip r:embed="rId2"/>
                <a:stretch>
                  <a:fillRect l="-2010" t="-456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3BB4F53-40A2-465E-A1A2-F6F7B8CA4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004" y="1748797"/>
            <a:ext cx="2153137" cy="2060330"/>
          </a:xfrm>
          <a:prstGeom prst="rect">
            <a:avLst/>
          </a:prstGeom>
        </p:spPr>
      </p:pic>
    </p:spTree>
    <p:extLst>
      <p:ext uri="{BB962C8B-B14F-4D97-AF65-F5344CB8AC3E}">
        <p14:creationId xmlns:p14="http://schemas.microsoft.com/office/powerpoint/2010/main" val="3171388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Volume of a Pyramid Using Algebraic</a:t>
            </a:r>
          </a:p>
          <a:p>
            <a:r>
              <a:rPr lang="en-US" sz="2800" b="0">
                <a:solidFill>
                  <a:schemeClr val="tx1"/>
                </a:solidFill>
              </a:rPr>
              <a:t>Expressions</a:t>
            </a:r>
          </a:p>
        </p:txBody>
      </p:sp>
      <p:sp>
        <p:nvSpPr>
          <p:cNvPr id="12" name="Content Placeholder 2">
            <a:extLst>
              <a:ext uri="{FF2B5EF4-FFF2-40B4-BE49-F238E27FC236}">
                <a16:creationId xmlns:a16="http://schemas.microsoft.com/office/drawing/2014/main" id="{CD03F3C9-F88E-EA48-B508-B33DA50DD6F7}"/>
              </a:ext>
            </a:extLst>
          </p:cNvPr>
          <p:cNvSpPr txBox="1">
            <a:spLocks/>
          </p:cNvSpPr>
          <p:nvPr/>
        </p:nvSpPr>
        <p:spPr>
          <a:xfrm>
            <a:off x="459875" y="1798728"/>
            <a:ext cx="8610234" cy="98801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a:solidFill>
                  <a:srgbClr val="5E5E5B"/>
                </a:solidFill>
              </a:rPr>
              <a:t>Find the height of the pyramid by using the Pythagorean Theorem.</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795744748"/>
                  </p:ext>
                </p:extLst>
              </p:nvPr>
            </p:nvGraphicFramePr>
            <p:xfrm>
              <a:off x="459873" y="2786743"/>
              <a:ext cx="8727669" cy="1554480"/>
            </p:xfrm>
            <a:graphic>
              <a:graphicData uri="http://schemas.openxmlformats.org/drawingml/2006/table">
                <a:tbl>
                  <a:tblPr firstRow="1" bandRow="1">
                    <a:tableStyleId>{5C22544A-7EE6-4342-B048-85BDC9FD1C3A}</a:tableStyleId>
                  </a:tblPr>
                  <a:tblGrid>
                    <a:gridCol w="3836356">
                      <a:extLst>
                        <a:ext uri="{9D8B030D-6E8A-4147-A177-3AD203B41FA5}">
                          <a16:colId xmlns:a16="http://schemas.microsoft.com/office/drawing/2014/main" val="1325506017"/>
                        </a:ext>
                      </a:extLst>
                    </a:gridCol>
                    <a:gridCol w="4891313">
                      <a:extLst>
                        <a:ext uri="{9D8B030D-6E8A-4147-A177-3AD203B41FA5}">
                          <a16:colId xmlns:a16="http://schemas.microsoft.com/office/drawing/2014/main" val="1340425027"/>
                        </a:ext>
                      </a:extLst>
                    </a:gridCol>
                  </a:tblGrid>
                  <a:tr h="218457">
                    <a:tc>
                      <a:txBody>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𝑎</m:t>
                                    </m:r>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𝑏</m:t>
                                    </m:r>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𝑐</m:t>
                                    </m:r>
                                  </m:e>
                                  <m:sup>
                                    <m:r>
                                      <a:rPr lang="en-US" sz="2800" b="0" i="1" smtClean="0">
                                        <a:solidFill>
                                          <a:srgbClr val="5E5E5B"/>
                                        </a:solidFill>
                                        <a:latin typeface="Cambria Math" panose="02040503050406030204" pitchFamily="18" charset="0"/>
                                      </a:rPr>
                                      <m:t>2</m:t>
                                    </m:r>
                                  </m:sup>
                                </m:sSup>
                              </m:oMath>
                            </m:oMathPara>
                          </a14:m>
                          <a:endParaRPr lang="en-US" sz="2800" b="0" i="1">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  Pythagorean Theorem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5E5E5B"/>
                                        </a:solidFill>
                                        <a:latin typeface="Cambria Math" panose="02040503050406030204" pitchFamily="18" charset="0"/>
                                      </a:rPr>
                                    </m:ctrlPr>
                                  </m:sSupPr>
                                  <m:e>
                                    <m:d>
                                      <m:dPr>
                                        <m:ctrlPr>
                                          <a:rPr lang="en-US" sz="2800" b="0" i="1" smtClean="0">
                                            <a:solidFill>
                                              <a:srgbClr val="5E5E5B"/>
                                            </a:solidFill>
                                            <a:latin typeface="Cambria Math" panose="02040503050406030204" pitchFamily="18" charset="0"/>
                                          </a:rPr>
                                        </m:ctrlPr>
                                      </m:dPr>
                                      <m:e>
                                        <m:r>
                                          <a:rPr lang="en-US" sz="2800" b="0" i="1" smtClean="0">
                                            <a:solidFill>
                                              <a:srgbClr val="5E5E5B"/>
                                            </a:solidFill>
                                            <a:latin typeface="Cambria Math" panose="02040503050406030204" pitchFamily="18" charset="0"/>
                                          </a:rPr>
                                          <m:t>4</m:t>
                                        </m:r>
                                        <m:r>
                                          <a:rPr lang="en-US" sz="2800" b="0" i="1" smtClean="0">
                                            <a:solidFill>
                                              <a:srgbClr val="5E5E5B"/>
                                            </a:solidFill>
                                            <a:latin typeface="Cambria Math" panose="02040503050406030204" pitchFamily="18" charset="0"/>
                                          </a:rPr>
                                          <m:t>𝑥</m:t>
                                        </m:r>
                                      </m:e>
                                    </m:d>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m:t>
                                </m:r>
                                <m:r>
                                  <a:rPr lang="en-US" sz="2800" b="0" i="1" smtClean="0">
                                    <a:solidFill>
                                      <a:srgbClr val="5E5E5B"/>
                                    </a:solidFill>
                                    <a:latin typeface="Cambria Math" panose="02040503050406030204" pitchFamily="18" charset="0"/>
                                  </a:rPr>
                                  <m:t>h</m:t>
                                </m:r>
                                <m:r>
                                  <a:rPr lang="en-US" sz="2800" b="0" i="1" baseline="30000" smtClean="0">
                                    <a:solidFill>
                                      <a:srgbClr val="5E5E5B"/>
                                    </a:solidFill>
                                    <a:latin typeface="Cambria Math" panose="02040503050406030204" pitchFamily="18" charset="0"/>
                                  </a:rPr>
                                  <m:t>2</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=(5</m:t>
                                    </m:r>
                                    <m:r>
                                      <a:rPr lang="en-US" sz="2800" b="0" i="1" smtClean="0">
                                        <a:solidFill>
                                          <a:srgbClr val="5E5E5B"/>
                                        </a:solidFill>
                                        <a:latin typeface="Cambria Math" panose="02040503050406030204" pitchFamily="18" charset="0"/>
                                      </a:rPr>
                                      <m:t>𝑥</m:t>
                                    </m:r>
                                    <m:r>
                                      <a:rPr lang="en-US" sz="2800" b="0" i="1" smtClean="0">
                                        <a:solidFill>
                                          <a:srgbClr val="5E5E5B"/>
                                        </a:solidFill>
                                        <a:latin typeface="Cambria Math" panose="02040503050406030204" pitchFamily="18" charset="0"/>
                                      </a:rPr>
                                      <m:t>)</m:t>
                                    </m:r>
                                  </m:e>
                                  <m:sup>
                                    <m:r>
                                      <a:rPr lang="en-US" sz="2800" b="0" i="1" smtClean="0">
                                        <a:solidFill>
                                          <a:srgbClr val="5E5E5B"/>
                                        </a:solidFill>
                                        <a:latin typeface="Cambria Math" panose="02040503050406030204" pitchFamily="18" charset="0"/>
                                      </a:rPr>
                                      <m:t>2</m:t>
                                    </m:r>
                                  </m:sup>
                                </m:sSup>
                              </m:oMath>
                            </m:oMathPara>
                          </a14:m>
                          <a:endParaRPr lang="en-US" sz="2800" b="0" i="1">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a:solidFill>
                                <a:srgbClr val="0070C0"/>
                              </a:solidFill>
                            </a:rPr>
                            <a:t>  </a:t>
                          </a:r>
                          <a:r>
                            <a:rPr lang="en-US" sz="2800" b="0" i="1">
                              <a:solidFill>
                                <a:srgbClr val="0070C0"/>
                              </a:solidFill>
                            </a:rPr>
                            <a:t>a</a:t>
                          </a:r>
                          <a:r>
                            <a:rPr lang="en-US" sz="2800" b="0" i="0">
                              <a:solidFill>
                                <a:srgbClr val="0070C0"/>
                              </a:solidFill>
                            </a:rPr>
                            <a:t> = 4</a:t>
                          </a:r>
                          <a:r>
                            <a:rPr lang="en-US" sz="2800" b="0" i="1">
                              <a:solidFill>
                                <a:srgbClr val="0070C0"/>
                              </a:solidFill>
                            </a:rPr>
                            <a:t>x</a:t>
                          </a:r>
                          <a:r>
                            <a:rPr lang="en-US" sz="2800" b="0" i="0">
                              <a:solidFill>
                                <a:srgbClr val="0070C0"/>
                              </a:solidFill>
                            </a:rPr>
                            <a:t>, </a:t>
                          </a:r>
                          <a:r>
                            <a:rPr lang="en-US" sz="2800" b="0" i="1">
                              <a:solidFill>
                                <a:srgbClr val="0070C0"/>
                              </a:solidFill>
                            </a:rPr>
                            <a:t>b</a:t>
                          </a:r>
                          <a:r>
                            <a:rPr lang="en-US" sz="2800" b="0" i="0">
                              <a:solidFill>
                                <a:srgbClr val="0070C0"/>
                              </a:solidFill>
                            </a:rPr>
                            <a:t> = </a:t>
                          </a:r>
                          <a:r>
                            <a:rPr lang="en-US" sz="2800" b="0" i="1">
                              <a:solidFill>
                                <a:srgbClr val="0070C0"/>
                              </a:solidFill>
                            </a:rPr>
                            <a:t>h</a:t>
                          </a:r>
                          <a:r>
                            <a:rPr lang="en-US" sz="2800" b="0" i="0">
                              <a:solidFill>
                                <a:srgbClr val="0070C0"/>
                              </a:solidFill>
                            </a:rPr>
                            <a:t>, and </a:t>
                          </a:r>
                          <a:r>
                            <a:rPr lang="en-US" sz="2800" b="0" i="1">
                              <a:solidFill>
                                <a:srgbClr val="0070C0"/>
                              </a:solidFill>
                            </a:rPr>
                            <a:t>c</a:t>
                          </a:r>
                          <a:r>
                            <a:rPr lang="en-US" sz="2800" b="0" i="0">
                              <a:solidFill>
                                <a:srgbClr val="0070C0"/>
                              </a:solidFill>
                            </a:rPr>
                            <a:t> = 5</a:t>
                          </a:r>
                          <a:r>
                            <a:rPr lang="en-US" sz="2800" b="0" i="1">
                              <a:solidFill>
                                <a:srgbClr val="0070C0"/>
                              </a:solidFill>
                            </a:rPr>
                            <a:t>x</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i="1" baseline="0">
                              <a:solidFill>
                                <a:schemeClr val="tx1"/>
                              </a:solidFill>
                            </a:rPr>
                            <a:t>                  </a:t>
                          </a:r>
                          <a:r>
                            <a:rPr lang="en-US" sz="2800" b="0" i="1" baseline="0">
                              <a:solidFill>
                                <a:srgbClr val="5E5E5B"/>
                              </a:solidFill>
                            </a:rPr>
                            <a:t>h</a:t>
                          </a:r>
                          <a:r>
                            <a:rPr lang="en-US" sz="2800" b="0" i="1" baseline="0">
                              <a:solidFill>
                                <a:schemeClr val="tx1"/>
                              </a:solidFill>
                            </a:rPr>
                            <a:t> </a:t>
                          </a:r>
                          <a:r>
                            <a:rPr lang="en-US" sz="2800" b="0" i="1" baseline="0">
                              <a:solidFill>
                                <a:srgbClr val="5E5E5B"/>
                              </a:solidFill>
                            </a:rPr>
                            <a:t>=  </a:t>
                          </a:r>
                          <a:r>
                            <a:rPr lang="en-US" sz="2800" b="0" i="0" baseline="0">
                              <a:solidFill>
                                <a:schemeClr val="tx2"/>
                              </a:solidFill>
                            </a:rPr>
                            <a:t>3</a:t>
                          </a:r>
                          <a:r>
                            <a:rPr lang="en-US" sz="2800" b="0" i="1" baseline="0">
                              <a:solidFill>
                                <a:schemeClr val="tx2"/>
                              </a:solidFill>
                            </a:rPr>
                            <a:t>x</a:t>
                          </a:r>
                          <a:endParaRPr lang="en-US" sz="2800" b="0" i="1" baseline="300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a:solidFill>
                                <a:srgbClr val="0070C0"/>
                              </a:solidFill>
                              <a:latin typeface="+mn-lt"/>
                              <a:ea typeface="+mn-ea"/>
                              <a:cs typeface="+mn-cs"/>
                            </a:rPr>
                            <a:t>  Solve for </a:t>
                          </a:r>
                          <a:r>
                            <a:rPr lang="en-US" sz="2800" b="0" i="1" kern="1200">
                              <a:solidFill>
                                <a:srgbClr val="0070C0"/>
                              </a:solidFill>
                              <a:latin typeface="+mn-lt"/>
                              <a:ea typeface="+mn-ea"/>
                              <a:cs typeface="+mn-cs"/>
                            </a:rPr>
                            <a:t>h</a:t>
                          </a:r>
                          <a:r>
                            <a:rPr lang="en-US" sz="2800" b="0" kern="1200">
                              <a:solidFill>
                                <a:srgbClr val="0070C0"/>
                              </a:solidFill>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9" name="Table 8">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795744748"/>
                  </p:ext>
                </p:extLst>
              </p:nvPr>
            </p:nvGraphicFramePr>
            <p:xfrm>
              <a:off x="459873" y="2786743"/>
              <a:ext cx="8727669" cy="1554480"/>
            </p:xfrm>
            <a:graphic>
              <a:graphicData uri="http://schemas.openxmlformats.org/drawingml/2006/table">
                <a:tbl>
                  <a:tblPr firstRow="1" bandRow="1">
                    <a:tableStyleId>{5C22544A-7EE6-4342-B048-85BDC9FD1C3A}</a:tableStyleId>
                  </a:tblPr>
                  <a:tblGrid>
                    <a:gridCol w="3836356">
                      <a:extLst>
                        <a:ext uri="{9D8B030D-6E8A-4147-A177-3AD203B41FA5}">
                          <a16:colId xmlns:a16="http://schemas.microsoft.com/office/drawing/2014/main" val="1325506017"/>
                        </a:ext>
                      </a:extLst>
                    </a:gridCol>
                    <a:gridCol w="4891313">
                      <a:extLst>
                        <a:ext uri="{9D8B030D-6E8A-4147-A177-3AD203B41FA5}">
                          <a16:colId xmlns:a16="http://schemas.microsoft.com/office/drawing/2014/main" val="1340425027"/>
                        </a:ext>
                      </a:extLst>
                    </a:gridCol>
                  </a:tblGrid>
                  <a:tr h="51816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11765" r="-127460" b="-232941"/>
                          </a:stretch>
                        </a:blipFill>
                      </a:tcPr>
                    </a:tc>
                    <a:tc>
                      <a:txBody>
                        <a:bodyPr/>
                        <a:lstStyle/>
                        <a:p>
                          <a:r>
                            <a:rPr lang="en-US" sz="2800" b="0">
                              <a:solidFill>
                                <a:srgbClr val="0070C0"/>
                              </a:solidFill>
                            </a:rPr>
                            <a:t>  Pythagorean Theorem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0465" r="-127460" b="-130233"/>
                          </a:stretch>
                        </a:blipFill>
                      </a:tcPr>
                    </a:tc>
                    <a:tc>
                      <a:txBody>
                        <a:bodyPr/>
                        <a:lstStyle/>
                        <a:p>
                          <a:r>
                            <a:rPr lang="en-US" sz="2800" b="0" i="0">
                              <a:solidFill>
                                <a:srgbClr val="0070C0"/>
                              </a:solidFill>
                            </a:rPr>
                            <a:t>  </a:t>
                          </a:r>
                          <a:r>
                            <a:rPr lang="en-US" sz="2800" b="0" i="1">
                              <a:solidFill>
                                <a:srgbClr val="0070C0"/>
                              </a:solidFill>
                            </a:rPr>
                            <a:t>a</a:t>
                          </a:r>
                          <a:r>
                            <a:rPr lang="en-US" sz="2800" b="0" i="0">
                              <a:solidFill>
                                <a:srgbClr val="0070C0"/>
                              </a:solidFill>
                            </a:rPr>
                            <a:t> = 4</a:t>
                          </a:r>
                          <a:r>
                            <a:rPr lang="en-US" sz="2800" b="0" i="1">
                              <a:solidFill>
                                <a:srgbClr val="0070C0"/>
                              </a:solidFill>
                            </a:rPr>
                            <a:t>x</a:t>
                          </a:r>
                          <a:r>
                            <a:rPr lang="en-US" sz="2800" b="0" i="0">
                              <a:solidFill>
                                <a:srgbClr val="0070C0"/>
                              </a:solidFill>
                            </a:rPr>
                            <a:t>, </a:t>
                          </a:r>
                          <a:r>
                            <a:rPr lang="en-US" sz="2800" b="0" i="1">
                              <a:solidFill>
                                <a:srgbClr val="0070C0"/>
                              </a:solidFill>
                            </a:rPr>
                            <a:t>b</a:t>
                          </a:r>
                          <a:r>
                            <a:rPr lang="en-US" sz="2800" b="0" i="0">
                              <a:solidFill>
                                <a:srgbClr val="0070C0"/>
                              </a:solidFill>
                            </a:rPr>
                            <a:t> = </a:t>
                          </a:r>
                          <a:r>
                            <a:rPr lang="en-US" sz="2800" b="0" i="1">
                              <a:solidFill>
                                <a:srgbClr val="0070C0"/>
                              </a:solidFill>
                            </a:rPr>
                            <a:t>h</a:t>
                          </a:r>
                          <a:r>
                            <a:rPr lang="en-US" sz="2800" b="0" i="0">
                              <a:solidFill>
                                <a:srgbClr val="0070C0"/>
                              </a:solidFill>
                            </a:rPr>
                            <a:t>, and </a:t>
                          </a:r>
                          <a:r>
                            <a:rPr lang="en-US" sz="2800" b="0" i="1">
                              <a:solidFill>
                                <a:srgbClr val="0070C0"/>
                              </a:solidFill>
                            </a:rPr>
                            <a:t>c</a:t>
                          </a:r>
                          <a:r>
                            <a:rPr lang="en-US" sz="2800" b="0" i="0">
                              <a:solidFill>
                                <a:srgbClr val="0070C0"/>
                              </a:solidFill>
                            </a:rPr>
                            <a:t> = 5</a:t>
                          </a:r>
                          <a:r>
                            <a:rPr lang="en-US" sz="2800" b="0" i="1">
                              <a:solidFill>
                                <a:srgbClr val="0070C0"/>
                              </a:solidFill>
                            </a:rPr>
                            <a:t>x</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r>
                            <a:rPr lang="en-US" sz="2800" b="0" i="1" baseline="0">
                              <a:solidFill>
                                <a:schemeClr val="tx1"/>
                              </a:solidFill>
                            </a:rPr>
                            <a:t>                  </a:t>
                          </a:r>
                          <a:r>
                            <a:rPr lang="en-US" sz="2800" b="0" i="1" baseline="0">
                              <a:solidFill>
                                <a:srgbClr val="5E5E5B"/>
                              </a:solidFill>
                            </a:rPr>
                            <a:t>h</a:t>
                          </a:r>
                          <a:r>
                            <a:rPr lang="en-US" sz="2800" b="0" i="1" baseline="0">
                              <a:solidFill>
                                <a:schemeClr val="tx1"/>
                              </a:solidFill>
                            </a:rPr>
                            <a:t> </a:t>
                          </a:r>
                          <a:r>
                            <a:rPr lang="en-US" sz="2800" b="0" i="1" baseline="0">
                              <a:solidFill>
                                <a:srgbClr val="5E5E5B"/>
                              </a:solidFill>
                            </a:rPr>
                            <a:t>=  </a:t>
                          </a:r>
                          <a:r>
                            <a:rPr lang="en-US" sz="2800" b="0" i="0" baseline="0">
                              <a:solidFill>
                                <a:schemeClr val="tx2"/>
                              </a:solidFill>
                            </a:rPr>
                            <a:t>3</a:t>
                          </a:r>
                          <a:r>
                            <a:rPr lang="en-US" sz="2800" b="0" i="1" baseline="0">
                              <a:solidFill>
                                <a:schemeClr val="tx2"/>
                              </a:solidFill>
                            </a:rPr>
                            <a:t>x</a:t>
                          </a:r>
                          <a:endParaRPr lang="en-US" sz="2800" b="0" i="1" baseline="300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a:solidFill>
                                <a:srgbClr val="0070C0"/>
                              </a:solidFill>
                              <a:latin typeface="+mn-lt"/>
                              <a:ea typeface="+mn-ea"/>
                              <a:cs typeface="+mn-cs"/>
                            </a:rPr>
                            <a:t>  Solve for </a:t>
                          </a:r>
                          <a:r>
                            <a:rPr lang="en-US" sz="2800" b="0" i="1" kern="1200">
                              <a:solidFill>
                                <a:srgbClr val="0070C0"/>
                              </a:solidFill>
                              <a:latin typeface="+mn-lt"/>
                              <a:ea typeface="+mn-ea"/>
                              <a:cs typeface="+mn-cs"/>
                            </a:rPr>
                            <a:t>h</a:t>
                          </a:r>
                          <a:r>
                            <a:rPr lang="en-US" sz="2800" b="0" kern="1200">
                              <a:solidFill>
                                <a:srgbClr val="0070C0"/>
                              </a:solidFill>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pic>
        <p:nvPicPr>
          <p:cNvPr id="6" name="Picture 5">
            <a:extLst>
              <a:ext uri="{FF2B5EF4-FFF2-40B4-BE49-F238E27FC236}">
                <a16:creationId xmlns:a16="http://schemas.microsoft.com/office/drawing/2014/main" id="{EFF9D08F-BB97-45B8-B253-2E13CE34E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004" y="1748797"/>
            <a:ext cx="2153137" cy="2060330"/>
          </a:xfrm>
          <a:prstGeom prst="rect">
            <a:avLst/>
          </a:prstGeom>
        </p:spPr>
      </p:pic>
    </p:spTree>
    <p:extLst>
      <p:ext uri="{BB962C8B-B14F-4D97-AF65-F5344CB8AC3E}">
        <p14:creationId xmlns:p14="http://schemas.microsoft.com/office/powerpoint/2010/main" val="634191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Volume of a Pyramid Using Algebraic</a:t>
            </a:r>
          </a:p>
          <a:p>
            <a:r>
              <a:rPr lang="en-US" sz="2800" b="0">
                <a:solidFill>
                  <a:schemeClr val="tx1"/>
                </a:solidFill>
              </a:rPr>
              <a:t>Expressions</a:t>
            </a:r>
          </a:p>
        </p:txBody>
      </p:sp>
      <p:sp>
        <p:nvSpPr>
          <p:cNvPr id="12" name="Content Placeholder 2">
            <a:extLst>
              <a:ext uri="{FF2B5EF4-FFF2-40B4-BE49-F238E27FC236}">
                <a16:creationId xmlns:a16="http://schemas.microsoft.com/office/drawing/2014/main" id="{CD03F3C9-F88E-EA48-B508-B33DA50DD6F7}"/>
              </a:ext>
            </a:extLst>
          </p:cNvPr>
          <p:cNvSpPr txBox="1">
            <a:spLocks/>
          </p:cNvSpPr>
          <p:nvPr/>
        </p:nvSpPr>
        <p:spPr>
          <a:xfrm>
            <a:off x="459875" y="1798728"/>
            <a:ext cx="9177612" cy="62426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a:solidFill>
                  <a:srgbClr val="5E5E5B"/>
                </a:solidFill>
              </a:rPr>
              <a:t>Find the volume of the pyramid in terms of </a:t>
            </a:r>
            <a:r>
              <a:rPr lang="en-US" sz="2800" i="1">
                <a:solidFill>
                  <a:srgbClr val="5E5E5B"/>
                </a:solidFill>
              </a:rPr>
              <a:t>x</a:t>
            </a:r>
            <a:r>
              <a:rPr lang="en-US" sz="2800">
                <a:solidFill>
                  <a:srgbClr val="5E5E5B"/>
                </a:solidFill>
              </a:rPr>
              <a:t>.</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361521950"/>
                  </p:ext>
                </p:extLst>
              </p:nvPr>
            </p:nvGraphicFramePr>
            <p:xfrm>
              <a:off x="459873" y="2423886"/>
              <a:ext cx="8727669" cy="1392174"/>
            </p:xfrm>
            <a:graphic>
              <a:graphicData uri="http://schemas.openxmlformats.org/drawingml/2006/table">
                <a:tbl>
                  <a:tblPr firstRow="1" bandRow="1">
                    <a:tableStyleId>{5C22544A-7EE6-4342-B048-85BDC9FD1C3A}</a:tableStyleId>
                  </a:tblPr>
                  <a:tblGrid>
                    <a:gridCol w="4170184">
                      <a:extLst>
                        <a:ext uri="{9D8B030D-6E8A-4147-A177-3AD203B41FA5}">
                          <a16:colId xmlns:a16="http://schemas.microsoft.com/office/drawing/2014/main" val="1325506017"/>
                        </a:ext>
                      </a:extLst>
                    </a:gridCol>
                    <a:gridCol w="4557485">
                      <a:extLst>
                        <a:ext uri="{9D8B030D-6E8A-4147-A177-3AD203B41FA5}">
                          <a16:colId xmlns:a16="http://schemas.microsoft.com/office/drawing/2014/main" val="1340425027"/>
                        </a:ext>
                      </a:extLst>
                    </a:gridCol>
                  </a:tblGrid>
                  <a:tr h="218457">
                    <a:tc>
                      <a:txBody>
                        <a:bodyPr/>
                        <a:lstStyle/>
                        <a:p>
                          <a:r>
                            <a:rPr lang="en-US" sz="2800" b="0" i="1">
                              <a:solidFill>
                                <a:srgbClr val="5E5E5B"/>
                              </a:solidFill>
                            </a:rPr>
                            <a:t>V </a:t>
                          </a:r>
                          <a:r>
                            <a:rPr lang="en-US" sz="2800" b="0" i="0">
                              <a:solidFill>
                                <a:srgbClr val="5E5E5B"/>
                              </a:solidFill>
                            </a:rPr>
                            <a:t>=</a:t>
                          </a:r>
                          <a:r>
                            <a:rPr lang="en-US" sz="2800" b="0" i="1">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a:rPr lang="en-US" sz="2800" b="0" i="1" smtClean="0">
                                  <a:solidFill>
                                    <a:srgbClr val="5E5E5B"/>
                                  </a:solidFill>
                                  <a:latin typeface="Cambria Math" panose="02040503050406030204" pitchFamily="18" charset="0"/>
                                </a:rPr>
                                <m:t>𝐵h</m:t>
                              </m:r>
                            </m:oMath>
                          </a14:m>
                          <a:endParaRPr lang="en-US" sz="2800" b="0" i="1">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pyramid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 3</m:t>
                                  </m:r>
                                </m:den>
                              </m:f>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(64</m:t>
                                  </m:r>
                                  <m:r>
                                    <a:rPr lang="en-US" sz="2800" b="0" i="1" smtClean="0">
                                      <a:solidFill>
                                        <a:srgbClr val="5E5E5B"/>
                                      </a:solidFill>
                                      <a:latin typeface="Cambria Math" panose="02040503050406030204" pitchFamily="18" charset="0"/>
                                    </a:rPr>
                                    <m:t>𝑥</m:t>
                                  </m:r>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m:t>
                              </m:r>
                              <m:d>
                                <m:dPr>
                                  <m:ctrlPr>
                                    <a:rPr lang="en-US" sz="2800" b="0" i="1" smtClean="0">
                                      <a:solidFill>
                                        <a:srgbClr val="5E5E5B"/>
                                      </a:solidFill>
                                      <a:latin typeface="Cambria Math" panose="02040503050406030204" pitchFamily="18" charset="0"/>
                                    </a:rPr>
                                  </m:ctrlPr>
                                </m:dPr>
                                <m:e>
                                  <m:r>
                                    <a:rPr lang="en-US" sz="2800" b="0" i="1" smtClean="0">
                                      <a:solidFill>
                                        <a:srgbClr val="5E5E5B"/>
                                      </a:solidFill>
                                      <a:latin typeface="Cambria Math" panose="02040503050406030204" pitchFamily="18" charset="0"/>
                                    </a:rPr>
                                    <m:t>3</m:t>
                                  </m:r>
                                  <m:r>
                                    <a:rPr lang="en-US" sz="2800" b="0" i="1" smtClean="0">
                                      <a:solidFill>
                                        <a:srgbClr val="5E5E5B"/>
                                      </a:solidFill>
                                      <a:latin typeface="Cambria Math" panose="02040503050406030204" pitchFamily="18" charset="0"/>
                                    </a:rPr>
                                    <m:t>𝑥</m:t>
                                  </m:r>
                                </m:e>
                              </m:d>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or</m:t>
                              </m:r>
                              <m:r>
                                <a:rPr lang="en-US" sz="2800" b="0" i="0" smtClean="0">
                                  <a:solidFill>
                                    <a:srgbClr val="5E5E5B"/>
                                  </a:solidFill>
                                  <a:latin typeface="Cambria Math" panose="02040503050406030204" pitchFamily="18" charset="0"/>
                                </a:rPr>
                                <m:t> 64</m:t>
                              </m:r>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𝑥</m:t>
                                  </m:r>
                                </m:e>
                                <m:sup>
                                  <m:r>
                                    <a:rPr lang="en-US" sz="2800" b="0" i="1" smtClean="0">
                                      <a:solidFill>
                                        <a:schemeClr val="tx2"/>
                                      </a:solidFill>
                                      <a:latin typeface="Cambria Math" panose="02040503050406030204" pitchFamily="18" charset="0"/>
                                    </a:rPr>
                                    <m:t>3</m:t>
                                  </m:r>
                                </m:sup>
                              </m:sSup>
                            </m:oMath>
                          </a14:m>
                          <a:endParaRPr lang="en-US" sz="2800">
                            <a:solidFill>
                              <a:srgbClr val="5E5E5B"/>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a:solidFill>
                                <a:srgbClr val="0070C0"/>
                              </a:solidFill>
                              <a:latin typeface="+mn-lt"/>
                              <a:ea typeface="+mn-ea"/>
                              <a:cs typeface="+mn-cs"/>
                            </a:rPr>
                            <a:t>Substitute and simplify.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Choice>
        <mc:Fallback xmlns="">
          <p:graphicFrame>
            <p:nvGraphicFramePr>
              <p:cNvPr id="9" name="Table 8">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361521950"/>
                  </p:ext>
                </p:extLst>
              </p:nvPr>
            </p:nvGraphicFramePr>
            <p:xfrm>
              <a:off x="459873" y="2423886"/>
              <a:ext cx="8727669" cy="1392174"/>
            </p:xfrm>
            <a:graphic>
              <a:graphicData uri="http://schemas.openxmlformats.org/drawingml/2006/table">
                <a:tbl>
                  <a:tblPr firstRow="1" bandRow="1">
                    <a:tableStyleId>{5C22544A-7EE6-4342-B048-85BDC9FD1C3A}</a:tableStyleId>
                  </a:tblPr>
                  <a:tblGrid>
                    <a:gridCol w="4170184">
                      <a:extLst>
                        <a:ext uri="{9D8B030D-6E8A-4147-A177-3AD203B41FA5}">
                          <a16:colId xmlns:a16="http://schemas.microsoft.com/office/drawing/2014/main" val="1325506017"/>
                        </a:ext>
                      </a:extLst>
                    </a:gridCol>
                    <a:gridCol w="4557485">
                      <a:extLst>
                        <a:ext uri="{9D8B030D-6E8A-4147-A177-3AD203B41FA5}">
                          <a16:colId xmlns:a16="http://schemas.microsoft.com/office/drawing/2014/main" val="1340425027"/>
                        </a:ext>
                      </a:extLst>
                    </a:gridCol>
                  </a:tblGrid>
                  <a:tr h="69608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696" r="-109197" b="-110435"/>
                          </a:stretch>
                        </a:blipFill>
                      </a:tcPr>
                    </a:tc>
                    <a:tc>
                      <a:txBody>
                        <a:bodyPr/>
                        <a:lstStyle/>
                        <a:p>
                          <a:r>
                            <a:rPr lang="en-US" sz="2800" b="0">
                              <a:solidFill>
                                <a:srgbClr val="0070C0"/>
                              </a:solidFill>
                            </a:rPr>
                            <a:t>Volume of a pyramid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60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9649" r="-109197" b="-11404"/>
                          </a:stretch>
                        </a:blipFill>
                      </a:tcPr>
                    </a:tc>
                    <a:tc>
                      <a:txBody>
                        <a:bodyPr/>
                        <a:lstStyle/>
                        <a:p>
                          <a:pPr marL="0" algn="l" defTabSz="914400" rtl="0" eaLnBrk="1" latinLnBrk="0" hangingPunct="1"/>
                          <a:r>
                            <a:rPr lang="en-US" sz="2800" b="0" kern="1200">
                              <a:solidFill>
                                <a:srgbClr val="0070C0"/>
                              </a:solidFill>
                              <a:latin typeface="+mn-lt"/>
                              <a:ea typeface="+mn-ea"/>
                              <a:cs typeface="+mn-cs"/>
                            </a:rPr>
                            <a:t>Substitute and simplify.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Fallback>
      </mc:AlternateContent>
      <p:pic>
        <p:nvPicPr>
          <p:cNvPr id="6" name="Picture 5">
            <a:extLst>
              <a:ext uri="{FF2B5EF4-FFF2-40B4-BE49-F238E27FC236}">
                <a16:creationId xmlns:a16="http://schemas.microsoft.com/office/drawing/2014/main" id="{745AEA65-9F8B-4C42-958A-0D417DEF2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004" y="1748797"/>
            <a:ext cx="2153137" cy="2060330"/>
          </a:xfrm>
          <a:prstGeom prst="rect">
            <a:avLst/>
          </a:prstGeom>
        </p:spPr>
      </p:pic>
    </p:spTree>
    <p:extLst>
      <p:ext uri="{BB962C8B-B14F-4D97-AF65-F5344CB8AC3E}">
        <p14:creationId xmlns:p14="http://schemas.microsoft.com/office/powerpoint/2010/main" val="1785211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Volume of a Pyramid Using Algebraic</a:t>
            </a:r>
          </a:p>
          <a:p>
            <a:r>
              <a:rPr lang="en-US" sz="2800" b="0">
                <a:solidFill>
                  <a:schemeClr val="tx1"/>
                </a:solidFill>
              </a:rPr>
              <a:t>Expressions</a:t>
            </a:r>
          </a:p>
        </p:txBody>
      </p:sp>
      <p:sp>
        <p:nvSpPr>
          <p:cNvPr id="6" name="Content Placeholder 2">
            <a:extLst>
              <a:ext uri="{FF2B5EF4-FFF2-40B4-BE49-F238E27FC236}">
                <a16:creationId xmlns:a16="http://schemas.microsoft.com/office/drawing/2014/main" id="{CD03F3C9-F88E-EA48-B508-B33DA50DD6F7}"/>
              </a:ext>
            </a:extLst>
          </p:cNvPr>
          <p:cNvSpPr txBox="1">
            <a:spLocks/>
          </p:cNvSpPr>
          <p:nvPr/>
        </p:nvSpPr>
        <p:spPr>
          <a:xfrm>
            <a:off x="459873" y="2001919"/>
            <a:ext cx="9177612" cy="53259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Part B  Find the volume in cubic inches if </a:t>
            </a:r>
            <a:r>
              <a:rPr lang="en-US" sz="2800" b="1" i="1">
                <a:solidFill>
                  <a:schemeClr val="tx1"/>
                </a:solidFill>
              </a:rPr>
              <a:t>x</a:t>
            </a:r>
            <a:r>
              <a:rPr lang="en-US" sz="2800" b="1">
                <a:solidFill>
                  <a:schemeClr val="tx1"/>
                </a:solidFill>
              </a:rPr>
              <a:t> = 4.</a:t>
            </a:r>
          </a:p>
        </p:txBody>
      </p:sp>
      <p:sp>
        <p:nvSpPr>
          <p:cNvPr id="8" name="Content Placeholder 2">
            <a:extLst>
              <a:ext uri="{FF2B5EF4-FFF2-40B4-BE49-F238E27FC236}">
                <a16:creationId xmlns:a16="http://schemas.microsoft.com/office/drawing/2014/main" id="{CD03F3C9-F88E-EA48-B508-B33DA50DD6F7}"/>
              </a:ext>
            </a:extLst>
          </p:cNvPr>
          <p:cNvSpPr txBox="1">
            <a:spLocks/>
          </p:cNvSpPr>
          <p:nvPr/>
        </p:nvSpPr>
        <p:spPr>
          <a:xfrm>
            <a:off x="459873" y="2534508"/>
            <a:ext cx="9656584" cy="53259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a:solidFill>
                  <a:srgbClr val="5E5E5B"/>
                </a:solidFill>
              </a:rPr>
              <a:t>Use the formula in </a:t>
            </a:r>
            <a:r>
              <a:rPr lang="en-US" sz="2800" b="1">
                <a:solidFill>
                  <a:srgbClr val="5E5E5B"/>
                </a:solidFill>
              </a:rPr>
              <a:t>Part A</a:t>
            </a:r>
            <a:r>
              <a:rPr lang="en-US" sz="2800">
                <a:solidFill>
                  <a:srgbClr val="5E5E5B"/>
                </a:solidFill>
              </a:rPr>
              <a:t> to find the volume when </a:t>
            </a:r>
            <a:r>
              <a:rPr lang="en-US" sz="2800" i="1">
                <a:solidFill>
                  <a:srgbClr val="5E5E5B"/>
                </a:solidFill>
              </a:rPr>
              <a:t>x</a:t>
            </a:r>
            <a:r>
              <a:rPr lang="en-US" sz="2800">
                <a:solidFill>
                  <a:srgbClr val="5E5E5B"/>
                </a:solidFill>
              </a:rPr>
              <a:t> = 4.</a:t>
            </a:r>
          </a:p>
        </p:txBody>
      </p:sp>
      <p:sp>
        <p:nvSpPr>
          <p:cNvPr id="2" name="Rectangle 1"/>
          <p:cNvSpPr/>
          <p:nvPr/>
        </p:nvSpPr>
        <p:spPr>
          <a:xfrm>
            <a:off x="474387" y="3110640"/>
            <a:ext cx="2510972" cy="532966"/>
          </a:xfrm>
          <a:prstGeom prst="rect">
            <a:avLst/>
          </a:prstGeom>
        </p:spPr>
        <p:txBody>
          <a:bodyPr wrap="square">
            <a:spAutoFit/>
          </a:bodyPr>
          <a:lstStyle/>
          <a:p>
            <a:r>
              <a:rPr lang="en-US" sz="2800" i="1">
                <a:solidFill>
                  <a:srgbClr val="5E5E5B"/>
                </a:solidFill>
              </a:rPr>
              <a:t>V </a:t>
            </a:r>
            <a:r>
              <a:rPr lang="en-US" sz="2800">
                <a:solidFill>
                  <a:srgbClr val="5E5E5B"/>
                </a:solidFill>
              </a:rPr>
              <a:t>= </a:t>
            </a:r>
            <a:r>
              <a:rPr lang="en-US" sz="2800">
                <a:solidFill>
                  <a:schemeClr val="tx2"/>
                </a:solidFill>
              </a:rPr>
              <a:t>4096 in</a:t>
            </a:r>
            <a:r>
              <a:rPr lang="en-US" sz="2800" baseline="30000">
                <a:solidFill>
                  <a:schemeClr val="tx2"/>
                </a:solidFill>
              </a:rPr>
              <a:t>3</a:t>
            </a:r>
          </a:p>
        </p:txBody>
      </p:sp>
    </p:spTree>
    <p:extLst>
      <p:ext uri="{BB962C8B-B14F-4D97-AF65-F5344CB8AC3E}">
        <p14:creationId xmlns:p14="http://schemas.microsoft.com/office/powerpoint/2010/main" val="2824673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US" sz="2800" b="0">
                <a:solidFill>
                  <a:schemeClr val="tx1"/>
                </a:solidFill>
              </a:rPr>
              <a:t>Volume of a Composite Solid</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6"/>
            <a:ext cx="8176128" cy="151432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chemeClr val="tx1"/>
                </a:solidFill>
                <a:latin typeface="+mj-lt"/>
              </a:rPr>
              <a:t>Find the volume of the composite solid.</a:t>
            </a:r>
          </a:p>
          <a:p>
            <a:pPr>
              <a:spcBef>
                <a:spcPts val="600"/>
              </a:spcBef>
            </a:pPr>
            <a:r>
              <a:rPr lang="en-US" sz="2800"/>
              <a:t>The composite solid is a combination of a prism and a square pyramid.</a:t>
            </a:r>
            <a:r>
              <a:rPr lang="en-US"/>
              <a:t> </a:t>
            </a:r>
            <a:endParaRPr lang="en-US" sz="2800">
              <a:solidFill>
                <a:schemeClr val="tx1"/>
              </a:solidFill>
              <a:latin typeface="+mj-lt"/>
            </a:endParaRPr>
          </a:p>
        </p:txBody>
      </p:sp>
      <p:sp>
        <p:nvSpPr>
          <p:cNvPr id="5" name="Content Placeholder 2">
            <a:extLst>
              <a:ext uri="{FF2B5EF4-FFF2-40B4-BE49-F238E27FC236}">
                <a16:creationId xmlns:a16="http://schemas.microsoft.com/office/drawing/2014/main" id="{6684FE74-CD2E-4C44-B64A-F1E5DEE53F02}"/>
              </a:ext>
            </a:extLst>
          </p:cNvPr>
          <p:cNvSpPr txBox="1">
            <a:spLocks/>
          </p:cNvSpPr>
          <p:nvPr/>
        </p:nvSpPr>
        <p:spPr>
          <a:xfrm>
            <a:off x="459872" y="3251200"/>
            <a:ext cx="7726185" cy="211121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chemeClr val="tx1"/>
                </a:solidFill>
                <a:latin typeface="+mj-lt"/>
              </a:rPr>
              <a:t>Part A  Find the volume of the prism.</a:t>
            </a:r>
          </a:p>
          <a:p>
            <a:pPr>
              <a:spcBef>
                <a:spcPts val="600"/>
              </a:spcBef>
            </a:pPr>
            <a:r>
              <a:rPr lang="en-US" sz="2800" b="1">
                <a:solidFill>
                  <a:schemeClr val="tx1"/>
                </a:solidFill>
                <a:latin typeface="+mj-lt"/>
              </a:rPr>
              <a:t>Part B  Find the volume of the pyramid.</a:t>
            </a:r>
          </a:p>
          <a:p>
            <a:pPr marL="1254125" indent="-1254125">
              <a:spcBef>
                <a:spcPts val="600"/>
              </a:spcBef>
            </a:pPr>
            <a:r>
              <a:rPr lang="en-US" sz="2800" b="1">
                <a:solidFill>
                  <a:schemeClr val="tx1"/>
                </a:solidFill>
                <a:latin typeface="+mj-lt"/>
              </a:rPr>
              <a:t>Part C  Find the volume of the composite solid.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481" y="1810802"/>
            <a:ext cx="2542809" cy="2410054"/>
          </a:xfrm>
          <a:prstGeom prst="rect">
            <a:avLst/>
          </a:prstGeom>
        </p:spPr>
      </p:pic>
    </p:spTree>
    <p:extLst>
      <p:ext uri="{BB962C8B-B14F-4D97-AF65-F5344CB8AC3E}">
        <p14:creationId xmlns:p14="http://schemas.microsoft.com/office/powerpoint/2010/main" val="367751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US" sz="2800" b="0">
                <a:solidFill>
                  <a:schemeClr val="tx1"/>
                </a:solidFill>
              </a:rPr>
              <a:t>Volume of a Composite Solid</a:t>
            </a:r>
          </a:p>
        </p:txBody>
      </p:sp>
      <p:sp>
        <p:nvSpPr>
          <p:cNvPr id="5" name="Content Placeholder 2">
            <a:extLst>
              <a:ext uri="{FF2B5EF4-FFF2-40B4-BE49-F238E27FC236}">
                <a16:creationId xmlns:a16="http://schemas.microsoft.com/office/drawing/2014/main" id="{6684FE74-CD2E-4C44-B64A-F1E5DEE53F02}"/>
              </a:ext>
            </a:extLst>
          </p:cNvPr>
          <p:cNvSpPr txBox="1">
            <a:spLocks/>
          </p:cNvSpPr>
          <p:nvPr/>
        </p:nvSpPr>
        <p:spPr>
          <a:xfrm>
            <a:off x="459872" y="1763364"/>
            <a:ext cx="7726185" cy="56364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chemeClr val="tx1"/>
                </a:solidFill>
                <a:latin typeface="+mj-lt"/>
              </a:rPr>
              <a:t>Part A  Find the volume of the prism.</a:t>
            </a:r>
            <a:endParaRPr lang="en-US" sz="2800">
              <a:solidFill>
                <a:schemeClr val="tx1"/>
              </a:solidFill>
              <a:latin typeface="+mj-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119423142"/>
                  </p:ext>
                </p:extLst>
              </p:nvPr>
            </p:nvGraphicFramePr>
            <p:xfrm>
              <a:off x="459872" y="2356032"/>
              <a:ext cx="8176129" cy="1554480"/>
            </p:xfrm>
            <a:graphic>
              <a:graphicData uri="http://schemas.openxmlformats.org/drawingml/2006/table">
                <a:tbl>
                  <a:tblPr firstRow="1" bandRow="1">
                    <a:tableStyleId>{5C22544A-7EE6-4342-B048-85BDC9FD1C3A}</a:tableStyleId>
                  </a:tblPr>
                  <a:tblGrid>
                    <a:gridCol w="2574140">
                      <a:extLst>
                        <a:ext uri="{9D8B030D-6E8A-4147-A177-3AD203B41FA5}">
                          <a16:colId xmlns:a16="http://schemas.microsoft.com/office/drawing/2014/main" val="1325506017"/>
                        </a:ext>
                      </a:extLst>
                    </a:gridCol>
                    <a:gridCol w="5601989">
                      <a:extLst>
                        <a:ext uri="{9D8B030D-6E8A-4147-A177-3AD203B41FA5}">
                          <a16:colId xmlns:a16="http://schemas.microsoft.com/office/drawing/2014/main" val="1340425027"/>
                        </a:ext>
                      </a:extLst>
                    </a:gridCol>
                  </a:tblGrid>
                  <a:tr h="218457">
                    <a:tc>
                      <a:txBody>
                        <a:bodyPr/>
                        <a:lstStyle/>
                        <a:p>
                          <a:r>
                            <a:rPr lang="en-US" sz="2800" b="0" i="1">
                              <a:solidFill>
                                <a:srgbClr val="5E5E5B"/>
                              </a:solidFill>
                              <a:latin typeface="+mn-lt"/>
                            </a:rPr>
                            <a:t>V </a:t>
                          </a:r>
                          <a:r>
                            <a:rPr lang="en-US" sz="2800" b="0">
                              <a:solidFill>
                                <a:srgbClr val="5E5E5B"/>
                              </a:solidFill>
                              <a:latin typeface="+mn-lt"/>
                            </a:rPr>
                            <a:t>= </a:t>
                          </a:r>
                          <a:r>
                            <a:rPr lang="en-US" sz="2800" b="0" i="1">
                              <a:solidFill>
                                <a:srgbClr val="5E5E5B"/>
                              </a:solidFill>
                              <a:latin typeface="+mn-lt"/>
                            </a:rPr>
                            <a:t>Bh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prism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a:solidFill>
                                <a:srgbClr val="5E5E5B"/>
                              </a:solidFill>
                              <a:latin typeface="+mn-lt"/>
                            </a:rPr>
                            <a:t>   = 36(3)</a:t>
                          </a:r>
                          <a:endParaRPr lang="en-US" sz="2800" b="0" i="1">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1">
                              <a:solidFill>
                                <a:srgbClr val="0070C0"/>
                              </a:solidFill>
                            </a:rPr>
                            <a:t>B</a:t>
                          </a:r>
                          <a:r>
                            <a:rPr lang="en-US" sz="2800" b="0" i="0">
                              <a:solidFill>
                                <a:srgbClr val="0070C0"/>
                              </a:solidFill>
                            </a:rPr>
                            <a:t> = 36 and </a:t>
                          </a:r>
                          <a:r>
                            <a:rPr lang="en-US" sz="2800" b="0" i="1">
                              <a:solidFill>
                                <a:srgbClr val="0070C0"/>
                              </a:solidFill>
                            </a:rPr>
                            <a:t>h</a:t>
                          </a:r>
                          <a:r>
                            <a:rPr lang="en-US" sz="2800" b="0" i="0">
                              <a:solidFill>
                                <a:srgbClr val="0070C0"/>
                              </a:solidFill>
                            </a:rPr>
                            <a:t> = 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a:solidFill>
                                <a:schemeClr val="tx1"/>
                              </a:solidFill>
                              <a:latin typeface="+mn-lt"/>
                            </a:rPr>
                            <a:t>   </a:t>
                          </a:r>
                          <a:r>
                            <a:rPr lang="en-US" sz="2800" b="0">
                              <a:solidFill>
                                <a:srgbClr val="5E5E5B"/>
                              </a:solidFill>
                              <a:latin typeface="+mn-lt"/>
                            </a:rPr>
                            <a:t>= </a:t>
                          </a:r>
                          <a:r>
                            <a:rPr lang="en-US" sz="2800" b="0">
                              <a:solidFill>
                                <a:schemeClr val="tx2"/>
                              </a:solidFill>
                              <a:latin typeface="+mn-lt"/>
                            </a:rPr>
                            <a:t>10</a:t>
                          </a:r>
                          <a14:m>
                            <m:oMath xmlns:m="http://schemas.openxmlformats.org/officeDocument/2006/math">
                              <m:r>
                                <a:rPr lang="en-US" sz="2800" b="0" i="0" baseline="0" smtClean="0">
                                  <a:solidFill>
                                    <a:schemeClr val="tx2"/>
                                  </a:solidFill>
                                  <a:latin typeface="Cambria Math" panose="02040503050406030204" pitchFamily="18" charset="0"/>
                                </a:rPr>
                                <m:t>8</m:t>
                              </m:r>
                            </m:oMath>
                          </a14:m>
                          <a:endParaRPr lang="en-US" sz="2800" b="0" i="1" baseline="3000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a:solidFill>
                                <a:srgbClr val="0070C0"/>
                              </a:solidFill>
                              <a:latin typeface="+mn-lt"/>
                              <a:ea typeface="+mn-ea"/>
                              <a:cs typeface="+mn-cs"/>
                            </a:rPr>
                            <a:t>Solve.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6" name="Table 5">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119423142"/>
                  </p:ext>
                </p:extLst>
              </p:nvPr>
            </p:nvGraphicFramePr>
            <p:xfrm>
              <a:off x="459872" y="2356032"/>
              <a:ext cx="8176129" cy="1554480"/>
            </p:xfrm>
            <a:graphic>
              <a:graphicData uri="http://schemas.openxmlformats.org/drawingml/2006/table">
                <a:tbl>
                  <a:tblPr firstRow="1" bandRow="1">
                    <a:tableStyleId>{5C22544A-7EE6-4342-B048-85BDC9FD1C3A}</a:tableStyleId>
                  </a:tblPr>
                  <a:tblGrid>
                    <a:gridCol w="2574140">
                      <a:extLst>
                        <a:ext uri="{9D8B030D-6E8A-4147-A177-3AD203B41FA5}">
                          <a16:colId xmlns:a16="http://schemas.microsoft.com/office/drawing/2014/main" val="1325506017"/>
                        </a:ext>
                      </a:extLst>
                    </a:gridCol>
                    <a:gridCol w="5601989">
                      <a:extLst>
                        <a:ext uri="{9D8B030D-6E8A-4147-A177-3AD203B41FA5}">
                          <a16:colId xmlns:a16="http://schemas.microsoft.com/office/drawing/2014/main" val="1340425027"/>
                        </a:ext>
                      </a:extLst>
                    </a:gridCol>
                  </a:tblGrid>
                  <a:tr h="518160">
                    <a:tc>
                      <a:txBody>
                        <a:bodyPr/>
                        <a:lstStyle/>
                        <a:p>
                          <a:r>
                            <a:rPr lang="en-US" sz="2800" b="0" i="1">
                              <a:solidFill>
                                <a:srgbClr val="5E5E5B"/>
                              </a:solidFill>
                              <a:latin typeface="+mn-lt"/>
                            </a:rPr>
                            <a:t>V </a:t>
                          </a:r>
                          <a:r>
                            <a:rPr lang="en-US" sz="2800" b="0">
                              <a:solidFill>
                                <a:srgbClr val="5E5E5B"/>
                              </a:solidFill>
                              <a:latin typeface="+mn-lt"/>
                            </a:rPr>
                            <a:t>= </a:t>
                          </a:r>
                          <a:r>
                            <a:rPr lang="en-US" sz="2800" b="0" i="1">
                              <a:solidFill>
                                <a:srgbClr val="5E5E5B"/>
                              </a:solidFill>
                              <a:latin typeface="+mn-lt"/>
                            </a:rPr>
                            <a:t>Bh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prism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r>
                            <a:rPr lang="en-US" sz="2800" b="0">
                              <a:solidFill>
                                <a:srgbClr val="5E5E5B"/>
                              </a:solidFill>
                              <a:latin typeface="+mn-lt"/>
                            </a:rPr>
                            <a:t>   = 36(3)</a:t>
                          </a:r>
                          <a:endParaRPr lang="en-US" sz="2800" b="0" i="1">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1">
                              <a:solidFill>
                                <a:srgbClr val="0070C0"/>
                              </a:solidFill>
                            </a:rPr>
                            <a:t>B</a:t>
                          </a:r>
                          <a:r>
                            <a:rPr lang="en-US" sz="2800" b="0" i="0">
                              <a:solidFill>
                                <a:srgbClr val="0070C0"/>
                              </a:solidFill>
                            </a:rPr>
                            <a:t> = 36 and </a:t>
                          </a:r>
                          <a:r>
                            <a:rPr lang="en-US" sz="2800" b="0" i="1">
                              <a:solidFill>
                                <a:srgbClr val="0070C0"/>
                              </a:solidFill>
                            </a:rPr>
                            <a:t>h</a:t>
                          </a:r>
                          <a:r>
                            <a:rPr lang="en-US" sz="2800" b="0" i="0">
                              <a:solidFill>
                                <a:srgbClr val="0070C0"/>
                              </a:solidFill>
                            </a:rPr>
                            <a:t> = 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212941" r="-217258" b="-31765"/>
                          </a:stretch>
                        </a:blipFill>
                      </a:tcPr>
                    </a:tc>
                    <a:tc>
                      <a:txBody>
                        <a:bodyPr/>
                        <a:lstStyle/>
                        <a:p>
                          <a:r>
                            <a:rPr lang="en-US" sz="2800" b="0" kern="1200">
                              <a:solidFill>
                                <a:srgbClr val="0070C0"/>
                              </a:solidFill>
                              <a:latin typeface="+mn-lt"/>
                              <a:ea typeface="+mn-ea"/>
                              <a:cs typeface="+mn-cs"/>
                            </a:rPr>
                            <a:t>Solve.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45358" y="3983082"/>
            <a:ext cx="7726185" cy="56364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a:solidFill>
                  <a:srgbClr val="5E5E5B"/>
                </a:solidFill>
                <a:latin typeface="+mj-lt"/>
              </a:rPr>
              <a:t>So, the volume of the prism </a:t>
            </a:r>
            <a:r>
              <a:rPr lang="en-US" sz="2800">
                <a:latin typeface="+mj-lt"/>
              </a:rPr>
              <a:t>is 108 </a:t>
            </a:r>
            <a:r>
              <a:rPr lang="en-US" sz="2800">
                <a:solidFill>
                  <a:srgbClr val="5E5E5B"/>
                </a:solidFill>
                <a:latin typeface="+mj-lt"/>
              </a:rPr>
              <a:t>cubic inches.</a:t>
            </a:r>
          </a:p>
        </p:txBody>
      </p:sp>
      <p:pic>
        <p:nvPicPr>
          <p:cNvPr id="8" name="Picture 7">
            <a:extLst>
              <a:ext uri="{FF2B5EF4-FFF2-40B4-BE49-F238E27FC236}">
                <a16:creationId xmlns:a16="http://schemas.microsoft.com/office/drawing/2014/main" id="{2FBDF82C-CCE2-4552-BA41-1FDB1355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481" y="1810802"/>
            <a:ext cx="2542809" cy="2410054"/>
          </a:xfrm>
          <a:prstGeom prst="rect">
            <a:avLst/>
          </a:prstGeom>
        </p:spPr>
      </p:pic>
    </p:spTree>
    <p:extLst>
      <p:ext uri="{BB962C8B-B14F-4D97-AF65-F5344CB8AC3E}">
        <p14:creationId xmlns:p14="http://schemas.microsoft.com/office/powerpoint/2010/main" val="3136865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US" sz="2800" b="0">
                <a:solidFill>
                  <a:schemeClr val="tx1"/>
                </a:solidFill>
              </a:rPr>
              <a:t>Volume of a Composite Solid</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6"/>
            <a:ext cx="9598528" cy="54186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chemeClr val="tx1"/>
                </a:solidFill>
                <a:latin typeface="+mj-lt"/>
              </a:rPr>
              <a:t>Part B  Find the volume of the pyramid.</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2" y="4331681"/>
            <a:ext cx="9598528" cy="56364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a:solidFill>
                  <a:srgbClr val="5E5E5B"/>
                </a:solidFill>
                <a:latin typeface="+mj-lt"/>
              </a:rPr>
              <a:t>The volume of the pyramid is</a:t>
            </a:r>
            <a:r>
              <a:rPr lang="en-US" sz="2800">
                <a:latin typeface="+mj-lt"/>
              </a:rPr>
              <a:t> 48 </a:t>
            </a:r>
            <a:r>
              <a:rPr lang="en-US" sz="2800">
                <a:solidFill>
                  <a:srgbClr val="5E5E5B"/>
                </a:solidFill>
                <a:latin typeface="+mj-lt"/>
              </a:rPr>
              <a:t>cubic inches.</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602154196"/>
                  </p:ext>
                </p:extLst>
              </p:nvPr>
            </p:nvGraphicFramePr>
            <p:xfrm>
              <a:off x="459873" y="2278746"/>
              <a:ext cx="8727669" cy="2039773"/>
            </p:xfrm>
            <a:graphic>
              <a:graphicData uri="http://schemas.openxmlformats.org/drawingml/2006/table">
                <a:tbl>
                  <a:tblPr firstRow="1" bandRow="1">
                    <a:tableStyleId>{5C22544A-7EE6-4342-B048-85BDC9FD1C3A}</a:tableStyleId>
                  </a:tblPr>
                  <a:tblGrid>
                    <a:gridCol w="2863898">
                      <a:extLst>
                        <a:ext uri="{9D8B030D-6E8A-4147-A177-3AD203B41FA5}">
                          <a16:colId xmlns:a16="http://schemas.microsoft.com/office/drawing/2014/main" val="1325506017"/>
                        </a:ext>
                      </a:extLst>
                    </a:gridCol>
                    <a:gridCol w="5863771">
                      <a:extLst>
                        <a:ext uri="{9D8B030D-6E8A-4147-A177-3AD203B41FA5}">
                          <a16:colId xmlns:a16="http://schemas.microsoft.com/office/drawing/2014/main" val="1340425027"/>
                        </a:ext>
                      </a:extLst>
                    </a:gridCol>
                  </a:tblGrid>
                  <a:tr h="568829">
                    <a:tc>
                      <a:txBody>
                        <a:bodyPr/>
                        <a:lstStyle/>
                        <a:p>
                          <a:r>
                            <a:rPr lang="en-US" sz="2800" b="0" i="1">
                              <a:solidFill>
                                <a:srgbClr val="5E5E5B"/>
                              </a:solidFill>
                            </a:rPr>
                            <a:t>V </a:t>
                          </a:r>
                          <a:r>
                            <a:rPr lang="en-US" sz="2800" b="0" i="0">
                              <a:solidFill>
                                <a:srgbClr val="5E5E5B"/>
                              </a:solidFill>
                            </a:rPr>
                            <a:t>=</a:t>
                          </a:r>
                          <a:r>
                            <a:rPr lang="en-US" sz="2800" b="0" i="1">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a:rPr lang="en-US" sz="2800" b="0" i="1" smtClean="0">
                                  <a:solidFill>
                                    <a:srgbClr val="5E5E5B"/>
                                  </a:solidFill>
                                  <a:latin typeface="Cambria Math" panose="02040503050406030204" pitchFamily="18" charset="0"/>
                                </a:rPr>
                                <m:t>𝐵h</m:t>
                              </m:r>
                            </m:oMath>
                          </a14:m>
                          <a:endParaRPr lang="en-US" sz="2800" b="0" i="1">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pyramid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68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 3</m:t>
                                  </m:r>
                                </m:den>
                              </m:f>
                              <m:d>
                                <m:dPr>
                                  <m:ctrlPr>
                                    <a:rPr lang="en-US" sz="2800" b="0" i="1" smtClean="0">
                                      <a:solidFill>
                                        <a:srgbClr val="5E5E5B"/>
                                      </a:solidFill>
                                      <a:latin typeface="Cambria Math" panose="02040503050406030204" pitchFamily="18" charset="0"/>
                                    </a:rPr>
                                  </m:ctrlPr>
                                </m:dPr>
                                <m:e>
                                  <m:r>
                                    <a:rPr lang="en-US" sz="2800" b="0" i="1" smtClean="0">
                                      <a:solidFill>
                                        <a:srgbClr val="5E5E5B"/>
                                      </a:solidFill>
                                      <a:latin typeface="Cambria Math" panose="02040503050406030204" pitchFamily="18" charset="0"/>
                                    </a:rPr>
                                    <m:t>36</m:t>
                                  </m:r>
                                </m:e>
                              </m:d>
                              <m:r>
                                <a:rPr lang="en-US" sz="2800" b="0" i="1" smtClean="0">
                                  <a:solidFill>
                                    <a:srgbClr val="5E5E5B"/>
                                  </a:solidFill>
                                  <a:latin typeface="Cambria Math" panose="02040503050406030204" pitchFamily="18" charset="0"/>
                                </a:rPr>
                                <m:t>(4)</m:t>
                              </m:r>
                            </m:oMath>
                          </a14:m>
                          <a:endParaRPr lang="en-US" sz="2800">
                            <a:solidFill>
                              <a:srgbClr val="5E5E5B"/>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i="1" kern="1200">
                              <a:solidFill>
                                <a:srgbClr val="0070C0"/>
                              </a:solidFill>
                              <a:latin typeface="+mn-lt"/>
                              <a:ea typeface="+mn-ea"/>
                              <a:cs typeface="+mn-cs"/>
                            </a:rPr>
                            <a:t>B</a:t>
                          </a:r>
                          <a:r>
                            <a:rPr lang="en-US" sz="2800" b="0" kern="1200">
                              <a:solidFill>
                                <a:srgbClr val="0070C0"/>
                              </a:solidFill>
                              <a:latin typeface="+mn-lt"/>
                              <a:ea typeface="+mn-ea"/>
                              <a:cs typeface="+mn-cs"/>
                            </a:rPr>
                            <a:t> = 36 and </a:t>
                          </a:r>
                          <a:r>
                            <a:rPr lang="en-US" sz="2800" b="0" i="1" kern="1200">
                              <a:solidFill>
                                <a:srgbClr val="0070C0"/>
                              </a:solidFill>
                              <a:latin typeface="+mn-lt"/>
                              <a:ea typeface="+mn-ea"/>
                              <a:cs typeface="+mn-cs"/>
                            </a:rPr>
                            <a:t>h</a:t>
                          </a:r>
                          <a:r>
                            <a:rPr lang="en-US" sz="2800" b="0" kern="1200">
                              <a:solidFill>
                                <a:srgbClr val="0070C0"/>
                              </a:solidFill>
                              <a:latin typeface="+mn-lt"/>
                              <a:ea typeface="+mn-ea"/>
                              <a:cs typeface="+mn-cs"/>
                            </a:rPr>
                            <a:t> = 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647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a:t>
                          </a:r>
                          <a:r>
                            <a:rPr lang="en-US" sz="2800" baseline="0">
                              <a:solidFill>
                                <a:srgbClr val="5E5E5B"/>
                              </a:solidFill>
                            </a:rPr>
                            <a:t> </a:t>
                          </a:r>
                          <a:r>
                            <a:rPr lang="en-US" sz="2800">
                              <a:solidFill>
                                <a:schemeClr val="tx2"/>
                              </a:solidFill>
                            </a:rPr>
                            <a:t>= 48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a:solidFill>
                                <a:srgbClr val="0070C0"/>
                              </a:solidFill>
                              <a:latin typeface="+mn-lt"/>
                              <a:ea typeface="+mn-ea"/>
                              <a:cs typeface="+mn-cs"/>
                            </a:rPr>
                            <a:t>Simplify.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467684"/>
                      </a:ext>
                    </a:extLst>
                  </a:tr>
                </a:tbl>
              </a:graphicData>
            </a:graphic>
          </p:graphicFrame>
        </mc:Choice>
        <mc:Fallback xmlns="">
          <p:graphicFrame>
            <p:nvGraphicFramePr>
              <p:cNvPr id="8" name="Table 7">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602154196"/>
                  </p:ext>
                </p:extLst>
              </p:nvPr>
            </p:nvGraphicFramePr>
            <p:xfrm>
              <a:off x="459873" y="2278746"/>
              <a:ext cx="8727669" cy="2039773"/>
            </p:xfrm>
            <a:graphic>
              <a:graphicData uri="http://schemas.openxmlformats.org/drawingml/2006/table">
                <a:tbl>
                  <a:tblPr firstRow="1" bandRow="1">
                    <a:tableStyleId>{5C22544A-7EE6-4342-B048-85BDC9FD1C3A}</a:tableStyleId>
                  </a:tblPr>
                  <a:tblGrid>
                    <a:gridCol w="2863898">
                      <a:extLst>
                        <a:ext uri="{9D8B030D-6E8A-4147-A177-3AD203B41FA5}">
                          <a16:colId xmlns:a16="http://schemas.microsoft.com/office/drawing/2014/main" val="1325506017"/>
                        </a:ext>
                      </a:extLst>
                    </a:gridCol>
                    <a:gridCol w="5863771">
                      <a:extLst>
                        <a:ext uri="{9D8B030D-6E8A-4147-A177-3AD203B41FA5}">
                          <a16:colId xmlns:a16="http://schemas.microsoft.com/office/drawing/2014/main" val="1340425027"/>
                        </a:ext>
                      </a:extLst>
                    </a:gridCol>
                  </a:tblGrid>
                  <a:tr h="69608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696" r="-204894" b="-206957"/>
                          </a:stretch>
                        </a:blipFill>
                      </a:tcPr>
                    </a:tc>
                    <a:tc>
                      <a:txBody>
                        <a:bodyPr/>
                        <a:lstStyle/>
                        <a:p>
                          <a:r>
                            <a:rPr lang="en-US" sz="2800" b="0">
                              <a:solidFill>
                                <a:srgbClr val="0070C0"/>
                              </a:solidFill>
                            </a:rPr>
                            <a:t>Volume of a pyramid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60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9649" r="-204894" b="-108772"/>
                          </a:stretch>
                        </a:blipFill>
                      </a:tcPr>
                    </a:tc>
                    <a:tc>
                      <a:txBody>
                        <a:bodyPr/>
                        <a:lstStyle/>
                        <a:p>
                          <a:pPr marL="0" algn="l" defTabSz="914400" rtl="0" eaLnBrk="1" latinLnBrk="0" hangingPunct="1"/>
                          <a:r>
                            <a:rPr lang="en-US" sz="2800" b="0" i="1" kern="1200">
                              <a:solidFill>
                                <a:srgbClr val="0070C0"/>
                              </a:solidFill>
                              <a:latin typeface="+mn-lt"/>
                              <a:ea typeface="+mn-ea"/>
                              <a:cs typeface="+mn-cs"/>
                            </a:rPr>
                            <a:t>B</a:t>
                          </a:r>
                          <a:r>
                            <a:rPr lang="en-US" sz="2800" b="0" kern="1200">
                              <a:solidFill>
                                <a:srgbClr val="0070C0"/>
                              </a:solidFill>
                              <a:latin typeface="+mn-lt"/>
                              <a:ea typeface="+mn-ea"/>
                              <a:cs typeface="+mn-cs"/>
                            </a:rPr>
                            <a:t> = 36 and </a:t>
                          </a:r>
                          <a:r>
                            <a:rPr lang="en-US" sz="2800" b="0" i="1" kern="1200">
                              <a:solidFill>
                                <a:srgbClr val="0070C0"/>
                              </a:solidFill>
                              <a:latin typeface="+mn-lt"/>
                              <a:ea typeface="+mn-ea"/>
                              <a:cs typeface="+mn-cs"/>
                            </a:rPr>
                            <a:t>h</a:t>
                          </a:r>
                          <a:r>
                            <a:rPr lang="en-US" sz="2800" b="0" kern="1200">
                              <a:solidFill>
                                <a:srgbClr val="0070C0"/>
                              </a:solidFill>
                              <a:latin typeface="+mn-lt"/>
                              <a:ea typeface="+mn-ea"/>
                              <a:cs typeface="+mn-cs"/>
                            </a:rPr>
                            <a:t> = 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647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a:t>
                          </a:r>
                          <a:r>
                            <a:rPr lang="en-US" sz="2800" baseline="0">
                              <a:solidFill>
                                <a:srgbClr val="5E5E5B"/>
                              </a:solidFill>
                            </a:rPr>
                            <a:t> </a:t>
                          </a:r>
                          <a:r>
                            <a:rPr lang="en-US" sz="2800">
                              <a:solidFill>
                                <a:schemeClr val="tx2"/>
                              </a:solidFill>
                            </a:rPr>
                            <a:t>= 48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a:solidFill>
                                <a:srgbClr val="0070C0"/>
                              </a:solidFill>
                              <a:latin typeface="+mn-lt"/>
                              <a:ea typeface="+mn-ea"/>
                              <a:cs typeface="+mn-cs"/>
                            </a:rPr>
                            <a:t>Simplify.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467684"/>
                      </a:ext>
                    </a:extLst>
                  </a:tr>
                </a:tbl>
              </a:graphicData>
            </a:graphic>
          </p:graphicFrame>
        </mc:Fallback>
      </mc:AlternateContent>
      <p:pic>
        <p:nvPicPr>
          <p:cNvPr id="9" name="Picture 8">
            <a:extLst>
              <a:ext uri="{FF2B5EF4-FFF2-40B4-BE49-F238E27FC236}">
                <a16:creationId xmlns:a16="http://schemas.microsoft.com/office/drawing/2014/main" id="{067218C0-4FE3-497E-BFF8-C6C9D5071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481" y="1810802"/>
            <a:ext cx="2542809" cy="2410054"/>
          </a:xfrm>
          <a:prstGeom prst="rect">
            <a:avLst/>
          </a:prstGeom>
        </p:spPr>
      </p:pic>
      <p:sp>
        <p:nvSpPr>
          <p:cNvPr id="10" name="Content Placeholder 2">
            <a:extLst>
              <a:ext uri="{FF2B5EF4-FFF2-40B4-BE49-F238E27FC236}">
                <a16:creationId xmlns:a16="http://schemas.microsoft.com/office/drawing/2014/main" id="{A989B2A9-FB34-49A5-AD33-826CB719ED51}"/>
              </a:ext>
            </a:extLst>
          </p:cNvPr>
          <p:cNvSpPr txBox="1">
            <a:spLocks/>
          </p:cNvSpPr>
          <p:nvPr/>
        </p:nvSpPr>
        <p:spPr>
          <a:xfrm>
            <a:off x="406399" y="5351871"/>
            <a:ext cx="9637486" cy="102515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chemeClr val="tx1"/>
                </a:solidFill>
                <a:latin typeface="+mj-lt"/>
              </a:rPr>
              <a:t>Part C  Find the volume of the composite solid.</a:t>
            </a:r>
          </a:p>
          <a:p>
            <a:pPr>
              <a:spcBef>
                <a:spcPts val="600"/>
              </a:spcBef>
            </a:pPr>
            <a:r>
              <a:rPr lang="en-US" sz="2800">
                <a:solidFill>
                  <a:srgbClr val="5E5E5B"/>
                </a:solidFill>
              </a:rPr>
              <a:t>The volume of the composite solid is </a:t>
            </a:r>
            <a:r>
              <a:rPr lang="en-US" sz="2800"/>
              <a:t>156 </a:t>
            </a:r>
            <a:r>
              <a:rPr lang="en-US" sz="2800">
                <a:solidFill>
                  <a:srgbClr val="5E5E5B"/>
                </a:solidFill>
              </a:rPr>
              <a:t>cubic inches.</a:t>
            </a:r>
          </a:p>
        </p:txBody>
      </p:sp>
    </p:spTree>
    <p:extLst>
      <p:ext uri="{BB962C8B-B14F-4D97-AF65-F5344CB8AC3E}">
        <p14:creationId xmlns:p14="http://schemas.microsoft.com/office/powerpoint/2010/main" val="1995591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7	</a:t>
            </a:r>
            <a:br>
              <a:rPr lang="en-US" sz="2800">
                <a:solidFill>
                  <a:srgbClr val="33175A"/>
                </a:solidFill>
              </a:rPr>
            </a:br>
            <a:r>
              <a:rPr lang="en-US" sz="2800" b="0">
                <a:solidFill>
                  <a:schemeClr val="tx1"/>
                </a:solidFill>
              </a:rPr>
              <a:t>Approximate the Volume of a</a:t>
            </a:r>
          </a:p>
          <a:p>
            <a:r>
              <a:rPr lang="en-US" sz="2800" b="0">
                <a:solidFill>
                  <a:schemeClr val="tx1"/>
                </a:solidFill>
              </a:rPr>
              <a:t>Composite Solid</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7878216" cy="2930143"/>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a:solidFill>
                  <a:schemeClr val="tx1"/>
                </a:solidFill>
                <a:latin typeface="+mj-lt"/>
              </a:rPr>
              <a:t>CHOCOLATE </a:t>
            </a:r>
            <a:r>
              <a:rPr lang="en-US" sz="2800" b="1">
                <a:solidFill>
                  <a:srgbClr val="5E5E5B"/>
                </a:solidFill>
              </a:rPr>
              <a:t>For a competition, a chocolatier created a replica of the Washington Monument made entirely of white chocolate. Approximate the volume of chocolate used to create the sculpture.</a:t>
            </a:r>
          </a:p>
        </p:txBody>
      </p:sp>
      <p:pic>
        <p:nvPicPr>
          <p:cNvPr id="6" name="Picture 5">
            <a:extLst>
              <a:ext uri="{FF2B5EF4-FFF2-40B4-BE49-F238E27FC236}">
                <a16:creationId xmlns:a16="http://schemas.microsoft.com/office/drawing/2014/main" id="{778D7DC3-226F-434C-A7F3-AD6F63305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974" y="1857876"/>
            <a:ext cx="2406556" cy="4141009"/>
          </a:xfrm>
          <a:prstGeom prst="rect">
            <a:avLst/>
          </a:prstGeom>
        </p:spPr>
      </p:pic>
    </p:spTree>
    <p:extLst>
      <p:ext uri="{BB962C8B-B14F-4D97-AF65-F5344CB8AC3E}">
        <p14:creationId xmlns:p14="http://schemas.microsoft.com/office/powerpoint/2010/main" val="422245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407578" cy="43513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Determine the number of cubes that form each figure.</a:t>
            </a:r>
          </a:p>
          <a:p>
            <a:r>
              <a:rPr lang="en-US" sz="2800" b="1">
                <a:solidFill>
                  <a:schemeClr val="tx1"/>
                </a:solidFill>
                <a:latin typeface="Proxima Nova" panose="02000506030000020004" pitchFamily="50" charset="0"/>
              </a:rPr>
              <a:t>1.</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r>
              <a:rPr lang="en-US" sz="2800" b="1">
                <a:solidFill>
                  <a:schemeClr val="tx1"/>
                </a:solidFill>
                <a:latin typeface="Proxima Nova" panose="02000506030000020004" pitchFamily="50" charset="0"/>
              </a:rPr>
              <a:t>2.</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r>
              <a:rPr lang="en-US" sz="2800" b="1">
                <a:solidFill>
                  <a:schemeClr val="tx1"/>
                </a:solidFill>
                <a:latin typeface="Proxima Nova" panose="02000506030000020004" pitchFamily="50" charset="0"/>
              </a:rPr>
              <a:t>3.</a:t>
            </a:r>
            <a:r>
              <a:rPr lang="en-US" sz="2800">
                <a:solidFill>
                  <a:srgbClr val="333333"/>
                </a:solidFill>
                <a:latin typeface="Proxima Nova" panose="02000506030000020004" pitchFamily="50" charset="0"/>
              </a:rPr>
              <a:t>   </a:t>
            </a:r>
            <a:endParaRPr lang="en-US" sz="2800" b="1">
              <a:solidFill>
                <a:srgbClr val="333333"/>
              </a:solidFill>
              <a:latin typeface="Proxima Nova" panose="02000506030000020004" pitchFamily="50" charset="0"/>
            </a:endParaRPr>
          </a:p>
        </p:txBody>
      </p:sp>
      <p:pic>
        <p:nvPicPr>
          <p:cNvPr id="3" name="Picture 2"/>
          <p:cNvPicPr>
            <a:picLocks noChangeAspect="1"/>
          </p:cNvPicPr>
          <p:nvPr/>
        </p:nvPicPr>
        <p:blipFill rotWithShape="1">
          <a:blip r:embed="rId3"/>
          <a:srcRect l="18199"/>
          <a:stretch/>
        </p:blipFill>
        <p:spPr>
          <a:xfrm>
            <a:off x="1235968" y="1962128"/>
            <a:ext cx="1443066" cy="2730541"/>
          </a:xfrm>
          <a:prstGeom prst="rect">
            <a:avLst/>
          </a:prstGeom>
        </p:spPr>
      </p:pic>
      <p:pic>
        <p:nvPicPr>
          <p:cNvPr id="4" name="Picture 3"/>
          <p:cNvPicPr>
            <a:picLocks noChangeAspect="1"/>
          </p:cNvPicPr>
          <p:nvPr/>
        </p:nvPicPr>
        <p:blipFill rotWithShape="1">
          <a:blip r:embed="rId4"/>
          <a:srcRect l="11631"/>
          <a:stretch/>
        </p:blipFill>
        <p:spPr>
          <a:xfrm>
            <a:off x="4380781" y="1852377"/>
            <a:ext cx="1884277" cy="2699859"/>
          </a:xfrm>
          <a:prstGeom prst="rect">
            <a:avLst/>
          </a:prstGeom>
        </p:spPr>
      </p:pic>
      <p:pic>
        <p:nvPicPr>
          <p:cNvPr id="5" name="Picture 4"/>
          <p:cNvPicPr>
            <a:picLocks noChangeAspect="1"/>
          </p:cNvPicPr>
          <p:nvPr/>
        </p:nvPicPr>
        <p:blipFill rotWithShape="1">
          <a:blip r:embed="rId5"/>
          <a:srcRect l="15962"/>
          <a:stretch/>
        </p:blipFill>
        <p:spPr>
          <a:xfrm>
            <a:off x="8701301" y="1960571"/>
            <a:ext cx="2254731" cy="2649238"/>
          </a:xfrm>
          <a:prstGeom prst="rect">
            <a:avLst/>
          </a:prstGeom>
        </p:spPr>
      </p:pic>
      <p:sp>
        <p:nvSpPr>
          <p:cNvPr id="11" name="TextBox 10">
            <a:extLst>
              <a:ext uri="{FF2B5EF4-FFF2-40B4-BE49-F238E27FC236}">
                <a16:creationId xmlns:a16="http://schemas.microsoft.com/office/drawing/2014/main" id="{4E3F07B3-026F-3E4E-960A-6AE002A120F0}"/>
              </a:ext>
            </a:extLst>
          </p:cNvPr>
          <p:cNvSpPr txBox="1"/>
          <p:nvPr/>
        </p:nvSpPr>
        <p:spPr>
          <a:xfrm>
            <a:off x="1540951" y="4858407"/>
            <a:ext cx="1331922" cy="523220"/>
          </a:xfrm>
          <a:prstGeom prst="rect">
            <a:avLst/>
          </a:prstGeom>
          <a:noFill/>
        </p:spPr>
        <p:txBody>
          <a:bodyPr wrap="square" rtlCol="0">
            <a:spAutoFit/>
          </a:bodyPr>
          <a:lstStyle/>
          <a:p>
            <a:pPr>
              <a:spcAft>
                <a:spcPts val="2600"/>
              </a:spcAft>
            </a:pPr>
            <a:r>
              <a:rPr lang="en-US" sz="2800" b="1" i="0">
                <a:solidFill>
                  <a:srgbClr val="FF0000"/>
                </a:solidFill>
                <a:effectLst/>
              </a:rPr>
              <a:t>24</a:t>
            </a:r>
          </a:p>
        </p:txBody>
      </p:sp>
      <p:sp>
        <p:nvSpPr>
          <p:cNvPr id="12" name="TextBox 11">
            <a:extLst>
              <a:ext uri="{FF2B5EF4-FFF2-40B4-BE49-F238E27FC236}">
                <a16:creationId xmlns:a16="http://schemas.microsoft.com/office/drawing/2014/main" id="{208654D7-EF54-224A-84F2-164AE1A785FE}"/>
              </a:ext>
            </a:extLst>
          </p:cNvPr>
          <p:cNvSpPr txBox="1"/>
          <p:nvPr/>
        </p:nvSpPr>
        <p:spPr>
          <a:xfrm>
            <a:off x="4569652" y="4856608"/>
            <a:ext cx="1331922" cy="523220"/>
          </a:xfrm>
          <a:prstGeom prst="rect">
            <a:avLst/>
          </a:prstGeom>
          <a:noFill/>
        </p:spPr>
        <p:txBody>
          <a:bodyPr wrap="square" rtlCol="0">
            <a:spAutoFit/>
          </a:bodyPr>
          <a:lstStyle/>
          <a:p>
            <a:pPr>
              <a:spcAft>
                <a:spcPts val="2600"/>
              </a:spcAft>
            </a:pPr>
            <a:r>
              <a:rPr lang="en-US" sz="2800" b="1" i="0">
                <a:solidFill>
                  <a:srgbClr val="FF0000"/>
                </a:solidFill>
                <a:effectLst/>
              </a:rPr>
              <a:t>39</a:t>
            </a:r>
          </a:p>
        </p:txBody>
      </p:sp>
      <p:sp>
        <p:nvSpPr>
          <p:cNvPr id="13" name="TextBox 12">
            <a:extLst>
              <a:ext uri="{FF2B5EF4-FFF2-40B4-BE49-F238E27FC236}">
                <a16:creationId xmlns:a16="http://schemas.microsoft.com/office/drawing/2014/main" id="{B1DFC260-3B99-E749-8F69-7B9D2632CC90}"/>
              </a:ext>
            </a:extLst>
          </p:cNvPr>
          <p:cNvSpPr txBox="1"/>
          <p:nvPr/>
        </p:nvSpPr>
        <p:spPr>
          <a:xfrm>
            <a:off x="8403252" y="4903862"/>
            <a:ext cx="1331922" cy="523220"/>
          </a:xfrm>
          <a:prstGeom prst="rect">
            <a:avLst/>
          </a:prstGeom>
          <a:noFill/>
        </p:spPr>
        <p:txBody>
          <a:bodyPr wrap="square" rtlCol="0">
            <a:spAutoFit/>
          </a:bodyPr>
          <a:lstStyle/>
          <a:p>
            <a:pPr marL="0" indent="0">
              <a:spcAft>
                <a:spcPts val="2600"/>
              </a:spcAft>
              <a:buNone/>
            </a:pPr>
            <a:r>
              <a:rPr lang="en-US" sz="2800" b="1">
                <a:solidFill>
                  <a:srgbClr val="FF0000"/>
                </a:solidFill>
              </a:rPr>
              <a:t>20</a:t>
            </a:r>
            <a:endParaRPr lang="en-US" sz="2800" b="0" i="0">
              <a:solidFill>
                <a:srgbClr val="333333"/>
              </a:solidFill>
              <a:effectLst/>
            </a:endParaRPr>
          </a:p>
        </p:txBody>
      </p:sp>
    </p:spTree>
    <p:extLst>
      <p:ext uri="{BB962C8B-B14F-4D97-AF65-F5344CB8AC3E}">
        <p14:creationId xmlns:p14="http://schemas.microsoft.com/office/powerpoint/2010/main" val="1208882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7	</a:t>
            </a:r>
            <a:br>
              <a:rPr lang="en-US" sz="2800">
                <a:solidFill>
                  <a:srgbClr val="33175A"/>
                </a:solidFill>
              </a:rPr>
            </a:br>
            <a:r>
              <a:rPr lang="en-US" sz="2800" b="0">
                <a:solidFill>
                  <a:schemeClr val="tx1"/>
                </a:solidFill>
              </a:rPr>
              <a:t>Approximate the Volume of a</a:t>
            </a:r>
          </a:p>
          <a:p>
            <a:r>
              <a:rPr lang="en-US" sz="2800" b="0">
                <a:solidFill>
                  <a:schemeClr val="tx1"/>
                </a:solidFill>
              </a:rPr>
              <a:t>Composite Solid</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6"/>
            <a:ext cx="8033199" cy="227432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a:t>The sculpture can be approximated by a composite solid made up of a square prism and a square pyramid. </a:t>
            </a:r>
          </a:p>
          <a:p>
            <a:pPr>
              <a:spcBef>
                <a:spcPts val="600"/>
              </a:spcBef>
            </a:pPr>
            <a:br>
              <a:rPr lang="en-US" sz="2800" b="1">
                <a:solidFill>
                  <a:schemeClr val="tx1"/>
                </a:solidFill>
              </a:rPr>
            </a:br>
            <a:r>
              <a:rPr lang="en-US" sz="2800" b="1">
                <a:solidFill>
                  <a:schemeClr val="tx1"/>
                </a:solidFill>
              </a:rPr>
              <a:t>Step 1 </a:t>
            </a:r>
            <a:r>
              <a:rPr lang="en-US" sz="2800" b="1">
                <a:solidFill>
                  <a:schemeClr val="tx1"/>
                </a:solidFill>
                <a:latin typeface="+mj-lt"/>
              </a:rPr>
              <a:t>Find the volume of the square prism.</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1" y="5848511"/>
            <a:ext cx="8721835" cy="536873"/>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a:solidFill>
                  <a:srgbClr val="5E5E5B"/>
                </a:solidFill>
              </a:rPr>
              <a:t>The volume of the square prism is 1521 cubic inches.</a:t>
            </a:r>
          </a:p>
        </p:txBody>
      </p:sp>
      <p:graphicFrame>
        <p:nvGraphicFramePr>
          <p:cNvPr id="8" name="Table 7">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65056337"/>
              </p:ext>
            </p:extLst>
          </p:nvPr>
        </p:nvGraphicFramePr>
        <p:xfrm>
          <a:off x="459873" y="4088700"/>
          <a:ext cx="8033197" cy="1785257"/>
        </p:xfrm>
        <a:graphic>
          <a:graphicData uri="http://schemas.openxmlformats.org/drawingml/2006/table">
            <a:tbl>
              <a:tblPr firstRow="1" bandRow="1">
                <a:tableStyleId>{5C22544A-7EE6-4342-B048-85BDC9FD1C3A}</a:tableStyleId>
              </a:tblPr>
              <a:tblGrid>
                <a:gridCol w="2729529">
                  <a:extLst>
                    <a:ext uri="{9D8B030D-6E8A-4147-A177-3AD203B41FA5}">
                      <a16:colId xmlns:a16="http://schemas.microsoft.com/office/drawing/2014/main" val="1325506017"/>
                    </a:ext>
                  </a:extLst>
                </a:gridCol>
                <a:gridCol w="5303668">
                  <a:extLst>
                    <a:ext uri="{9D8B030D-6E8A-4147-A177-3AD203B41FA5}">
                      <a16:colId xmlns:a16="http://schemas.microsoft.com/office/drawing/2014/main" val="1340425027"/>
                    </a:ext>
                  </a:extLst>
                </a:gridCol>
              </a:tblGrid>
              <a:tr h="568829">
                <a:tc>
                  <a:txBody>
                    <a:bodyPr/>
                    <a:lstStyle/>
                    <a:p>
                      <a:r>
                        <a:rPr lang="en-US" sz="2800" b="0" i="1">
                          <a:solidFill>
                            <a:srgbClr val="5E5E5B"/>
                          </a:solidFill>
                          <a:latin typeface="+mn-lt"/>
                        </a:rPr>
                        <a:t>V </a:t>
                      </a:r>
                      <a:r>
                        <a:rPr lang="en-US" sz="2800" b="0" i="0">
                          <a:solidFill>
                            <a:srgbClr val="5E5E5B"/>
                          </a:solidFill>
                          <a:latin typeface="+mn-lt"/>
                        </a:rPr>
                        <a:t>=</a:t>
                      </a:r>
                      <a:r>
                        <a:rPr lang="en-US" sz="2800" b="0" i="0" baseline="0">
                          <a:solidFill>
                            <a:srgbClr val="5E5E5B"/>
                          </a:solidFill>
                          <a:latin typeface="+mn-lt"/>
                        </a:rPr>
                        <a:t> </a:t>
                      </a:r>
                      <a:r>
                        <a:rPr lang="en-US" sz="2800" b="0" i="1" baseline="0">
                          <a:solidFill>
                            <a:srgbClr val="5E5E5B"/>
                          </a:solidFill>
                          <a:latin typeface="+mn-lt"/>
                        </a:rPr>
                        <a:t>Bh</a:t>
                      </a:r>
                      <a:endParaRPr lang="en-US" sz="2800" b="0" i="1">
                        <a:solidFill>
                          <a:srgbClr val="5E5E5B"/>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prism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68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 42.25</a:t>
                      </a:r>
                      <a:r>
                        <a:rPr lang="en-US" sz="2800" baseline="0">
                          <a:solidFill>
                            <a:srgbClr val="5E5E5B"/>
                          </a:solidFill>
                        </a:rPr>
                        <a:t>(36)</a:t>
                      </a:r>
                      <a:endParaRPr lang="en-US" sz="2800">
                        <a:solidFill>
                          <a:srgbClr val="5E5E5B"/>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i="1" kern="1200">
                          <a:solidFill>
                            <a:srgbClr val="0070C0"/>
                          </a:solidFill>
                          <a:latin typeface="+mn-lt"/>
                          <a:ea typeface="+mn-ea"/>
                          <a:cs typeface="+mn-cs"/>
                        </a:rPr>
                        <a:t>B</a:t>
                      </a:r>
                      <a:r>
                        <a:rPr lang="en-US" sz="2800" b="0" kern="1200">
                          <a:solidFill>
                            <a:srgbClr val="0070C0"/>
                          </a:solidFill>
                          <a:latin typeface="+mn-lt"/>
                          <a:ea typeface="+mn-ea"/>
                          <a:cs typeface="+mn-cs"/>
                        </a:rPr>
                        <a:t> = 42.25 and </a:t>
                      </a:r>
                      <a:r>
                        <a:rPr lang="en-US" sz="2800" b="0" i="1" kern="1200">
                          <a:solidFill>
                            <a:srgbClr val="0070C0"/>
                          </a:solidFill>
                          <a:latin typeface="+mn-lt"/>
                          <a:ea typeface="+mn-ea"/>
                          <a:cs typeface="+mn-cs"/>
                        </a:rPr>
                        <a:t>h</a:t>
                      </a:r>
                      <a:r>
                        <a:rPr lang="en-US" sz="2800" b="0" kern="1200">
                          <a:solidFill>
                            <a:srgbClr val="0070C0"/>
                          </a:solidFill>
                          <a:latin typeface="+mn-lt"/>
                          <a:ea typeface="+mn-ea"/>
                          <a:cs typeface="+mn-cs"/>
                        </a:rPr>
                        <a:t> = 36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647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 </a:t>
                      </a:r>
                      <a:r>
                        <a:rPr lang="en-US" sz="2800">
                          <a:solidFill>
                            <a:schemeClr val="tx2"/>
                          </a:solidFill>
                        </a:rPr>
                        <a:t>1521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a:solidFill>
                            <a:srgbClr val="0070C0"/>
                          </a:solidFill>
                          <a:latin typeface="+mn-lt"/>
                          <a:ea typeface="+mn-ea"/>
                          <a:cs typeface="+mn-cs"/>
                        </a:rPr>
                        <a:t>Simplify.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467684"/>
                  </a:ext>
                </a:extLst>
              </a:tr>
            </a:tbl>
          </a:graphicData>
        </a:graphic>
      </p:graphicFrame>
      <p:pic>
        <p:nvPicPr>
          <p:cNvPr id="9" name="Picture 8">
            <a:extLst>
              <a:ext uri="{FF2B5EF4-FFF2-40B4-BE49-F238E27FC236}">
                <a16:creationId xmlns:a16="http://schemas.microsoft.com/office/drawing/2014/main" id="{95E685A1-EBF5-42DB-9CBC-D9531C6C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974" y="1857876"/>
            <a:ext cx="2406556" cy="4141009"/>
          </a:xfrm>
          <a:prstGeom prst="rect">
            <a:avLst/>
          </a:prstGeom>
        </p:spPr>
      </p:pic>
    </p:spTree>
    <p:extLst>
      <p:ext uri="{BB962C8B-B14F-4D97-AF65-F5344CB8AC3E}">
        <p14:creationId xmlns:p14="http://schemas.microsoft.com/office/powerpoint/2010/main" val="2259601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7	</a:t>
            </a:r>
            <a:br>
              <a:rPr lang="en-US" sz="2800">
                <a:solidFill>
                  <a:srgbClr val="33175A"/>
                </a:solidFill>
              </a:rPr>
            </a:br>
            <a:r>
              <a:rPr lang="en-US" sz="2800" b="0">
                <a:solidFill>
                  <a:schemeClr val="tx1"/>
                </a:solidFill>
              </a:rPr>
              <a:t>Approximate the Volume of a</a:t>
            </a:r>
          </a:p>
          <a:p>
            <a:r>
              <a:rPr lang="en-US" sz="2800" b="0">
                <a:solidFill>
                  <a:schemeClr val="tx1"/>
                </a:solidFill>
              </a:rPr>
              <a:t>Composite Solid</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8727669" cy="87569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1450" indent="-1441450">
              <a:spcBef>
                <a:spcPts val="600"/>
              </a:spcBef>
            </a:pPr>
            <a:r>
              <a:rPr lang="en-US" sz="2800" b="1">
                <a:solidFill>
                  <a:schemeClr val="tx1"/>
                </a:solidFill>
              </a:rPr>
              <a:t>Step 2 </a:t>
            </a:r>
            <a:r>
              <a:rPr lang="en-US" sz="2800" b="1">
                <a:solidFill>
                  <a:schemeClr val="tx1"/>
                </a:solidFill>
                <a:latin typeface="+mj-lt"/>
              </a:rPr>
              <a:t>Find the volume of the square pyramid. Round to the nearest tenth, if necessary.</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2" y="4800854"/>
            <a:ext cx="8127947" cy="136771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3 </a:t>
            </a:r>
            <a:r>
              <a:rPr lang="en-US" sz="2800" b="1">
                <a:solidFill>
                  <a:schemeClr val="tx1"/>
                </a:solidFill>
                <a:latin typeface="+mj-lt"/>
              </a:rPr>
              <a:t>Find the volume of the sculpture. </a:t>
            </a:r>
            <a:endParaRPr lang="en-US" sz="2800">
              <a:solidFill>
                <a:schemeClr val="tx1"/>
              </a:solidFill>
              <a:latin typeface="+mj-lt"/>
            </a:endParaRPr>
          </a:p>
          <a:p>
            <a:pPr>
              <a:spcBef>
                <a:spcPts val="600"/>
              </a:spcBef>
            </a:pPr>
            <a:r>
              <a:rPr lang="en-US" sz="2800">
                <a:solidFill>
                  <a:srgbClr val="5E5E5B"/>
                </a:solidFill>
                <a:latin typeface="+mj-lt"/>
              </a:rPr>
              <a:t>The volume of the sculpture is approximately </a:t>
            </a:r>
            <a:r>
              <a:rPr lang="en-US" sz="2800">
                <a:latin typeface="+mj-lt"/>
              </a:rPr>
              <a:t>1612.5 cubic inches.</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742757607"/>
                  </p:ext>
                </p:extLst>
              </p:nvPr>
            </p:nvGraphicFramePr>
            <p:xfrm>
              <a:off x="459872" y="2672312"/>
              <a:ext cx="8727669" cy="2039773"/>
            </p:xfrm>
            <a:graphic>
              <a:graphicData uri="http://schemas.openxmlformats.org/drawingml/2006/table">
                <a:tbl>
                  <a:tblPr firstRow="1" bandRow="1">
                    <a:tableStyleId>{5C22544A-7EE6-4342-B048-85BDC9FD1C3A}</a:tableStyleId>
                  </a:tblPr>
                  <a:tblGrid>
                    <a:gridCol w="3386414">
                      <a:extLst>
                        <a:ext uri="{9D8B030D-6E8A-4147-A177-3AD203B41FA5}">
                          <a16:colId xmlns:a16="http://schemas.microsoft.com/office/drawing/2014/main" val="1325506017"/>
                        </a:ext>
                      </a:extLst>
                    </a:gridCol>
                    <a:gridCol w="5341255">
                      <a:extLst>
                        <a:ext uri="{9D8B030D-6E8A-4147-A177-3AD203B41FA5}">
                          <a16:colId xmlns:a16="http://schemas.microsoft.com/office/drawing/2014/main" val="1340425027"/>
                        </a:ext>
                      </a:extLst>
                    </a:gridCol>
                  </a:tblGrid>
                  <a:tr h="568829">
                    <a:tc>
                      <a:txBody>
                        <a:bodyPr/>
                        <a:lstStyle/>
                        <a:p>
                          <a:r>
                            <a:rPr lang="en-US" sz="2800" b="0" i="1">
                              <a:solidFill>
                                <a:srgbClr val="5E5E5B"/>
                              </a:solidFill>
                            </a:rPr>
                            <a:t>V </a:t>
                          </a:r>
                          <a:r>
                            <a:rPr lang="en-US" sz="2800" b="0" i="0">
                              <a:solidFill>
                                <a:srgbClr val="5E5E5B"/>
                              </a:solidFill>
                            </a:rPr>
                            <a:t>=</a:t>
                          </a:r>
                          <a:r>
                            <a:rPr lang="en-US" sz="2800" b="0" i="1">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a:rPr lang="en-US" sz="2800" b="0" i="1" smtClean="0">
                                  <a:solidFill>
                                    <a:srgbClr val="5E5E5B"/>
                                  </a:solidFill>
                                  <a:latin typeface="Cambria Math" panose="02040503050406030204" pitchFamily="18" charset="0"/>
                                </a:rPr>
                                <m:t>𝐵h</m:t>
                              </m:r>
                            </m:oMath>
                          </a14:m>
                          <a:endParaRPr lang="en-US" sz="2800" b="0" i="1">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pyramid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68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 3</m:t>
                                  </m:r>
                                </m:den>
                              </m:f>
                              <m:d>
                                <m:dPr>
                                  <m:ctrlPr>
                                    <a:rPr lang="en-US" sz="2800" b="0" i="1" smtClean="0">
                                      <a:solidFill>
                                        <a:srgbClr val="5E5E5B"/>
                                      </a:solidFill>
                                      <a:latin typeface="Cambria Math" panose="02040503050406030204" pitchFamily="18" charset="0"/>
                                    </a:rPr>
                                  </m:ctrlPr>
                                </m:dPr>
                                <m:e>
                                  <m:r>
                                    <a:rPr lang="en-US" sz="2800" b="0" i="1" smtClean="0">
                                      <a:solidFill>
                                        <a:srgbClr val="5E5E5B"/>
                                      </a:solidFill>
                                      <a:latin typeface="Cambria Math" panose="02040503050406030204" pitchFamily="18" charset="0"/>
                                    </a:rPr>
                                    <m:t>42.25</m:t>
                                  </m:r>
                                </m:e>
                              </m:d>
                              <m:r>
                                <a:rPr lang="en-US" sz="2800" b="0" i="1" smtClean="0">
                                  <a:solidFill>
                                    <a:srgbClr val="5E5E5B"/>
                                  </a:solidFill>
                                  <a:latin typeface="Cambria Math" panose="02040503050406030204" pitchFamily="18" charset="0"/>
                                </a:rPr>
                                <m:t>(6.5)</m:t>
                              </m:r>
                            </m:oMath>
                          </a14:m>
                          <a:endParaRPr lang="en-US" sz="2800">
                            <a:solidFill>
                              <a:srgbClr val="5E5E5B"/>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i="1" kern="1200">
                              <a:solidFill>
                                <a:srgbClr val="0070C0"/>
                              </a:solidFill>
                              <a:latin typeface="+mn-lt"/>
                              <a:ea typeface="+mn-ea"/>
                              <a:cs typeface="+mn-cs"/>
                            </a:rPr>
                            <a:t>B</a:t>
                          </a:r>
                          <a:r>
                            <a:rPr lang="en-US" sz="2800" b="0" kern="1200">
                              <a:solidFill>
                                <a:srgbClr val="0070C0"/>
                              </a:solidFill>
                              <a:latin typeface="+mn-lt"/>
                              <a:ea typeface="+mn-ea"/>
                              <a:cs typeface="+mn-cs"/>
                            </a:rPr>
                            <a:t> = 42.25 and </a:t>
                          </a:r>
                          <a:r>
                            <a:rPr lang="en-US" sz="2800" b="0" i="1" kern="1200">
                              <a:solidFill>
                                <a:srgbClr val="0070C0"/>
                              </a:solidFill>
                              <a:latin typeface="+mn-lt"/>
                              <a:ea typeface="+mn-ea"/>
                              <a:cs typeface="+mn-cs"/>
                            </a:rPr>
                            <a:t>h</a:t>
                          </a:r>
                          <a:r>
                            <a:rPr lang="en-US" sz="2800" b="0" kern="1200">
                              <a:solidFill>
                                <a:srgbClr val="0070C0"/>
                              </a:solidFill>
                              <a:latin typeface="+mn-lt"/>
                              <a:ea typeface="+mn-ea"/>
                              <a:cs typeface="+mn-cs"/>
                            </a:rPr>
                            <a:t> = 6.5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647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a:t>
                          </a:r>
                          <a:r>
                            <a:rPr lang="en-US" sz="2800">
                              <a:solidFill>
                                <a:schemeClr val="tx2"/>
                              </a:solidFill>
                            </a:rPr>
                            <a:t>≈ 91.5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a:solidFill>
                                <a:srgbClr val="0070C0"/>
                              </a:solidFill>
                              <a:latin typeface="+mn-lt"/>
                              <a:ea typeface="+mn-ea"/>
                              <a:cs typeface="+mn-cs"/>
                            </a:rPr>
                            <a:t>Simplify.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467684"/>
                      </a:ext>
                    </a:extLst>
                  </a:tr>
                </a:tbl>
              </a:graphicData>
            </a:graphic>
          </p:graphicFrame>
        </mc:Choice>
        <mc:Fallback xmlns="">
          <p:graphicFrame>
            <p:nvGraphicFramePr>
              <p:cNvPr id="9" name="Table 8">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742757607"/>
                  </p:ext>
                </p:extLst>
              </p:nvPr>
            </p:nvGraphicFramePr>
            <p:xfrm>
              <a:off x="459872" y="2672312"/>
              <a:ext cx="8727669" cy="2039773"/>
            </p:xfrm>
            <a:graphic>
              <a:graphicData uri="http://schemas.openxmlformats.org/drawingml/2006/table">
                <a:tbl>
                  <a:tblPr firstRow="1" bandRow="1">
                    <a:tableStyleId>{5C22544A-7EE6-4342-B048-85BDC9FD1C3A}</a:tableStyleId>
                  </a:tblPr>
                  <a:tblGrid>
                    <a:gridCol w="3386414">
                      <a:extLst>
                        <a:ext uri="{9D8B030D-6E8A-4147-A177-3AD203B41FA5}">
                          <a16:colId xmlns:a16="http://schemas.microsoft.com/office/drawing/2014/main" val="1325506017"/>
                        </a:ext>
                      </a:extLst>
                    </a:gridCol>
                    <a:gridCol w="5341255">
                      <a:extLst>
                        <a:ext uri="{9D8B030D-6E8A-4147-A177-3AD203B41FA5}">
                          <a16:colId xmlns:a16="http://schemas.microsoft.com/office/drawing/2014/main" val="1340425027"/>
                        </a:ext>
                      </a:extLst>
                    </a:gridCol>
                  </a:tblGrid>
                  <a:tr h="69608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772" r="-157734" b="-208772"/>
                          </a:stretch>
                        </a:blipFill>
                      </a:tcPr>
                    </a:tc>
                    <a:tc>
                      <a:txBody>
                        <a:bodyPr/>
                        <a:lstStyle/>
                        <a:p>
                          <a:r>
                            <a:rPr lang="en-US" sz="2800" b="0">
                              <a:solidFill>
                                <a:srgbClr val="0070C0"/>
                              </a:solidFill>
                            </a:rPr>
                            <a:t>Volume of a pyramid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60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7826" r="-157734" b="-106957"/>
                          </a:stretch>
                        </a:blipFill>
                      </a:tcPr>
                    </a:tc>
                    <a:tc>
                      <a:txBody>
                        <a:bodyPr/>
                        <a:lstStyle/>
                        <a:p>
                          <a:pPr marL="0" algn="l" defTabSz="914400" rtl="0" eaLnBrk="1" latinLnBrk="0" hangingPunct="1"/>
                          <a:r>
                            <a:rPr lang="en-US" sz="2800" b="0" i="1" kern="1200">
                              <a:solidFill>
                                <a:srgbClr val="0070C0"/>
                              </a:solidFill>
                              <a:latin typeface="+mn-lt"/>
                              <a:ea typeface="+mn-ea"/>
                              <a:cs typeface="+mn-cs"/>
                            </a:rPr>
                            <a:t>B</a:t>
                          </a:r>
                          <a:r>
                            <a:rPr lang="en-US" sz="2800" b="0" kern="1200">
                              <a:solidFill>
                                <a:srgbClr val="0070C0"/>
                              </a:solidFill>
                              <a:latin typeface="+mn-lt"/>
                              <a:ea typeface="+mn-ea"/>
                              <a:cs typeface="+mn-cs"/>
                            </a:rPr>
                            <a:t> = 42.25 and </a:t>
                          </a:r>
                          <a:r>
                            <a:rPr lang="en-US" sz="2800" b="0" i="1" kern="1200">
                              <a:solidFill>
                                <a:srgbClr val="0070C0"/>
                              </a:solidFill>
                              <a:latin typeface="+mn-lt"/>
                              <a:ea typeface="+mn-ea"/>
                              <a:cs typeface="+mn-cs"/>
                            </a:rPr>
                            <a:t>h</a:t>
                          </a:r>
                          <a:r>
                            <a:rPr lang="en-US" sz="2800" b="0" kern="1200">
                              <a:solidFill>
                                <a:srgbClr val="0070C0"/>
                              </a:solidFill>
                              <a:latin typeface="+mn-lt"/>
                              <a:ea typeface="+mn-ea"/>
                              <a:cs typeface="+mn-cs"/>
                            </a:rPr>
                            <a:t> = 6.5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647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rgbClr val="5E5E5B"/>
                              </a:solidFill>
                            </a:rPr>
                            <a:t>   </a:t>
                          </a:r>
                          <a:r>
                            <a:rPr lang="en-US" sz="2800">
                              <a:solidFill>
                                <a:schemeClr val="tx2"/>
                              </a:solidFill>
                            </a:rPr>
                            <a:t>≈ 91.5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a:solidFill>
                                <a:srgbClr val="0070C0"/>
                              </a:solidFill>
                              <a:latin typeface="+mn-lt"/>
                              <a:ea typeface="+mn-ea"/>
                              <a:cs typeface="+mn-cs"/>
                            </a:rPr>
                            <a:t>Simplify.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467684"/>
                      </a:ext>
                    </a:extLst>
                  </a:tr>
                </a:tbl>
              </a:graphicData>
            </a:graphic>
          </p:graphicFrame>
        </mc:Fallback>
      </mc:AlternateContent>
      <p:pic>
        <p:nvPicPr>
          <p:cNvPr id="8" name="Picture 7">
            <a:extLst>
              <a:ext uri="{FF2B5EF4-FFF2-40B4-BE49-F238E27FC236}">
                <a16:creationId xmlns:a16="http://schemas.microsoft.com/office/drawing/2014/main" id="{4B5E263A-7CC7-471C-935B-1C3E52E05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974" y="1857876"/>
            <a:ext cx="2406556" cy="4141009"/>
          </a:xfrm>
          <a:prstGeom prst="rect">
            <a:avLst/>
          </a:prstGeom>
        </p:spPr>
      </p:pic>
    </p:spTree>
    <p:extLst>
      <p:ext uri="{BB962C8B-B14F-4D97-AF65-F5344CB8AC3E}">
        <p14:creationId xmlns:p14="http://schemas.microsoft.com/office/powerpoint/2010/main" val="3115449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2" y="1127496"/>
            <a:ext cx="9380814" cy="22833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DESIGN</a:t>
            </a:r>
            <a:r>
              <a:rPr lang="en-US" sz="2800"/>
              <a:t> Gemma is designing a specialized box that will contain an irregularly shaped object. The box resembles two rectangular prisms that have been merged together. Find the volume of the box if the overlapping region measures 6 centimeters by 9 centimeters.</a:t>
            </a:r>
          </a:p>
        </p:txBody>
      </p:sp>
      <p:pic>
        <p:nvPicPr>
          <p:cNvPr id="2" name="Picture 1">
            <a:extLst>
              <a:ext uri="{FF2B5EF4-FFF2-40B4-BE49-F238E27FC236}">
                <a16:creationId xmlns:a16="http://schemas.microsoft.com/office/drawing/2014/main" id="{33A34D17-4D6B-429E-ACC3-3CBC2BB719EE}"/>
              </a:ext>
            </a:extLst>
          </p:cNvPr>
          <p:cNvPicPr>
            <a:picLocks noChangeAspect="1"/>
          </p:cNvPicPr>
          <p:nvPr/>
        </p:nvPicPr>
        <p:blipFill>
          <a:blip r:embed="rId3"/>
          <a:stretch>
            <a:fillRect/>
          </a:stretch>
        </p:blipFill>
        <p:spPr>
          <a:xfrm>
            <a:off x="979860" y="3542854"/>
            <a:ext cx="2603044" cy="2625550"/>
          </a:xfrm>
          <a:prstGeom prst="rect">
            <a:avLst/>
          </a:prstGeom>
        </p:spPr>
      </p:pic>
      <p:pic>
        <p:nvPicPr>
          <p:cNvPr id="3" name="Picture 2">
            <a:extLst>
              <a:ext uri="{FF2B5EF4-FFF2-40B4-BE49-F238E27FC236}">
                <a16:creationId xmlns:a16="http://schemas.microsoft.com/office/drawing/2014/main" id="{12980561-FAE6-448E-9211-9FCB97A02094}"/>
              </a:ext>
            </a:extLst>
          </p:cNvPr>
          <p:cNvPicPr>
            <a:picLocks noChangeAspect="1"/>
          </p:cNvPicPr>
          <p:nvPr/>
        </p:nvPicPr>
        <p:blipFill>
          <a:blip r:embed="rId4"/>
          <a:stretch>
            <a:fillRect/>
          </a:stretch>
        </p:blipFill>
        <p:spPr>
          <a:xfrm>
            <a:off x="4131435" y="3455005"/>
            <a:ext cx="2950079" cy="2713399"/>
          </a:xfrm>
          <a:prstGeom prst="rect">
            <a:avLst/>
          </a:prstGeom>
        </p:spPr>
      </p:pic>
    </p:spTree>
    <p:extLst>
      <p:ext uri="{BB962C8B-B14F-4D97-AF65-F5344CB8AC3E}">
        <p14:creationId xmlns:p14="http://schemas.microsoft.com/office/powerpoint/2010/main" val="1415149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2" y="1127496"/>
            <a:ext cx="9380814" cy="22833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DESIGN</a:t>
            </a:r>
            <a:r>
              <a:rPr lang="en-US" sz="2800"/>
              <a:t> Gemma is designing a specialized box that will contain an irregularly shaped object. The box resembles two rectangular prisms that have been merged together. Find the volume of the box if the overlapping region measures 6 centimeters by 9 centimeters.</a:t>
            </a:r>
          </a:p>
        </p:txBody>
      </p:sp>
      <p:sp>
        <p:nvSpPr>
          <p:cNvPr id="5" name="Content Placeholder 2">
            <a:extLst>
              <a:ext uri="{FF2B5EF4-FFF2-40B4-BE49-F238E27FC236}">
                <a16:creationId xmlns:a16="http://schemas.microsoft.com/office/drawing/2014/main" id="{AF69284B-533F-9940-8D24-1FBBD9C10438}"/>
              </a:ext>
            </a:extLst>
          </p:cNvPr>
          <p:cNvSpPr txBox="1">
            <a:spLocks/>
          </p:cNvSpPr>
          <p:nvPr/>
        </p:nvSpPr>
        <p:spPr>
          <a:xfrm>
            <a:off x="7248600" y="5778845"/>
            <a:ext cx="1775328" cy="49348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FF0000"/>
                </a:solidFill>
              </a:rPr>
              <a:t>4968 cm</a:t>
            </a:r>
            <a:r>
              <a:rPr lang="en-US" sz="2800" baseline="30000">
                <a:solidFill>
                  <a:srgbClr val="FF0000"/>
                </a:solidFill>
              </a:rPr>
              <a:t>3</a:t>
            </a:r>
            <a:r>
              <a:rPr lang="en-US" sz="2800">
                <a:solidFill>
                  <a:srgbClr val="FF0000"/>
                </a:solidFill>
              </a:rPr>
              <a:t> </a:t>
            </a:r>
          </a:p>
        </p:txBody>
      </p:sp>
      <p:pic>
        <p:nvPicPr>
          <p:cNvPr id="2" name="Picture 1">
            <a:extLst>
              <a:ext uri="{FF2B5EF4-FFF2-40B4-BE49-F238E27FC236}">
                <a16:creationId xmlns:a16="http://schemas.microsoft.com/office/drawing/2014/main" id="{33A34D17-4D6B-429E-ACC3-3CBC2BB719EE}"/>
              </a:ext>
            </a:extLst>
          </p:cNvPr>
          <p:cNvPicPr>
            <a:picLocks noChangeAspect="1"/>
          </p:cNvPicPr>
          <p:nvPr/>
        </p:nvPicPr>
        <p:blipFill>
          <a:blip r:embed="rId3"/>
          <a:stretch>
            <a:fillRect/>
          </a:stretch>
        </p:blipFill>
        <p:spPr>
          <a:xfrm>
            <a:off x="979860" y="3542854"/>
            <a:ext cx="2603044" cy="2625550"/>
          </a:xfrm>
          <a:prstGeom prst="rect">
            <a:avLst/>
          </a:prstGeom>
        </p:spPr>
      </p:pic>
      <p:pic>
        <p:nvPicPr>
          <p:cNvPr id="3" name="Picture 2">
            <a:extLst>
              <a:ext uri="{FF2B5EF4-FFF2-40B4-BE49-F238E27FC236}">
                <a16:creationId xmlns:a16="http://schemas.microsoft.com/office/drawing/2014/main" id="{12980561-FAE6-448E-9211-9FCB97A02094}"/>
              </a:ext>
            </a:extLst>
          </p:cNvPr>
          <p:cNvPicPr>
            <a:picLocks noChangeAspect="1"/>
          </p:cNvPicPr>
          <p:nvPr/>
        </p:nvPicPr>
        <p:blipFill>
          <a:blip r:embed="rId4"/>
          <a:stretch>
            <a:fillRect/>
          </a:stretch>
        </p:blipFill>
        <p:spPr>
          <a:xfrm>
            <a:off x="4131435" y="3455005"/>
            <a:ext cx="2950079" cy="2713399"/>
          </a:xfrm>
          <a:prstGeom prst="rect">
            <a:avLst/>
          </a:prstGeom>
        </p:spPr>
      </p:pic>
    </p:spTree>
    <p:extLst>
      <p:ext uri="{BB962C8B-B14F-4D97-AF65-F5344CB8AC3E}">
        <p14:creationId xmlns:p14="http://schemas.microsoft.com/office/powerpoint/2010/main" val="71120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407578" cy="43513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Proxima Nova" panose="02000506030000020004" pitchFamily="50" charset="0"/>
              </a:rPr>
              <a:t>4.</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r>
              <a:rPr lang="en-US" sz="2800" b="1">
                <a:solidFill>
                  <a:schemeClr val="tx1"/>
                </a:solidFill>
                <a:latin typeface="Proxima Nova" panose="02000506030000020004" pitchFamily="50" charset="0"/>
              </a:rPr>
              <a:t>5.</a:t>
            </a:r>
            <a:r>
              <a:rPr lang="en-US" sz="2800">
                <a:solidFill>
                  <a:schemeClr val="tx1"/>
                </a:solidFill>
                <a:latin typeface="Proxima Nova" panose="02000506030000020004" pitchFamily="50" charset="0"/>
              </a:rPr>
              <a:t> </a:t>
            </a:r>
            <a:r>
              <a:rPr lang="en-US" sz="2800">
                <a:solidFill>
                  <a:srgbClr val="333333"/>
                </a:solidFill>
                <a:latin typeface="Proxima Nova" panose="02000506030000020004" pitchFamily="50" charset="0"/>
              </a:rPr>
              <a:t>                                                      </a:t>
            </a:r>
          </a:p>
        </p:txBody>
      </p:sp>
      <p:sp>
        <p:nvSpPr>
          <p:cNvPr id="8" name="TextBox 7">
            <a:extLst>
              <a:ext uri="{FF2B5EF4-FFF2-40B4-BE49-F238E27FC236}">
                <a16:creationId xmlns:a16="http://schemas.microsoft.com/office/drawing/2014/main" id="{D5CAAC74-98B2-1048-B1C1-AC0B19944C5F}"/>
              </a:ext>
            </a:extLst>
          </p:cNvPr>
          <p:cNvSpPr txBox="1"/>
          <p:nvPr/>
        </p:nvSpPr>
        <p:spPr>
          <a:xfrm>
            <a:off x="1166196" y="5031599"/>
            <a:ext cx="1331922" cy="523220"/>
          </a:xfrm>
          <a:prstGeom prst="rect">
            <a:avLst/>
          </a:prstGeom>
          <a:noFill/>
        </p:spPr>
        <p:txBody>
          <a:bodyPr wrap="square" rtlCol="0">
            <a:spAutoFit/>
          </a:bodyPr>
          <a:lstStyle/>
          <a:p>
            <a:pPr>
              <a:spcAft>
                <a:spcPts val="2600"/>
              </a:spcAft>
            </a:pPr>
            <a:r>
              <a:rPr lang="en-US" sz="2800" b="1" i="0">
                <a:solidFill>
                  <a:srgbClr val="FF0000"/>
                </a:solidFill>
                <a:effectLst/>
              </a:rPr>
              <a:t>32</a:t>
            </a:r>
          </a:p>
        </p:txBody>
      </p:sp>
      <p:sp>
        <p:nvSpPr>
          <p:cNvPr id="11" name="TextBox 10">
            <a:extLst>
              <a:ext uri="{FF2B5EF4-FFF2-40B4-BE49-F238E27FC236}">
                <a16:creationId xmlns:a16="http://schemas.microsoft.com/office/drawing/2014/main" id="{F8AFB009-4401-8E4D-9078-37FC908039B9}"/>
              </a:ext>
            </a:extLst>
          </p:cNvPr>
          <p:cNvSpPr txBox="1"/>
          <p:nvPr/>
        </p:nvSpPr>
        <p:spPr>
          <a:xfrm>
            <a:off x="6537433" y="5156186"/>
            <a:ext cx="1331922" cy="523220"/>
          </a:xfrm>
          <a:prstGeom prst="rect">
            <a:avLst/>
          </a:prstGeom>
          <a:noFill/>
        </p:spPr>
        <p:txBody>
          <a:bodyPr wrap="square" rtlCol="0">
            <a:spAutoFit/>
          </a:bodyPr>
          <a:lstStyle/>
          <a:p>
            <a:pPr>
              <a:spcAft>
                <a:spcPts val="2600"/>
              </a:spcAft>
            </a:pPr>
            <a:r>
              <a:rPr lang="en-US" sz="2800" b="1" i="0">
                <a:solidFill>
                  <a:srgbClr val="FF0000"/>
                </a:solidFill>
                <a:effectLst/>
              </a:rPr>
              <a:t>75</a:t>
            </a:r>
            <a:endParaRPr lang="en-US"/>
          </a:p>
        </p:txBody>
      </p:sp>
      <p:pic>
        <p:nvPicPr>
          <p:cNvPr id="12" name="Picture 11">
            <a:extLst>
              <a:ext uri="{FF2B5EF4-FFF2-40B4-BE49-F238E27FC236}">
                <a16:creationId xmlns:a16="http://schemas.microsoft.com/office/drawing/2014/main" id="{9333062B-CC62-4114-A882-4A049F50FDC9}"/>
              </a:ext>
            </a:extLst>
          </p:cNvPr>
          <p:cNvPicPr>
            <a:picLocks noChangeAspect="1"/>
          </p:cNvPicPr>
          <p:nvPr/>
        </p:nvPicPr>
        <p:blipFill>
          <a:blip r:embed="rId3"/>
          <a:stretch>
            <a:fillRect/>
          </a:stretch>
        </p:blipFill>
        <p:spPr>
          <a:xfrm>
            <a:off x="1363691" y="1559292"/>
            <a:ext cx="2427715" cy="3083435"/>
          </a:xfrm>
          <a:prstGeom prst="rect">
            <a:avLst/>
          </a:prstGeom>
        </p:spPr>
      </p:pic>
      <p:pic>
        <p:nvPicPr>
          <p:cNvPr id="13" name="Picture 12">
            <a:extLst>
              <a:ext uri="{FF2B5EF4-FFF2-40B4-BE49-F238E27FC236}">
                <a16:creationId xmlns:a16="http://schemas.microsoft.com/office/drawing/2014/main" id="{87A95A80-ED1B-4C4B-961D-F955C9285809}"/>
              </a:ext>
            </a:extLst>
          </p:cNvPr>
          <p:cNvPicPr>
            <a:picLocks noChangeAspect="1"/>
          </p:cNvPicPr>
          <p:nvPr/>
        </p:nvPicPr>
        <p:blipFill>
          <a:blip r:embed="rId4"/>
          <a:stretch>
            <a:fillRect/>
          </a:stretch>
        </p:blipFill>
        <p:spPr>
          <a:xfrm>
            <a:off x="6707734" y="1450092"/>
            <a:ext cx="2926794" cy="3301834"/>
          </a:xfrm>
          <a:prstGeom prst="rect">
            <a:avLst/>
          </a:prstGeom>
        </p:spPr>
      </p:pic>
    </p:spTree>
    <p:extLst>
      <p:ext uri="{BB962C8B-B14F-4D97-AF65-F5344CB8AC3E}">
        <p14:creationId xmlns:p14="http://schemas.microsoft.com/office/powerpoint/2010/main" val="429484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815882"/>
          </a:xfrm>
          <a:prstGeom prst="rect">
            <a:avLst/>
          </a:prstGeom>
          <a:noFill/>
        </p:spPr>
        <p:txBody>
          <a:bodyPr wrap="square" rtlCol="0">
            <a:spAutoFit/>
          </a:bodyPr>
          <a:lstStyle/>
          <a:p>
            <a:pPr fontAlgn="t"/>
            <a:r>
              <a:rPr lang="en-US" sz="2800" b="1"/>
              <a:t>MA.912.GR.4.5 </a:t>
            </a:r>
            <a:endParaRPr lang="en-US" sz="2800"/>
          </a:p>
          <a:p>
            <a:pPr fontAlgn="t"/>
            <a:r>
              <a:rPr lang="en-US" sz="2800">
                <a:solidFill>
                  <a:srgbClr val="5E5E5B"/>
                </a:solidFill>
              </a:rPr>
              <a:t>Solve mathematical and real-world problems involving</a:t>
            </a:r>
          </a:p>
          <a:p>
            <a:pPr fontAlgn="t"/>
            <a:r>
              <a:rPr lang="en-US" sz="2800">
                <a:solidFill>
                  <a:srgbClr val="5E5E5B"/>
                </a:solidFill>
              </a:rPr>
              <a:t>the volume of three-dimensional figures limited to cylinders, pyramids, prisms, cones and spheres.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5786432" cy="8573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Florida’s B.E.S.T. Standards for Mathematics</a:t>
            </a:r>
            <a:endParaRPr lang="en-US">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525956" cy="45623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a:solidFill>
                  <a:schemeClr val="tx1"/>
                </a:solidFill>
                <a:latin typeface="+mj-lt"/>
              </a:rPr>
              <a:t>Content objective</a:t>
            </a:r>
            <a:br>
              <a:rPr lang="en-US" sz="2800" b="1">
                <a:solidFill>
                  <a:schemeClr val="tx1"/>
                </a:solidFill>
                <a:latin typeface="+mj-lt"/>
              </a:rPr>
            </a:br>
            <a:r>
              <a:rPr lang="en-US" sz="2800">
                <a:solidFill>
                  <a:srgbClr val="5E5E5B"/>
                </a:solidFill>
                <a:latin typeface="+mj-lt"/>
              </a:rPr>
              <a:t>Students find volumes of prisms and pyramids by using the formulas they derive.</a:t>
            </a:r>
            <a:endParaRPr lang="en-US" sz="2800">
              <a:latin typeface="+mj-lt"/>
            </a:endParaRPr>
          </a:p>
          <a:p>
            <a:pPr>
              <a:spcBef>
                <a:spcPts val="0"/>
              </a:spcBef>
            </a:pPr>
            <a:endParaRPr lang="en-US" sz="2800">
              <a:latin typeface="+mj-lt"/>
            </a:endParaRPr>
          </a:p>
          <a:p>
            <a:pPr>
              <a:spcBef>
                <a:spcPts val="0"/>
              </a:spcBef>
            </a:pPr>
            <a:r>
              <a:rPr lang="en-US" sz="2800" b="1">
                <a:solidFill>
                  <a:schemeClr val="tx1"/>
                </a:solidFill>
                <a:latin typeface="+mj-lt"/>
              </a:rPr>
              <a:t>Language </a:t>
            </a:r>
            <a:r>
              <a:rPr lang="en-US" sz="2800" b="1">
                <a:solidFill>
                  <a:schemeClr val="tx1"/>
                </a:solidFill>
              </a:rPr>
              <a:t>objectives</a:t>
            </a:r>
            <a:endParaRPr lang="en-US" sz="2800" b="1">
              <a:solidFill>
                <a:schemeClr val="tx1"/>
              </a:solidFill>
              <a:latin typeface="+mj-lt"/>
            </a:endParaRPr>
          </a:p>
          <a:p>
            <a:pPr marL="291600" indent="-291600">
              <a:spcBef>
                <a:spcPts val="1000"/>
              </a:spcBef>
              <a:buClr>
                <a:schemeClr val="tx1"/>
              </a:buClr>
              <a:buFont typeface="Arial" panose="020B0604020202020204" pitchFamily="34" charset="0"/>
              <a:buChar char="•"/>
            </a:pPr>
            <a:r>
              <a:rPr lang="en-US" sz="2800">
                <a:latin typeface="+mj-lt"/>
              </a:rPr>
              <a:t>Students explain how to find volumes of prisms and pyramids using </a:t>
            </a:r>
            <a:r>
              <a:rPr lang="en-US" sz="2800" i="1">
                <a:latin typeface="+mj-lt"/>
              </a:rPr>
              <a:t>each </a:t>
            </a:r>
            <a:r>
              <a:rPr lang="en-US" sz="2800">
                <a:latin typeface="+mj-lt"/>
              </a:rPr>
              <a:t>and</a:t>
            </a:r>
            <a:r>
              <a:rPr lang="en-US" sz="2800" i="1">
                <a:latin typeface="+mj-lt"/>
              </a:rPr>
              <a:t> any.</a:t>
            </a:r>
          </a:p>
          <a:p>
            <a:pPr marL="291600" indent="-291600">
              <a:spcBef>
                <a:spcPts val="1000"/>
              </a:spcBef>
              <a:buClr>
                <a:schemeClr val="tx1"/>
              </a:buClr>
              <a:buFont typeface="Arial" panose="020B0604020202020204" pitchFamily="34" charset="0"/>
              <a:buChar char="•"/>
            </a:pPr>
            <a:r>
              <a:rPr lang="en-US" sz="2800">
                <a:latin typeface="+mj-lt"/>
              </a:rPr>
              <a:t>To cultivate conversation, students participate in MLR8: Discussion Supports.</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6720416"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a:t>Recall that the volume of a solid is the measure of the amount of space that the solid encloses. Volume is measured in cubic units.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Volume of Prisms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913" y="2030263"/>
            <a:ext cx="3266972" cy="1404100"/>
          </a:xfrm>
          <a:prstGeom prst="rect">
            <a:avLst/>
          </a:prstGeom>
        </p:spPr>
      </p:pic>
    </p:spTree>
    <p:extLst>
      <p:ext uri="{BB962C8B-B14F-4D97-AF65-F5344CB8AC3E}">
        <p14:creationId xmlns:p14="http://schemas.microsoft.com/office/powerpoint/2010/main" val="339455958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D61C51-CBAD-479A-BE6E-68974B48D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99C049-A71B-46B8-8F53-011B40E4038D}">
  <ds:schemaRefs>
    <ds:schemaRef ds:uri="9450ef5d-1a70-432a-a187-b784c13ee2c7"/>
    <ds:schemaRef ds:uri="eebb11a2-b469-44b8-8bf8-081d58bb64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EA3A49-B206-4E25-8763-A4AD43A66C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1821</Words>
  <Application>Microsoft Office PowerPoint</Application>
  <PresentationFormat>Widescreen</PresentationFormat>
  <Paragraphs>240</Paragraphs>
  <Slides>43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4</cp:revision>
  <cp:lastPrinted>2018-08-01T21:17:27Z</cp:lastPrinted>
  <dcterms:created xsi:type="dcterms:W3CDTF">2020-09-17T18:06:02Z</dcterms:created>
  <dcterms:modified xsi:type="dcterms:W3CDTF">2023-01-02T22:22:07Z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