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327" r:id="rId6"/>
    <p:sldId id="346" r:id="rId7"/>
    <p:sldId id="303" r:id="rId8"/>
    <p:sldId id="378" r:id="rId9"/>
    <p:sldId id="304" r:id="rId10"/>
    <p:sldId id="305" r:id="rId11"/>
    <p:sldId id="348" r:id="rId12"/>
    <p:sldId id="261" r:id="rId13"/>
    <p:sldId id="307" r:id="rId14"/>
    <p:sldId id="350" r:id="rId15"/>
    <p:sldId id="351" r:id="rId16"/>
    <p:sldId id="352" r:id="rId17"/>
    <p:sldId id="355" r:id="rId18"/>
    <p:sldId id="356" r:id="rId19"/>
    <p:sldId id="353" r:id="rId20"/>
    <p:sldId id="354" r:id="rId2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30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chilling, Kate" initials="SK" lastIdx="1" clrIdx="1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  <p:cmAuthor id="3" name="Gowthami D" initials="GD" lastIdx="1" clrIdx="2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  <p:cmAuthor id="4" name="Oxley, Angela" initials="OA" lastIdx="3" clrIdx="3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5" name="Joel B" initials="JB" lastIdx="1" clrIdx="4">
    <p:extLst>
      <p:ext uri="{19B8F6BF-5375-455C-9EA6-DF929625EA0E}">
        <p15:presenceInfo xmlns:p15="http://schemas.microsoft.com/office/powerpoint/2012/main" userId="S::joel.benjamin@spi-global.com::95ddb632-f0c2-46ff-aefc-0c5d5f4a0b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3" autoAdjust="0"/>
    <p:restoredTop sz="83488" autoAdjust="0"/>
  </p:normalViewPr>
  <p:slideViewPr>
    <p:cSldViewPr snapToGrid="0">
      <p:cViewPr varScale="1">
        <p:scale>
          <a:sx n="49" d="100"/>
          <a:sy n="49" d="100"/>
        </p:scale>
        <p:origin x="1120" y="52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30"/>
        <p:guide pos="384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(−</a:t>
            </a:r>
            <a:r>
              <a:rPr lang="en-IN" sz="1200" i="1" dirty="0">
                <a:solidFill>
                  <a:srgbClr val="FF0000"/>
                </a:solidFill>
              </a:rPr>
              <a:t>x</a:t>
            </a:r>
            <a:r>
              <a:rPr lang="en-IN" sz="1200" dirty="0">
                <a:solidFill>
                  <a:srgbClr val="FF0000"/>
                </a:solidFill>
              </a:rPr>
              <a:t>, </a:t>
            </a:r>
            <a:r>
              <a:rPr lang="en-IN" sz="1200" i="1" dirty="0">
                <a:solidFill>
                  <a:srgbClr val="FF0000"/>
                </a:solidFill>
              </a:rPr>
              <a:t>y</a:t>
            </a:r>
            <a:r>
              <a:rPr lang="en-IN" sz="1200" dirty="0">
                <a:solidFill>
                  <a:srgbClr val="FF0000"/>
                </a:solidFill>
              </a:rPr>
              <a:t>)</a:t>
            </a:r>
            <a:endParaRPr lang="en-US" sz="1200" b="1" i="0" dirty="0">
              <a:solidFill>
                <a:srgbClr val="FF0000"/>
              </a:solidFill>
              <a:effectLst/>
              <a:latin typeface="Proxima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(</a:t>
            </a:r>
            <a:r>
              <a:rPr lang="en-IN" sz="1200" i="1" dirty="0">
                <a:solidFill>
                  <a:srgbClr val="FF0000"/>
                </a:solidFill>
              </a:rPr>
              <a:t>x</a:t>
            </a:r>
            <a:r>
              <a:rPr lang="en-IN" sz="1200" dirty="0">
                <a:solidFill>
                  <a:srgbClr val="FF0000"/>
                </a:solidFill>
              </a:rPr>
              <a:t>, −</a:t>
            </a:r>
            <a:r>
              <a:rPr lang="en-IN" sz="1200" i="1" dirty="0">
                <a:solidFill>
                  <a:srgbClr val="FF0000"/>
                </a:solidFill>
              </a:rPr>
              <a:t>y</a:t>
            </a:r>
            <a:r>
              <a:rPr lang="en-IN" sz="1200" dirty="0">
                <a:solidFill>
                  <a:srgbClr val="FF0000"/>
                </a:solidFill>
              </a:rPr>
              <a:t>)</a:t>
            </a:r>
            <a:endParaRPr lang="en-US" sz="1200" b="1" i="0" dirty="0">
              <a:solidFill>
                <a:srgbClr val="FF0000"/>
              </a:solidFill>
              <a:effectLst/>
              <a:latin typeface="Proxima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(</a:t>
            </a:r>
            <a:r>
              <a:rPr lang="en-IN" sz="1200" i="1" dirty="0">
                <a:solidFill>
                  <a:srgbClr val="FF0000"/>
                </a:solidFill>
              </a:rPr>
              <a:t>x </a:t>
            </a:r>
            <a:r>
              <a:rPr lang="en-IN" sz="1200" dirty="0">
                <a:solidFill>
                  <a:srgbClr val="FF0000"/>
                </a:solidFill>
              </a:rPr>
              <a:t>− 1</a:t>
            </a:r>
            <a:r>
              <a:rPr lang="en-IN" sz="1200" i="1" dirty="0">
                <a:solidFill>
                  <a:srgbClr val="FF0000"/>
                </a:solidFill>
              </a:rPr>
              <a:t>, y </a:t>
            </a:r>
            <a:r>
              <a:rPr lang="en-IN" sz="1200" dirty="0">
                <a:solidFill>
                  <a:srgbClr val="FF0000"/>
                </a:solidFill>
              </a:rPr>
              <a:t>+ 1)</a:t>
            </a:r>
            <a:endParaRPr lang="en-US" sz="1200" b="0" i="0" dirty="0">
              <a:solidFill>
                <a:srgbClr val="FF0000"/>
              </a:solidFill>
              <a:effectLst/>
              <a:latin typeface="ProximaNov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(</a:t>
            </a:r>
            <a:r>
              <a:rPr lang="en-IN" sz="1200" i="1" dirty="0">
                <a:solidFill>
                  <a:srgbClr val="FF0000"/>
                </a:solidFill>
              </a:rPr>
              <a:t>x </a:t>
            </a:r>
            <a:r>
              <a:rPr lang="en-IN" sz="1200" dirty="0">
                <a:solidFill>
                  <a:srgbClr val="FF0000"/>
                </a:solidFill>
              </a:rPr>
              <a:t>− 4</a:t>
            </a:r>
            <a:r>
              <a:rPr lang="en-IN" sz="1200" i="1" dirty="0">
                <a:solidFill>
                  <a:srgbClr val="FF0000"/>
                </a:solidFill>
              </a:rPr>
              <a:t>, y </a:t>
            </a:r>
            <a:r>
              <a:rPr lang="en-IN" sz="1200" dirty="0">
                <a:solidFill>
                  <a:srgbClr val="FF0000"/>
                </a:solidFill>
              </a:rPr>
              <a:t>− 1)</a:t>
            </a:r>
            <a:endParaRPr lang="en-US" sz="1200" b="1" i="0" dirty="0">
              <a:solidFill>
                <a:srgbClr val="FF0000"/>
              </a:solidFill>
              <a:effectLst/>
              <a:latin typeface="Proxima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2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solidFill>
                  <a:srgbClr val="FF0000"/>
                </a:solidFill>
              </a:rPr>
              <a:t>This is a translation.</a:t>
            </a:r>
            <a:endParaRPr lang="es-ES" sz="1200" b="0" dirty="0">
              <a:solidFill>
                <a:srgbClr val="FF0000"/>
              </a:solidFill>
            </a:endParaRPr>
          </a:p>
          <a:p>
            <a:r>
              <a:rPr lang="es-ES" sz="1200" b="0" dirty="0">
                <a:solidFill>
                  <a:srgbClr val="FF0000"/>
                </a:solidFill>
              </a:rPr>
              <a:t>(</a:t>
            </a:r>
            <a:r>
              <a:rPr lang="es-ES" sz="1200" b="0" i="1" dirty="0">
                <a:solidFill>
                  <a:srgbClr val="FF0000"/>
                </a:solidFill>
              </a:rPr>
              <a:t>x</a:t>
            </a:r>
            <a:r>
              <a:rPr lang="es-ES" sz="1200" b="0" dirty="0">
                <a:solidFill>
                  <a:srgbClr val="FF0000"/>
                </a:solidFill>
              </a:rPr>
              <a:t>, </a:t>
            </a:r>
            <a:r>
              <a:rPr lang="es-ES" sz="1200" b="0" i="1" dirty="0">
                <a:solidFill>
                  <a:srgbClr val="FF0000"/>
                </a:solidFill>
              </a:rPr>
              <a:t>y</a:t>
            </a:r>
            <a:r>
              <a:rPr lang="es-ES" sz="1200" b="0" dirty="0">
                <a:solidFill>
                  <a:srgbClr val="FF0000"/>
                </a:solidFill>
              </a:rPr>
              <a:t>) → (</a:t>
            </a:r>
            <a:r>
              <a:rPr lang="es-ES" sz="1200" b="0" i="1" dirty="0">
                <a:solidFill>
                  <a:srgbClr val="FF0000"/>
                </a:solidFill>
              </a:rPr>
              <a:t>x </a:t>
            </a:r>
            <a:r>
              <a:rPr lang="es-ES" sz="1200" b="0" dirty="0">
                <a:solidFill>
                  <a:srgbClr val="FF0000"/>
                </a:solidFill>
              </a:rPr>
              <a:t>+ 5, </a:t>
            </a:r>
            <a:r>
              <a:rPr lang="es-ES" sz="1200" b="0" i="1" dirty="0">
                <a:solidFill>
                  <a:srgbClr val="FF0000"/>
                </a:solidFill>
              </a:rPr>
              <a:t>y </a:t>
            </a:r>
            <a:r>
              <a:rPr lang="es-ES" sz="1200" b="0" dirty="0">
                <a:solidFill>
                  <a:srgbClr val="FF0000"/>
                </a:solidFill>
              </a:rPr>
              <a:t>+ 3)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8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4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5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i="1" dirty="0">
                <a:solidFill>
                  <a:srgbClr val="FF0000"/>
                </a:solidFill>
              </a:rPr>
              <a:t>A</a:t>
            </a:r>
            <a:r>
              <a:rPr lang="en-IN" sz="1200" dirty="0">
                <a:solidFill>
                  <a:srgbClr val="FF0000"/>
                </a:solidFill>
              </a:rPr>
              <a:t>′(−2, 5), </a:t>
            </a:r>
            <a:r>
              <a:rPr lang="en-IN" sz="1200" i="1" dirty="0">
                <a:solidFill>
                  <a:srgbClr val="FF0000"/>
                </a:solidFill>
              </a:rPr>
              <a:t>B</a:t>
            </a:r>
            <a:r>
              <a:rPr lang="en-IN" sz="1200" dirty="0">
                <a:solidFill>
                  <a:srgbClr val="FF0000"/>
                </a:solidFill>
              </a:rPr>
              <a:t>′(1, 7), </a:t>
            </a:r>
            <a:r>
              <a:rPr lang="en-IN" sz="1200" i="1" dirty="0">
                <a:solidFill>
                  <a:srgbClr val="FF0000"/>
                </a:solidFill>
              </a:rPr>
              <a:t>C</a:t>
            </a:r>
            <a:r>
              <a:rPr lang="en-IN" sz="1200" dirty="0">
                <a:solidFill>
                  <a:srgbClr val="FF0000"/>
                </a:solidFill>
              </a:rPr>
              <a:t>′(2, 5), </a:t>
            </a:r>
            <a:r>
              <a:rPr lang="en-IN" sz="1200" i="1" dirty="0">
                <a:solidFill>
                  <a:srgbClr val="FF0000"/>
                </a:solidFill>
              </a:rPr>
              <a:t>D</a:t>
            </a:r>
            <a:r>
              <a:rPr lang="en-IN" sz="1200" dirty="0">
                <a:solidFill>
                  <a:srgbClr val="FF0000"/>
                </a:solidFill>
              </a:rPr>
              <a:t>′(1, 3)</a:t>
            </a:r>
          </a:p>
          <a:p>
            <a:r>
              <a:rPr lang="en-IN" sz="1200" dirty="0">
                <a:solidFill>
                  <a:srgbClr val="FF0000"/>
                </a:solidFill>
              </a:rPr>
              <a:t>⟨−1, −8⟩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  <p:sldLayoutId id="214748368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4-2 Translations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Describe a Translation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011267" cy="3593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Draw a line segment between each pair of corresponding vertices. Each line segment starts at the initial point on △</a:t>
            </a:r>
            <a:r>
              <a:rPr lang="en-IN" sz="2800" i="1" dirty="0"/>
              <a:t>DEF </a:t>
            </a:r>
            <a:r>
              <a:rPr lang="en-IN" sz="2800" dirty="0"/>
              <a:t>and ends 4 units left and 2 units down. Thus, a translation of the form (</a:t>
            </a:r>
            <a:r>
              <a:rPr lang="en-IN" sz="2800" i="1" dirty="0"/>
              <a:t>x</a:t>
            </a:r>
            <a:r>
              <a:rPr lang="en-IN" sz="2800" dirty="0"/>
              <a:t>, </a:t>
            </a:r>
            <a:r>
              <a:rPr lang="en-IN" sz="2800" i="1" dirty="0"/>
              <a:t>y</a:t>
            </a:r>
            <a:r>
              <a:rPr lang="en-IN" sz="2800" dirty="0"/>
              <a:t>) → (</a:t>
            </a:r>
            <a:r>
              <a:rPr lang="en-IN" sz="2800" i="1" dirty="0"/>
              <a:t>x </a:t>
            </a:r>
            <a:r>
              <a:rPr lang="en-IN" sz="2800" dirty="0"/>
              <a:t>− 4, </a:t>
            </a:r>
            <a:r>
              <a:rPr lang="en-IN" sz="2800" i="1" dirty="0"/>
              <a:t>y </a:t>
            </a:r>
            <a:r>
              <a:rPr lang="en-IN" sz="2800" dirty="0"/>
              <a:t>− 2)</a:t>
            </a:r>
            <a:r>
              <a:rPr lang="en-IN" sz="2800" b="1" dirty="0"/>
              <a:t> </a:t>
            </a:r>
            <a:r>
              <a:rPr lang="en-IN" sz="2800" dirty="0"/>
              <a:t>maps △</a:t>
            </a:r>
            <a:r>
              <a:rPr lang="en-IN" sz="2800" i="1" dirty="0"/>
              <a:t>DEF </a:t>
            </a:r>
            <a:r>
              <a:rPr lang="en-IN" sz="2800" dirty="0"/>
              <a:t>onto △</a:t>
            </a:r>
            <a:r>
              <a:rPr lang="en-IN" sz="2800" i="1" dirty="0"/>
              <a:t>LMN</a:t>
            </a:r>
            <a:r>
              <a:rPr lang="en-IN" sz="2800" dirty="0"/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24" y="1714500"/>
            <a:ext cx="2615076" cy="2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Describe a Translation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7805354" cy="3593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Determine whether a translation maps △</a:t>
            </a:r>
            <a:r>
              <a:rPr lang="en-IN" sz="2800" i="1" dirty="0"/>
              <a:t>JKL </a:t>
            </a:r>
            <a:r>
              <a:rPr lang="en-IN" sz="2800" dirty="0"/>
              <a:t>onto △</a:t>
            </a:r>
            <a:r>
              <a:rPr lang="en-IN" sz="2800" i="1" dirty="0"/>
              <a:t>XYZ</a:t>
            </a:r>
            <a:r>
              <a:rPr lang="en-IN" sz="2800" dirty="0"/>
              <a:t>. If so, describe the translation. If not, explain why.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86" y="1714500"/>
            <a:ext cx="2554072" cy="24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Describe a Translation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7805354" cy="35937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Check</a:t>
            </a:r>
          </a:p>
          <a:p>
            <a:r>
              <a:rPr lang="en-IN" sz="2800" dirty="0"/>
              <a:t>Determine whether a translation maps △</a:t>
            </a:r>
            <a:r>
              <a:rPr lang="en-IN" sz="2800" i="1" dirty="0"/>
              <a:t>JKL </a:t>
            </a:r>
            <a:r>
              <a:rPr lang="en-IN" sz="2800" dirty="0"/>
              <a:t>onto △</a:t>
            </a:r>
            <a:r>
              <a:rPr lang="en-IN" sz="2800" i="1" dirty="0"/>
              <a:t>XYZ</a:t>
            </a:r>
            <a:r>
              <a:rPr lang="en-IN" sz="2800" dirty="0"/>
              <a:t>. If so, describe the translation. If not, explain why. </a:t>
            </a:r>
          </a:p>
          <a:p>
            <a:r>
              <a:rPr lang="en-IN" sz="2800" dirty="0">
                <a:solidFill>
                  <a:srgbClr val="FF0000"/>
                </a:solidFill>
              </a:rPr>
              <a:t>This is a translation.</a:t>
            </a:r>
          </a:p>
          <a:p>
            <a:r>
              <a:rPr lang="es-ES" sz="2800" dirty="0">
                <a:solidFill>
                  <a:srgbClr val="FF0000"/>
                </a:solidFill>
              </a:rPr>
              <a:t>(</a:t>
            </a:r>
            <a:r>
              <a:rPr lang="es-ES" sz="2800" i="1" dirty="0">
                <a:solidFill>
                  <a:srgbClr val="FF0000"/>
                </a:solidFill>
              </a:rPr>
              <a:t>x</a:t>
            </a:r>
            <a:r>
              <a:rPr lang="es-ES" sz="2800" dirty="0">
                <a:solidFill>
                  <a:srgbClr val="FF0000"/>
                </a:solidFill>
              </a:rPr>
              <a:t>, </a:t>
            </a:r>
            <a:r>
              <a:rPr lang="es-ES" sz="2800" i="1" dirty="0">
                <a:solidFill>
                  <a:srgbClr val="FF0000"/>
                </a:solidFill>
              </a:rPr>
              <a:t>y</a:t>
            </a:r>
            <a:r>
              <a:rPr lang="es-ES" sz="2800" dirty="0">
                <a:solidFill>
                  <a:srgbClr val="FF0000"/>
                </a:solidFill>
              </a:rPr>
              <a:t>) → (</a:t>
            </a:r>
            <a:r>
              <a:rPr lang="es-ES" sz="2800" i="1" dirty="0">
                <a:solidFill>
                  <a:srgbClr val="FF0000"/>
                </a:solidFill>
              </a:rPr>
              <a:t>x </a:t>
            </a:r>
            <a:r>
              <a:rPr lang="es-ES" sz="2800" dirty="0">
                <a:solidFill>
                  <a:srgbClr val="FF0000"/>
                </a:solidFill>
              </a:rPr>
              <a:t>+ 5, </a:t>
            </a:r>
            <a:r>
              <a:rPr lang="es-ES" sz="2800" i="1" dirty="0">
                <a:solidFill>
                  <a:srgbClr val="FF0000"/>
                </a:solidFill>
              </a:rPr>
              <a:t>y </a:t>
            </a:r>
            <a:r>
              <a:rPr lang="es-ES" sz="2800" dirty="0">
                <a:solidFill>
                  <a:srgbClr val="FF0000"/>
                </a:solidFill>
              </a:rPr>
              <a:t>+ 3)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86" y="1714500"/>
            <a:ext cx="2554072" cy="24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u="none" strike="noStrike" baseline="0" dirty="0">
                <a:solidFill>
                  <a:srgbClr val="0070C0"/>
                </a:solidFill>
              </a:rPr>
              <a:t>Apply Example 2 </a:t>
            </a:r>
          </a:p>
          <a:p>
            <a:r>
              <a:rPr lang="en-US" sz="2800" b="0" i="0" u="none" strike="noStrike" baseline="0" dirty="0">
                <a:solidFill>
                  <a:schemeClr val="tx1"/>
                </a:solidFill>
              </a:rPr>
              <a:t>Translations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499"/>
            <a:ext cx="6153198" cy="44250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chemeClr val="tx1"/>
                </a:solidFill>
              </a:rPr>
              <a:t>SCAVENGER HUNT </a:t>
            </a:r>
            <a:r>
              <a:rPr lang="en-US" sz="2800" b="1" i="0" u="none" strike="noStrike" baseline="0" dirty="0"/>
              <a:t>Travis is on a scavenger hunt at the lake. He needs to swim to the nearest buoy, pick up a card, and then swim until he reaches a fisherman who will give him the next clue in exchange for the card. Describe the translation from the buoy to the fisherman’s boat using coordinates.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F4666-2272-40FC-9EFB-98D60C20F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86" y="1926594"/>
            <a:ext cx="4081599" cy="41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u="none" strike="noStrike" baseline="0" dirty="0">
                <a:solidFill>
                  <a:srgbClr val="0070C0"/>
                </a:solidFill>
              </a:rPr>
              <a:t>Apply Example 2 </a:t>
            </a:r>
          </a:p>
          <a:p>
            <a:r>
              <a:rPr lang="en-US" sz="2800" b="0" i="0" u="none" strike="noStrike" baseline="0" dirty="0">
                <a:solidFill>
                  <a:schemeClr val="tx1"/>
                </a:solidFill>
              </a:rPr>
              <a:t>Translations on the Coordinate Plane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499"/>
            <a:ext cx="9255627" cy="17145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solidFill>
                  <a:srgbClr val="00A6B9"/>
                </a:solidFill>
              </a:rPr>
              <a:t>Talk About It! </a:t>
            </a:r>
          </a:p>
          <a:p>
            <a:r>
              <a:rPr lang="en-US" sz="2800" b="0" i="0" u="none" strike="noStrike" baseline="0" dirty="0">
                <a:solidFill>
                  <a:srgbClr val="221E1F"/>
                </a:solidFill>
              </a:rPr>
              <a:t>Share your solution method with a partner. How does your method compare to theirs?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2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4" y="1714500"/>
            <a:ext cx="9408746" cy="4413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Quadrilateral </a:t>
            </a:r>
            <a:r>
              <a:rPr lang="en-IN" sz="2800" b="1" i="1" dirty="0">
                <a:solidFill>
                  <a:schemeClr val="tx1"/>
                </a:solidFill>
              </a:rPr>
              <a:t>ABCD </a:t>
            </a:r>
            <a:r>
              <a:rPr lang="en-IN" sz="2800" b="1" dirty="0">
                <a:solidFill>
                  <a:schemeClr val="tx1"/>
                </a:solidFill>
              </a:rPr>
              <a:t>has coordinates </a:t>
            </a:r>
            <a:r>
              <a:rPr lang="en-IN" sz="2800" b="1" i="1" dirty="0">
                <a:solidFill>
                  <a:schemeClr val="tx1"/>
                </a:solidFill>
              </a:rPr>
              <a:t>A</a:t>
            </a:r>
            <a:r>
              <a:rPr lang="en-IN" sz="2800" b="1" dirty="0">
                <a:solidFill>
                  <a:schemeClr val="tx1"/>
                </a:solidFill>
              </a:rPr>
              <a:t>(0, 2), </a:t>
            </a:r>
            <a:r>
              <a:rPr lang="en-IN" sz="2800" b="1" i="1" dirty="0">
                <a:solidFill>
                  <a:schemeClr val="tx1"/>
                </a:solidFill>
              </a:rPr>
              <a:t>B</a:t>
            </a:r>
            <a:r>
              <a:rPr lang="en-IN" sz="2800" b="1" dirty="0">
                <a:solidFill>
                  <a:schemeClr val="tx1"/>
                </a:solidFill>
              </a:rPr>
              <a:t>(3, 4), </a:t>
            </a:r>
            <a:r>
              <a:rPr lang="en-IN" sz="2800" b="1" i="1" dirty="0">
                <a:solidFill>
                  <a:schemeClr val="tx1"/>
                </a:solidFill>
              </a:rPr>
              <a:t>C</a:t>
            </a:r>
            <a:r>
              <a:rPr lang="en-IN" sz="2800" b="1" dirty="0">
                <a:solidFill>
                  <a:schemeClr val="tx1"/>
                </a:solidFill>
              </a:rPr>
              <a:t>(4, 2), and </a:t>
            </a:r>
            <a:r>
              <a:rPr lang="en-IN" sz="2800" b="1" i="1" dirty="0">
                <a:solidFill>
                  <a:schemeClr val="tx1"/>
                </a:solidFill>
              </a:rPr>
              <a:t>D</a:t>
            </a:r>
            <a:r>
              <a:rPr lang="en-IN" sz="2800" b="1" dirty="0">
                <a:solidFill>
                  <a:schemeClr val="tx1"/>
                </a:solidFill>
              </a:rPr>
              <a:t>(3, 0).</a:t>
            </a:r>
          </a:p>
          <a:p>
            <a:pPr marL="449263" indent="-449263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 dirty="0"/>
              <a:t> </a:t>
            </a:r>
            <a:r>
              <a:rPr lang="en-IN" sz="2800" dirty="0"/>
              <a:t>Determine the coordinates of the vertices of </a:t>
            </a:r>
            <a:r>
              <a:rPr lang="en-IN" sz="2800" i="1" dirty="0"/>
              <a:t>A</a:t>
            </a:r>
            <a:r>
              <a:rPr lang="en-IN" sz="2800" dirty="0"/>
              <a:t>′</a:t>
            </a:r>
            <a:r>
              <a:rPr lang="en-IN" sz="2800" i="1" dirty="0"/>
              <a:t>B</a:t>
            </a:r>
            <a:r>
              <a:rPr lang="en-IN" sz="2800" dirty="0"/>
              <a:t>′</a:t>
            </a:r>
            <a:r>
              <a:rPr lang="en-IN" sz="2800" i="1" dirty="0"/>
              <a:t>C</a:t>
            </a:r>
            <a:r>
              <a:rPr lang="en-IN" sz="2800" dirty="0"/>
              <a:t>′</a:t>
            </a:r>
            <a:r>
              <a:rPr lang="en-IN" sz="2800" i="1" dirty="0"/>
              <a:t>D</a:t>
            </a:r>
            <a:r>
              <a:rPr lang="en-IN" sz="2800" dirty="0"/>
              <a:t>′ after a translation along the vector ⟨−2, 3⟩. </a:t>
            </a:r>
          </a:p>
          <a:p>
            <a:endParaRPr lang="en-IN" sz="2800" dirty="0"/>
          </a:p>
          <a:p>
            <a:pPr marL="449263" indent="-449263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 dirty="0"/>
              <a:t> </a:t>
            </a:r>
            <a:r>
              <a:rPr lang="en-IN" sz="2800" dirty="0"/>
              <a:t>Suppose a second translation is applied so that quadrilateral </a:t>
            </a:r>
            <a:r>
              <a:rPr lang="en-IN" sz="2800" i="1" dirty="0"/>
              <a:t>A</a:t>
            </a:r>
            <a:r>
              <a:rPr lang="en-IN" sz="2800" dirty="0"/>
              <a:t>″</a:t>
            </a:r>
            <a:r>
              <a:rPr lang="en-IN" sz="2800" i="1" dirty="0"/>
              <a:t>B</a:t>
            </a:r>
            <a:r>
              <a:rPr lang="en-IN" sz="2800" dirty="0"/>
              <a:t>″</a:t>
            </a:r>
            <a:r>
              <a:rPr lang="en-IN" sz="2800" i="1" dirty="0"/>
              <a:t>C</a:t>
            </a:r>
            <a:r>
              <a:rPr lang="en-IN" sz="2800" dirty="0"/>
              <a:t>″</a:t>
            </a:r>
            <a:r>
              <a:rPr lang="en-IN" sz="2800" i="1" dirty="0"/>
              <a:t>D</a:t>
            </a:r>
            <a:r>
              <a:rPr lang="en-IN" sz="2800" dirty="0"/>
              <a:t>″ has coordinates </a:t>
            </a:r>
            <a:r>
              <a:rPr lang="en-IN" sz="2800" i="1" dirty="0"/>
              <a:t>A</a:t>
            </a:r>
            <a:r>
              <a:rPr lang="en-IN" sz="2800" dirty="0"/>
              <a:t>″(−3, −3), </a:t>
            </a:r>
            <a:r>
              <a:rPr lang="en-IN" sz="2800" i="1" dirty="0"/>
              <a:t>B</a:t>
            </a:r>
            <a:r>
              <a:rPr lang="en-IN" sz="2800" dirty="0"/>
              <a:t>″(0, −1), </a:t>
            </a:r>
            <a:r>
              <a:rPr lang="en-IN" sz="2800" i="1" dirty="0"/>
              <a:t>C</a:t>
            </a:r>
            <a:r>
              <a:rPr lang="en-IN" sz="2800" dirty="0"/>
              <a:t>″(1, −3), and </a:t>
            </a:r>
            <a:r>
              <a:rPr lang="en-IN" sz="2800" i="1" dirty="0"/>
              <a:t>D</a:t>
            </a:r>
            <a:r>
              <a:rPr lang="en-IN" sz="2800" dirty="0"/>
              <a:t>″(0, −5). What is the translation vector?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9080942" cy="4413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Quadrilateral </a:t>
            </a:r>
            <a:r>
              <a:rPr lang="en-IN" sz="2800" b="1" i="1" dirty="0">
                <a:solidFill>
                  <a:schemeClr val="tx1"/>
                </a:solidFill>
              </a:rPr>
              <a:t>ABCD </a:t>
            </a:r>
            <a:r>
              <a:rPr lang="en-IN" sz="2800" b="1" dirty="0">
                <a:solidFill>
                  <a:schemeClr val="tx1"/>
                </a:solidFill>
              </a:rPr>
              <a:t>has coordinates </a:t>
            </a:r>
            <a:r>
              <a:rPr lang="en-IN" sz="2800" b="1" i="1" dirty="0">
                <a:solidFill>
                  <a:schemeClr val="tx1"/>
                </a:solidFill>
              </a:rPr>
              <a:t>A</a:t>
            </a:r>
            <a:r>
              <a:rPr lang="en-IN" sz="2800" b="1" dirty="0">
                <a:solidFill>
                  <a:schemeClr val="tx1"/>
                </a:solidFill>
              </a:rPr>
              <a:t>(0, 2), </a:t>
            </a:r>
            <a:r>
              <a:rPr lang="en-IN" sz="2800" b="1" i="1" dirty="0">
                <a:solidFill>
                  <a:schemeClr val="tx1"/>
                </a:solidFill>
              </a:rPr>
              <a:t>B</a:t>
            </a:r>
            <a:r>
              <a:rPr lang="en-IN" sz="2800" b="1" dirty="0">
                <a:solidFill>
                  <a:schemeClr val="tx1"/>
                </a:solidFill>
              </a:rPr>
              <a:t>(3, 4), </a:t>
            </a:r>
            <a:r>
              <a:rPr lang="en-IN" sz="2800" b="1" i="1" dirty="0">
                <a:solidFill>
                  <a:schemeClr val="tx1"/>
                </a:solidFill>
              </a:rPr>
              <a:t>C</a:t>
            </a:r>
            <a:r>
              <a:rPr lang="en-IN" sz="2800" b="1" dirty="0">
                <a:solidFill>
                  <a:schemeClr val="tx1"/>
                </a:solidFill>
              </a:rPr>
              <a:t>(4, 2), and </a:t>
            </a:r>
            <a:r>
              <a:rPr lang="en-IN" sz="2800" b="1" i="1" dirty="0">
                <a:solidFill>
                  <a:schemeClr val="tx1"/>
                </a:solidFill>
              </a:rPr>
              <a:t>D</a:t>
            </a:r>
            <a:r>
              <a:rPr lang="en-IN" sz="2800" b="1" dirty="0">
                <a:solidFill>
                  <a:schemeClr val="tx1"/>
                </a:solidFill>
              </a:rPr>
              <a:t>(3, 0).</a:t>
            </a:r>
          </a:p>
          <a:p>
            <a:pPr marL="449263" indent="-449263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1.</a:t>
            </a:r>
            <a:r>
              <a:rPr lang="en-IN" sz="2800" b="1" dirty="0"/>
              <a:t> </a:t>
            </a:r>
            <a:r>
              <a:rPr lang="en-IN" sz="2800" dirty="0"/>
              <a:t>Determine the coordinates of the vertices of </a:t>
            </a:r>
            <a:r>
              <a:rPr lang="en-IN" sz="2800" i="1" dirty="0"/>
              <a:t>A</a:t>
            </a:r>
            <a:r>
              <a:rPr lang="en-IN" sz="2800" dirty="0"/>
              <a:t>′</a:t>
            </a:r>
            <a:r>
              <a:rPr lang="en-IN" sz="2800" i="1" dirty="0"/>
              <a:t>B</a:t>
            </a:r>
            <a:r>
              <a:rPr lang="en-IN" sz="2800" dirty="0"/>
              <a:t>′</a:t>
            </a:r>
            <a:r>
              <a:rPr lang="en-IN" sz="2800" i="1" dirty="0"/>
              <a:t>C</a:t>
            </a:r>
            <a:r>
              <a:rPr lang="en-IN" sz="2800" dirty="0"/>
              <a:t>′</a:t>
            </a:r>
            <a:r>
              <a:rPr lang="en-IN" sz="2800" i="1" dirty="0"/>
              <a:t>D</a:t>
            </a:r>
            <a:r>
              <a:rPr lang="en-IN" sz="2800" dirty="0"/>
              <a:t>′ after a translation along the vector ⟨−2, 3⟩. </a:t>
            </a:r>
          </a:p>
          <a:p>
            <a:r>
              <a:rPr lang="en-IN" sz="2800" i="1" dirty="0">
                <a:solidFill>
                  <a:srgbClr val="FF0000"/>
                </a:solidFill>
              </a:rPr>
              <a:t>A</a:t>
            </a:r>
            <a:r>
              <a:rPr lang="en-IN" sz="2800" dirty="0">
                <a:solidFill>
                  <a:srgbClr val="FF0000"/>
                </a:solidFill>
              </a:rPr>
              <a:t>′(−2, 5), </a:t>
            </a:r>
            <a:r>
              <a:rPr lang="en-IN" sz="2800" i="1" dirty="0">
                <a:solidFill>
                  <a:srgbClr val="FF0000"/>
                </a:solidFill>
              </a:rPr>
              <a:t>B</a:t>
            </a:r>
            <a:r>
              <a:rPr lang="en-IN" sz="2800" dirty="0">
                <a:solidFill>
                  <a:srgbClr val="FF0000"/>
                </a:solidFill>
              </a:rPr>
              <a:t>′(1, 7), </a:t>
            </a:r>
            <a:r>
              <a:rPr lang="en-IN" sz="2800" i="1" dirty="0">
                <a:solidFill>
                  <a:srgbClr val="FF0000"/>
                </a:solidFill>
              </a:rPr>
              <a:t>C</a:t>
            </a:r>
            <a:r>
              <a:rPr lang="en-IN" sz="2800" dirty="0">
                <a:solidFill>
                  <a:srgbClr val="FF0000"/>
                </a:solidFill>
              </a:rPr>
              <a:t>′(2, 5), </a:t>
            </a:r>
            <a:r>
              <a:rPr lang="en-IN" sz="2800" i="1" dirty="0">
                <a:solidFill>
                  <a:srgbClr val="FF0000"/>
                </a:solidFill>
              </a:rPr>
              <a:t>D</a:t>
            </a:r>
            <a:r>
              <a:rPr lang="en-IN" sz="2800" dirty="0">
                <a:solidFill>
                  <a:srgbClr val="FF0000"/>
                </a:solidFill>
              </a:rPr>
              <a:t>′(1, 3)</a:t>
            </a:r>
          </a:p>
          <a:p>
            <a:pPr marL="449263" indent="-449263"/>
            <a:r>
              <a:rPr lang="en-IN" sz="2800" b="1" dirty="0">
                <a:solidFill>
                  <a:schemeClr val="tx1"/>
                </a:solidFill>
                <a:latin typeface="Proxima Nova"/>
              </a:rPr>
              <a:t>2.</a:t>
            </a:r>
            <a:r>
              <a:rPr lang="en-IN" sz="2800" b="1" dirty="0"/>
              <a:t> </a:t>
            </a:r>
            <a:r>
              <a:rPr lang="en-IN" sz="2800" dirty="0"/>
              <a:t>Suppose a second translation is applied so that quadrilateral </a:t>
            </a:r>
            <a:r>
              <a:rPr lang="en-IN" sz="2800" i="1" dirty="0"/>
              <a:t>A</a:t>
            </a:r>
            <a:r>
              <a:rPr lang="en-IN" sz="2800" dirty="0"/>
              <a:t>″</a:t>
            </a:r>
            <a:r>
              <a:rPr lang="en-IN" sz="2800" i="1" dirty="0"/>
              <a:t>B</a:t>
            </a:r>
            <a:r>
              <a:rPr lang="en-IN" sz="2800" dirty="0"/>
              <a:t>″</a:t>
            </a:r>
            <a:r>
              <a:rPr lang="en-IN" sz="2800" i="1" dirty="0"/>
              <a:t>C</a:t>
            </a:r>
            <a:r>
              <a:rPr lang="en-IN" sz="2800" dirty="0"/>
              <a:t>″</a:t>
            </a:r>
            <a:r>
              <a:rPr lang="en-IN" sz="2800" i="1" dirty="0"/>
              <a:t>D</a:t>
            </a:r>
            <a:r>
              <a:rPr lang="en-IN" sz="2800" dirty="0"/>
              <a:t>″ has coordinates </a:t>
            </a:r>
            <a:r>
              <a:rPr lang="en-IN" sz="2800" i="1" dirty="0"/>
              <a:t>A</a:t>
            </a:r>
            <a:r>
              <a:rPr lang="en-IN" sz="2800" dirty="0"/>
              <a:t>″(−3, −3), </a:t>
            </a:r>
            <a:r>
              <a:rPr lang="en-IN" sz="2800" i="1" dirty="0"/>
              <a:t>B</a:t>
            </a:r>
            <a:r>
              <a:rPr lang="en-IN" sz="2800" dirty="0"/>
              <a:t>″(0, −1), </a:t>
            </a:r>
            <a:r>
              <a:rPr lang="en-IN" sz="2800" i="1" dirty="0"/>
              <a:t>C</a:t>
            </a:r>
            <a:r>
              <a:rPr lang="en-IN" sz="2800" dirty="0"/>
              <a:t>″(1, −3), and </a:t>
            </a:r>
            <a:r>
              <a:rPr lang="en-IN" sz="2800" i="1" dirty="0"/>
              <a:t>D</a:t>
            </a:r>
            <a:r>
              <a:rPr lang="en-IN" sz="2800" dirty="0"/>
              <a:t>″(0, −5). What is the translation vector? </a:t>
            </a:r>
            <a:r>
              <a:rPr lang="en-IN" sz="2800" dirty="0">
                <a:solidFill>
                  <a:srgbClr val="FF0000"/>
                </a:solidFill>
              </a:rPr>
              <a:t>⟨−1, −8⟩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1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673AA-7BE4-E2C5-1342-32731D71309D}"/>
              </a:ext>
            </a:extLst>
          </p:cNvPr>
          <p:cNvSpPr txBox="1"/>
          <p:nvPr/>
        </p:nvSpPr>
        <p:spPr>
          <a:xfrm>
            <a:off x="270416" y="1162594"/>
            <a:ext cx="675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Rectangle ABCD is reflected in the line</a:t>
            </a:r>
          </a:p>
          <a:p>
            <a:r>
              <a:rPr lang="en-US" sz="2400" dirty="0"/>
              <a:t>      y = -1 followed by a translation of </a:t>
            </a:r>
          </a:p>
          <a:p>
            <a:r>
              <a:rPr lang="en-US" sz="2400" dirty="0"/>
              <a:t>      2 units left and 1 unit up.  What is the </a:t>
            </a:r>
          </a:p>
          <a:p>
            <a:r>
              <a:rPr lang="en-US" sz="2400" dirty="0"/>
              <a:t>     the new location of point C?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014A83-71F4-F1CB-5616-353148B8E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52" y="91725"/>
            <a:ext cx="5925732" cy="612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7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MA.912.GR.2.1 </a:t>
            </a:r>
            <a:r>
              <a:rPr lang="en-IN" sz="2800" dirty="0">
                <a:solidFill>
                  <a:schemeClr val="tx2"/>
                </a:solidFill>
              </a:rPr>
              <a:t>Given a preimage and image, describe the transformation and represent the transformation algebraically using coordinates.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620509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552567"/>
            <a:ext cx="9622278" cy="47285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IN" sz="2800" dirty="0">
                <a:latin typeface="+mj-lt"/>
              </a:rPr>
              <a:t>Students will use rigid transformations to translate figures on the coordinate plane and describe the effects of the translations.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800" dirty="0"/>
              <a:t>Students explain the effects of translations of rigid transformations using </a:t>
            </a:r>
            <a:r>
              <a:rPr lang="en-IN" sz="2800" i="1" dirty="0"/>
              <a:t>left, right, up, </a:t>
            </a:r>
            <a:r>
              <a:rPr lang="en-IN" sz="2800" dirty="0"/>
              <a:t>and </a:t>
            </a:r>
            <a:r>
              <a:rPr lang="en-IN" sz="2800" i="1" dirty="0"/>
              <a:t>down.</a:t>
            </a:r>
          </a:p>
          <a:p>
            <a:pPr marL="291600" indent="-291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IN" sz="2800" dirty="0"/>
              <a:t>To optimize output, students participate in MLR1: Stronger and Clearer Each Time.</a:t>
            </a:r>
            <a:endParaRPr lang="en-US" sz="2800" dirty="0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772400" cy="4608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A translation is a function in which all of the points of a figure move the same distance in the same direction as described by a translation vector. </a:t>
            </a:r>
          </a:p>
          <a:p>
            <a:r>
              <a:rPr lang="en-IN" sz="2800" dirty="0"/>
              <a:t>When a translation has been applied to a figure, the distance between each pair of corresponding vertices is the same, and the segments that connect each pair of corresponding vertices have the same slope and are therefore parallel. 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Translations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17" y="1788071"/>
            <a:ext cx="293146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772400" cy="30066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Recall that a translation vector describes the magnitude and direction of the translation. The </a:t>
            </a:r>
            <a:r>
              <a:rPr lang="en-IN" sz="2800" b="1" dirty="0">
                <a:solidFill>
                  <a:schemeClr val="tx1"/>
                </a:solidFill>
              </a:rPr>
              <a:t>magnitude</a:t>
            </a:r>
            <a:r>
              <a:rPr lang="en-IN" sz="2800" b="1" dirty="0"/>
              <a:t> </a:t>
            </a:r>
            <a:r>
              <a:rPr lang="en-IN" sz="2800" dirty="0"/>
              <a:t>of a vector is its length from the initial point to the terminal point.</a:t>
            </a:r>
            <a:endParaRPr lang="en-US" sz="2800" dirty="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Translations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A9020-E28F-44BB-894E-03B6F6F4A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17" y="1788071"/>
            <a:ext cx="293146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D467-1A8D-4EBA-8140-228D3C2C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5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cs typeface="Calibri Light"/>
              </a:rPr>
              <a:t>Translation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0B7BC-74D1-491F-899F-8E02AB5B0886}"/>
              </a:ext>
            </a:extLst>
          </p:cNvPr>
          <p:cNvSpPr txBox="1"/>
          <p:nvPr/>
        </p:nvSpPr>
        <p:spPr>
          <a:xfrm>
            <a:off x="1076325" y="1971675"/>
            <a:ext cx="10763250" cy="36933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</a:t>
            </a:r>
            <a:r>
              <a:rPr lang="en-US">
                <a:cs typeface="Calibri"/>
              </a:rPr>
              <a:t>x,y) ----&gt; (x + 2, y + 5)    Translates a figure 2 spaces to the right on the x axis and 5 spaces up on the y axis.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(x,y) ----&gt; (x - 4, y - 7)    Translates a figure 4 spaces to the left on the x axis and 7 spaces down on the y axis.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(x,y) ----&gt; (x, y + 1)    Translates a figure 0 spaces on the x axis and 1 spaces up on the y axis.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(x,y) ----&gt; (x + 8, y)    Translates a figure 8 spaces to the right on the x axis and 0 spaces on the y axis.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11" name="Picture 11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9FC87A2A-5482-4256-A2A9-85CEFA7AD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591344"/>
            <a:ext cx="33147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IN" sz="2800" b="0" dirty="0">
                <a:solidFill>
                  <a:schemeClr val="tx1"/>
                </a:solidFill>
              </a:rPr>
              <a:t>Describe a Translation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030985" cy="14597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 dirty="0">
                <a:solidFill>
                  <a:schemeClr val="tx1"/>
                </a:solidFill>
              </a:rPr>
              <a:t>Determine whether a translation maps △</a:t>
            </a:r>
            <a:r>
              <a:rPr lang="en-IN" sz="2800" b="1" i="1" dirty="0">
                <a:solidFill>
                  <a:schemeClr val="tx1"/>
                </a:solidFill>
              </a:rPr>
              <a:t>DEF </a:t>
            </a:r>
            <a:r>
              <a:rPr lang="en-IN" sz="2800" b="1" dirty="0">
                <a:solidFill>
                  <a:schemeClr val="tx1"/>
                </a:solidFill>
              </a:rPr>
              <a:t>onto △</a:t>
            </a:r>
            <a:r>
              <a:rPr lang="en-IN" sz="2800" b="1" i="1" dirty="0">
                <a:solidFill>
                  <a:schemeClr val="tx1"/>
                </a:solidFill>
              </a:rPr>
              <a:t>LMN</a:t>
            </a:r>
            <a:r>
              <a:rPr lang="en-IN" sz="2800" b="1" dirty="0">
                <a:solidFill>
                  <a:schemeClr val="tx1"/>
                </a:solidFill>
              </a:rPr>
              <a:t>. If so, describe the translation. If not, explain why.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24" y="1714500"/>
            <a:ext cx="2615076" cy="2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0EC8B5-3819-4979-9120-C477F29E889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09D1BB-8600-4D6E-841B-DC0F55C08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6539</TotalTime>
  <Words>1040</Words>
  <Application>Microsoft Office PowerPoint</Application>
  <PresentationFormat>Widescreen</PresentationFormat>
  <Paragraphs>76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Proxima Nova</vt:lpstr>
      <vt:lpstr>ProximaNova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132</cp:revision>
  <cp:lastPrinted>2018-08-01T21:17:27Z</cp:lastPrinted>
  <dcterms:created xsi:type="dcterms:W3CDTF">2020-09-17T18:06:02Z</dcterms:created>
  <dcterms:modified xsi:type="dcterms:W3CDTF">2022-10-26T01:06:51Z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