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54"/>
  </p:notesMasterIdLst>
  <p:handoutMasterIdLst>
    <p:handoutMasterId r:id="rId55"/>
  </p:handoutMasterIdLst>
  <p:sldIdLst>
    <p:sldId id="327" r:id="rId6"/>
    <p:sldId id="261" r:id="rId7"/>
    <p:sldId id="329" r:id="rId8"/>
    <p:sldId id="303" r:id="rId9"/>
    <p:sldId id="378" r:id="rId10"/>
    <p:sldId id="304" r:id="rId11"/>
    <p:sldId id="305" r:id="rId12"/>
    <p:sldId id="330" r:id="rId13"/>
    <p:sldId id="37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72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752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52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824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6021C-E680-05DE-E3D2-006596088D92}" name="Oxley, Angela" initials="OA" userId="S::angela.oxley@mheducation.com::2701a8e4-ff8b-43b5-b1ab-b049b2cef046" providerId="AD"/>
  <p188:author id="{89121024-C2F1-772D-4EE0-0DA310714C15}" name="Nithiyanadhan Rajagopal" initials="NR" userId="S::Nithiyanandhan.R@spi-global.com::7ab3c0d7-e1d9-4568-9b85-35969e8fd21e" providerId="AD"/>
  <p188:author id="{D1433D37-D2E3-4444-6BDD-3E1ACC9A2A8D}" name="Joel B" initials="JB" userId="S::joel.benjamin@spi-global.com::95ddb632-f0c2-46ff-aefc-0c5d5f4a0b2a" providerId="AD"/>
  <p188:author id="{B3ADDF46-B7A6-A01A-9792-C5B084DF3E52}" name="Schilling, Kate" initials="SK" userId="S::Kate.Schilling@mheducation.com::208af9e5-fb00-4cc1-af35-d15ed655bb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692146"/>
    <a:srgbClr val="9F2241"/>
    <a:srgbClr val="720F11"/>
    <a:srgbClr val="00C7C3"/>
    <a:srgbClr val="02F0DE"/>
    <a:srgbClr val="33F0E1"/>
    <a:srgbClr val="33175A"/>
    <a:srgbClr val="FFB600"/>
    <a:srgbClr val="017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A2693-8BDB-4440-8FD6-EEBEDA622561}" v="24" dt="2022-01-19T14:32:41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4"/>
      </p:cViewPr>
      <p:guideLst>
        <p:guide pos="1512"/>
        <p:guide orient="horz" pos="3024"/>
        <p:guide orient="horz" pos="384"/>
        <p:guide orient="horz" pos="2520"/>
        <p:guide orient="horz" pos="1080"/>
        <p:guide orient="horz" pos="1752"/>
        <p:guide orient="horz" pos="3432"/>
        <p:guide orient="horz" pos="3120"/>
        <p:guide pos="52"/>
        <p:guide pos="384"/>
        <p:guide pos="6480"/>
        <p:guide pos="2597"/>
        <p:guide pos="288"/>
        <p:guide orient="horz" pos="2160"/>
        <p:guide orient="horz" pos="216"/>
        <p:guide orient="horz" pos="936"/>
        <p:guide pos="4824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3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3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/>
                  <a:t>The dilation of △</a:t>
                </a:r>
                <a:r>
                  <a:rPr lang="en-IN" sz="1200" i="1"/>
                  <a:t>DEF </a:t>
                </a:r>
                <a:r>
                  <a:rPr lang="en-IN" sz="1200"/>
                  <a:t>is </a:t>
                </a:r>
                <a:r>
                  <a:rPr lang="en-IN" sz="1200" err="1"/>
                  <a:t>centered</a:t>
                </a:r>
                <a:r>
                  <a:rPr lang="en-IN" sz="1200"/>
                  <a:t> at </a:t>
                </a:r>
                <a:r>
                  <a:rPr lang="en-IN" sz="1200" i="1">
                    <a:solidFill>
                      <a:srgbClr val="FF0000"/>
                    </a:solidFill>
                  </a:rPr>
                  <a:t>E</a:t>
                </a:r>
                <a:r>
                  <a:rPr lang="en-IN" sz="1200">
                    <a:solidFill>
                      <a:srgbClr val="FF0000"/>
                    </a:solidFill>
                  </a:rPr>
                  <a:t>(9, 3) </a:t>
                </a:r>
                <a:r>
                  <a:rPr lang="en-IN" sz="1200"/>
                  <a:t>and has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1200"/>
                  <a:t>.</a:t>
                </a:r>
              </a:p>
              <a:p>
                <a:r>
                  <a:rPr lang="en-IN" sz="1200"/>
                  <a:t>(</a:t>
                </a:r>
                <a:r>
                  <a:rPr lang="en-IN" sz="1200" i="1"/>
                  <a:t>x</a:t>
                </a:r>
                <a:r>
                  <a:rPr lang="en-IN" sz="1200"/>
                  <a:t>, </a:t>
                </a:r>
                <a:r>
                  <a:rPr lang="en-IN" sz="1200" i="1"/>
                  <a:t>y</a:t>
                </a:r>
                <a:r>
                  <a:rPr lang="en-IN" sz="1200"/>
                  <a:t>) 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+9,</m:t>
                        </m:r>
                        <m:f>
                          <m:fPr>
                            <m:ctrlPr>
                              <a:rPr lang="en-I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IN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/>
                  <a:t>The dilation of △</a:t>
                </a:r>
                <a:r>
                  <a:rPr lang="en-IN" sz="1200" i="1"/>
                  <a:t>DEF </a:t>
                </a:r>
                <a:r>
                  <a:rPr lang="en-IN" sz="1200"/>
                  <a:t>is </a:t>
                </a:r>
                <a:r>
                  <a:rPr lang="en-IN" sz="1200" err="1"/>
                  <a:t>centered</a:t>
                </a:r>
                <a:r>
                  <a:rPr lang="en-IN" sz="1200"/>
                  <a:t> at </a:t>
                </a:r>
                <a:r>
                  <a:rPr lang="en-IN" sz="1200" i="1">
                    <a:solidFill>
                      <a:srgbClr val="FF0000"/>
                    </a:solidFill>
                  </a:rPr>
                  <a:t>E</a:t>
                </a:r>
                <a:r>
                  <a:rPr lang="en-IN" sz="1200">
                    <a:solidFill>
                      <a:srgbClr val="FF0000"/>
                    </a:solidFill>
                  </a:rPr>
                  <a:t>(9, 3) </a:t>
                </a:r>
                <a:r>
                  <a:rPr lang="en-IN" sz="1200"/>
                  <a:t>and has a scale factor of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IN" sz="1200"/>
                  <a:t>.</a:t>
                </a:r>
              </a:p>
              <a:p>
                <a:r>
                  <a:rPr lang="en-IN" sz="1200"/>
                  <a:t>(</a:t>
                </a:r>
                <a:r>
                  <a:rPr lang="en-IN" sz="1200" i="1"/>
                  <a:t>x</a:t>
                </a:r>
                <a:r>
                  <a:rPr lang="en-IN" sz="1200"/>
                  <a:t>, </a:t>
                </a:r>
                <a:r>
                  <a:rPr lang="en-IN" sz="1200" i="1"/>
                  <a:t>y</a:t>
                </a:r>
                <a:r>
                  <a:rPr lang="en-IN" sz="1200"/>
                  <a:t>) →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(𝑥−9)+9,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(𝑦−3)+3)</a:t>
                </a:r>
                <a:endParaRPr lang="en-IN" sz="1200">
                  <a:solidFill>
                    <a:schemeClr val="tx1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40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4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9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9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2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1200" b="1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200" b="1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1200" b="0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sz="1200" b="1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2600"/>
                  </a:spcAft>
                </a:pP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5/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27</a:t>
                </a:r>
                <a:r>
                  <a:rPr lang="en-US" sz="1200" b="1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6</a:t>
                </a:r>
                <a:r>
                  <a:rPr lang="en-US" sz="1200" b="1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9/48</a:t>
                </a:r>
                <a:r>
                  <a:rPr lang="en-US" sz="1200" b="0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7/180</a:t>
                </a:r>
                <a:r>
                  <a:rPr lang="en-US" sz="1200" b="1" i="0">
                    <a:solidFill>
                      <a:srgbClr val="FF0000"/>
                    </a:solidFill>
                    <a:effectLst/>
                    <a:latin typeface="ProximaNov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63/100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8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39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8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8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>
                <a:solidFill>
                  <a:srgbClr val="FF0000"/>
                </a:solidFill>
              </a:rPr>
              <a:t>Sample answer: All of the transformations represent a mapping of a preimage to an image. Three of the four transformations are isometries.</a:t>
            </a:r>
          </a:p>
          <a:p>
            <a:r>
              <a:rPr lang="en-IN" sz="1200">
                <a:solidFill>
                  <a:srgbClr val="FF0000"/>
                </a:solidFill>
              </a:rPr>
              <a:t>reflections, translations, and rotations </a:t>
            </a:r>
          </a:p>
          <a:p>
            <a:r>
              <a:rPr lang="en-IN" sz="1200">
                <a:solidFill>
                  <a:srgbClr val="FF0000"/>
                </a:solidFill>
              </a:rPr>
              <a:t>translations, rotations, and dilations</a:t>
            </a: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/>
              <a:t>X′</a:t>
            </a:r>
            <a:r>
              <a:rPr lang="en-IN" sz="1200"/>
              <a:t>(</a:t>
            </a:r>
            <a:r>
              <a:rPr lang="en-IN" sz="1200">
                <a:solidFill>
                  <a:srgbClr val="FF0000"/>
                </a:solidFill>
              </a:rPr>
              <a:t>12, −16</a:t>
            </a:r>
            <a:r>
              <a:rPr lang="en-IN" sz="1200"/>
              <a:t>), </a:t>
            </a:r>
            <a:r>
              <a:rPr lang="en-IN" sz="1200" i="1"/>
              <a:t>Y′</a:t>
            </a:r>
            <a:r>
              <a:rPr lang="en-IN" sz="1200"/>
              <a:t>(</a:t>
            </a:r>
            <a:r>
              <a:rPr lang="en-IN" sz="1200">
                <a:solidFill>
                  <a:srgbClr val="FF0000"/>
                </a:solidFill>
              </a:rPr>
              <a:t>24, 20</a:t>
            </a:r>
            <a:r>
              <a:rPr lang="en-IN" sz="1200"/>
              <a:t>), </a:t>
            </a:r>
            <a:r>
              <a:rPr lang="en-IN" sz="1200" i="1"/>
              <a:t>Z′</a:t>
            </a:r>
            <a:r>
              <a:rPr lang="en-IN" sz="1200"/>
              <a:t>(</a:t>
            </a:r>
            <a:r>
              <a:rPr lang="en-IN" sz="1200">
                <a:solidFill>
                  <a:srgbClr val="FF0000"/>
                </a:solidFill>
              </a:rPr>
              <a:t>32, −8</a:t>
            </a:r>
            <a:r>
              <a:rPr lang="en-IN" sz="1200"/>
              <a:t>) </a:t>
            </a:r>
            <a:endParaRPr lang="da-DK" sz="1200" b="1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/>
              <a:t>X′</a:t>
            </a:r>
            <a:r>
              <a:rPr lang="en-IN" sz="1200"/>
              <a:t>(</a:t>
            </a:r>
            <a:r>
              <a:rPr lang="en-IN" sz="1200">
                <a:solidFill>
                  <a:srgbClr val="FF0000"/>
                </a:solidFill>
              </a:rPr>
              <a:t>0, −13</a:t>
            </a:r>
            <a:r>
              <a:rPr lang="en-IN" sz="1200"/>
              <a:t>), </a:t>
            </a:r>
            <a:r>
              <a:rPr lang="en-IN" sz="1200" i="1"/>
              <a:t>Y′</a:t>
            </a:r>
            <a:r>
              <a:rPr lang="en-IN" sz="1200"/>
              <a:t>(</a:t>
            </a:r>
            <a:r>
              <a:rPr lang="en-IN" sz="1200">
                <a:solidFill>
                  <a:srgbClr val="FF0000"/>
                </a:solidFill>
              </a:rPr>
              <a:t>6, 5</a:t>
            </a:r>
            <a:r>
              <a:rPr lang="en-IN" sz="1200"/>
              <a:t>), </a:t>
            </a:r>
            <a:r>
              <a:rPr lang="en-IN" sz="1200" i="1"/>
              <a:t>Z′</a:t>
            </a:r>
            <a:r>
              <a:rPr lang="en-IN" sz="1200"/>
              <a:t>(</a:t>
            </a:r>
            <a:r>
              <a:rPr lang="en-IN" sz="1200">
                <a:solidFill>
                  <a:srgbClr val="FF0000"/>
                </a:solidFill>
              </a:rPr>
              <a:t>10, −9</a:t>
            </a:r>
            <a:r>
              <a:rPr lang="en-IN" sz="1200"/>
              <a:t>)</a:t>
            </a: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9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4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Dilations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Dilations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4"/>
            <a:ext cx="6843452" cy="2092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Determine whether the dilation from △</a:t>
            </a:r>
            <a:r>
              <a:rPr lang="en-IN" sz="2800" b="1" i="1">
                <a:solidFill>
                  <a:schemeClr val="tx1"/>
                </a:solidFill>
              </a:rPr>
              <a:t>ABC </a:t>
            </a:r>
            <a:r>
              <a:rPr lang="en-IN" sz="2800" b="1">
                <a:solidFill>
                  <a:schemeClr val="tx1"/>
                </a:solidFill>
              </a:rPr>
              <a:t>to △</a:t>
            </a:r>
            <a:r>
              <a:rPr lang="en-IN" sz="2800" b="1" i="1">
                <a:solidFill>
                  <a:schemeClr val="tx1"/>
                </a:solidFill>
              </a:rPr>
              <a:t>DEF </a:t>
            </a:r>
            <a:r>
              <a:rPr lang="en-IN" sz="2800" b="1">
                <a:solidFill>
                  <a:schemeClr val="tx1"/>
                </a:solidFill>
              </a:rPr>
              <a:t>is an </a:t>
            </a:r>
            <a:r>
              <a:rPr lang="en-IN" sz="2800" b="1" i="1">
                <a:solidFill>
                  <a:schemeClr val="tx1"/>
                </a:solidFill>
              </a:rPr>
              <a:t>enlargement </a:t>
            </a:r>
            <a:r>
              <a:rPr lang="en-IN" sz="2800" b="1">
                <a:solidFill>
                  <a:schemeClr val="tx1"/>
                </a:solidFill>
              </a:rPr>
              <a:t>or a </a:t>
            </a:r>
            <a:r>
              <a:rPr lang="en-IN" sz="2800" b="1" i="1">
                <a:solidFill>
                  <a:schemeClr val="tx1"/>
                </a:solidFill>
              </a:rPr>
              <a:t>reduction</a:t>
            </a:r>
            <a:r>
              <a:rPr lang="en-IN" sz="2800" b="1">
                <a:solidFill>
                  <a:schemeClr val="tx1"/>
                </a:solidFill>
              </a:rPr>
              <a:t>. Then find the scale factor of the dilation. 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a Dilation to Find Scale Factor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71A0B-FD30-43CD-961A-0AF929AA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5" y="1707844"/>
            <a:ext cx="310101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4"/>
                <a:ext cx="6843452" cy="313251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/>
                  <a:t>△</a:t>
                </a:r>
                <a:r>
                  <a:rPr lang="en-IN" sz="2800" i="1"/>
                  <a:t>DEF </a:t>
                </a:r>
                <a:r>
                  <a:rPr lang="en-IN" sz="2800"/>
                  <a:t>is smaller than △</a:t>
                </a:r>
                <a:r>
                  <a:rPr lang="en-IN" sz="2800" i="1"/>
                  <a:t>ABC</a:t>
                </a:r>
                <a:r>
                  <a:rPr lang="en-IN" sz="2800"/>
                  <a:t>, so the dilation is a reduction. The scale factor is equal to the side length of △</a:t>
                </a:r>
                <a:r>
                  <a:rPr lang="en-IN" sz="2800" i="1"/>
                  <a:t>DEF </a:t>
                </a:r>
                <a:r>
                  <a:rPr lang="en-IN" sz="2800"/>
                  <a:t>divided by the corresponding side length of △</a:t>
                </a:r>
                <a:r>
                  <a:rPr lang="en-IN" sz="2800" i="1"/>
                  <a:t>ABC</a:t>
                </a:r>
                <a:r>
                  <a:rPr lang="en-IN" sz="2800"/>
                  <a:t>.</a:t>
                </a:r>
              </a:p>
              <a:p>
                <a:r>
                  <a:rPr lang="en-IN" sz="2800"/>
                  <a:t>So, the scale factor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0" i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2800"/>
                  <a:t>. </a:t>
                </a:r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4"/>
                <a:ext cx="6843452" cy="3132513"/>
              </a:xfrm>
              <a:prstGeom prst="rect">
                <a:avLst/>
              </a:prstGeom>
              <a:blipFill>
                <a:blip r:embed="rId2"/>
                <a:stretch>
                  <a:fillRect l="-1781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a Dilation to Find Scale Factor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9D448-52A6-4CDC-9F4B-93793B92B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5" y="1707844"/>
            <a:ext cx="310101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3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197238" cy="17211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/>
              <a:t>Explain why your scale factor is reasonable.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Identify a Dilation to Find Scale Factor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6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6047607" cy="41747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SCHOOL SPIRIT </a:t>
            </a:r>
            <a:r>
              <a:rPr lang="en-IN" sz="2800" b="1"/>
              <a:t>Jalal is printing a banner for his school’s wheelchair tennis team based on the design shown below. By what percent should Jalal enlarge his design so that the dimensions of the banner are 5 times that of the original design? What will be the dimensions of the banner?</a:t>
            </a:r>
            <a:r>
              <a:rPr lang="en-IN" sz="2800" b="1">
                <a:solidFill>
                  <a:schemeClr val="tx1"/>
                </a:solidFill>
              </a:rPr>
              <a:t> 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and Use a Scale Factor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5558C4E-ADA7-4C7F-948C-7D6BBBAF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68" y="1844123"/>
            <a:ext cx="46863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10275421" cy="46531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Jalal wants to create an enlarged image of his banner design using a commercial printer. The scale factor of his enlargement is 5. Written as a percent, the scale factor is (5 × 100)% or 500%. </a:t>
            </a:r>
          </a:p>
          <a:p>
            <a:r>
              <a:rPr lang="en-IN" sz="2800"/>
              <a:t>Now we can find the dimensions of the enlarged image using the scale factor. </a:t>
            </a:r>
          </a:p>
          <a:p>
            <a:r>
              <a:rPr lang="en-IN" sz="2800"/>
              <a:t>width: 6 in. × 500% = 30 in. </a:t>
            </a:r>
          </a:p>
          <a:p>
            <a:r>
              <a:rPr lang="en-IN" sz="2800"/>
              <a:t>length: 14 in. × 500% = 70 in. </a:t>
            </a:r>
          </a:p>
          <a:p>
            <a:r>
              <a:rPr lang="en-IN" sz="2800"/>
              <a:t>The banner will be 30 inches by 70 inches. 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and Use a Scale Factor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7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827127" cy="32451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Jalal</a:t>
            </a:r>
            <a:r>
              <a:rPr lang="en-IN" sz="2800" b="1"/>
              <a:t>’</a:t>
            </a:r>
            <a:r>
              <a:rPr lang="en-IN" sz="2800"/>
              <a:t>s school district has volunteered to buy 3 banners for every high school in the district. Every banner will be 30 inches by 70 inches. If there are 4 high schools in the district and it costs $8 per square foot to print a banner, what will be the total cost of the banners?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and Use a Scale Factor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9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553498" cy="17211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On the coordinate plane, a dilation is a function that involves multiplying by a scale factor of </a:t>
            </a:r>
            <a:r>
              <a:rPr lang="en-IN" sz="2800" i="1"/>
              <a:t>k </a:t>
            </a:r>
            <a:r>
              <a:rPr lang="en-IN" sz="2800"/>
              <a:t>to find the coordinates of the vertices of an image. 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Dilations on the Coordinate Plane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6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553498" cy="6078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Key Concept:</a:t>
            </a:r>
            <a:r>
              <a:rPr lang="en-IN" sz="2800" b="1"/>
              <a:t> Dilations </a:t>
            </a:r>
            <a:r>
              <a:rPr lang="en-IN" sz="2800" b="1" err="1"/>
              <a:t>Centered</a:t>
            </a:r>
            <a:r>
              <a:rPr lang="en-IN" sz="2800" b="1"/>
              <a:t> at the Origin</a:t>
            </a:r>
            <a:endParaRPr lang="en-IN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Dilations on the Coordinate Plane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22654"/>
              </p:ext>
            </p:extLst>
          </p:nvPr>
        </p:nvGraphicFramePr>
        <p:xfrm>
          <a:off x="459871" y="2316478"/>
          <a:ext cx="1078992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582737215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1929857934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395741813"/>
                    </a:ext>
                  </a:extLst>
                </a:gridCol>
              </a:tblGrid>
              <a:tr h="3017520">
                <a:tc>
                  <a:txBody>
                    <a:bodyPr/>
                    <a:lstStyle/>
                    <a:p>
                      <a:r>
                        <a:rPr lang="en-IN" sz="2800" b="1"/>
                        <a:t>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 dilate a figure by a scale factor of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with respect to the 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of dilation (0, 0), multiply the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and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-coordinate of each vertex by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image of 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△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PQR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dilated by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3 is 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△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PʹQ′R′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429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IN" sz="2800" b="1"/>
                        <a:t>Symbols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⟶ </a:t>
                      </a:r>
                      <a:r>
                        <a:rPr lang="en-IN" sz="2800" b="0" i="0" u="none" strike="noStrike" kern="1200" baseline="0">
                          <a:solidFill>
                            <a:srgbClr val="9F224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 err="1">
                          <a:solidFill>
                            <a:srgbClr val="9F2241"/>
                          </a:solidFill>
                          <a:latin typeface="+mn-lt"/>
                          <a:ea typeface="+mn-ea"/>
                          <a:cs typeface="+mn-cs"/>
                        </a:rPr>
                        <a:t>kx</a:t>
                      </a:r>
                      <a:r>
                        <a:rPr lang="en-IN" sz="2800" b="0" i="0" u="none" strike="noStrike" kern="1200" baseline="0">
                          <a:solidFill>
                            <a:srgbClr val="9F224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 err="1">
                          <a:solidFill>
                            <a:srgbClr val="9F2241"/>
                          </a:solidFill>
                          <a:latin typeface="+mn-lt"/>
                          <a:ea typeface="+mn-ea"/>
                          <a:cs typeface="+mn-cs"/>
                        </a:rPr>
                        <a:t>ky</a:t>
                      </a:r>
                      <a:r>
                        <a:rPr lang="en-IN" sz="2800" b="0" i="0" u="none" strike="noStrike" kern="1200" baseline="0">
                          <a:solidFill>
                            <a:srgbClr val="9F224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541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465ABDD-132C-4A2C-B167-D301BAEE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48" y="3688078"/>
            <a:ext cx="249112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553498" cy="15222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A figure will not always be dilated with respect to the origin. A </a:t>
            </a:r>
            <a:r>
              <a:rPr lang="en-IN" sz="2800" err="1"/>
              <a:t>center</a:t>
            </a:r>
            <a:r>
              <a:rPr lang="en-IN" sz="2800"/>
              <a:t> of dilation can be any point on the coordinate plane, including a point on the figure.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Dilations on the Coordinate Plane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1011691" cy="6086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 b="1">
                <a:solidFill>
                  <a:schemeClr val="tx1"/>
                </a:solidFill>
              </a:rPr>
              <a:t>Key Concept:</a:t>
            </a:r>
            <a:r>
              <a:rPr lang="en-IN" sz="2600" b="1"/>
              <a:t> Dilations </a:t>
            </a:r>
            <a:r>
              <a:rPr lang="en-IN" sz="2600" b="1" err="1"/>
              <a:t>Centered</a:t>
            </a:r>
            <a:r>
              <a:rPr lang="en-IN" sz="2600" b="1"/>
              <a:t> at a Point That Is Not the Origin</a:t>
            </a:r>
            <a:endParaRPr lang="en-IN" sz="26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Dilations on the Coordinate Plane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02089"/>
              </p:ext>
            </p:extLst>
          </p:nvPr>
        </p:nvGraphicFramePr>
        <p:xfrm>
          <a:off x="459871" y="2316478"/>
          <a:ext cx="9653036" cy="296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582737215"/>
                    </a:ext>
                  </a:extLst>
                </a:gridCol>
                <a:gridCol w="7915676">
                  <a:extLst>
                    <a:ext uri="{9D8B030D-6E8A-4147-A177-3AD203B41FA5}">
                      <a16:colId xmlns:a16="http://schemas.microsoft.com/office/drawing/2014/main" val="1929857934"/>
                    </a:ext>
                  </a:extLst>
                </a:gridCol>
              </a:tblGrid>
              <a:tr h="2969655">
                <a:tc>
                  <a:txBody>
                    <a:bodyPr/>
                    <a:lstStyle/>
                    <a:p>
                      <a:r>
                        <a:rPr lang="en-IN" sz="2800" b="1"/>
                        <a:t>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 dilate a figure by a scale factor of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with respect to the 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of dilation 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a, 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), translate each vertex along the vector ⟨−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⟩. Then multiply the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and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-coordinate of each vertex by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Lastly, translate each vertex along the vector ⟨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a, 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⟩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4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75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1"/>
                <a:ext cx="7396688" cy="491355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Write each fraction in simplest form.</a:t>
                </a:r>
              </a:p>
              <a:p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1.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2800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2.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</m:oMath>
                </a14:m>
                <a:endParaRPr lang="en-US" sz="2800" b="1">
                  <a:solidFill>
                    <a:srgbClr val="FF0000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3.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240</m:t>
                        </m:r>
                      </m:den>
                    </m:f>
                  </m:oMath>
                </a14:m>
                <a:endParaRPr lang="en-US" sz="2800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4.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540</m:t>
                        </m:r>
                      </m:den>
                    </m:f>
                  </m:oMath>
                </a14:m>
                <a:endParaRPr lang="en-US" sz="2800" b="1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5.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189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2800" b="1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1"/>
                <a:ext cx="7396688" cy="4913559"/>
              </a:xfrm>
              <a:prstGeom prst="rect">
                <a:avLst/>
              </a:prstGeom>
              <a:blipFill>
                <a:blip r:embed="rId3"/>
                <a:stretch>
                  <a:fillRect l="-1647"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Dilations on the Coordinate Plane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898155"/>
                  </p:ext>
                </p:extLst>
              </p:nvPr>
            </p:nvGraphicFramePr>
            <p:xfrm>
              <a:off x="459871" y="1746463"/>
              <a:ext cx="9656064" cy="438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37360">
                      <a:extLst>
                        <a:ext uri="{9D8B030D-6E8A-4147-A177-3AD203B41FA5}">
                          <a16:colId xmlns:a16="http://schemas.microsoft.com/office/drawing/2014/main" val="3582737215"/>
                        </a:ext>
                      </a:extLst>
                    </a:gridCol>
                    <a:gridCol w="4261104">
                      <a:extLst>
                        <a:ext uri="{9D8B030D-6E8A-4147-A177-3AD203B41FA5}">
                          <a16:colId xmlns:a16="http://schemas.microsoft.com/office/drawing/2014/main" val="1929857934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20582202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Symbols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→ 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k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x 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a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) +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a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,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k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) +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)</a:t>
                          </a:r>
                          <a:endParaRPr lang="es-ES" sz="2800" b="0" i="0" u="none" strike="noStrike" kern="1200" baseline="0">
                            <a:solidFill>
                              <a:srgbClr val="692146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2800" b="0" i="0" u="none" strike="noStrike" kern="1200" baseline="0">
                            <a:solidFill>
                              <a:srgbClr val="692146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1277896"/>
                      </a:ext>
                    </a:extLst>
                  </a:tr>
                  <a:tr h="356616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image of </a:t>
                          </a:r>
                          <a:r>
                            <a:rPr lang="en-IN" sz="2800" b="1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△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 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dilated by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IN" sz="2800" b="0" i="0" u="none" strike="noStrike" kern="1200" baseline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centered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(4, 2) is </a:t>
                          </a:r>
                          <a:r>
                            <a:rPr lang="en-IN" sz="2800" b="1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△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D′E′F′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93429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898155"/>
                  </p:ext>
                </p:extLst>
              </p:nvPr>
            </p:nvGraphicFramePr>
            <p:xfrm>
              <a:off x="459871" y="1746463"/>
              <a:ext cx="9656064" cy="438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37360">
                      <a:extLst>
                        <a:ext uri="{9D8B030D-6E8A-4147-A177-3AD203B41FA5}">
                          <a16:colId xmlns:a16="http://schemas.microsoft.com/office/drawing/2014/main" val="3582737215"/>
                        </a:ext>
                      </a:extLst>
                    </a:gridCol>
                    <a:gridCol w="4261104">
                      <a:extLst>
                        <a:ext uri="{9D8B030D-6E8A-4147-A177-3AD203B41FA5}">
                          <a16:colId xmlns:a16="http://schemas.microsoft.com/office/drawing/2014/main" val="1929857934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20582202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Symbols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00A6B9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→ 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k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x 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a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) +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a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,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k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) + </a:t>
                          </a:r>
                          <a:r>
                            <a:rPr lang="en-US" sz="2800" b="0" i="1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lang="en-US" sz="2800" b="0" i="0" u="none" strike="noStrike" kern="1200" baseline="0">
                              <a:solidFill>
                                <a:srgbClr val="692146"/>
                              </a:solidFill>
                              <a:latin typeface="+mj-lt"/>
                              <a:ea typeface="Cambria Math" panose="02040503050406030204" pitchFamily="18" charset="0"/>
                              <a:cs typeface="+mn-cs"/>
                            </a:rPr>
                            <a:t>)</a:t>
                          </a:r>
                          <a:endParaRPr lang="es-ES" sz="2800" b="0" i="0" u="none" strike="noStrike" kern="1200" baseline="0">
                            <a:solidFill>
                              <a:srgbClr val="692146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2800" b="0" i="0" u="none" strike="noStrike" kern="1200" baseline="0">
                            <a:solidFill>
                              <a:srgbClr val="692146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1277896"/>
                      </a:ext>
                    </a:extLst>
                  </a:tr>
                  <a:tr h="356616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857" t="-24744" r="-86000" b="-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93429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BA06751-87CB-47DE-BE5D-9A654FED8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2665584"/>
            <a:ext cx="28670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9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827126" cy="27691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When the </a:t>
            </a:r>
            <a:r>
              <a:rPr lang="en-IN" sz="2800" err="1"/>
              <a:t>center</a:t>
            </a:r>
            <a:r>
              <a:rPr lang="en-IN" sz="2800"/>
              <a:t> of dilation is at (</a:t>
            </a:r>
            <a:r>
              <a:rPr lang="en-IN" sz="2800" i="1"/>
              <a:t>a</a:t>
            </a:r>
            <a:r>
              <a:rPr lang="en-IN" sz="2800"/>
              <a:t>, </a:t>
            </a:r>
            <a:r>
              <a:rPr lang="en-IN" sz="2800" i="1"/>
              <a:t>b</a:t>
            </a:r>
            <a:r>
              <a:rPr lang="en-IN" sz="2800"/>
              <a:t>), why is the figure translated along the vectors ⟨−</a:t>
            </a:r>
            <a:r>
              <a:rPr lang="en-IN" sz="2800" i="1"/>
              <a:t>a, </a:t>
            </a:r>
            <a:r>
              <a:rPr lang="en-IN" sz="2800"/>
              <a:t>−</a:t>
            </a:r>
            <a:r>
              <a:rPr lang="en-IN" sz="2800" i="1"/>
              <a:t>b</a:t>
            </a:r>
            <a:r>
              <a:rPr lang="en-IN" sz="2800"/>
              <a:t>⟩ and ⟨</a:t>
            </a:r>
            <a:r>
              <a:rPr lang="en-IN" sz="2800" i="1"/>
              <a:t>a, b</a:t>
            </a:r>
            <a:r>
              <a:rPr lang="en-IN" sz="2800"/>
              <a:t>⟩?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Dilations on the Coordinate Plane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4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4"/>
                <a:ext cx="8379326" cy="327165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△</a:t>
                </a:r>
                <a:r>
                  <a:rPr lang="en-IN" sz="2800" b="1" i="1">
                    <a:solidFill>
                      <a:schemeClr val="tx1"/>
                    </a:solidFill>
                  </a:rPr>
                  <a:t>TRS </a:t>
                </a:r>
                <a:r>
                  <a:rPr lang="en-IN" sz="2800" b="1">
                    <a:solidFill>
                      <a:schemeClr val="tx1"/>
                    </a:solidFill>
                  </a:rPr>
                  <a:t>has vertices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T</a:t>
                </a:r>
                <a:r>
                  <a:rPr lang="en-IN" sz="2800" b="1">
                    <a:solidFill>
                      <a:schemeClr val="tx1"/>
                    </a:solidFill>
                  </a:rPr>
                  <a:t>(−4, −5),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R</a:t>
                </a:r>
                <a:r>
                  <a:rPr lang="en-IN" sz="2800" b="1">
                    <a:solidFill>
                      <a:schemeClr val="tx1"/>
                    </a:solidFill>
                  </a:rPr>
                  <a:t>(0, 6), and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S</a:t>
                </a:r>
                <a:r>
                  <a:rPr lang="en-IN" sz="2800" b="1">
                    <a:solidFill>
                      <a:schemeClr val="tx1"/>
                    </a:solidFill>
                  </a:rPr>
                  <a:t>(4, 3). Find the coordinates of the vertices of △</a:t>
                </a:r>
                <a:r>
                  <a:rPr lang="en-IN" sz="2800" b="1" i="1">
                    <a:solidFill>
                      <a:schemeClr val="tx1"/>
                    </a:solidFill>
                  </a:rPr>
                  <a:t>T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R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S</a:t>
                </a:r>
                <a:r>
                  <a:rPr lang="en-IN" sz="2800" b="1">
                    <a:solidFill>
                      <a:schemeClr val="tx1"/>
                    </a:solidFill>
                  </a:rPr>
                  <a:t>′ after each dilation of △</a:t>
                </a:r>
                <a:r>
                  <a:rPr lang="en-IN" sz="2800" b="1" i="1">
                    <a:solidFill>
                      <a:schemeClr val="tx1"/>
                    </a:solidFill>
                  </a:rPr>
                  <a:t>TRS</a:t>
                </a:r>
                <a:r>
                  <a:rPr lang="en-IN" sz="2800" b="1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</a:rPr>
                  <a:t>a. </a:t>
                </a:r>
                <a:r>
                  <a:rPr lang="en-IN" sz="2800" b="1" err="1">
                    <a:solidFill>
                      <a:schemeClr val="tx1"/>
                    </a:solidFill>
                  </a:rPr>
                  <a:t>centered</a:t>
                </a:r>
                <a:r>
                  <a:rPr lang="en-IN" sz="2800" b="1">
                    <a:solidFill>
                      <a:schemeClr val="tx1"/>
                    </a:solidFill>
                  </a:rPr>
                  <a:t> at the origin,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N" sz="2800" b="1"/>
              </a:p>
              <a:p>
                <a:r>
                  <a:rPr lang="da-DK" sz="2800" b="1">
                    <a:solidFill>
                      <a:schemeClr val="tx1"/>
                    </a:solidFill>
                  </a:rPr>
                  <a:t>b. centered at </a:t>
                </a:r>
                <a:r>
                  <a:rPr lang="da-DK" sz="2800" b="1" i="1">
                    <a:solidFill>
                      <a:schemeClr val="tx1"/>
                    </a:solidFill>
                  </a:rPr>
                  <a:t>R</a:t>
                </a:r>
                <a:r>
                  <a:rPr lang="da-DK" sz="2800" b="1">
                    <a:solidFill>
                      <a:schemeClr val="tx1"/>
                    </a:solidFill>
                  </a:rPr>
                  <a:t>, </a:t>
                </a:r>
                <a:r>
                  <a:rPr lang="da-DK" sz="2800" b="1" i="1">
                    <a:solidFill>
                      <a:schemeClr val="tx1"/>
                    </a:solidFill>
                  </a:rPr>
                  <a:t>k </a:t>
                </a:r>
                <a:r>
                  <a:rPr lang="da-DK" sz="2800" b="1">
                    <a:solidFill>
                      <a:schemeClr val="tx1"/>
                    </a:solidFill>
                  </a:rPr>
                  <a:t>= 3</a:t>
                </a:r>
                <a:endParaRPr lang="da-DK" sz="2800">
                  <a:solidFill>
                    <a:schemeClr val="tx1"/>
                  </a:solidFill>
                </a:endParaRPr>
              </a:p>
              <a:p>
                <a:endParaRPr lang="en-IN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4"/>
                <a:ext cx="8379326" cy="3271659"/>
              </a:xfrm>
              <a:prstGeom prst="rect">
                <a:avLst/>
              </a:prstGeom>
              <a:blipFill>
                <a:blip r:embed="rId2"/>
                <a:stretch>
                  <a:fillRect l="-1455" t="-1862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Dilate a Figure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1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5"/>
                <a:ext cx="9827126" cy="229265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a. </a:t>
                </a:r>
                <a:r>
                  <a:rPr lang="en-IN" sz="2800" b="1" err="1">
                    <a:solidFill>
                      <a:schemeClr val="tx1"/>
                    </a:solidFill>
                  </a:rPr>
                  <a:t>centered</a:t>
                </a:r>
                <a:r>
                  <a:rPr lang="en-IN" sz="2800" b="1">
                    <a:solidFill>
                      <a:schemeClr val="tx1"/>
                    </a:solidFill>
                  </a:rPr>
                  <a:t> at the origin,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IN" sz="2800" b="1"/>
              </a:p>
              <a:p>
                <a:r>
                  <a:rPr lang="en-IN" sz="2800">
                    <a:solidFill>
                      <a:schemeClr val="tx2"/>
                    </a:solidFill>
                  </a:rPr>
                  <a:t>Because the scale factor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, the coordinates of the vertices of </a:t>
                </a:r>
                <a:r>
                  <a:rPr lang="en-IN" sz="2800" b="1">
                    <a:solidFill>
                      <a:schemeClr val="tx2"/>
                    </a:solidFill>
                  </a:rPr>
                  <a:t>△</a:t>
                </a:r>
                <a:r>
                  <a:rPr lang="en-IN" sz="2800" i="1">
                    <a:solidFill>
                      <a:schemeClr val="tx2"/>
                    </a:solidFill>
                  </a:rPr>
                  <a:t>T</a:t>
                </a:r>
                <a:r>
                  <a:rPr lang="en-IN" sz="2800"/>
                  <a:t>′</a:t>
                </a:r>
                <a:r>
                  <a:rPr lang="en-IN" sz="2800" i="1">
                    <a:solidFill>
                      <a:schemeClr val="tx2"/>
                    </a:solidFill>
                  </a:rPr>
                  <a:t>R</a:t>
                </a:r>
                <a:r>
                  <a:rPr lang="en-IN" sz="2800"/>
                  <a:t>′</a:t>
                </a:r>
                <a:r>
                  <a:rPr lang="en-IN" sz="2800" i="1">
                    <a:solidFill>
                      <a:schemeClr val="tx2"/>
                    </a:solidFill>
                  </a:rPr>
                  <a:t>S</a:t>
                </a:r>
                <a:r>
                  <a:rPr lang="en-IN" sz="2800"/>
                  <a:t>′</a:t>
                </a:r>
                <a:r>
                  <a:rPr lang="en-IN" sz="2800" b="1">
                    <a:solidFill>
                      <a:schemeClr val="tx2"/>
                    </a:solidFill>
                  </a:rPr>
                  <a:t> </a:t>
                </a:r>
                <a:r>
                  <a:rPr lang="en-IN" sz="2800">
                    <a:solidFill>
                      <a:schemeClr val="tx2"/>
                    </a:solidFill>
                  </a:rPr>
                  <a:t>should be half of the value of the coordinates of the vertices of </a:t>
                </a:r>
                <a:r>
                  <a:rPr lang="en-IN" sz="2800" b="1">
                    <a:solidFill>
                      <a:schemeClr val="tx2"/>
                    </a:solidFill>
                  </a:rPr>
                  <a:t>△</a:t>
                </a:r>
                <a:r>
                  <a:rPr lang="en-IN" sz="2800" i="1">
                    <a:solidFill>
                      <a:schemeClr val="tx2"/>
                    </a:solidFill>
                  </a:rPr>
                  <a:t>TRS</a:t>
                </a:r>
                <a:r>
                  <a:rPr lang="en-IN" sz="2800">
                    <a:solidFill>
                      <a:schemeClr val="tx2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5"/>
                <a:ext cx="9827126" cy="2292655"/>
              </a:xfrm>
              <a:prstGeom prst="rect">
                <a:avLst/>
              </a:prstGeom>
              <a:blipFill>
                <a:blip r:embed="rId2"/>
                <a:stretch>
                  <a:fillRect l="-1240" r="-310" b="-8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Dilate a Figure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5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827126" cy="2292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Dilate a Figure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269778"/>
                  </p:ext>
                </p:extLst>
              </p:nvPr>
            </p:nvGraphicFramePr>
            <p:xfrm>
              <a:off x="457200" y="1714500"/>
              <a:ext cx="10093432" cy="438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1013274025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554819849"/>
                        </a:ext>
                      </a:extLst>
                    </a:gridCol>
                    <a:gridCol w="7425047">
                      <a:extLst>
                        <a:ext uri="{9D8B030D-6E8A-4147-A177-3AD203B41FA5}">
                          <a16:colId xmlns:a16="http://schemas.microsoft.com/office/drawing/2014/main" val="2392386892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0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IN" sz="2800" b="0" i="1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IN" sz="2800" b="0" i="1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IN" sz="2800">
                            <a:solidFill>
                              <a:srgbClr val="00A6B9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IN" sz="2800" b="0" i="1" u="none" strike="noStrike" kern="1200" baseline="0" err="1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kx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IN" sz="2800" b="0" i="1" u="none" strike="noStrike" kern="1200" baseline="0" err="1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ky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IN" sz="2800">
                            <a:solidFill>
                              <a:srgbClr val="692146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8024230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IN" sz="2800" b="0" i="1" u="none" strike="noStrike" kern="1200" baseline="0" dirty="0" smtClean="0">
                                  <a:solidFill>
                                    <a:srgbClr val="00A6B9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  <m:r>
                                <a:rPr lang="en-IN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(−4,−</m:t>
                              </m:r>
                              <m:r>
                                <a:rPr lang="en-IN" sz="2800" b="0" i="1" u="none" strike="noStrike" kern="1200" baseline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5)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 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I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2800" b="0" i="0">
                              <a:solidFill>
                                <a:schemeClr val="tx2"/>
                              </a:solidFill>
                              <a:latin typeface="+mj-lt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′(−2, −2.5)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9717441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IN" sz="2800" b="0" i="1" u="none" strike="noStrike" kern="1200" baseline="0" dirty="0" smtClean="0">
                                  <a:solidFill>
                                    <a:srgbClr val="00A6B9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  <m:r>
                                <a:rPr lang="en-IN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(0,6</m:t>
                              </m:r>
                              <m:r>
                                <a:rPr lang="en-IN" sz="2800" b="0" i="1" u="none" strike="noStrike" kern="1200" baseline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I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or</a:t>
                          </a:r>
                          <a:r>
                            <a:rPr lang="en-IN" sz="2800" baseline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800" b="0" i="1" baseline="0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b="0" i="1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0, 3</m:t>
                                  </m:r>
                                </m:e>
                              </m:d>
                            </m:oMath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3569060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IN" sz="2800" b="0" i="1" u="none" strike="noStrike" kern="1200" baseline="0" dirty="0" smtClean="0">
                                  <a:solidFill>
                                    <a:srgbClr val="00A6B9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  <m:r>
                                <a:rPr lang="en-IN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(4,</m:t>
                              </m:r>
                              <m:r>
                                <a:rPr lang="en-US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IN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IN" sz="2800" b="0" i="1" u="none" strike="noStrike" kern="1200" baseline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I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or</a:t>
                          </a:r>
                          <a:r>
                            <a:rPr lang="en-IN" sz="2800" baseline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b="0" i="1" baseline="0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800" b="0" i="1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2, 1.5</m:t>
                                  </m:r>
                                </m:e>
                              </m:d>
                            </m:oMath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8309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269778"/>
                  </p:ext>
                </p:extLst>
              </p:nvPr>
            </p:nvGraphicFramePr>
            <p:xfrm>
              <a:off x="457200" y="1714500"/>
              <a:ext cx="10093432" cy="438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1013274025"/>
                        </a:ext>
                      </a:extLst>
                    </a:gridCol>
                    <a:gridCol w="748145">
                      <a:extLst>
                        <a:ext uri="{9D8B030D-6E8A-4147-A177-3AD203B41FA5}">
                          <a16:colId xmlns:a16="http://schemas.microsoft.com/office/drawing/2014/main" val="554819849"/>
                        </a:ext>
                      </a:extLst>
                    </a:gridCol>
                    <a:gridCol w="7425047">
                      <a:extLst>
                        <a:ext uri="{9D8B030D-6E8A-4147-A177-3AD203B41FA5}">
                          <a16:colId xmlns:a16="http://schemas.microsoft.com/office/drawing/2014/main" val="2392386892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0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IN" sz="2800" b="0" i="1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IN" sz="2800" b="0" i="1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00A6B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IN" sz="2800">
                            <a:solidFill>
                              <a:srgbClr val="00A6B9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IN" sz="2800" b="0" i="1" u="none" strike="noStrike" kern="1200" baseline="0" err="1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kx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IN" sz="2800" b="0" i="1" u="none" strike="noStrike" kern="1200" baseline="0" err="1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ky</a:t>
                          </a:r>
                          <a:r>
                            <a:rPr lang="en-IN" sz="2800" b="0" i="0" u="none" strike="noStrike" kern="1200" baseline="0">
                              <a:solidFill>
                                <a:srgbClr val="69214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IN" sz="2800">
                            <a:solidFill>
                              <a:srgbClr val="692146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8024230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9448" r="-425714" b="-198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I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961" t="-99448" b="-198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17441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0556" r="-4257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I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961" t="-20055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3569060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00556" r="-4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I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⟶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961" t="-30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83090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9973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244739" cy="2626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>
                <a:solidFill>
                  <a:schemeClr val="tx1"/>
                </a:solidFill>
              </a:rPr>
              <a:t>b. centered at </a:t>
            </a:r>
            <a:r>
              <a:rPr lang="da-DK" sz="2800" b="1" i="1">
                <a:solidFill>
                  <a:schemeClr val="tx1"/>
                </a:solidFill>
              </a:rPr>
              <a:t>R</a:t>
            </a:r>
            <a:r>
              <a:rPr lang="da-DK" sz="2800" b="1">
                <a:solidFill>
                  <a:schemeClr val="tx1"/>
                </a:solidFill>
              </a:rPr>
              <a:t>, </a:t>
            </a:r>
            <a:r>
              <a:rPr lang="da-DK" sz="2800" b="1" i="1">
                <a:solidFill>
                  <a:schemeClr val="tx1"/>
                </a:solidFill>
              </a:rPr>
              <a:t>k </a:t>
            </a:r>
            <a:r>
              <a:rPr lang="da-DK" sz="2800" b="1">
                <a:solidFill>
                  <a:schemeClr val="tx1"/>
                </a:solidFill>
              </a:rPr>
              <a:t>= 3</a:t>
            </a:r>
            <a:endParaRPr lang="da-DK" sz="2800">
              <a:solidFill>
                <a:schemeClr val="tx1"/>
              </a:solidFill>
            </a:endParaRPr>
          </a:p>
          <a:p>
            <a:r>
              <a:rPr lang="en-IN" sz="2800"/>
              <a:t>Because the </a:t>
            </a:r>
            <a:r>
              <a:rPr lang="en-IN" sz="2800" err="1"/>
              <a:t>center</a:t>
            </a:r>
            <a:r>
              <a:rPr lang="en-IN" sz="2800"/>
              <a:t> of dilation is </a:t>
            </a:r>
            <a:r>
              <a:rPr lang="en-IN" sz="2800" i="1"/>
              <a:t>R</a:t>
            </a:r>
            <a:r>
              <a:rPr lang="en-IN" sz="2800"/>
              <a:t>(0, 6), </a:t>
            </a:r>
            <a:r>
              <a:rPr lang="en-IN" sz="2800" b="1"/>
              <a:t>△</a:t>
            </a:r>
            <a:r>
              <a:rPr lang="en-IN" sz="2800" i="1"/>
              <a:t>TRS </a:t>
            </a:r>
            <a:r>
              <a:rPr lang="en-IN" sz="2800"/>
              <a:t>must be translated along the vector ⟨0, −6⟩ , enlarged by a scale factor of 3, and then translated along the vector ⟨0, 6⟩.</a:t>
            </a:r>
            <a:endParaRPr lang="en-IN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Dilate a Figure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3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827126" cy="22926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Dilate a Figure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70657"/>
              </p:ext>
            </p:extLst>
          </p:nvPr>
        </p:nvGraphicFramePr>
        <p:xfrm>
          <a:off x="457200" y="1714500"/>
          <a:ext cx="10001992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01327402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554819849"/>
                    </a:ext>
                  </a:extLst>
                </a:gridCol>
                <a:gridCol w="7425047">
                  <a:extLst>
                    <a:ext uri="{9D8B030D-6E8A-4147-A177-3AD203B41FA5}">
                      <a16:colId xmlns:a16="http://schemas.microsoft.com/office/drawing/2014/main" val="239238689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rgbClr val="00A6B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⟶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  <a:r>
                        <a:rPr lang="es-ES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s-ES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02423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(−4, −5)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⟶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IN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′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(3(−4 − 0) + 0, 3(−5 − 6) + 6) </a:t>
                      </a:r>
                    </a:p>
                    <a:p>
                      <a:pPr marL="307975" indent="0"/>
                      <a:r>
                        <a:rPr lang="fr-FR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(3(−4), 3(−11) + 6) or </a:t>
                      </a:r>
                      <a:r>
                        <a:rPr lang="fr-FR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IN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′</a:t>
                      </a:r>
                      <a:r>
                        <a:rPr lang="fr-FR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(−12, −27)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1744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(0, 6)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⟶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′</a:t>
                      </a:r>
                      <a:r>
                        <a:rPr lang="pt-BR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(3(0 − 0) + 0, 3(6 − 6) + 6) </a:t>
                      </a:r>
                    </a:p>
                    <a:p>
                      <a:pPr marL="415925" indent="0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(3(0), 3(0) + 6) or </a:t>
                      </a:r>
                      <a:r>
                        <a:rPr lang="en-IN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′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(0, 6)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6906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rgbClr val="00A6B9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(4, 3)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⟶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IN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′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(3(4 </a:t>
                      </a:r>
                      <a:r>
                        <a:rPr lang="es-E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0) + 0, 3(3 </a:t>
                      </a:r>
                      <a:r>
                        <a:rPr lang="es-E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6) + 6) </a:t>
                      </a:r>
                    </a:p>
                    <a:p>
                      <a:pPr marL="403225" indent="0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(3(4), 3(</a:t>
                      </a:r>
                      <a:r>
                        <a:rPr lang="es-E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3) + 6) or </a:t>
                      </a:r>
                      <a:r>
                        <a:rPr lang="en-IN" sz="2800" b="0" i="1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IN" sz="2800" b="0" i="0" u="none" strike="noStrike" kern="1200" baseline="0">
                          <a:solidFill>
                            <a:srgbClr val="692146"/>
                          </a:solidFill>
                          <a:latin typeface="+mn-lt"/>
                          <a:ea typeface="+mn-ea"/>
                          <a:cs typeface="+mn-cs"/>
                        </a:rPr>
                        <a:t>′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(12, </a:t>
                      </a:r>
                      <a:r>
                        <a:rPr lang="es-ES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30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76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827126" cy="4514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/>
              <a:t>△</a:t>
            </a:r>
            <a:r>
              <a:rPr lang="en-IN" sz="2800" i="1"/>
              <a:t>XYZ </a:t>
            </a:r>
            <a:r>
              <a:rPr lang="en-IN" sz="2800"/>
              <a:t>has vertices </a:t>
            </a:r>
            <a:r>
              <a:rPr lang="en-IN" sz="2800" i="1"/>
              <a:t>X</a:t>
            </a:r>
            <a:r>
              <a:rPr lang="en-IN" sz="2800"/>
              <a:t>(3, −4), </a:t>
            </a:r>
            <a:r>
              <a:rPr lang="en-IN" sz="2800" i="1"/>
              <a:t>Y</a:t>
            </a:r>
            <a:r>
              <a:rPr lang="en-IN" sz="2800"/>
              <a:t>(6, 5), and </a:t>
            </a:r>
            <a:r>
              <a:rPr lang="en-IN" sz="2800" i="1"/>
              <a:t>Z</a:t>
            </a:r>
            <a:r>
              <a:rPr lang="en-IN" sz="2800"/>
              <a:t>(8, −2). Find the coordinates of the vertices of </a:t>
            </a:r>
            <a:r>
              <a:rPr lang="en-IN" sz="2800" b="1"/>
              <a:t>△</a:t>
            </a:r>
            <a:r>
              <a:rPr lang="en-IN" sz="2800" i="1"/>
              <a:t>X′Y′Z′</a:t>
            </a:r>
            <a:r>
              <a:rPr lang="en-IN" sz="2800"/>
              <a:t> after each dilation of </a:t>
            </a:r>
            <a:r>
              <a:rPr lang="en-IN" sz="2800" b="1"/>
              <a:t>△</a:t>
            </a:r>
            <a:r>
              <a:rPr lang="en-IN" sz="2800" i="1"/>
              <a:t>XYZ</a:t>
            </a:r>
            <a:r>
              <a:rPr lang="en-IN" sz="2800"/>
              <a:t>.</a:t>
            </a:r>
          </a:p>
          <a:p>
            <a:r>
              <a:rPr lang="en-IN" sz="2800" b="1">
                <a:solidFill>
                  <a:schemeClr val="tx1"/>
                </a:solidFill>
              </a:rPr>
              <a:t>a. </a:t>
            </a:r>
            <a:r>
              <a:rPr lang="en-IN" sz="2800" err="1"/>
              <a:t>centered</a:t>
            </a:r>
            <a:r>
              <a:rPr lang="en-IN" sz="2800"/>
              <a:t> at the origin, </a:t>
            </a:r>
            <a:r>
              <a:rPr lang="en-IN" sz="2800" i="1"/>
              <a:t>k </a:t>
            </a:r>
            <a:r>
              <a:rPr lang="en-IN" sz="2800"/>
              <a:t>= 4</a:t>
            </a:r>
            <a:r>
              <a:rPr lang="en-IN" sz="2800" b="1">
                <a:solidFill>
                  <a:schemeClr val="tx1"/>
                </a:solidFill>
              </a:rPr>
              <a:t> </a:t>
            </a:r>
          </a:p>
          <a:p>
            <a:endParaRPr lang="da-DK" sz="2800" b="1">
              <a:solidFill>
                <a:schemeClr val="tx1"/>
              </a:solidFill>
            </a:endParaRPr>
          </a:p>
          <a:p>
            <a:r>
              <a:rPr lang="da-DK" sz="2800" b="1">
                <a:solidFill>
                  <a:schemeClr val="tx1"/>
                </a:solidFill>
              </a:rPr>
              <a:t>b. </a:t>
            </a:r>
            <a:r>
              <a:rPr lang="da-DK" sz="2800"/>
              <a:t>centered at </a:t>
            </a:r>
            <a:r>
              <a:rPr lang="da-DK" sz="2800" i="1"/>
              <a:t>Y</a:t>
            </a:r>
            <a:r>
              <a:rPr lang="da-DK" sz="2800"/>
              <a:t>, </a:t>
            </a:r>
            <a:r>
              <a:rPr lang="da-DK" sz="2800" i="1"/>
              <a:t>k </a:t>
            </a:r>
            <a:r>
              <a:rPr lang="da-DK" sz="2800"/>
              <a:t>= 2</a:t>
            </a:r>
          </a:p>
          <a:p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Dilate a Figure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27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827126" cy="4514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/>
              <a:t>△</a:t>
            </a:r>
            <a:r>
              <a:rPr lang="en-IN" sz="2800" i="1"/>
              <a:t>XYZ </a:t>
            </a:r>
            <a:r>
              <a:rPr lang="en-IN" sz="2800"/>
              <a:t>has vertices </a:t>
            </a:r>
            <a:r>
              <a:rPr lang="en-IN" sz="2800" i="1"/>
              <a:t>X</a:t>
            </a:r>
            <a:r>
              <a:rPr lang="en-IN" sz="2800"/>
              <a:t>(3, −4), </a:t>
            </a:r>
            <a:r>
              <a:rPr lang="en-IN" sz="2800" i="1"/>
              <a:t>Y</a:t>
            </a:r>
            <a:r>
              <a:rPr lang="en-IN" sz="2800"/>
              <a:t>(6, 5), and </a:t>
            </a:r>
            <a:r>
              <a:rPr lang="en-IN" sz="2800" i="1"/>
              <a:t>Z</a:t>
            </a:r>
            <a:r>
              <a:rPr lang="en-IN" sz="2800"/>
              <a:t>(8, −2). Find the coordinates of the vertices of </a:t>
            </a:r>
            <a:r>
              <a:rPr lang="en-IN" sz="2800" b="1"/>
              <a:t>△</a:t>
            </a:r>
            <a:r>
              <a:rPr lang="en-IN" sz="2800" i="1"/>
              <a:t>X′Y′Z′</a:t>
            </a:r>
            <a:r>
              <a:rPr lang="en-IN" sz="2800"/>
              <a:t> after each dilation of </a:t>
            </a:r>
            <a:r>
              <a:rPr lang="en-IN" sz="2800" b="1"/>
              <a:t>△</a:t>
            </a:r>
            <a:r>
              <a:rPr lang="en-IN" sz="2800" i="1"/>
              <a:t>XYZ</a:t>
            </a:r>
            <a:r>
              <a:rPr lang="en-IN" sz="2800"/>
              <a:t>.</a:t>
            </a:r>
          </a:p>
          <a:p>
            <a:r>
              <a:rPr lang="en-IN" sz="2800" b="1">
                <a:solidFill>
                  <a:schemeClr val="tx1"/>
                </a:solidFill>
              </a:rPr>
              <a:t>a. </a:t>
            </a:r>
            <a:r>
              <a:rPr lang="en-IN" sz="2800" err="1"/>
              <a:t>centered</a:t>
            </a:r>
            <a:r>
              <a:rPr lang="en-IN" sz="2800"/>
              <a:t> at the origin, </a:t>
            </a:r>
            <a:r>
              <a:rPr lang="en-IN" sz="2800" i="1"/>
              <a:t>k </a:t>
            </a:r>
            <a:r>
              <a:rPr lang="en-IN" sz="2800"/>
              <a:t>= 4</a:t>
            </a:r>
            <a:r>
              <a:rPr lang="en-IN" sz="2800" b="1">
                <a:solidFill>
                  <a:schemeClr val="tx1"/>
                </a:solidFill>
              </a:rPr>
              <a:t> </a:t>
            </a:r>
          </a:p>
          <a:p>
            <a:r>
              <a:rPr lang="en-IN" sz="2800" i="1">
                <a:solidFill>
                  <a:srgbClr val="FF0000"/>
                </a:solidFill>
              </a:rPr>
              <a:t>X</a:t>
            </a:r>
            <a:r>
              <a:rPr lang="en-IN" sz="2800">
                <a:solidFill>
                  <a:srgbClr val="FF0000"/>
                </a:solidFill>
              </a:rPr>
              <a:t>′(12, −16), </a:t>
            </a:r>
            <a:r>
              <a:rPr lang="en-IN" sz="2800" i="1">
                <a:solidFill>
                  <a:srgbClr val="FF0000"/>
                </a:solidFill>
              </a:rPr>
              <a:t>Y</a:t>
            </a:r>
            <a:r>
              <a:rPr lang="en-IN" sz="2800">
                <a:solidFill>
                  <a:srgbClr val="FF0000"/>
                </a:solidFill>
              </a:rPr>
              <a:t>′(24, 20), </a:t>
            </a:r>
            <a:r>
              <a:rPr lang="en-IN" sz="2800" i="1">
                <a:solidFill>
                  <a:srgbClr val="FF0000"/>
                </a:solidFill>
              </a:rPr>
              <a:t>Z</a:t>
            </a:r>
            <a:r>
              <a:rPr lang="en-IN" sz="2800">
                <a:solidFill>
                  <a:srgbClr val="FF0000"/>
                </a:solidFill>
              </a:rPr>
              <a:t>′(32, −8)</a:t>
            </a:r>
            <a:r>
              <a:rPr lang="en-IN" sz="2800"/>
              <a:t> </a:t>
            </a:r>
            <a:endParaRPr lang="da-DK" sz="2800" b="1">
              <a:solidFill>
                <a:schemeClr val="tx1"/>
              </a:solidFill>
            </a:endParaRPr>
          </a:p>
          <a:p>
            <a:r>
              <a:rPr lang="da-DK" sz="2800" b="1">
                <a:solidFill>
                  <a:schemeClr val="tx1"/>
                </a:solidFill>
              </a:rPr>
              <a:t>b. </a:t>
            </a:r>
            <a:r>
              <a:rPr lang="da-DK" sz="2800"/>
              <a:t>centered at </a:t>
            </a:r>
            <a:r>
              <a:rPr lang="da-DK" sz="2800" i="1"/>
              <a:t>Y</a:t>
            </a:r>
            <a:r>
              <a:rPr lang="da-DK" sz="2800"/>
              <a:t>, </a:t>
            </a:r>
            <a:r>
              <a:rPr lang="da-DK" sz="2800" i="1"/>
              <a:t>k </a:t>
            </a:r>
            <a:r>
              <a:rPr lang="da-DK" sz="2800"/>
              <a:t>= 2</a:t>
            </a:r>
          </a:p>
          <a:p>
            <a:r>
              <a:rPr lang="en-IN" sz="2800" i="1">
                <a:solidFill>
                  <a:srgbClr val="FF0000"/>
                </a:solidFill>
              </a:rPr>
              <a:t>X</a:t>
            </a:r>
            <a:r>
              <a:rPr lang="en-IN" sz="2800">
                <a:solidFill>
                  <a:srgbClr val="FF0000"/>
                </a:solidFill>
              </a:rPr>
              <a:t>′(0, −13), </a:t>
            </a:r>
            <a:r>
              <a:rPr lang="en-IN" sz="2800" i="1">
                <a:solidFill>
                  <a:srgbClr val="FF0000"/>
                </a:solidFill>
              </a:rPr>
              <a:t>Y</a:t>
            </a:r>
            <a:r>
              <a:rPr lang="en-IN" sz="2800">
                <a:solidFill>
                  <a:srgbClr val="FF0000"/>
                </a:solidFill>
              </a:rPr>
              <a:t>′(6, 5), </a:t>
            </a:r>
            <a:r>
              <a:rPr lang="en-IN" sz="2800" i="1">
                <a:solidFill>
                  <a:srgbClr val="FF0000"/>
                </a:solidFill>
              </a:rPr>
              <a:t>Z</a:t>
            </a:r>
            <a:r>
              <a:rPr lang="en-IN" sz="2800">
                <a:solidFill>
                  <a:srgbClr val="FF0000"/>
                </a:solidFill>
              </a:rPr>
              <a:t>′(10, −9)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Dilate a Figure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81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686599" cy="17211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△</a:t>
            </a:r>
            <a:r>
              <a:rPr lang="en-IN" sz="2800" b="1" i="1">
                <a:solidFill>
                  <a:schemeClr val="tx1"/>
                </a:solidFill>
              </a:rPr>
              <a:t>A′B′C′</a:t>
            </a:r>
            <a:r>
              <a:rPr lang="en-IN" sz="2800" b="1">
                <a:solidFill>
                  <a:schemeClr val="tx1"/>
                </a:solidFill>
              </a:rPr>
              <a:t> is the image of △</a:t>
            </a:r>
            <a:r>
              <a:rPr lang="en-IN" sz="2800" b="1" i="1">
                <a:solidFill>
                  <a:schemeClr val="tx1"/>
                </a:solidFill>
              </a:rPr>
              <a:t>ABC </a:t>
            </a:r>
            <a:r>
              <a:rPr lang="en-IN" sz="2800" b="1">
                <a:solidFill>
                  <a:schemeClr val="tx1"/>
                </a:solidFill>
              </a:rPr>
              <a:t>after a dilation. Describe the dilation. Then write a coordinate rule to represent it.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6AD4B47-650D-4B9F-B385-45679F8C3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93" y="1707845"/>
            <a:ext cx="25044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1"/>
                <a:ext cx="7396688" cy="491355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Write each fraction in simplest form.</a:t>
                </a:r>
              </a:p>
              <a:p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1.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2800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2.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Proxima Nova" panose="02000506030000020004" pitchFamily="50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>
                  <a:solidFill>
                    <a:srgbClr val="FF0000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3.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240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</m:oMath>
                </a14:m>
                <a:endParaRPr lang="en-US" sz="2800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4.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540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</m:den>
                    </m:f>
                  </m:oMath>
                </a14:m>
                <a:endParaRPr lang="en-US" sz="2800" b="1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5.</a:t>
                </a:r>
                <a:r>
                  <a:rPr lang="en-US" sz="2800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189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333333"/>
                    </a:solidFill>
                    <a:latin typeface="Proxima Nova" panose="02000506030000020004" pitchFamily="50" charset="0"/>
                  </a:rPr>
                  <a:t>	</a:t>
                </a:r>
                <a:r>
                  <a:rPr lang="en-US" sz="28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FF0000"/>
                    </a:solidFill>
                  </a:rPr>
                  <a:t> </a:t>
                </a:r>
                <a:endParaRPr lang="en-US" sz="2800" b="1">
                  <a:solidFill>
                    <a:srgbClr val="333333"/>
                  </a:solidFill>
                  <a:latin typeface="Proxima Nova" panose="02000506030000020004" pitchFamily="50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1"/>
                <a:ext cx="7396688" cy="4913559"/>
              </a:xfrm>
              <a:prstGeom prst="rect">
                <a:avLst/>
              </a:prstGeom>
              <a:blipFill>
                <a:blip r:embed="rId3"/>
                <a:stretch>
                  <a:fillRect l="-1647"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3F07B3-026F-3E4E-960A-6AE002A120F0}"/>
              </a:ext>
            </a:extLst>
          </p:cNvPr>
          <p:cNvSpPr txBox="1"/>
          <p:nvPr/>
        </p:nvSpPr>
        <p:spPr>
          <a:xfrm>
            <a:off x="2746592" y="1930603"/>
            <a:ext cx="78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US" sz="2800" b="1" i="0">
                <a:solidFill>
                  <a:srgbClr val="FF0000"/>
                </a:solidFill>
                <a:effectLst/>
                <a:latin typeface="ProximaNov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635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686599" cy="25791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To describe the dilation, you need to find the scale factor and the coordinates of the </a:t>
            </a:r>
            <a:r>
              <a:rPr lang="en-IN" sz="2800" err="1"/>
              <a:t>center</a:t>
            </a:r>
            <a:r>
              <a:rPr lang="en-IN" sz="2800"/>
              <a:t> of dilation. Start by comparing the lengths of corresponding sides in </a:t>
            </a:r>
            <a:r>
              <a:rPr lang="en-IN" sz="2800" b="1"/>
              <a:t>△</a:t>
            </a:r>
            <a:r>
              <a:rPr lang="en-IN" sz="2800" i="1"/>
              <a:t>ABC </a:t>
            </a:r>
            <a:r>
              <a:rPr lang="en-IN" sz="2800"/>
              <a:t>and </a:t>
            </a:r>
            <a:r>
              <a:rPr lang="en-IN" sz="2800" b="1"/>
              <a:t>△</a:t>
            </a:r>
            <a:r>
              <a:rPr lang="en-IN" sz="2800" i="1"/>
              <a:t>A</a:t>
            </a:r>
            <a:r>
              <a:rPr lang="en-IN" sz="2800"/>
              <a:t>′</a:t>
            </a:r>
            <a:r>
              <a:rPr lang="en-IN" sz="2800" i="1"/>
              <a:t>B</a:t>
            </a:r>
            <a:r>
              <a:rPr lang="en-IN" sz="2800"/>
              <a:t>′</a:t>
            </a:r>
            <a:r>
              <a:rPr lang="en-IN" sz="2800" i="1"/>
              <a:t>C</a:t>
            </a:r>
            <a:r>
              <a:rPr lang="en-IN" sz="2800"/>
              <a:t>′ to find the scale factor.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DBB8AFF-2F1F-493D-A95D-2BB8C5A85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93" y="1707845"/>
            <a:ext cx="25044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6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5"/>
                <a:ext cx="7690104" cy="33985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31925" indent="-1431925"/>
                <a:r>
                  <a:rPr lang="en-IN" sz="2800" b="1">
                    <a:solidFill>
                      <a:schemeClr val="tx1"/>
                    </a:solidFill>
                  </a:rPr>
                  <a:t>Step 1</a:t>
                </a:r>
                <a:r>
                  <a:rPr lang="en-US" sz="2800" b="1">
                    <a:solidFill>
                      <a:schemeClr val="tx1"/>
                    </a:solidFill>
                  </a:rPr>
                  <a:t> </a:t>
                </a:r>
                <a:r>
                  <a:rPr lang="en-IN" sz="2800" b="1">
                    <a:solidFill>
                      <a:schemeClr val="tx1"/>
                    </a:solidFill>
                  </a:rPr>
                  <a:t>Identify two corresponding sides and their endpoints. </a:t>
                </a:r>
                <a:endParaRPr lang="en-IN" sz="280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IN" sz="2800"/>
                  <a:t> are corresponding sides. The endpoints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i="1"/>
                  <a:t> </a:t>
                </a:r>
                <a:r>
                  <a:rPr lang="en-IN" sz="2800"/>
                  <a:t>are </a:t>
                </a:r>
                <a:r>
                  <a:rPr lang="en-IN" sz="2800" i="1"/>
                  <a:t>A</a:t>
                </a:r>
                <a:r>
                  <a:rPr lang="en-IN" sz="2800"/>
                  <a:t>(−3, 0) and </a:t>
                </a:r>
                <a:r>
                  <a:rPr lang="en-IN" sz="2800" i="1"/>
                  <a:t>B</a:t>
                </a:r>
                <a:r>
                  <a:rPr lang="en-IN" sz="2800"/>
                  <a:t>(0, 2). The endpoints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IN" sz="2800"/>
                  <a:t> are </a:t>
                </a:r>
                <a:r>
                  <a:rPr lang="en-IN" sz="2800" i="1"/>
                  <a:t>A</a:t>
                </a:r>
                <a:r>
                  <a:rPr lang="en-IN" sz="2800"/>
                  <a:t>′(−9, 0) and </a:t>
                </a:r>
                <a:r>
                  <a:rPr lang="en-IN" sz="2800" i="1"/>
                  <a:t>B</a:t>
                </a:r>
                <a:r>
                  <a:rPr lang="en-IN" sz="2800"/>
                  <a:t>′(0, 6). </a:t>
                </a:r>
                <a:endParaRPr lang="en-IN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5"/>
                <a:ext cx="7690104" cy="3398545"/>
              </a:xfrm>
              <a:prstGeom prst="rect">
                <a:avLst/>
              </a:prstGeom>
              <a:blipFill>
                <a:blip r:embed="rId3"/>
                <a:stretch>
                  <a:fillRect l="-1585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B17ECD6-4060-48B8-876C-354C241BD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93" y="1707845"/>
            <a:ext cx="25044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0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6"/>
            <a:ext cx="9206640" cy="1130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Step 2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Find the lengths of the corresponding sides. 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Use the Distance Formula to find </a:t>
            </a:r>
            <a:r>
              <a:rPr lang="en-IN" sz="2800" i="1"/>
              <a:t>AB </a:t>
            </a:r>
            <a:r>
              <a:rPr lang="en-IN" sz="2800"/>
              <a:t>and </a:t>
            </a:r>
            <a:r>
              <a:rPr lang="en-IN" sz="2800" i="1"/>
              <a:t>A′B′</a:t>
            </a:r>
            <a:r>
              <a:rPr lang="en-IN" sz="2800"/>
              <a:t>.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58937"/>
                  </p:ext>
                </p:extLst>
              </p:nvPr>
            </p:nvGraphicFramePr>
            <p:xfrm>
              <a:off x="459871" y="2945082"/>
              <a:ext cx="11122528" cy="29856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9494">
                      <a:extLst>
                        <a:ext uri="{9D8B030D-6E8A-4147-A177-3AD203B41FA5}">
                          <a16:colId xmlns:a16="http://schemas.microsoft.com/office/drawing/2014/main" val="3161937311"/>
                        </a:ext>
                      </a:extLst>
                    </a:gridCol>
                    <a:gridCol w="4795180">
                      <a:extLst>
                        <a:ext uri="{9D8B030D-6E8A-4147-A177-3AD203B41FA5}">
                          <a16:colId xmlns:a16="http://schemas.microsoft.com/office/drawing/2014/main" val="3843600161"/>
                        </a:ext>
                      </a:extLst>
                    </a:gridCol>
                    <a:gridCol w="807523">
                      <a:extLst>
                        <a:ext uri="{9D8B030D-6E8A-4147-A177-3AD203B41FA5}">
                          <a16:colId xmlns:a16="http://schemas.microsoft.com/office/drawing/2014/main" val="1214904766"/>
                        </a:ext>
                      </a:extLst>
                    </a:gridCol>
                    <a:gridCol w="4540331">
                      <a:extLst>
                        <a:ext uri="{9D8B030D-6E8A-4147-A177-3AD203B41FA5}">
                          <a16:colId xmlns:a16="http://schemas.microsoft.com/office/drawing/2014/main" val="146764615"/>
                        </a:ext>
                      </a:extLst>
                    </a:gridCol>
                  </a:tblGrid>
                  <a:tr h="731520">
                    <a:tc gridSpan="2"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(−3, 0) and 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(0, 2)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A'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(−9, 0) and 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B'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(0, 6)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560341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IN" sz="2800" b="0" i="1" u="none" strike="noStrike" kern="1200" baseline="0" dirty="0" smtClean="0">
                                  <a:solidFill>
                                    <a:srgbClr val="00A6B9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[0−(−3)]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+ 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(2−0)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N" sz="2800" b="0" i="1" u="none" strike="noStrike" kern="1200" baseline="0" dirty="0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lang="en-IN" sz="2800" b="0" i="1" u="none" strike="noStrike" kern="1200" baseline="0" dirty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  <m:r>
                                <a:rPr lang="en-IN" sz="2800" b="0" i="1" u="none" strike="noStrike" kern="1200" baseline="0" dirty="0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  <m:r>
                                <a:rPr lang="en-IN" sz="2800" b="0" i="1" u="none" strike="noStrike" kern="1200" baseline="0" dirty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rgbClr val="692146"/>
                              </a:solidFill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[0−(−9)]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+ 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(6−0)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244432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2560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3049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58937"/>
                  </p:ext>
                </p:extLst>
              </p:nvPr>
            </p:nvGraphicFramePr>
            <p:xfrm>
              <a:off x="459871" y="2945082"/>
              <a:ext cx="11122528" cy="29856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9494">
                      <a:extLst>
                        <a:ext uri="{9D8B030D-6E8A-4147-A177-3AD203B41FA5}">
                          <a16:colId xmlns:a16="http://schemas.microsoft.com/office/drawing/2014/main" val="3161937311"/>
                        </a:ext>
                      </a:extLst>
                    </a:gridCol>
                    <a:gridCol w="4795180">
                      <a:extLst>
                        <a:ext uri="{9D8B030D-6E8A-4147-A177-3AD203B41FA5}">
                          <a16:colId xmlns:a16="http://schemas.microsoft.com/office/drawing/2014/main" val="3843600161"/>
                        </a:ext>
                      </a:extLst>
                    </a:gridCol>
                    <a:gridCol w="807523">
                      <a:extLst>
                        <a:ext uri="{9D8B030D-6E8A-4147-A177-3AD203B41FA5}">
                          <a16:colId xmlns:a16="http://schemas.microsoft.com/office/drawing/2014/main" val="1214904766"/>
                        </a:ext>
                      </a:extLst>
                    </a:gridCol>
                    <a:gridCol w="4540331">
                      <a:extLst>
                        <a:ext uri="{9D8B030D-6E8A-4147-A177-3AD203B41FA5}">
                          <a16:colId xmlns:a16="http://schemas.microsoft.com/office/drawing/2014/main" val="146764615"/>
                        </a:ext>
                      </a:extLst>
                    </a:gridCol>
                  </a:tblGrid>
                  <a:tr h="731520">
                    <a:tc gridSpan="2"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(−3, 0) and 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(0, 2)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A'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(−9, 0) and 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B'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(0, 6)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5603410"/>
                      </a:ext>
                    </a:extLst>
                  </a:tr>
                  <a:tr h="608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30000" r="-1033540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57" t="-130000" r="-111436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8182" t="-130000" r="-564394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966" t="-130000" b="-2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44432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57" t="-170370" r="-1114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966" t="-17037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560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57" t="-270370" r="-111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966" t="-27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0497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8520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5"/>
                <a:ext cx="9206640" cy="45979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Step 3</a:t>
                </a:r>
                <a:r>
                  <a:rPr lang="en-US" sz="2800" b="1">
                    <a:solidFill>
                      <a:schemeClr val="tx1"/>
                    </a:solidFill>
                  </a:rPr>
                  <a:t> </a:t>
                </a:r>
                <a:r>
                  <a:rPr lang="en-IN" sz="2800" b="1">
                    <a:solidFill>
                      <a:schemeClr val="tx1"/>
                    </a:solidFill>
                  </a:rPr>
                  <a:t>Calculate the scale factor.</a:t>
                </a:r>
                <a:endParaRPr lang="en-IN" sz="2800">
                  <a:solidFill>
                    <a:schemeClr val="tx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IN" sz="2800">
                    <a:solidFill>
                      <a:schemeClr val="tx2"/>
                    </a:solidFill>
                  </a:rPr>
                  <a:t>To find the scale factor, find the ratio of </a:t>
                </a:r>
                <a:r>
                  <a:rPr lang="en-IN" sz="2800" i="1">
                    <a:solidFill>
                      <a:schemeClr val="tx2"/>
                    </a:solidFill>
                  </a:rPr>
                  <a:t>A</a:t>
                </a:r>
                <a:r>
                  <a:rPr lang="en-IN" sz="2800"/>
                  <a:t>′</a:t>
                </a:r>
                <a:r>
                  <a:rPr lang="en-IN" sz="2800" i="1">
                    <a:solidFill>
                      <a:schemeClr val="tx2"/>
                    </a:solidFill>
                  </a:rPr>
                  <a:t>B</a:t>
                </a:r>
                <a:r>
                  <a:rPr lang="en-IN" sz="2800">
                    <a:solidFill>
                      <a:schemeClr val="tx2"/>
                    </a:solidFill>
                  </a:rPr>
                  <a:t>′</a:t>
                </a:r>
                <a:r>
                  <a:rPr lang="en-IN" sz="2800" i="1">
                    <a:solidFill>
                      <a:schemeClr val="tx2"/>
                    </a:solidFill>
                  </a:rPr>
                  <a:t> </a:t>
                </a:r>
                <a:r>
                  <a:rPr lang="en-IN" sz="2800">
                    <a:solidFill>
                      <a:schemeClr val="tx2"/>
                    </a:solidFill>
                  </a:rPr>
                  <a:t>to </a:t>
                </a:r>
                <a:r>
                  <a:rPr lang="en-IN" sz="2800" i="1">
                    <a:solidFill>
                      <a:schemeClr val="tx2"/>
                    </a:solidFill>
                  </a:rPr>
                  <a:t>AB</a:t>
                </a:r>
                <a:r>
                  <a:rPr lang="en-IN" sz="2800">
                    <a:solidFill>
                      <a:schemeClr val="tx2"/>
                    </a:solidFill>
                  </a:rPr>
                  <a:t>. 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A6B9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solidFill>
                          <a:srgbClr val="00A6B9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A6B9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A6B9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>
                    <a:solidFill>
                      <a:schemeClr val="tx2"/>
                    </a:solidFill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69214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92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9214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69214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692146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69214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692146"/>
                            </a:solidFill>
                            <a:latin typeface="Cambria Math" panose="02040503050406030204" pitchFamily="18" charset="0"/>
                          </a:rPr>
                          <m:t>117</m:t>
                        </m:r>
                      </m:e>
                    </m:rad>
                  </m:oMath>
                </a14:m>
                <a:endParaRPr lang="en-US" sz="2800" b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69214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69214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b="0" i="1" smtClean="0">
                              <a:solidFill>
                                <a:srgbClr val="69214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69214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A6B9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692146"/>
                                  </a:solidFill>
                                  <a:latin typeface="Cambria Math" panose="02040503050406030204" pitchFamily="18" charset="0"/>
                                </a:rPr>
                                <m:t>117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A6B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A6B9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117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N" sz="2800">
                  <a:solidFill>
                    <a:schemeClr val="tx2"/>
                  </a:solidFill>
                </a:endParaRPr>
              </a:p>
              <a:p>
                <a:r>
                  <a:rPr lang="en-IN" sz="2800">
                    <a:solidFill>
                      <a:schemeClr val="tx2"/>
                    </a:solidFill>
                  </a:rPr>
                  <a:t>So, the scale factor of the dilation is 3.</a:t>
                </a:r>
                <a:endParaRPr lang="en-US" sz="2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5"/>
                <a:ext cx="9206640" cy="4597951"/>
              </a:xfrm>
              <a:prstGeom prst="rect">
                <a:avLst/>
              </a:prstGeom>
              <a:blipFill>
                <a:blip r:embed="rId3"/>
                <a:stretch>
                  <a:fillRect l="-132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96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827126" cy="25791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Step 4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Find the coordinates of the </a:t>
            </a:r>
            <a:r>
              <a:rPr lang="en-IN" sz="2800" b="1" err="1">
                <a:solidFill>
                  <a:schemeClr val="tx1"/>
                </a:solidFill>
              </a:rPr>
              <a:t>center</a:t>
            </a:r>
            <a:r>
              <a:rPr lang="en-IN" sz="2800" b="1">
                <a:solidFill>
                  <a:schemeClr val="tx1"/>
                </a:solidFill>
              </a:rPr>
              <a:t> of dilation. 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To find the </a:t>
            </a:r>
            <a:r>
              <a:rPr lang="en-IN" sz="2800" err="1"/>
              <a:t>center</a:t>
            </a:r>
            <a:r>
              <a:rPr lang="en-IN" sz="2800"/>
              <a:t> of dilation at (</a:t>
            </a:r>
            <a:r>
              <a:rPr lang="en-IN" sz="2800" i="1"/>
              <a:t>a</a:t>
            </a:r>
            <a:r>
              <a:rPr lang="en-IN" sz="2800"/>
              <a:t>, </a:t>
            </a:r>
            <a:r>
              <a:rPr lang="en-IN" sz="2800" i="1"/>
              <a:t>b</a:t>
            </a:r>
            <a:r>
              <a:rPr lang="en-IN" sz="2800"/>
              <a:t>), use the scale factor </a:t>
            </a:r>
            <a:r>
              <a:rPr lang="en-IN" sz="2800" i="1"/>
              <a:t>k = </a:t>
            </a:r>
            <a:r>
              <a:rPr lang="en-IN" sz="2800"/>
              <a:t>3 and the coordinates of the corresponding vertices </a:t>
            </a:r>
            <a:r>
              <a:rPr lang="en-IN" sz="2800" i="1"/>
              <a:t>A </a:t>
            </a:r>
            <a:r>
              <a:rPr lang="en-IN" sz="2800"/>
              <a:t>and </a:t>
            </a:r>
            <a:r>
              <a:rPr lang="en-IN" sz="2800" i="1"/>
              <a:t>A</a:t>
            </a:r>
            <a:r>
              <a:rPr lang="en-IN" sz="2800"/>
              <a:t>′ to find the values of </a:t>
            </a:r>
            <a:r>
              <a:rPr lang="en-IN" sz="2800" i="1"/>
              <a:t>a </a:t>
            </a:r>
            <a:r>
              <a:rPr lang="en-IN" sz="2800"/>
              <a:t>and </a:t>
            </a:r>
            <a:r>
              <a:rPr lang="en-IN" sz="2800" i="1"/>
              <a:t>b</a:t>
            </a:r>
            <a:r>
              <a:rPr lang="en-IN" sz="2800"/>
              <a:t>. </a:t>
            </a:r>
          </a:p>
          <a:p>
            <a:r>
              <a:rPr lang="en-IN" sz="2800" i="1"/>
              <a:t>A</a:t>
            </a:r>
            <a:r>
              <a:rPr lang="en-IN" sz="2800"/>
              <a:t>(−3, 0) and </a:t>
            </a:r>
            <a:r>
              <a:rPr lang="en-IN" sz="2800" i="1"/>
              <a:t>A</a:t>
            </a:r>
            <a:r>
              <a:rPr lang="en-IN" sz="2800"/>
              <a:t>′(−9, 0)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13357"/>
              </p:ext>
            </p:extLst>
          </p:nvPr>
        </p:nvGraphicFramePr>
        <p:xfrm>
          <a:off x="459873" y="4407030"/>
          <a:ext cx="10851374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049">
                  <a:extLst>
                    <a:ext uri="{9D8B030D-6E8A-4147-A177-3AD203B41FA5}">
                      <a16:colId xmlns:a16="http://schemas.microsoft.com/office/drawing/2014/main" val="45832709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185117023"/>
                    </a:ext>
                  </a:extLst>
                </a:gridCol>
                <a:gridCol w="4560125">
                  <a:extLst>
                    <a:ext uri="{9D8B030D-6E8A-4147-A177-3AD203B41FA5}">
                      <a16:colId xmlns:a16="http://schemas.microsoft.com/office/drawing/2014/main" val="232935781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A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= (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k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x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−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a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) +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a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k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y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−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b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) +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b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>
                          <a:solidFill>
                            <a:srgbClr val="0070C0"/>
                          </a:solidFill>
                        </a:rPr>
                        <a:t>Dilation </a:t>
                      </a:r>
                      <a:r>
                        <a:rPr lang="en-IN" sz="2800" err="1">
                          <a:solidFill>
                            <a:srgbClr val="0070C0"/>
                          </a:solidFill>
                        </a:rPr>
                        <a:t>centered</a:t>
                      </a:r>
                      <a:r>
                        <a:rPr lang="en-IN" sz="2800">
                          <a:solidFill>
                            <a:srgbClr val="0070C0"/>
                          </a:solidFill>
                        </a:rPr>
                        <a:t> at (</a:t>
                      </a:r>
                      <a:r>
                        <a:rPr lang="en-IN" sz="2800" i="1"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IN" sz="280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IN" sz="2800" i="1">
                          <a:solidFill>
                            <a:srgbClr val="0070C0"/>
                          </a:solidFill>
                        </a:rPr>
                        <a:t>b</a:t>
                      </a:r>
                      <a:r>
                        <a:rPr lang="en-IN" sz="280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1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</a:t>
                      </a:r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9, 0)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= (3(</a:t>
                      </a:r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3 </a:t>
                      </a:r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−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a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) +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a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, 3(0 </a:t>
                      </a:r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−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b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) +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b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1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pt-BR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3, </a:t>
                      </a:r>
                      <a:r>
                        <a:rPr lang="pt-BR" sz="2800" b="0" i="1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(−3, 0), </a:t>
                      </a:r>
                      <a:r>
                        <a:rPr lang="pt-BR" sz="2800" b="0" i="1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′(−9, 0)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24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748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379326" cy="5365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Next, write two equations to solve for </a:t>
            </a:r>
            <a:r>
              <a:rPr lang="en-IN" sz="2800" i="1"/>
              <a:t>a </a:t>
            </a:r>
            <a:r>
              <a:rPr lang="en-IN" sz="2800"/>
              <a:t>and </a:t>
            </a:r>
            <a:r>
              <a:rPr lang="en-IN" sz="2800" i="1"/>
              <a:t>b</a:t>
            </a:r>
            <a:r>
              <a:rPr lang="en-IN" sz="2800"/>
              <a:t>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22085"/>
              </p:ext>
            </p:extLst>
          </p:nvPr>
        </p:nvGraphicFramePr>
        <p:xfrm>
          <a:off x="459873" y="2334709"/>
          <a:ext cx="9827127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041">
                  <a:extLst>
                    <a:ext uri="{9D8B030D-6E8A-4147-A177-3AD203B41FA5}">
                      <a16:colId xmlns:a16="http://schemas.microsoft.com/office/drawing/2014/main" val="3423156393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2834668238"/>
                    </a:ext>
                  </a:extLst>
                </a:gridCol>
                <a:gridCol w="5026231">
                  <a:extLst>
                    <a:ext uri="{9D8B030D-6E8A-4147-A177-3AD203B41FA5}">
                      <a16:colId xmlns:a16="http://schemas.microsoft.com/office/drawing/2014/main" val="223267648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−9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3(−3 −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Equation for </a:t>
                      </a:r>
                      <a:r>
                        <a:rPr lang="en-IN" sz="2800" b="0" i="1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26683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−9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−9 − 3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Distributive Property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1076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−3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Add 9 to each side.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967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=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</a:rPr>
                        <a:t> −2</a:t>
                      </a:r>
                      <a:r>
                        <a:rPr lang="en-US" sz="2800" i="1" baseline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en-IN" sz="2800" i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431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US" sz="2800" i="1">
                          <a:solidFill>
                            <a:schemeClr val="tx2"/>
                          </a:solidFill>
                        </a:rPr>
                        <a:t>a</a:t>
                      </a:r>
                      <a:endParaRPr lang="en-IN" sz="2800" i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Divide each side by −2.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59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64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4800599"/>
            <a:ext cx="5636126" cy="647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The </a:t>
            </a:r>
            <a:r>
              <a:rPr lang="en-IN" sz="2800" err="1"/>
              <a:t>center</a:t>
            </a:r>
            <a:r>
              <a:rPr lang="en-IN" sz="2800"/>
              <a:t> of dilation is at (0, 0).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48392"/>
              </p:ext>
            </p:extLst>
          </p:nvPr>
        </p:nvGraphicFramePr>
        <p:xfrm>
          <a:off x="459873" y="1714501"/>
          <a:ext cx="9827127" cy="269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041">
                  <a:extLst>
                    <a:ext uri="{9D8B030D-6E8A-4147-A177-3AD203B41FA5}">
                      <a16:colId xmlns:a16="http://schemas.microsoft.com/office/drawing/2014/main" val="3423156393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2834668238"/>
                    </a:ext>
                  </a:extLst>
                </a:gridCol>
                <a:gridCol w="5026231">
                  <a:extLst>
                    <a:ext uri="{9D8B030D-6E8A-4147-A177-3AD203B41FA5}">
                      <a16:colId xmlns:a16="http://schemas.microsoft.com/office/drawing/2014/main" val="2232676487"/>
                    </a:ext>
                  </a:extLst>
                </a:gridCol>
              </a:tblGrid>
              <a:tr h="6732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3(0 −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Equation for </a:t>
                      </a:r>
                      <a:r>
                        <a:rPr lang="en-IN" sz="2800" b="0" i="1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266831"/>
                  </a:ext>
                </a:extLst>
              </a:tr>
              <a:tr h="6732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0 − 3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Distributive Property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107657"/>
                  </a:ext>
                </a:extLst>
              </a:tr>
              <a:tr h="6732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−2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96784"/>
                  </a:ext>
                </a:extLst>
              </a:tr>
              <a:tr h="6732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</a:t>
                      </a:r>
                      <a:endPara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5E5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=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800" i="1" baseline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IN" sz="2800" i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Divide each side by −2. 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43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97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1"/>
            <a:ext cx="8137861" cy="22859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Step 5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Describe the dilation.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The dilation of </a:t>
            </a:r>
            <a:r>
              <a:rPr lang="en-IN" sz="2800" b="1"/>
              <a:t>△</a:t>
            </a:r>
            <a:r>
              <a:rPr lang="en-IN" sz="2800" i="1"/>
              <a:t>ABC </a:t>
            </a:r>
            <a:r>
              <a:rPr lang="en-IN" sz="2800"/>
              <a:t>is </a:t>
            </a:r>
            <a:r>
              <a:rPr lang="en-IN" sz="2800" err="1"/>
              <a:t>centered</a:t>
            </a:r>
            <a:r>
              <a:rPr lang="en-IN" sz="2800"/>
              <a:t> at (0, 0) and has a scale factor of 3. The dilation can be represented by (</a:t>
            </a:r>
            <a:r>
              <a:rPr lang="en-IN" sz="2800" i="1"/>
              <a:t>x</a:t>
            </a:r>
            <a:r>
              <a:rPr lang="en-IN" sz="2800"/>
              <a:t>, </a:t>
            </a:r>
            <a:r>
              <a:rPr lang="en-IN" sz="2800" i="1"/>
              <a:t>y</a:t>
            </a:r>
            <a:r>
              <a:rPr lang="en-IN" sz="2800"/>
              <a:t>) → (3</a:t>
            </a:r>
            <a:r>
              <a:rPr lang="en-IN" sz="2800" i="1"/>
              <a:t>x</a:t>
            </a:r>
            <a:r>
              <a:rPr lang="en-IN" sz="2800"/>
              <a:t>, 3</a:t>
            </a:r>
            <a:r>
              <a:rPr lang="en-IN" sz="2800" i="1"/>
              <a:t>y</a:t>
            </a:r>
            <a:r>
              <a:rPr lang="en-IN" sz="2800"/>
              <a:t>).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71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14501"/>
            <a:ext cx="6474326" cy="1714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Is your answer reasonable? Explain.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42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14501"/>
            <a:ext cx="7472842" cy="21568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△</a:t>
            </a:r>
            <a:r>
              <a:rPr lang="en-IN" sz="2800" i="1"/>
              <a:t>D</a:t>
            </a:r>
            <a:r>
              <a:rPr lang="en-IN" sz="2800"/>
              <a:t>′</a:t>
            </a:r>
            <a:r>
              <a:rPr lang="en-IN" sz="2800" i="1"/>
              <a:t>E</a:t>
            </a:r>
            <a:r>
              <a:rPr lang="en-IN" sz="2800"/>
              <a:t>′</a:t>
            </a:r>
            <a:r>
              <a:rPr lang="en-IN" sz="2800" i="1"/>
              <a:t>F</a:t>
            </a:r>
            <a:r>
              <a:rPr lang="en-IN" sz="2800"/>
              <a:t>′ is the image of △</a:t>
            </a:r>
            <a:r>
              <a:rPr lang="en-IN" sz="2800" i="1"/>
              <a:t>DEF </a:t>
            </a:r>
            <a:r>
              <a:rPr lang="en-IN" sz="2800"/>
              <a:t>after a dilation. Describe the dilation. Then write a coordinate rule to represent it.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61D9DBF-8BBA-4632-8BF6-113D7E7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0" y="2344955"/>
            <a:ext cx="275767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N" sz="2800" b="1"/>
              <a:t>MA.912.GR.2.1 </a:t>
            </a:r>
            <a:r>
              <a:rPr lang="en-IN" sz="2800">
                <a:solidFill>
                  <a:schemeClr val="tx2"/>
                </a:solidFill>
              </a:rPr>
              <a:t>Given a preimage and image, describe the transformation and represent the transformation algebraically using coordinates. </a:t>
            </a:r>
          </a:p>
          <a:p>
            <a:pPr>
              <a:spcBef>
                <a:spcPts val="1200"/>
              </a:spcBef>
            </a:pPr>
            <a:r>
              <a:rPr lang="en-IN" sz="2800" b="1"/>
              <a:t>MA.912.GR.2.2 </a:t>
            </a:r>
            <a:r>
              <a:rPr lang="en-IN" sz="2800">
                <a:solidFill>
                  <a:schemeClr val="tx2"/>
                </a:solidFill>
              </a:rPr>
              <a:t>Identify transformations that do or do not preserve distance. </a:t>
            </a:r>
          </a:p>
          <a:p>
            <a:pPr>
              <a:spcBef>
                <a:spcPts val="1200"/>
              </a:spcBef>
            </a:pPr>
            <a:r>
              <a:rPr lang="en-IN" sz="2800" b="1"/>
              <a:t>MA.912.GR.2.5 </a:t>
            </a:r>
            <a:r>
              <a:rPr lang="en-IN" sz="2800">
                <a:solidFill>
                  <a:schemeClr val="tx2"/>
                </a:solidFill>
              </a:rPr>
              <a:t>Given a geometric figure and a sequence of transformations, draw the transformed figure on a coordinate plane.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561132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5" y="1714501"/>
                <a:ext cx="7472842" cy="438941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/>
                  <a:t>△</a:t>
                </a:r>
                <a:r>
                  <a:rPr lang="en-IN" sz="2800" i="1"/>
                  <a:t>D</a:t>
                </a:r>
                <a:r>
                  <a:rPr lang="en-IN" sz="2800"/>
                  <a:t>′</a:t>
                </a:r>
                <a:r>
                  <a:rPr lang="en-IN" sz="2800" i="1"/>
                  <a:t>E</a:t>
                </a:r>
                <a:r>
                  <a:rPr lang="en-IN" sz="2800"/>
                  <a:t>′</a:t>
                </a:r>
                <a:r>
                  <a:rPr lang="en-IN" sz="2800" i="1"/>
                  <a:t>F</a:t>
                </a:r>
                <a:r>
                  <a:rPr lang="en-IN" sz="2800"/>
                  <a:t>′ is the image of △</a:t>
                </a:r>
                <a:r>
                  <a:rPr lang="en-IN" sz="2800" i="1"/>
                  <a:t>DEF </a:t>
                </a:r>
                <a:r>
                  <a:rPr lang="en-IN" sz="2800"/>
                  <a:t>after a dilation. Describe the dilation. Then write a coordinate rule to represent it.</a:t>
                </a:r>
              </a:p>
              <a:p>
                <a:r>
                  <a:rPr lang="en-IN" sz="2800">
                    <a:solidFill>
                      <a:srgbClr val="FF0000"/>
                    </a:solidFill>
                  </a:rPr>
                  <a:t>The dilation of △</a:t>
                </a:r>
                <a:r>
                  <a:rPr lang="en-IN" sz="2800" i="1">
                    <a:solidFill>
                      <a:srgbClr val="FF0000"/>
                    </a:solidFill>
                  </a:rPr>
                  <a:t>DEF </a:t>
                </a:r>
                <a:r>
                  <a:rPr lang="en-IN" sz="2800">
                    <a:solidFill>
                      <a:srgbClr val="FF0000"/>
                    </a:solidFill>
                  </a:rPr>
                  <a:t>is </a:t>
                </a:r>
                <a:r>
                  <a:rPr lang="en-IN" sz="2800" err="1">
                    <a:solidFill>
                      <a:srgbClr val="FF0000"/>
                    </a:solidFill>
                  </a:rPr>
                  <a:t>centered</a:t>
                </a:r>
                <a:r>
                  <a:rPr lang="en-IN" sz="2800">
                    <a:solidFill>
                      <a:srgbClr val="FF0000"/>
                    </a:solidFill>
                  </a:rPr>
                  <a:t> at </a:t>
                </a:r>
                <a:r>
                  <a:rPr lang="en-IN" sz="2800" i="1">
                    <a:solidFill>
                      <a:srgbClr val="FF0000"/>
                    </a:solidFill>
                  </a:rPr>
                  <a:t>E</a:t>
                </a:r>
                <a:r>
                  <a:rPr lang="en-IN" sz="2800">
                    <a:solidFill>
                      <a:srgbClr val="FF0000"/>
                    </a:solidFill>
                  </a:rPr>
                  <a:t>(9, 3) and has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280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IN" sz="2800">
                    <a:solidFill>
                      <a:srgbClr val="FF0000"/>
                    </a:solidFill>
                  </a:rPr>
                  <a:t>(</a:t>
                </a:r>
                <a:r>
                  <a:rPr lang="en-IN" sz="2800" i="1">
                    <a:solidFill>
                      <a:srgbClr val="FF0000"/>
                    </a:solidFill>
                  </a:rPr>
                  <a:t>x</a:t>
                </a:r>
                <a:r>
                  <a:rPr lang="en-IN" sz="2800">
                    <a:solidFill>
                      <a:srgbClr val="FF0000"/>
                    </a:solidFill>
                  </a:rPr>
                  <a:t>, </a:t>
                </a:r>
                <a:r>
                  <a:rPr lang="en-IN" sz="2800" i="1">
                    <a:solidFill>
                      <a:srgbClr val="FF0000"/>
                    </a:solidFill>
                  </a:rPr>
                  <a:t>y</a:t>
                </a:r>
                <a:r>
                  <a:rPr lang="en-IN" sz="2800">
                    <a:solidFill>
                      <a:srgbClr val="FF0000"/>
                    </a:solidFill>
                  </a:rPr>
                  <a:t>) 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+9,  </m:t>
                        </m:r>
                        <m:f>
                          <m:fPr>
                            <m:ctrlPr>
                              <a:rPr lang="en-I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5" y="1714501"/>
                <a:ext cx="7472842" cy="4389416"/>
              </a:xfrm>
              <a:prstGeom prst="rect">
                <a:avLst/>
              </a:prstGeom>
              <a:blipFill>
                <a:blip r:embed="rId3"/>
                <a:stretch>
                  <a:fillRect l="-1631" t="-1389" r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Describe a Dilation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DD66D942-4018-40FF-A461-00923B71E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0" y="2344955"/>
            <a:ext cx="275767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9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5" y="1714501"/>
                <a:ext cx="7175959" cy="323849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Rectangle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WXYZ </a:t>
                </a:r>
                <a:r>
                  <a:rPr lang="en-IN" sz="2800" b="1">
                    <a:solidFill>
                      <a:schemeClr val="tx1"/>
                    </a:solidFill>
                  </a:rPr>
                  <a:t>has vertices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W</a:t>
                </a:r>
                <a:r>
                  <a:rPr lang="en-IN" sz="2800" b="1">
                    <a:solidFill>
                      <a:schemeClr val="tx1"/>
                    </a:solidFill>
                  </a:rPr>
                  <a:t>(3, 6),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X</a:t>
                </a:r>
                <a:r>
                  <a:rPr lang="en-IN" sz="2800" b="1">
                    <a:solidFill>
                      <a:schemeClr val="tx1"/>
                    </a:solidFill>
                  </a:rPr>
                  <a:t>(9, 6),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Y</a:t>
                </a:r>
                <a:r>
                  <a:rPr lang="en-IN" sz="2800" b="1">
                    <a:solidFill>
                      <a:schemeClr val="tx1"/>
                    </a:solidFill>
                  </a:rPr>
                  <a:t>(9, 3), and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Z</a:t>
                </a:r>
                <a:r>
                  <a:rPr lang="en-IN" sz="2800" b="1">
                    <a:solidFill>
                      <a:schemeClr val="tx1"/>
                    </a:solidFill>
                  </a:rPr>
                  <a:t>(3, 3). Graph rectangle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WXYZ </a:t>
                </a:r>
                <a:r>
                  <a:rPr lang="en-IN" sz="2800" b="1">
                    <a:solidFill>
                      <a:schemeClr val="tx1"/>
                    </a:solidFill>
                  </a:rPr>
                  <a:t>and its image after a rotation 90° clockwise about the origin and a dilation </a:t>
                </a:r>
                <a:r>
                  <a:rPr lang="en-IN" sz="2800" b="1" err="1">
                    <a:solidFill>
                      <a:schemeClr val="tx1"/>
                    </a:solidFill>
                  </a:rPr>
                  <a:t>centered</a:t>
                </a:r>
                <a:r>
                  <a:rPr lang="en-IN" sz="2800" b="1">
                    <a:solidFill>
                      <a:schemeClr val="tx1"/>
                    </a:solidFill>
                  </a:rPr>
                  <a:t> at the origin with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IN" sz="2800" b="1">
                    <a:solidFill>
                      <a:schemeClr val="tx1"/>
                    </a:solidFill>
                  </a:rPr>
                  <a:t>. </a:t>
                </a: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5" y="1714501"/>
                <a:ext cx="7175959" cy="3238499"/>
              </a:xfrm>
              <a:prstGeom prst="rect">
                <a:avLst/>
              </a:prstGeom>
              <a:blipFill>
                <a:blip r:embed="rId3"/>
                <a:stretch>
                  <a:fillRect l="-1698" t="-1880" r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 Dilation in a Composition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68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14501"/>
            <a:ext cx="7175959" cy="1714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Step 1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Graph rectangle </a:t>
            </a:r>
            <a:r>
              <a:rPr lang="en-IN" sz="2800" b="1" i="1">
                <a:solidFill>
                  <a:schemeClr val="tx1"/>
                </a:solidFill>
              </a:rPr>
              <a:t>WXYZ</a:t>
            </a:r>
            <a:r>
              <a:rPr lang="en-IN" sz="2800" b="1">
                <a:solidFill>
                  <a:schemeClr val="tx1"/>
                </a:solidFill>
              </a:rPr>
              <a:t>. 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 Dilation in a Composition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30BAB92-975D-47EF-B29B-4165B8DA3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25" y="237777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17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14501"/>
            <a:ext cx="9339445" cy="952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1925" indent="-1431925"/>
            <a:r>
              <a:rPr lang="en-IN" sz="2800" b="1">
                <a:solidFill>
                  <a:schemeClr val="tx1"/>
                </a:solidFill>
              </a:rPr>
              <a:t>Step 2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Graph the image of rectangle </a:t>
            </a:r>
            <a:r>
              <a:rPr lang="en-IN" sz="2800" b="1" i="1">
                <a:solidFill>
                  <a:schemeClr val="tx1"/>
                </a:solidFill>
              </a:rPr>
              <a:t>WXYZ </a:t>
            </a:r>
            <a:r>
              <a:rPr lang="en-IN" sz="2800" b="1">
                <a:solidFill>
                  <a:schemeClr val="tx1"/>
                </a:solidFill>
              </a:rPr>
              <a:t>after a rotation 90° clockwise about the origin. 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 Dilation in a Composition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4045"/>
              </p:ext>
            </p:extLst>
          </p:nvPr>
        </p:nvGraphicFramePr>
        <p:xfrm>
          <a:off x="457201" y="2762000"/>
          <a:ext cx="4762500" cy="3270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976">
                  <a:extLst>
                    <a:ext uri="{9D8B030D-6E8A-4147-A177-3AD203B41FA5}">
                      <a16:colId xmlns:a16="http://schemas.microsoft.com/office/drawing/2014/main" val="267739467"/>
                    </a:ext>
                  </a:extLst>
                </a:gridCol>
                <a:gridCol w="902524">
                  <a:extLst>
                    <a:ext uri="{9D8B030D-6E8A-4147-A177-3AD203B41FA5}">
                      <a16:colId xmlns:a16="http://schemas.microsoft.com/office/drawing/2014/main" val="523985942"/>
                    </a:ext>
                  </a:extLst>
                </a:gridCol>
                <a:gridCol w="2429000">
                  <a:extLst>
                    <a:ext uri="{9D8B030D-6E8A-4147-A177-3AD203B41FA5}">
                      <a16:colId xmlns:a16="http://schemas.microsoft.com/office/drawing/2014/main" val="879208005"/>
                    </a:ext>
                  </a:extLst>
                </a:gridCol>
              </a:tblGrid>
              <a:tr h="654133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−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15310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(3, 6)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W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′(6,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477924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(9, 6)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X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′(6,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9)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007413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(9, 3)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Y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′(3,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9)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76242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(3, 3)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Z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′(3,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8802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B9A0AFB-6AF1-4DA8-BED3-F0B028E6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00" y="2878644"/>
            <a:ext cx="3422665" cy="34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7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FB6B2-62FE-4BB9-9FA3-C70D2406B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40" y="2878644"/>
            <a:ext cx="3379783" cy="33797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5" y="1714502"/>
                <a:ext cx="10573885" cy="114745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31925" indent="-1431925"/>
                <a:r>
                  <a:rPr lang="en-IN" sz="2800" b="1">
                    <a:solidFill>
                      <a:schemeClr val="tx1"/>
                    </a:solidFill>
                  </a:rPr>
                  <a:t>Step 3</a:t>
                </a:r>
                <a:r>
                  <a:rPr lang="en-US" sz="2800" b="1">
                    <a:solidFill>
                      <a:schemeClr val="tx1"/>
                    </a:solidFill>
                  </a:rPr>
                  <a:t> </a:t>
                </a:r>
                <a:r>
                  <a:rPr lang="en-IN" sz="2800" b="1">
                    <a:solidFill>
                      <a:schemeClr val="tx1"/>
                    </a:solidFill>
                  </a:rPr>
                  <a:t>Graph the image of rectangle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W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X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Y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Z</a:t>
                </a:r>
                <a:r>
                  <a:rPr lang="en-IN" sz="2800" b="1">
                    <a:solidFill>
                      <a:schemeClr val="tx1"/>
                    </a:solidFill>
                  </a:rPr>
                  <a:t>′</a:t>
                </a:r>
                <a:r>
                  <a:rPr lang="en-IN" sz="2800" b="1" i="1">
                    <a:solidFill>
                      <a:schemeClr val="tx1"/>
                    </a:solidFill>
                  </a:rPr>
                  <a:t> </a:t>
                </a:r>
                <a:r>
                  <a:rPr lang="en-IN" sz="2800" b="1">
                    <a:solidFill>
                      <a:schemeClr val="tx1"/>
                    </a:solidFill>
                  </a:rPr>
                  <a:t>after a dilation </a:t>
                </a:r>
                <a:r>
                  <a:rPr lang="en-IN" sz="2800" b="1" err="1">
                    <a:solidFill>
                      <a:schemeClr val="tx1"/>
                    </a:solidFill>
                  </a:rPr>
                  <a:t>centered</a:t>
                </a:r>
                <a:r>
                  <a:rPr lang="en-IN" sz="2800" b="1">
                    <a:solidFill>
                      <a:schemeClr val="tx1"/>
                    </a:solidFill>
                  </a:rPr>
                  <a:t> at the origin with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IN" sz="2800" b="1">
                    <a:solidFill>
                      <a:schemeClr val="tx1"/>
                    </a:solidFill>
                  </a:rPr>
                  <a:t>. </a:t>
                </a: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5" y="1714502"/>
                <a:ext cx="10573885" cy="1147452"/>
              </a:xfrm>
              <a:prstGeom prst="rect">
                <a:avLst/>
              </a:prstGeom>
              <a:blipFill>
                <a:blip r:embed="rId5"/>
                <a:stretch>
                  <a:fillRect l="-1153" t="-5319" r="-1729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 Dilation in a Composition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6037"/>
              </p:ext>
            </p:extLst>
          </p:nvPr>
        </p:nvGraphicFramePr>
        <p:xfrm>
          <a:off x="457198" y="2951517"/>
          <a:ext cx="5638801" cy="3270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276">
                  <a:extLst>
                    <a:ext uri="{9D8B030D-6E8A-4147-A177-3AD203B41FA5}">
                      <a16:colId xmlns:a16="http://schemas.microsoft.com/office/drawing/2014/main" val="267739467"/>
                    </a:ext>
                  </a:extLst>
                </a:gridCol>
                <a:gridCol w="1068589">
                  <a:extLst>
                    <a:ext uri="{9D8B030D-6E8A-4147-A177-3AD203B41FA5}">
                      <a16:colId xmlns:a16="http://schemas.microsoft.com/office/drawing/2014/main" val="523985942"/>
                    </a:ext>
                  </a:extLst>
                </a:gridCol>
                <a:gridCol w="2875936">
                  <a:extLst>
                    <a:ext uri="{9D8B030D-6E8A-4147-A177-3AD203B41FA5}">
                      <a16:colId xmlns:a16="http://schemas.microsoft.com/office/drawing/2014/main" val="879208005"/>
                    </a:ext>
                  </a:extLst>
                </a:gridCol>
              </a:tblGrid>
              <a:tr h="654133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15310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W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′(6,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W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″(2,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1)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477924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X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′(6,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9)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X</a:t>
                      </a:r>
                      <a:r>
                        <a:rPr lang="en-US" sz="28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(2,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007413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Y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′(3,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9)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Y</a:t>
                      </a:r>
                      <a:r>
                        <a:rPr lang="en-US" sz="28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(1,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76242"/>
                  </a:ext>
                </a:extLst>
              </a:tr>
              <a:tr h="654133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Z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′(3,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Z</a:t>
                      </a:r>
                      <a:r>
                        <a:rPr lang="en-US" sz="28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(1,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1)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88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01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6" y="1714502"/>
            <a:ext cx="6474324" cy="37337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Triangle </a:t>
            </a:r>
            <a:r>
              <a:rPr lang="en-IN" sz="2800" i="1"/>
              <a:t>JKL </a:t>
            </a:r>
            <a:r>
              <a:rPr lang="en-IN" sz="2800"/>
              <a:t>has vertices </a:t>
            </a:r>
            <a:r>
              <a:rPr lang="en-IN" sz="2800" i="1"/>
              <a:t>J</a:t>
            </a:r>
            <a:r>
              <a:rPr lang="en-IN" sz="2800"/>
              <a:t>(−2, 1), </a:t>
            </a:r>
            <a:br>
              <a:rPr lang="en-IN" sz="2800"/>
            </a:br>
            <a:r>
              <a:rPr lang="en-IN" sz="2800" i="1"/>
              <a:t>K</a:t>
            </a:r>
            <a:r>
              <a:rPr lang="en-IN" sz="2800"/>
              <a:t>(2, 0), and </a:t>
            </a:r>
            <a:r>
              <a:rPr lang="en-IN" sz="2800" i="1"/>
              <a:t>L</a:t>
            </a:r>
            <a:r>
              <a:rPr lang="en-IN" sz="2800"/>
              <a:t>(1, −4). Graph △</a:t>
            </a:r>
            <a:r>
              <a:rPr lang="en-IN" sz="2800" i="1"/>
              <a:t>JKL </a:t>
            </a:r>
            <a:r>
              <a:rPr lang="en-IN" sz="2800"/>
              <a:t>and its image after a dilation </a:t>
            </a:r>
            <a:r>
              <a:rPr lang="en-IN" sz="2800" err="1"/>
              <a:t>centered</a:t>
            </a:r>
            <a:r>
              <a:rPr lang="en-IN" sz="2800"/>
              <a:t> at </a:t>
            </a:r>
            <a:r>
              <a:rPr lang="en-IN" sz="2800" i="1"/>
              <a:t>K </a:t>
            </a:r>
            <a:r>
              <a:rPr lang="en-IN" sz="2800"/>
              <a:t>with a scale factor of 2 and a reflection in the line </a:t>
            </a:r>
            <a:r>
              <a:rPr lang="en-IN" sz="2800" i="1"/>
              <a:t>y </a:t>
            </a:r>
            <a:r>
              <a:rPr lang="en-IN" sz="2800"/>
              <a:t>= −3. 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 Dilation in a Composition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96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6" y="1714502"/>
            <a:ext cx="6474324" cy="37337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Triangle </a:t>
            </a:r>
            <a:r>
              <a:rPr lang="en-IN" sz="2800" i="1"/>
              <a:t>JKL </a:t>
            </a:r>
            <a:r>
              <a:rPr lang="en-IN" sz="2800"/>
              <a:t>has vertices </a:t>
            </a:r>
            <a:r>
              <a:rPr lang="en-IN" sz="2800" i="1"/>
              <a:t>J</a:t>
            </a:r>
            <a:r>
              <a:rPr lang="en-IN" sz="2800"/>
              <a:t>(−2, 1), </a:t>
            </a:r>
            <a:br>
              <a:rPr lang="en-IN" sz="2800"/>
            </a:br>
            <a:r>
              <a:rPr lang="en-IN" sz="2800" i="1"/>
              <a:t>K</a:t>
            </a:r>
            <a:r>
              <a:rPr lang="en-IN" sz="2800"/>
              <a:t>(2, 0), and </a:t>
            </a:r>
            <a:r>
              <a:rPr lang="en-IN" sz="2800" i="1"/>
              <a:t>L</a:t>
            </a:r>
            <a:r>
              <a:rPr lang="en-IN" sz="2800"/>
              <a:t>(1, −4). Graph △</a:t>
            </a:r>
            <a:r>
              <a:rPr lang="en-IN" sz="2800" i="1"/>
              <a:t>JKL </a:t>
            </a:r>
            <a:r>
              <a:rPr lang="en-IN" sz="2800"/>
              <a:t>and its image after a dilation </a:t>
            </a:r>
            <a:r>
              <a:rPr lang="en-IN" sz="2800" err="1"/>
              <a:t>centered</a:t>
            </a:r>
            <a:r>
              <a:rPr lang="en-IN" sz="2800"/>
              <a:t> at </a:t>
            </a:r>
            <a:r>
              <a:rPr lang="en-IN" sz="2800" i="1"/>
              <a:t>K </a:t>
            </a:r>
            <a:r>
              <a:rPr lang="en-IN" sz="2800"/>
              <a:t>with a scale factor of 2 and a reflection in the line </a:t>
            </a:r>
            <a:r>
              <a:rPr lang="en-IN" sz="2800" i="1"/>
              <a:t>y </a:t>
            </a:r>
            <a:r>
              <a:rPr lang="en-IN" sz="2800"/>
              <a:t>= −3. 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 Dilation in a Composition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723" y="2188878"/>
            <a:ext cx="3713401" cy="37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0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6" y="1609401"/>
            <a:ext cx="10477298" cy="47456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Consider the four types of transformations: reflections, translations, rotations, and dilations. 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/>
              <a:t> </a:t>
            </a:r>
            <a:r>
              <a:rPr lang="en-IN" sz="2800"/>
              <a:t>How are the transformations alike and different?</a:t>
            </a:r>
            <a:br>
              <a:rPr lang="en-IN" sz="2800"/>
            </a:br>
            <a:br>
              <a:rPr lang="en-IN" sz="2800"/>
            </a:br>
            <a:br>
              <a:rPr lang="en-IN" sz="2800"/>
            </a:br>
            <a:endParaRPr lang="en-IN" sz="2800"/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/>
              <a:t> </a:t>
            </a:r>
            <a:r>
              <a:rPr lang="en-IN" sz="2800"/>
              <a:t>Which transformations preserve shape and size?</a:t>
            </a:r>
            <a:br>
              <a:rPr lang="en-IN" sz="2800"/>
            </a:br>
            <a:endParaRPr lang="en-IN" sz="2800"/>
          </a:p>
          <a:p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Which transformations preserve orientation?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2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6" y="1609401"/>
            <a:ext cx="10477298" cy="47456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Consider the four types of transformations: reflections, translations, rotations, and dilations. </a:t>
            </a:r>
            <a:endParaRPr lang="en-IN" sz="2800">
              <a:solidFill>
                <a:schemeClr val="tx1"/>
              </a:solidFill>
            </a:endParaRPr>
          </a:p>
          <a:p>
            <a:pPr marL="441325" indent="-441325"/>
            <a:r>
              <a:rPr lang="en-IN" sz="28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/>
              <a:t> </a:t>
            </a:r>
            <a:r>
              <a:rPr lang="en-IN" sz="2800"/>
              <a:t>How are the transformations alike and different? </a:t>
            </a:r>
            <a:r>
              <a:rPr lang="en-IN" sz="2800">
                <a:solidFill>
                  <a:srgbClr val="FF0000"/>
                </a:solidFill>
              </a:rPr>
              <a:t>Sample answer: All of the transformations represent a mapping of a preimage to an image. Three of the four transformations are isometries.</a:t>
            </a:r>
          </a:p>
          <a:p>
            <a:pPr marL="441325" indent="-441325"/>
            <a:r>
              <a:rPr lang="en-IN" sz="28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/>
              <a:t> </a:t>
            </a:r>
            <a:r>
              <a:rPr lang="en-IN" sz="2800"/>
              <a:t>Which transformations preserve shape and size? </a:t>
            </a:r>
            <a:r>
              <a:rPr lang="en-IN" sz="2800">
                <a:solidFill>
                  <a:srgbClr val="FF0000"/>
                </a:solidFill>
              </a:rPr>
              <a:t>reflections, translations, and rotations </a:t>
            </a:r>
          </a:p>
          <a:p>
            <a:pPr marL="441325" indent="-441325"/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Which transformations preserve orientation? </a:t>
            </a:r>
            <a:r>
              <a:rPr lang="en-IN" sz="2800">
                <a:solidFill>
                  <a:srgbClr val="FF0000"/>
                </a:solidFill>
              </a:rPr>
              <a:t>translations, rotations, and dilations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19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8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MA.K12.MTR.5.1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patterns and structure to help understand and connect mathematical concepts.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MA.K12.MTR.6.1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Assess the reasonableness of solutions.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10560428" cy="46217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>
                <a:solidFill>
                  <a:schemeClr val="tx1"/>
                </a:solidFill>
                <a:latin typeface="+mj-lt"/>
              </a:rPr>
            </a:br>
            <a:r>
              <a:rPr lang="en-IN" sz="2800">
                <a:latin typeface="+mj-lt"/>
              </a:rPr>
              <a:t>Students draw and </a:t>
            </a:r>
            <a:r>
              <a:rPr lang="en-IN" sz="2800" err="1">
                <a:latin typeface="+mj-lt"/>
              </a:rPr>
              <a:t>analyze</a:t>
            </a:r>
            <a:r>
              <a:rPr lang="en-IN" sz="2800">
                <a:latin typeface="+mj-lt"/>
              </a:rPr>
              <a:t> dilated figures using tools or functions.</a:t>
            </a:r>
            <a:br>
              <a:rPr lang="en-US" sz="2800">
                <a:latin typeface="+mj-lt"/>
              </a:rPr>
            </a:br>
            <a:endParaRPr lang="en-US" sz="2800">
              <a:latin typeface="+mj-lt"/>
            </a:endParaRPr>
          </a:p>
          <a:p>
            <a:r>
              <a:rPr lang="en-US" sz="2800" b="1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Students explain how to draw and </a:t>
            </a:r>
            <a:r>
              <a:rPr lang="en-IN" sz="2800" err="1"/>
              <a:t>analyze</a:t>
            </a:r>
            <a:r>
              <a:rPr lang="en-IN" sz="2800"/>
              <a:t> dilated figures using tools or functions with the words </a:t>
            </a:r>
            <a:r>
              <a:rPr lang="en-IN" sz="2800" i="1"/>
              <a:t>enlargement </a:t>
            </a:r>
            <a:r>
              <a:rPr lang="en-IN" sz="2800"/>
              <a:t>and </a:t>
            </a:r>
            <a:r>
              <a:rPr lang="en-IN" sz="2800" i="1"/>
              <a:t>reduction</a:t>
            </a:r>
            <a:r>
              <a:rPr lang="en-IN" sz="2800"/>
              <a:t>. 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To optimize output, students participate in MLR1: Stronger and Clearer Each Time.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784515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Recall that a </a:t>
            </a:r>
            <a:r>
              <a:rPr lang="en-IN" sz="2800" i="1"/>
              <a:t>rigid transformation </a:t>
            </a:r>
            <a:r>
              <a:rPr lang="en-IN" sz="2800"/>
              <a:t>is an operation that maps an original figure, the </a:t>
            </a:r>
            <a:r>
              <a:rPr lang="en-IN" sz="2800" i="1"/>
              <a:t>preimage</a:t>
            </a:r>
            <a:r>
              <a:rPr lang="en-IN" sz="2800"/>
              <a:t>, onto a new figure called the </a:t>
            </a:r>
            <a:r>
              <a:rPr lang="en-IN" sz="2800" i="1"/>
              <a:t>image</a:t>
            </a:r>
            <a:r>
              <a:rPr lang="en-IN" sz="2800"/>
              <a:t>. </a:t>
            </a:r>
          </a:p>
          <a:p>
            <a:r>
              <a:rPr lang="en-IN" sz="2800"/>
              <a:t>A </a:t>
            </a:r>
            <a:r>
              <a:rPr lang="en-IN" sz="2800" b="1" err="1">
                <a:solidFill>
                  <a:schemeClr val="tx1"/>
                </a:solidFill>
              </a:rPr>
              <a:t>nonrigid</a:t>
            </a:r>
            <a:r>
              <a:rPr lang="en-IN" sz="2800" b="1">
                <a:solidFill>
                  <a:schemeClr val="tx1"/>
                </a:solidFill>
              </a:rPr>
              <a:t> transformation</a:t>
            </a:r>
            <a:r>
              <a:rPr lang="en-IN" sz="2800" b="1"/>
              <a:t> </a:t>
            </a:r>
            <a:r>
              <a:rPr lang="en-IN" sz="2800"/>
              <a:t>is a transformation that changes the dimensions of a given figure. A </a:t>
            </a:r>
            <a:r>
              <a:rPr lang="en-IN" sz="2800" b="1">
                <a:solidFill>
                  <a:schemeClr val="tx1"/>
                </a:solidFill>
              </a:rPr>
              <a:t>dilation</a:t>
            </a:r>
            <a:r>
              <a:rPr lang="en-IN" sz="2800" b="1"/>
              <a:t> </a:t>
            </a:r>
            <a:r>
              <a:rPr lang="en-IN" sz="2800"/>
              <a:t>is a </a:t>
            </a:r>
            <a:r>
              <a:rPr lang="en-IN" sz="2800" err="1"/>
              <a:t>nonrigid</a:t>
            </a:r>
            <a:r>
              <a:rPr lang="en-IN" sz="2800"/>
              <a:t> transformation that enlarges or reduces a geometric figure. When a figure is enlarged or reduced, the sides of the image are proportional to the sides of the original figure. </a:t>
            </a:r>
            <a:endParaRPr lang="en-US" sz="280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Dilations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13574" y="295734"/>
            <a:ext cx="8778240" cy="37089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</a:t>
            </a:r>
            <a:r>
              <a:rPr lang="en-IN" sz="2800" b="1" dirty="0" err="1">
                <a:solidFill>
                  <a:schemeClr val="tx1"/>
                </a:solidFill>
              </a:rPr>
              <a:t>center</a:t>
            </a:r>
            <a:r>
              <a:rPr lang="en-IN" sz="2800" b="1" dirty="0">
                <a:solidFill>
                  <a:schemeClr val="tx1"/>
                </a:solidFill>
              </a:rPr>
              <a:t> of dilation</a:t>
            </a:r>
            <a:r>
              <a:rPr lang="en-IN" sz="2800" b="1" dirty="0"/>
              <a:t> </a:t>
            </a:r>
            <a:r>
              <a:rPr lang="en-IN" sz="2800" dirty="0"/>
              <a:t>is the </a:t>
            </a:r>
            <a:r>
              <a:rPr lang="en-IN" sz="2800" dirty="0" err="1"/>
              <a:t>center</a:t>
            </a:r>
            <a:r>
              <a:rPr lang="en-IN" sz="2800" dirty="0"/>
              <a:t> point from which dilations are performed. The </a:t>
            </a:r>
            <a:r>
              <a:rPr lang="en-IN" sz="2800" b="1" dirty="0">
                <a:solidFill>
                  <a:schemeClr val="tx1"/>
                </a:solidFill>
              </a:rPr>
              <a:t>scale factor of a dilation</a:t>
            </a:r>
            <a:r>
              <a:rPr lang="en-IN" sz="2800" b="1" dirty="0"/>
              <a:t> </a:t>
            </a:r>
            <a:r>
              <a:rPr lang="en-IN" sz="2800" dirty="0"/>
              <a:t>is the ratio of a length on an image to a corresponding length on the preimage. The letter </a:t>
            </a:r>
            <a:r>
              <a:rPr lang="en-IN" sz="2800" i="1" dirty="0"/>
              <a:t>k </a:t>
            </a:r>
            <a:r>
              <a:rPr lang="en-IN" sz="2800" dirty="0"/>
              <a:t>usually represents the scale factor of a dilation. </a:t>
            </a:r>
          </a:p>
        </p:txBody>
      </p:sp>
      <p:pic>
        <p:nvPicPr>
          <p:cNvPr id="1026" name="Picture 2" descr="Dilations | CK-12 Foundation">
            <a:extLst>
              <a:ext uri="{FF2B5EF4-FFF2-40B4-BE49-F238E27FC236}">
                <a16:creationId xmlns:a16="http://schemas.microsoft.com/office/drawing/2014/main" id="{CE2689E8-0676-7227-A41B-08C36753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4" y="2602035"/>
            <a:ext cx="9517504" cy="41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6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8778240" cy="46573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The value of </a:t>
            </a:r>
            <a:r>
              <a:rPr lang="en-IN" sz="2800" i="1"/>
              <a:t>k </a:t>
            </a:r>
            <a:r>
              <a:rPr lang="en-IN" sz="2800"/>
              <a:t>determines whether the dilation is an enlargement or a reduction. A dilation with a scale factor greater than 1 produces an </a:t>
            </a:r>
            <a:r>
              <a:rPr lang="en-IN" sz="2800" b="1">
                <a:solidFill>
                  <a:schemeClr val="tx1"/>
                </a:solidFill>
              </a:rPr>
              <a:t>enlargement</a:t>
            </a:r>
            <a:r>
              <a:rPr lang="en-IN" sz="2800"/>
              <a:t>, or an image that is larger than the original figure. A dilation with a scale factor between 0 and 1 produces a </a:t>
            </a:r>
            <a:r>
              <a:rPr lang="en-IN" sz="2800" b="1">
                <a:solidFill>
                  <a:schemeClr val="tx1"/>
                </a:solidFill>
              </a:rPr>
              <a:t>reduction</a:t>
            </a:r>
            <a:r>
              <a:rPr lang="en-IN" sz="2800"/>
              <a:t>, or an image that is smaller than the original figure. </a:t>
            </a:r>
            <a:endParaRPr lang="en-US" sz="280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Dilations</a:t>
            </a:r>
          </a:p>
        </p:txBody>
      </p:sp>
    </p:spTree>
    <p:extLst>
      <p:ext uri="{BB962C8B-B14F-4D97-AF65-F5344CB8AC3E}">
        <p14:creationId xmlns:p14="http://schemas.microsoft.com/office/powerpoint/2010/main" val="38270539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EC8B5-3819-4979-9120-C477F29E8895}">
  <ds:schemaRefs>
    <ds:schemaRef ds:uri="9450ef5d-1a70-432a-a187-b784c13ee2c7"/>
    <ds:schemaRef ds:uri="eebb11a2-b469-44b8-8bf8-081d58bb64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985E68-48D9-40FC-905D-A14198AEC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3123</Words>
  <Application>Microsoft Office PowerPoint</Application>
  <PresentationFormat>Widescreen</PresentationFormat>
  <Paragraphs>303</Paragraphs>
  <Slides>48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Proxima Nova</vt:lpstr>
      <vt:lpstr>ProximaNova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5</cp:revision>
  <cp:lastPrinted>2018-08-01T21:17:27Z</cp:lastPrinted>
  <dcterms:created xsi:type="dcterms:W3CDTF">2020-09-17T18:06:02Z</dcterms:created>
  <dcterms:modified xsi:type="dcterms:W3CDTF">2023-01-19T13:06:06Z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