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63"/>
  </p:notesMasterIdLst>
  <p:handoutMasterIdLst>
    <p:handoutMasterId r:id="rId64"/>
  </p:handoutMasterIdLst>
  <p:sldIdLst>
    <p:sldId id="327" r:id="rId6"/>
    <p:sldId id="372" r:id="rId7"/>
    <p:sldId id="424" r:id="rId8"/>
    <p:sldId id="303" r:id="rId9"/>
    <p:sldId id="429" r:id="rId10"/>
    <p:sldId id="304" r:id="rId11"/>
    <p:sldId id="305" r:id="rId12"/>
    <p:sldId id="373" r:id="rId13"/>
    <p:sldId id="374" r:id="rId14"/>
    <p:sldId id="375" r:id="rId15"/>
    <p:sldId id="360" r:id="rId16"/>
    <p:sldId id="361" r:id="rId17"/>
    <p:sldId id="376" r:id="rId18"/>
    <p:sldId id="377" r:id="rId19"/>
    <p:sldId id="378" r:id="rId20"/>
    <p:sldId id="417" r:id="rId21"/>
    <p:sldId id="380" r:id="rId22"/>
    <p:sldId id="381" r:id="rId23"/>
    <p:sldId id="382" r:id="rId24"/>
    <p:sldId id="379" r:id="rId25"/>
    <p:sldId id="425" r:id="rId26"/>
    <p:sldId id="389" r:id="rId27"/>
    <p:sldId id="362" r:id="rId28"/>
    <p:sldId id="363" r:id="rId29"/>
    <p:sldId id="364" r:id="rId30"/>
    <p:sldId id="385" r:id="rId31"/>
    <p:sldId id="386" r:id="rId32"/>
    <p:sldId id="387" r:id="rId33"/>
    <p:sldId id="418" r:id="rId34"/>
    <p:sldId id="391" r:id="rId35"/>
    <p:sldId id="392" r:id="rId36"/>
    <p:sldId id="393" r:id="rId37"/>
    <p:sldId id="394" r:id="rId38"/>
    <p:sldId id="419" r:id="rId39"/>
    <p:sldId id="396" r:id="rId40"/>
    <p:sldId id="420" r:id="rId41"/>
    <p:sldId id="400" r:id="rId42"/>
    <p:sldId id="421" r:id="rId43"/>
    <p:sldId id="426" r:id="rId44"/>
    <p:sldId id="401" r:id="rId45"/>
    <p:sldId id="402" r:id="rId46"/>
    <p:sldId id="422" r:id="rId47"/>
    <p:sldId id="403" r:id="rId48"/>
    <p:sldId id="404" r:id="rId49"/>
    <p:sldId id="423" r:id="rId50"/>
    <p:sldId id="406" r:id="rId51"/>
    <p:sldId id="41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28" r:id="rId60"/>
    <p:sldId id="427" r:id="rId61"/>
    <p:sldId id="415" r:id="rId6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12" userDrawn="1">
          <p15:clr>
            <a:srgbClr val="A4A3A4"/>
          </p15:clr>
        </p15:guide>
        <p15:guide id="2" orient="horz" pos="3024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520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432" userDrawn="1">
          <p15:clr>
            <a:srgbClr val="A4A3A4"/>
          </p15:clr>
        </p15:guide>
        <p15:guide id="8" orient="horz" pos="3120" userDrawn="1">
          <p15:clr>
            <a:srgbClr val="A4A3A4"/>
          </p15:clr>
        </p15:guide>
        <p15:guide id="9" pos="48" userDrawn="1">
          <p15:clr>
            <a:srgbClr val="A4A3A4"/>
          </p15:clr>
        </p15:guide>
        <p15:guide id="10" pos="384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6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7296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  <p:cmAuthor id="2" name="Oxley, Angela" initials="OA" lastIdx="18" clrIdx="1">
    <p:extLst>
      <p:ext uri="{19B8F6BF-5375-455C-9EA6-DF929625EA0E}">
        <p15:presenceInfo xmlns:p15="http://schemas.microsoft.com/office/powerpoint/2012/main" userId="S::angela.oxley@mheducation.com::2701a8e4-ff8b-43b5-b1ab-b049b2cef046" providerId="AD"/>
      </p:ext>
    </p:extLst>
  </p:cmAuthor>
  <p:cmAuthor id="3" name="S2, Vijaya" initials="SV" lastIdx="9" clrIdx="2">
    <p:extLst>
      <p:ext uri="{19B8F6BF-5375-455C-9EA6-DF929625EA0E}">
        <p15:presenceInfo xmlns:p15="http://schemas.microsoft.com/office/powerpoint/2012/main" userId="S2, Vija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F11"/>
    <a:srgbClr val="692146"/>
    <a:srgbClr val="00A6B9"/>
    <a:srgbClr val="00C7C3"/>
    <a:srgbClr val="02F0DE"/>
    <a:srgbClr val="33F0E1"/>
    <a:srgbClr val="33175A"/>
    <a:srgbClr val="FFB600"/>
    <a:srgbClr val="01708C"/>
    <a:srgbClr val="9F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25BA24-8E51-42E2-8D87-1BE07D7BEF82}" v="1" dt="2022-01-05T16:21:55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0" autoAdjust="0"/>
    <p:restoredTop sz="80024" autoAdjust="0"/>
  </p:normalViewPr>
  <p:slideViewPr>
    <p:cSldViewPr snapToGrid="0">
      <p:cViewPr varScale="1">
        <p:scale>
          <a:sx n="47" d="100"/>
          <a:sy n="47" d="100"/>
        </p:scale>
        <p:origin x="552" y="52"/>
      </p:cViewPr>
      <p:guideLst>
        <p:guide pos="1512"/>
        <p:guide orient="horz" pos="3024"/>
        <p:guide orient="horz" pos="384"/>
        <p:guide orient="horz" pos="2520"/>
        <p:guide orient="horz" pos="1080"/>
        <p:guide orient="horz" pos="1680"/>
        <p:guide orient="horz" pos="3432"/>
        <p:guide orient="horz" pos="3120"/>
        <p:guide pos="48"/>
        <p:guide pos="384"/>
        <p:guide pos="6480"/>
        <p:guide pos="2597"/>
        <p:guide pos="288"/>
        <p:guide orient="horz" pos="2160"/>
        <p:guide orient="horz" pos="216"/>
        <p:guide orient="horz" pos="936"/>
        <p:guide pos="4368"/>
        <p:guide pos="7296"/>
        <p:guide pos="3288"/>
        <p:guide pos="5904"/>
        <p:guide pos="5568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1/2/2023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dirty="0">
              <a:solidFill>
                <a:srgbClr val="FF0000"/>
              </a:solidFill>
              <a:effectLst/>
              <a:latin typeface="ProximaNov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57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r>
              <a:rPr lang="en-US" sz="1200" i="1" dirty="0">
                <a:solidFill>
                  <a:srgbClr val="FF0000"/>
                </a:solidFill>
              </a:rPr>
              <a:t>x = </a:t>
            </a:r>
            <a:r>
              <a:rPr lang="en-US" sz="1200" dirty="0">
                <a:solidFill>
                  <a:srgbClr val="FF0000"/>
                </a:solidFill>
              </a:rPr>
              <a:t>11.8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18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27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05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72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C, 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76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59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24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98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09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FF0000"/>
                </a:solidFill>
                <a:effectLst/>
                <a:latin typeface="ProximaNova"/>
              </a:rPr>
              <a:t>true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FF0000"/>
                </a:solidFill>
                <a:effectLst/>
                <a:latin typeface="ProximaNova"/>
              </a:rPr>
              <a:t>true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FF0000"/>
                </a:solidFill>
                <a:effectLst/>
                <a:latin typeface="ProximaNova"/>
              </a:rPr>
              <a:t>false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FF0000"/>
                </a:solidFill>
                <a:effectLst/>
                <a:latin typeface="ProximaNova"/>
              </a:rPr>
              <a:t>true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FF0000"/>
                </a:solidFill>
                <a:effectLst/>
                <a:latin typeface="ProximaNova"/>
              </a:rPr>
              <a:t>true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81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83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r>
              <a:rPr lang="en-US" sz="1200" i="1" dirty="0" err="1">
                <a:solidFill>
                  <a:srgbClr val="FF0000"/>
                </a:solidFill>
              </a:rPr>
              <a:t>m</a:t>
            </a:r>
            <a:r>
              <a:rPr lang="en-US" sz="1200" dirty="0" err="1">
                <a:solidFill>
                  <a:srgbClr val="FF0000"/>
                </a:solidFill>
              </a:rPr>
              <a:t>∠</a:t>
            </a:r>
            <a:r>
              <a:rPr lang="en-US" sz="1200" i="1" dirty="0" err="1">
                <a:solidFill>
                  <a:srgbClr val="FF0000"/>
                </a:solidFill>
              </a:rPr>
              <a:t>F</a:t>
            </a:r>
            <a:r>
              <a:rPr lang="en-US" sz="1200" dirty="0">
                <a:solidFill>
                  <a:srgbClr val="FF0000"/>
                </a:solidFill>
              </a:rPr>
              <a:t> = 80°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094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3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6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34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249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48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58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672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89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26+2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89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√</a:t>
                </a:r>
                <a:r>
                  <a:rPr lang="en-US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89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26+2</a:t>
                </a:r>
                <a:r>
                  <a:rPr lang="en-US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√</a:t>
                </a:r>
                <a:r>
                  <a:rPr lang="en-US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89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326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endParaRPr lang="en-US" sz="120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564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46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0000"/>
                </a:solidFill>
              </a:rPr>
              <a:t>1. No; missing angle measures are 65° and 125°. Because the pairs of base angles are not congruent, the trapezoid is not isosceles.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>
                <a:solidFill>
                  <a:srgbClr val="FF0000"/>
                </a:solidFill>
                <a:effectLst/>
              </a:rPr>
              <a:t>2. </a:t>
            </a:r>
            <a:r>
              <a:rPr lang="en-US" sz="1200" dirty="0">
                <a:solidFill>
                  <a:srgbClr val="FF0000"/>
                </a:solidFill>
              </a:rPr>
              <a:t>Yes; Theorem 7.23</a:t>
            </a:r>
            <a:endParaRPr lang="en-US" sz="1200" i="0" dirty="0">
              <a:solidFill>
                <a:srgbClr val="FF0000"/>
              </a:solidFill>
              <a:effectLst/>
            </a:endParaRPr>
          </a:p>
          <a:p>
            <a:pPr>
              <a:spcAft>
                <a:spcPts val="1800"/>
              </a:spcAft>
            </a:pPr>
            <a:endParaRPr lang="en-US" sz="120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621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0000"/>
                </a:solidFill>
              </a:rPr>
              <a:t>6.9; 30°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F0000"/>
                </a:solidFill>
              </a:rPr>
              <a:t>3.7; 90°</a:t>
            </a:r>
            <a:endParaRPr lang="en-US" sz="1200" i="0" dirty="0">
              <a:solidFill>
                <a:srgbClr val="FF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ts val="32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</m:oMath>
                </a14:m>
                <a:r>
                  <a:rPr lang="en-US" sz="1200" dirty="0">
                    <a:solidFill>
                      <a:srgbClr val="FF0000"/>
                    </a:solidFill>
                  </a:rPr>
                  <a:t> </a:t>
                </a:r>
                <a:r>
                  <a:rPr lang="en-US" sz="1200" dirty="0">
                    <a:solidFill>
                      <a:srgbClr val="FF0000"/>
                    </a:solidFill>
                    <a:uFill>
                      <a:solidFill>
                        <a:schemeClr val="tx2"/>
                      </a:solidFill>
                    </a:uFill>
                  </a:rPr>
                  <a:t>is</a:t>
                </a:r>
                <a:r>
                  <a:rPr lang="en-US" sz="1200" dirty="0">
                    <a:solidFill>
                      <a:srgbClr val="FF0000"/>
                    </a:solidFill>
                  </a:rPr>
                  <a:t> parallel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𝐺𝐹</m:t>
                        </m:r>
                      </m:e>
                    </m:acc>
                  </m:oMath>
                </a14:m>
                <a:r>
                  <a:rPr lang="en-US" sz="1200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𝐸𝐹</m:t>
                        </m:r>
                      </m:e>
                    </m:acc>
                  </m:oMath>
                </a14:m>
                <a:r>
                  <a:rPr lang="en-US" sz="1200" dirty="0">
                    <a:solidFill>
                      <a:srgbClr val="FF0000"/>
                    </a:solidFill>
                  </a:rPr>
                  <a:t> is not parallel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1200" dirty="0">
                    <a:solidFill>
                      <a:srgbClr val="FF0000"/>
                    </a:solidFill>
                  </a:rPr>
                  <a:t>.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1200" dirty="0">
                    <a:solidFill>
                      <a:srgbClr val="FF0000"/>
                    </a:solidFill>
                  </a:rPr>
                  <a:t>Quadrilateral </a:t>
                </a:r>
                <a:r>
                  <a:rPr lang="en-US" sz="1200" i="1" dirty="0">
                    <a:solidFill>
                      <a:srgbClr val="FF0000"/>
                    </a:solidFill>
                  </a:rPr>
                  <a:t>DEFG </a:t>
                </a:r>
                <a:r>
                  <a:rPr lang="en-US" sz="1200" dirty="0">
                    <a:solidFill>
                      <a:srgbClr val="FF0000"/>
                    </a:solidFill>
                  </a:rPr>
                  <a:t>is a trapezoid.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1200" i="1" dirty="0">
                    <a:solidFill>
                      <a:srgbClr val="FF0000"/>
                    </a:solidFill>
                  </a:rPr>
                  <a:t>DE</a:t>
                </a:r>
                <a:r>
                  <a:rPr lang="en-US" sz="1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rad>
                  </m:oMath>
                </a14:m>
                <a:r>
                  <a:rPr lang="en-US" sz="1200" dirty="0">
                    <a:solidFill>
                      <a:srgbClr val="FF0000"/>
                    </a:solidFill>
                  </a:rPr>
                  <a:t>		</a:t>
                </a:r>
                <a:r>
                  <a:rPr lang="en-US" sz="1200" i="1" dirty="0">
                    <a:solidFill>
                      <a:srgbClr val="FF0000"/>
                    </a:solidFill>
                  </a:rPr>
                  <a:t>EF</a:t>
                </a:r>
                <a:r>
                  <a:rPr lang="en-US" sz="1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endParaRPr lang="en-US" sz="1200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1200" i="1" dirty="0">
                    <a:solidFill>
                      <a:srgbClr val="FF0000"/>
                    </a:solidFill>
                  </a:rPr>
                  <a:t>GF</a:t>
                </a:r>
                <a:r>
                  <a:rPr lang="en-US" sz="1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</m:rad>
                  </m:oMath>
                </a14:m>
                <a:r>
                  <a:rPr lang="en-US" sz="1200" i="1" dirty="0">
                    <a:solidFill>
                      <a:srgbClr val="FF0000"/>
                    </a:solidFill>
                  </a:rPr>
                  <a:t>		DG</a:t>
                </a:r>
                <a:r>
                  <a:rPr lang="en-US" sz="12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e>
                    </m:rad>
                  </m:oMath>
                </a14:m>
                <a:endParaRPr lang="en-US" sz="1200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1200" dirty="0">
                    <a:solidFill>
                      <a:srgbClr val="FF0000"/>
                    </a:solidFill>
                  </a:rPr>
                  <a:t>Quadrilateral </a:t>
                </a:r>
                <a:r>
                  <a:rPr lang="en-US" sz="1200" i="1" dirty="0">
                    <a:solidFill>
                      <a:srgbClr val="FF0000"/>
                    </a:solidFill>
                  </a:rPr>
                  <a:t>DEFG</a:t>
                </a:r>
                <a:r>
                  <a:rPr lang="en-US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1200" dirty="0">
                    <a:solidFill>
                      <a:srgbClr val="FF0000"/>
                    </a:solidFill>
                  </a:rPr>
                  <a:t>is not an isosceles trapezoid.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is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is not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is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√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20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/>
                <a:r>
                  <a:rPr lang="en-US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√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17</a:t>
                </a:r>
                <a:endParaRPr lang="en-US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√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125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√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26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is not</a:t>
                </a:r>
              </a:p>
              <a:p>
                <a:pPr/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8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r>
              <a:rPr lang="en-US" sz="1200" i="1" dirty="0">
                <a:solidFill>
                  <a:srgbClr val="FF0000"/>
                </a:solidFill>
              </a:rPr>
              <a:t>FC = </a:t>
            </a:r>
            <a:r>
              <a:rPr lang="en-US" sz="1200" dirty="0">
                <a:solidFill>
                  <a:srgbClr val="FF0000"/>
                </a:solidFill>
              </a:rPr>
              <a:t>19.5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5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66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44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58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8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1/2/2023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479120"/>
            <a:ext cx="2403859" cy="329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D96425-2E0C-FB42-95E1-1022831763BF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33C86B-9390-4889-B30F-EBF9E92004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Trapezoids and Kites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2272D3-6399-DC4A-9534-429CC27D76D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FD2D8-30DF-4678-8CC3-3FE5684536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Trapezoids and Kites </a:t>
            </a:r>
          </a:p>
        </p:txBody>
      </p:sp>
    </p:spTree>
    <p:extLst>
      <p:ext uri="{BB962C8B-B14F-4D97-AF65-F5344CB8AC3E}">
        <p14:creationId xmlns:p14="http://schemas.microsoft.com/office/powerpoint/2010/main" val="234523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Trapezoids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07904"/>
                  </p:ext>
                </p:extLst>
              </p:nvPr>
            </p:nvGraphicFramePr>
            <p:xfrm>
              <a:off x="550441" y="1483595"/>
              <a:ext cx="11024243" cy="36898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61839">
                      <a:extLst>
                        <a:ext uri="{9D8B030D-6E8A-4147-A177-3AD203B41FA5}">
                          <a16:colId xmlns:a16="http://schemas.microsoft.com/office/drawing/2014/main" val="3615835060"/>
                        </a:ext>
                      </a:extLst>
                    </a:gridCol>
                    <a:gridCol w="4854333">
                      <a:extLst>
                        <a:ext uri="{9D8B030D-6E8A-4147-A177-3AD203B41FA5}">
                          <a16:colId xmlns:a16="http://schemas.microsoft.com/office/drawing/2014/main" val="2902092050"/>
                        </a:ext>
                      </a:extLst>
                    </a:gridCol>
                    <a:gridCol w="3808071">
                      <a:extLst>
                        <a:ext uri="{9D8B030D-6E8A-4147-A177-3AD203B41FA5}">
                          <a16:colId xmlns:a16="http://schemas.microsoft.com/office/drawing/2014/main" val="1830530336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Theorem 7.23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14494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Words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A trapezoid is isosceles if and only if its diagonals are congruent.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73598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Example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If trapezoid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QRST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is isosceles, then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𝑄𝑆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2800" b="0" i="0" dirty="0" smtClean="0">
                                  <a:solidFill>
                                    <a:schemeClr val="tx2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≅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. Likewise, if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𝑄𝑆</m:t>
                                  </m:r>
                                </m:e>
                              </m:acc>
                              <m:r>
                                <m:rPr>
                                  <m:nor/>
                                </m:rPr>
                                <a:rPr lang="en-US" sz="2800" b="0" i="0" dirty="0" smtClean="0">
                                  <a:solidFill>
                                    <a:schemeClr val="tx2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≅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, then trapezoid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QRST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is isosceles.</a:t>
                          </a:r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61221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07904"/>
                  </p:ext>
                </p:extLst>
              </p:nvPr>
            </p:nvGraphicFramePr>
            <p:xfrm>
              <a:off x="550441" y="1483595"/>
              <a:ext cx="11024243" cy="37922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61839">
                      <a:extLst>
                        <a:ext uri="{9D8B030D-6E8A-4147-A177-3AD203B41FA5}">
                          <a16:colId xmlns:a16="http://schemas.microsoft.com/office/drawing/2014/main" val="3615835060"/>
                        </a:ext>
                      </a:extLst>
                    </a:gridCol>
                    <a:gridCol w="4854333">
                      <a:extLst>
                        <a:ext uri="{9D8B030D-6E8A-4147-A177-3AD203B41FA5}">
                          <a16:colId xmlns:a16="http://schemas.microsoft.com/office/drawing/2014/main" val="2902092050"/>
                        </a:ext>
                      </a:extLst>
                    </a:gridCol>
                    <a:gridCol w="3808071">
                      <a:extLst>
                        <a:ext uri="{9D8B030D-6E8A-4147-A177-3AD203B41FA5}">
                          <a16:colId xmlns:a16="http://schemas.microsoft.com/office/drawing/2014/main" val="1830530336"/>
                        </a:ext>
                      </a:extLst>
                    </a:gridCol>
                  </a:tblGrid>
                  <a:tr h="518160">
                    <a:tc gridSpan="3"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Theorem 7.23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1449434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Words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A trapezoid is isosceles if and only if its diagonals are congruent.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7359889"/>
                      </a:ext>
                    </a:extLst>
                  </a:tr>
                  <a:tr h="190246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Example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8869" t="-102236" r="-78769" b="-862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612210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58" y="2610955"/>
            <a:ext cx="3284697" cy="217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75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Properties of Isosceles Trapezoids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6"/>
            <a:ext cx="7221088" cy="46472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MUSIC </a:t>
            </a:r>
            <a:r>
              <a:rPr lang="en-US" sz="2800" b="1" dirty="0">
                <a:latin typeface="+mj-lt"/>
              </a:rPr>
              <a:t>The body of the guitar shown is a trapezoidal prism. The front face of the guitar is an isosceles trapezoid.</a:t>
            </a:r>
          </a:p>
          <a:p>
            <a:r>
              <a:rPr lang="en-US" sz="2800" b="1" i="1" dirty="0">
                <a:latin typeface="+mj-lt"/>
              </a:rPr>
              <a:t>AB</a:t>
            </a:r>
            <a:r>
              <a:rPr lang="en-US" sz="2800" b="1" i="1" dirty="0">
                <a:latin typeface="+mj-lt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+mj-lt"/>
              </a:rPr>
              <a:t>= 3</a:t>
            </a:r>
            <a:r>
              <a:rPr lang="en-US" sz="2800" b="1" i="1" dirty="0">
                <a:latin typeface="+mj-lt"/>
              </a:rPr>
              <a:t>x</a:t>
            </a:r>
            <a:r>
              <a:rPr lang="en-US" sz="2800" b="1" i="1" dirty="0">
                <a:latin typeface="+mj-lt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+mj-lt"/>
              </a:rPr>
              <a:t>− 2, </a:t>
            </a:r>
            <a:r>
              <a:rPr lang="en-US" sz="2800" b="1" i="1" dirty="0">
                <a:latin typeface="+mj-lt"/>
              </a:rPr>
              <a:t>CD</a:t>
            </a:r>
            <a:r>
              <a:rPr lang="en-US" sz="2800" b="1" i="1" dirty="0">
                <a:latin typeface="+mj-lt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+mj-lt"/>
              </a:rPr>
              <a:t>= 3</a:t>
            </a:r>
            <a:r>
              <a:rPr lang="en-US" sz="2800" b="1" i="1" dirty="0">
                <a:latin typeface="+mj-lt"/>
              </a:rPr>
              <a:t>x</a:t>
            </a:r>
            <a:r>
              <a:rPr lang="en-US" sz="2800" b="1" i="1" dirty="0">
                <a:latin typeface="+mj-lt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+mj-lt"/>
              </a:rPr>
              <a:t>+ 9,</a:t>
            </a:r>
          </a:p>
          <a:p>
            <a:r>
              <a:rPr lang="en-US" sz="2800" b="1" i="1" dirty="0">
                <a:latin typeface="+mj-lt"/>
              </a:rPr>
              <a:t>AD</a:t>
            </a:r>
            <a:r>
              <a:rPr lang="en-US" sz="2800" b="1" i="1" dirty="0">
                <a:latin typeface="+mj-lt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+mj-lt"/>
              </a:rPr>
              <a:t>= 4</a:t>
            </a:r>
            <a:r>
              <a:rPr lang="en-US" sz="2800" b="1" i="1" dirty="0">
                <a:latin typeface="+mj-lt"/>
              </a:rPr>
              <a:t>x</a:t>
            </a:r>
            <a:r>
              <a:rPr lang="en-US" sz="2800" b="1" i="1" dirty="0">
                <a:latin typeface="+mj-lt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+mj-lt"/>
              </a:rPr>
              <a:t>+ 5, and </a:t>
            </a:r>
            <a:r>
              <a:rPr lang="en-US" sz="2800" b="1" i="1" dirty="0">
                <a:latin typeface="+mj-lt"/>
              </a:rPr>
              <a:t>BC</a:t>
            </a:r>
            <a:r>
              <a:rPr lang="en-US" sz="2800" b="1" i="1" dirty="0">
                <a:latin typeface="+mj-lt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+mj-lt"/>
              </a:rPr>
              <a:t>= 5</a:t>
            </a:r>
            <a:r>
              <a:rPr lang="en-US" sz="2800" b="1" i="1" dirty="0">
                <a:latin typeface="+mj-lt"/>
              </a:rPr>
              <a:t>x</a:t>
            </a:r>
            <a:r>
              <a:rPr lang="en-US" sz="2800" b="1" i="1" dirty="0">
                <a:latin typeface="+mj-lt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+mj-lt"/>
              </a:rPr>
              <a:t>− 6.</a:t>
            </a:r>
          </a:p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Part A  Prove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x</a:t>
            </a:r>
            <a:r>
              <a:rPr lang="en-US" sz="2800" b="1" i="1" dirty="0">
                <a:latin typeface="+mj-lt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=</a:t>
            </a:r>
            <a:r>
              <a:rPr lang="en-US" sz="2800" b="1" i="1" dirty="0">
                <a:latin typeface="+mj-lt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11.</a:t>
            </a:r>
          </a:p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Part B  Find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</a:rPr>
              <a:t>m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∠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</a:rPr>
              <a:t>A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if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</a:rPr>
              <a:t>m</a:t>
            </a:r>
            <a:r>
              <a:rPr lang="en-US" sz="2800" b="1" dirty="0" err="1">
                <a:solidFill>
                  <a:schemeClr val="tx1"/>
                </a:solidFill>
                <a:latin typeface="+mj-lt"/>
              </a:rPr>
              <a:t>∠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</a:rPr>
              <a:t>C</a:t>
            </a:r>
            <a:r>
              <a:rPr lang="en-US" sz="2800" b="1" i="1" dirty="0">
                <a:latin typeface="+mj-lt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=</a:t>
            </a:r>
            <a:r>
              <a:rPr lang="en-US" sz="2800" b="1" i="1" dirty="0">
                <a:latin typeface="+mj-lt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72°.</a:t>
            </a:r>
          </a:p>
          <a:p>
            <a:pPr marL="1255713" indent="-1255713"/>
            <a:r>
              <a:rPr lang="en-US" sz="2800" b="1" dirty="0">
                <a:solidFill>
                  <a:schemeClr val="tx1"/>
                </a:solidFill>
                <a:latin typeface="+mj-lt"/>
              </a:rPr>
              <a:t>Part C  Find the perimeter of the front face of the guitar in centimeters.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C1AAF-767F-4441-9D78-770BC1826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905" y="1781035"/>
            <a:ext cx="30861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9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Properties of Isosceles Trapezoids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269588"/>
                  </p:ext>
                </p:extLst>
              </p:nvPr>
            </p:nvGraphicFramePr>
            <p:xfrm>
              <a:off x="562015" y="2259678"/>
              <a:ext cx="11424938" cy="41461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85084">
                      <a:extLst>
                        <a:ext uri="{9D8B030D-6E8A-4147-A177-3AD203B41FA5}">
                          <a16:colId xmlns:a16="http://schemas.microsoft.com/office/drawing/2014/main" val="4173473816"/>
                        </a:ext>
                      </a:extLst>
                    </a:gridCol>
                    <a:gridCol w="5539854">
                      <a:extLst>
                        <a:ext uri="{9D8B030D-6E8A-4147-A177-3AD203B41FA5}">
                          <a16:colId xmlns:a16="http://schemas.microsoft.com/office/drawing/2014/main" val="13997242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Statements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Reasons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14561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1.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ABCD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is an isosceles trapezoid.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1.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Given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2698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2.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𝐴𝐷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≅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𝐵𝐶</m:t>
                                  </m:r>
                                </m:e>
                              </m:acc>
                            </m:oMath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2.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Def. of isosceles trapezoid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13192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3.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AD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=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BC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3.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Def. of congruent segments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329607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4.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x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+ 5 = 5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x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− 6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4.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Substitution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82234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5.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5 =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x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− 6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5.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Subtraction Prop. of Equality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984833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6.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11 =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x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6.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Addition Prop. of Equality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52941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7.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x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= 11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7.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Symmetric Prop. of Equality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1779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269588"/>
                  </p:ext>
                </p:extLst>
              </p:nvPr>
            </p:nvGraphicFramePr>
            <p:xfrm>
              <a:off x="562015" y="2259678"/>
              <a:ext cx="11424938" cy="41461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85084">
                      <a:extLst>
                        <a:ext uri="{9D8B030D-6E8A-4147-A177-3AD203B41FA5}">
                          <a16:colId xmlns:a16="http://schemas.microsoft.com/office/drawing/2014/main" val="4173473816"/>
                        </a:ext>
                      </a:extLst>
                    </a:gridCol>
                    <a:gridCol w="5539854">
                      <a:extLst>
                        <a:ext uri="{9D8B030D-6E8A-4147-A177-3AD203B41FA5}">
                          <a16:colId xmlns:a16="http://schemas.microsoft.com/office/drawing/2014/main" val="139972423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Statements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Reasons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145616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1.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ABCD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is an isosceles trapezoid.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1.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Given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2698960"/>
                      </a:ext>
                    </a:extLst>
                  </a:tr>
                  <a:tr h="5190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11765" r="-94203" b="-5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2.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Def. of isosceles trapezoid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131921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3.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AD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=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BC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3.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Def. of congruent segments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3296070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4.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4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x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+ 5 = 5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x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− 6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4.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Substitution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822345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5.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5 =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x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− 6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5.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Subtraction Prop. of Equality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9848333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6.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11 =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x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6.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Addition Prop. of Equality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1529415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7.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x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= 11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7. 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Symmetric Prop. of Equality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61779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A54DC14-7E74-4D90-BEFF-2164621518E8}"/>
              </a:ext>
            </a:extLst>
          </p:cNvPr>
          <p:cNvSpPr txBox="1"/>
          <p:nvPr/>
        </p:nvSpPr>
        <p:spPr>
          <a:xfrm>
            <a:off x="459872" y="1707985"/>
            <a:ext cx="6156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Part A  Prove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x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= 11.</a:t>
            </a:r>
          </a:p>
        </p:txBody>
      </p:sp>
    </p:spTree>
    <p:extLst>
      <p:ext uri="{BB962C8B-B14F-4D97-AF65-F5344CB8AC3E}">
        <p14:creationId xmlns:p14="http://schemas.microsoft.com/office/powerpoint/2010/main" val="200831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Properties of Isosceles Trapezoids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07846"/>
                <a:ext cx="7163799" cy="223912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chemeClr val="tx1"/>
                    </a:solidFill>
                    <a:latin typeface="+mj-lt"/>
                  </a:rPr>
                  <a:t>Part B  Find </a:t>
                </a:r>
                <a:r>
                  <a:rPr lang="en-US" sz="2800" b="1" i="1" dirty="0" err="1">
                    <a:solidFill>
                      <a:schemeClr val="tx1"/>
                    </a:solidFill>
                    <a:latin typeface="+mj-lt"/>
                  </a:rPr>
                  <a:t>m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+mj-lt"/>
                  </a:rPr>
                  <a:t>∠</a:t>
                </a:r>
                <a:r>
                  <a:rPr lang="en-US" sz="2800" b="1" i="1" dirty="0" err="1">
                    <a:solidFill>
                      <a:schemeClr val="tx1"/>
                    </a:solidFill>
                    <a:latin typeface="+mj-lt"/>
                  </a:rPr>
                  <a:t>A</a:t>
                </a:r>
                <a:r>
                  <a:rPr lang="en-US" sz="2800" b="1" dirty="0">
                    <a:solidFill>
                      <a:schemeClr val="tx1"/>
                    </a:solidFill>
                    <a:latin typeface="+mj-lt"/>
                  </a:rPr>
                  <a:t> if </a:t>
                </a:r>
                <a:r>
                  <a:rPr lang="en-US" sz="2800" b="1" i="1" dirty="0" err="1">
                    <a:solidFill>
                      <a:schemeClr val="tx1"/>
                    </a:solidFill>
                    <a:latin typeface="+mj-lt"/>
                  </a:rPr>
                  <a:t>m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+mj-lt"/>
                  </a:rPr>
                  <a:t>∠</a:t>
                </a:r>
                <a:r>
                  <a:rPr lang="en-US" sz="2800" b="1" i="1" dirty="0" err="1">
                    <a:solidFill>
                      <a:schemeClr val="tx1"/>
                    </a:solidFill>
                    <a:latin typeface="+mj-lt"/>
                  </a:rPr>
                  <a:t>C</a:t>
                </a:r>
                <a:r>
                  <a:rPr lang="en-US" sz="2800" b="1" i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 </a:t>
                </a:r>
                <a:r>
                  <a:rPr lang="en-US" sz="2800" b="1" dirty="0">
                    <a:solidFill>
                      <a:schemeClr val="tx1"/>
                    </a:solidFill>
                    <a:latin typeface="+mj-lt"/>
                  </a:rPr>
                  <a:t>= 72°.</a:t>
                </a:r>
              </a:p>
              <a:p>
                <a:r>
                  <a:rPr lang="en-US" sz="2800" dirty="0">
                    <a:latin typeface="+mj-lt"/>
                  </a:rPr>
                  <a:t>Because </a:t>
                </a:r>
                <a:r>
                  <a:rPr lang="en-US" sz="2800" i="1" dirty="0">
                    <a:latin typeface="+mj-lt"/>
                  </a:rPr>
                  <a:t>ABCD</a:t>
                </a:r>
                <a:r>
                  <a:rPr lang="en-US" sz="2800" dirty="0">
                    <a:latin typeface="+mj-lt"/>
                  </a:rPr>
                  <a:t> is an isosceles trapezoid, ∠</a:t>
                </a:r>
                <a:r>
                  <a:rPr lang="en-US" sz="2800" i="1" dirty="0">
                    <a:latin typeface="+mj-lt"/>
                  </a:rPr>
                  <a:t>C</a:t>
                </a:r>
                <a:r>
                  <a:rPr lang="en-US" sz="2800" dirty="0">
                    <a:latin typeface="+mj-lt"/>
                  </a:rPr>
                  <a:t> and ∠</a:t>
                </a:r>
                <a:r>
                  <a:rPr lang="en-US" sz="2800" i="1" dirty="0">
                    <a:latin typeface="+mj-lt"/>
                  </a:rPr>
                  <a:t>D</a:t>
                </a:r>
                <a:r>
                  <a:rPr lang="en-US" sz="2800" dirty="0">
                    <a:latin typeface="+mj-lt"/>
                  </a:rPr>
                  <a:t> are congruent base angles. So, </a:t>
                </a:r>
                <a:r>
                  <a:rPr lang="en-US" sz="2800" i="1" dirty="0" err="1">
                    <a:latin typeface="+mj-lt"/>
                  </a:rPr>
                  <a:t>m</a:t>
                </a:r>
                <a:r>
                  <a:rPr lang="en-US" sz="2800" dirty="0" err="1">
                    <a:latin typeface="+mj-lt"/>
                  </a:rPr>
                  <a:t>∠</a:t>
                </a:r>
                <a:r>
                  <a:rPr lang="en-US" sz="2800" i="1" dirty="0" err="1">
                    <a:latin typeface="+mj-lt"/>
                  </a:rPr>
                  <a:t>C</a:t>
                </a:r>
                <a:r>
                  <a:rPr lang="en-US" sz="2800" b="1" i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 </a:t>
                </a:r>
                <a:r>
                  <a:rPr lang="en-US" sz="2800" dirty="0">
                    <a:latin typeface="+mj-lt"/>
                  </a:rPr>
                  <a:t>= </a:t>
                </a:r>
                <a:r>
                  <a:rPr lang="en-US" sz="2800" i="1" dirty="0" err="1">
                    <a:latin typeface="+mj-lt"/>
                  </a:rPr>
                  <a:t>m</a:t>
                </a:r>
                <a:r>
                  <a:rPr lang="en-US" sz="2800" dirty="0" err="1">
                    <a:latin typeface="+mj-lt"/>
                  </a:rPr>
                  <a:t>∠</a:t>
                </a:r>
                <a:r>
                  <a:rPr lang="en-US" sz="2800" i="1" dirty="0" err="1">
                    <a:latin typeface="+mj-lt"/>
                  </a:rPr>
                  <a:t>D</a:t>
                </a:r>
                <a:r>
                  <a:rPr lang="en-US" sz="2800" b="1" i="1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 </a:t>
                </a:r>
                <a:r>
                  <a:rPr lang="en-US" sz="2800" dirty="0">
                    <a:latin typeface="+mj-lt"/>
                  </a:rPr>
                  <a:t>= 72</a:t>
                </a:r>
                <a:r>
                  <a:rPr lang="en-US" sz="2800" dirty="0"/>
                  <a:t>°</a:t>
                </a:r>
                <a:r>
                  <a:rPr lang="en-US" sz="2800" dirty="0">
                    <a:latin typeface="+mj-lt"/>
                  </a:rPr>
                  <a:t>.</a:t>
                </a:r>
              </a:p>
              <a:p>
                <a:r>
                  <a:rPr lang="en-US" sz="2800" dirty="0">
                    <a:latin typeface="+mj-lt"/>
                  </a:rPr>
                  <a:t>Because </a:t>
                </a:r>
                <a:r>
                  <a:rPr lang="en-US" sz="2800" i="1" dirty="0">
                    <a:latin typeface="+mj-lt"/>
                  </a:rPr>
                  <a:t>ABCD</a:t>
                </a:r>
                <a:r>
                  <a:rPr lang="en-US" sz="2800" dirty="0">
                    <a:latin typeface="+mj-lt"/>
                  </a:rPr>
                  <a:t> is a trapezoid,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800" dirty="0">
                    <a:latin typeface="+mj-lt"/>
                  </a:rPr>
                  <a:t>∥</a:t>
                </a:r>
                <a:r>
                  <a:rPr lang="en-US" sz="2800" dirty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8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07846"/>
                <a:ext cx="7163799" cy="2239121"/>
              </a:xfrm>
              <a:prstGeom prst="rect">
                <a:avLst/>
              </a:prstGeom>
              <a:blipFill>
                <a:blip r:embed="rId2"/>
                <a:stretch>
                  <a:fillRect l="-1701" t="-2725" r="-850" b="-20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851345"/>
              </p:ext>
            </p:extLst>
          </p:nvPr>
        </p:nvGraphicFramePr>
        <p:xfrm>
          <a:off x="459872" y="4740818"/>
          <a:ext cx="980890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194">
                  <a:extLst>
                    <a:ext uri="{9D8B030D-6E8A-4147-A177-3AD203B41FA5}">
                      <a16:colId xmlns:a16="http://schemas.microsoft.com/office/drawing/2014/main" val="4180847609"/>
                    </a:ext>
                  </a:extLst>
                </a:gridCol>
                <a:gridCol w="6076708">
                  <a:extLst>
                    <a:ext uri="{9D8B030D-6E8A-4147-A177-3AD203B41FA5}">
                      <a16:colId xmlns:a16="http://schemas.microsoft.com/office/drawing/2014/main" val="3565736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 dirty="0" err="1">
                          <a:solidFill>
                            <a:schemeClr val="tx2"/>
                          </a:solidFill>
                        </a:rPr>
                        <a:t>∠</a:t>
                      </a:r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+ </a:t>
                      </a:r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 dirty="0" err="1">
                          <a:solidFill>
                            <a:schemeClr val="tx2"/>
                          </a:solidFill>
                        </a:rPr>
                        <a:t>∠</a:t>
                      </a:r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D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= 180°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Consecutive Interior Angles Theorem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551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1" dirty="0">
                          <a:solidFill>
                            <a:schemeClr val="tx2"/>
                          </a:solidFill>
                        </a:rPr>
                        <a:t>   </a:t>
                      </a:r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 dirty="0" err="1">
                          <a:solidFill>
                            <a:schemeClr val="tx2"/>
                          </a:solidFill>
                        </a:rPr>
                        <a:t>∠</a:t>
                      </a:r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+ </a:t>
                      </a:r>
                      <a:r>
                        <a:rPr lang="en-US" sz="28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° = 180°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Substitution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22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1" dirty="0">
                          <a:solidFill>
                            <a:schemeClr val="tx2"/>
                          </a:solidFill>
                        </a:rPr>
                        <a:t>             </a:t>
                      </a:r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 dirty="0" err="1">
                          <a:solidFill>
                            <a:schemeClr val="tx2"/>
                          </a:solidFill>
                        </a:rPr>
                        <a:t>∠</a:t>
                      </a:r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A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= 108°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Solve.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16316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425A704-27CE-490B-9846-BFD676768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905" y="1781035"/>
            <a:ext cx="30861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86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1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Use Properties of Isosceles Trapezoids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6"/>
            <a:ext cx="11369455" cy="88488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5713" indent="-1255713"/>
            <a:r>
              <a:rPr lang="en-US" sz="2800" b="1" dirty="0">
                <a:solidFill>
                  <a:schemeClr val="tx1"/>
                </a:solidFill>
                <a:latin typeface="+mj-lt"/>
              </a:rPr>
              <a:t>Part C  Find the perimeter of the front face of the guitar in centimeters.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307007"/>
              </p:ext>
            </p:extLst>
          </p:nvPr>
        </p:nvGraphicFramePr>
        <p:xfrm>
          <a:off x="459872" y="2819383"/>
          <a:ext cx="11359911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4510">
                  <a:extLst>
                    <a:ext uri="{9D8B030D-6E8A-4147-A177-3AD203B41FA5}">
                      <a16:colId xmlns:a16="http://schemas.microsoft.com/office/drawing/2014/main" val="1251416827"/>
                    </a:ext>
                  </a:extLst>
                </a:gridCol>
                <a:gridCol w="4845401">
                  <a:extLst>
                    <a:ext uri="{9D8B030D-6E8A-4147-A177-3AD203B41FA5}">
                      <a16:colId xmlns:a16="http://schemas.microsoft.com/office/drawing/2014/main" val="3147047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i="1" dirty="0">
                          <a:solidFill>
                            <a:schemeClr val="tx2"/>
                          </a:solidFill>
                        </a:rPr>
                        <a:t>P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= </a:t>
                      </a:r>
                      <a:r>
                        <a:rPr lang="en-US" sz="2800" b="0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AB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+ </a:t>
                      </a:r>
                      <a:r>
                        <a:rPr lang="en-US" sz="2800" b="0" i="1" dirty="0">
                          <a:solidFill>
                            <a:srgbClr val="00B050"/>
                          </a:solidFill>
                        </a:rPr>
                        <a:t>BC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+ </a:t>
                      </a:r>
                      <a:r>
                        <a:rPr lang="en-US" sz="2800" b="0" i="1" dirty="0">
                          <a:solidFill>
                            <a:srgbClr val="0070C0"/>
                          </a:solidFill>
                        </a:rPr>
                        <a:t>CD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+ </a:t>
                      </a:r>
                      <a:r>
                        <a:rPr lang="en-US" sz="2800" b="0" i="1" dirty="0">
                          <a:solidFill>
                            <a:srgbClr val="692146"/>
                          </a:solidFill>
                        </a:rPr>
                        <a:t>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Perimeter of trapezoid </a:t>
                      </a:r>
                      <a:r>
                        <a:rPr lang="en-US" sz="2800" b="0" i="1" dirty="0">
                          <a:solidFill>
                            <a:srgbClr val="0070C0"/>
                          </a:solidFill>
                        </a:rPr>
                        <a:t>ABCD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854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7663" indent="0"/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= </a:t>
                      </a:r>
                      <a:r>
                        <a:rPr lang="en-US" sz="28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en-US" sz="2800" b="0" i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x</a:t>
                      </a: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8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−</a:t>
                      </a: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8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+ 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</a:rPr>
                        <a:t>5</a:t>
                      </a:r>
                      <a:r>
                        <a:rPr lang="en-US" sz="2800" b="0" i="1" dirty="0">
                          <a:solidFill>
                            <a:srgbClr val="00B050"/>
                          </a:solidFill>
                        </a:rPr>
                        <a:t>x</a:t>
                      </a: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</a:rPr>
                        <a:t>−</a:t>
                      </a: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800" b="0" dirty="0">
                          <a:solidFill>
                            <a:srgbClr val="00B050"/>
                          </a:solidFill>
                        </a:rPr>
                        <a:t>6</a:t>
                      </a: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+ 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en-US" sz="2800" b="0" i="1" dirty="0">
                          <a:solidFill>
                            <a:srgbClr val="0070C0"/>
                          </a:solidFill>
                        </a:rPr>
                        <a:t>x</a:t>
                      </a: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+ 9</a:t>
                      </a: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+ </a:t>
                      </a:r>
                      <a:r>
                        <a:rPr lang="en-US" sz="2800" b="0" dirty="0">
                          <a:solidFill>
                            <a:srgbClr val="692146"/>
                          </a:solidFill>
                        </a:rPr>
                        <a:t>4</a:t>
                      </a:r>
                      <a:r>
                        <a:rPr lang="en-US" sz="2800" b="0" i="1" dirty="0">
                          <a:solidFill>
                            <a:srgbClr val="692146"/>
                          </a:solidFill>
                        </a:rPr>
                        <a:t>x</a:t>
                      </a:r>
                      <a:r>
                        <a:rPr lang="en-US" sz="2800" b="1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800" b="0" dirty="0">
                          <a:solidFill>
                            <a:srgbClr val="692146"/>
                          </a:solidFill>
                        </a:rPr>
                        <a:t>+ 5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Substitution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840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7663" indent="0"/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= 15</a:t>
                      </a:r>
                      <a:r>
                        <a:rPr lang="en-US" sz="2800" b="0" i="1" dirty="0">
                          <a:solidFill>
                            <a:schemeClr val="tx2"/>
                          </a:solidFill>
                        </a:rPr>
                        <a:t>x + </a:t>
                      </a:r>
                      <a:r>
                        <a:rPr lang="en-US" sz="2800" b="0" i="0" dirty="0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Combine like terms.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7663" indent="0"/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= 15(11) + 6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1" dirty="0">
                          <a:solidFill>
                            <a:srgbClr val="0070C0"/>
                          </a:solidFill>
                        </a:rPr>
                        <a:t>x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 = 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711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7663" indent="0"/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= 171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Simplify.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070591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5622021"/>
            <a:ext cx="11207408" cy="5485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</a:rPr>
              <a:t>So, the perimeter of the front face of the guitar is 171 centimeters.</a:t>
            </a:r>
          </a:p>
        </p:txBody>
      </p:sp>
    </p:spTree>
    <p:extLst>
      <p:ext uri="{BB962C8B-B14F-4D97-AF65-F5344CB8AC3E}">
        <p14:creationId xmlns:p14="http://schemas.microsoft.com/office/powerpoint/2010/main" val="1814179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Isosceles Trapezoids and Coordinate Geometry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8734004" cy="41257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Quadrilateral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QRST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has vertices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Q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(−8,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−4),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R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(0,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8),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S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(6,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8), and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T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(−6,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−10). Show that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QRST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is a trapezoid, and determine whether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QRST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 is an isosceles trapezoid.</a:t>
            </a:r>
          </a:p>
        </p:txBody>
      </p:sp>
    </p:spTree>
    <p:extLst>
      <p:ext uri="{BB962C8B-B14F-4D97-AF65-F5344CB8AC3E}">
        <p14:creationId xmlns:p14="http://schemas.microsoft.com/office/powerpoint/2010/main" val="3569322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Isosceles Trapezoids and Coordinate Geometry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7602087" cy="412579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Step 1   Graph quadrilateral </a:t>
            </a:r>
            <a:r>
              <a:rPr lang="en-US" sz="2800" b="1" i="1" dirty="0">
                <a:solidFill>
                  <a:schemeClr val="tx1"/>
                </a:solidFill>
                <a:latin typeface="+mj-lt"/>
              </a:rPr>
              <a:t>QRST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Graph and connect the vertices of </a:t>
            </a:r>
            <a:r>
              <a:rPr lang="en-US" sz="2800" i="1" dirty="0">
                <a:solidFill>
                  <a:schemeClr val="tx1"/>
                </a:solidFill>
                <a:latin typeface="+mj-lt"/>
              </a:rPr>
              <a:t>QRST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F1EA9D5F-B3A8-4A3E-8E4F-A891C2290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787" y="2281584"/>
            <a:ext cx="2937192" cy="35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87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Isosceles Trapezoids and Coordinate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336370"/>
                <a:ext cx="11357880" cy="508348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chemeClr val="tx1"/>
                    </a:solidFill>
                    <a:latin typeface="+mj-lt"/>
                  </a:rPr>
                  <a:t>Step 2    Compare the slopes of the opposite sides.</a:t>
                </a:r>
              </a:p>
              <a:p>
                <a:r>
                  <a:rPr lang="en-US" sz="2800" dirty="0">
                    <a:solidFill>
                      <a:schemeClr val="tx2"/>
                    </a:solidFill>
                  </a:rPr>
                  <a:t>Use the Slope Formula to compare the slopes of opposite sides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𝑆𝑇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and opposite sides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𝑄𝑇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𝑅𝑆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. A quadrilateral is a trapezoid if at least one pair of opposite sides is parallel.</a:t>
                </a:r>
              </a:p>
              <a:p>
                <a:r>
                  <a:rPr lang="en-US" sz="2800" dirty="0">
                    <a:solidFill>
                      <a:schemeClr val="tx2"/>
                    </a:solidFill>
                  </a:rPr>
                  <a:t>Opposite sides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𝑆𝑇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:</a:t>
                </a:r>
              </a:p>
              <a:p>
                <a:r>
                  <a:rPr lang="en-US" sz="2800" dirty="0">
                    <a:solidFill>
                      <a:schemeClr val="tx2"/>
                    </a:solidFill>
                  </a:rPr>
                  <a:t>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</m:acc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8−(−4)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0−(−8)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r>
                  <a:rPr lang="en-US" sz="2800" dirty="0">
                    <a:solidFill>
                      <a:schemeClr val="tx2"/>
                    </a:solidFill>
                  </a:rPr>
                  <a:t>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𝑆𝑇</m:t>
                        </m:r>
                      </m:e>
                    </m:acc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−10−8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−6−6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r>
                  <a:rPr lang="en-US" sz="2800" dirty="0">
                    <a:solidFill>
                      <a:schemeClr val="tx2"/>
                    </a:solidFill>
                  </a:rPr>
                  <a:t>Because the slopes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𝑆𝑇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are equal,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∥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𝑆𝑇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. So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QRST</a:t>
                </a:r>
                <a:r>
                  <a:rPr lang="en-US" sz="2800" dirty="0">
                    <a:solidFill>
                      <a:schemeClr val="tx2"/>
                    </a:solidFill>
                  </a:rPr>
                  <a:t> is a trapezoid.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336370"/>
                <a:ext cx="11357880" cy="5083480"/>
              </a:xfrm>
              <a:prstGeom prst="rect">
                <a:avLst/>
              </a:prstGeom>
              <a:blipFill>
                <a:blip r:embed="rId2"/>
                <a:stretch>
                  <a:fillRect l="-1073" t="-1199" b="-4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243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Isosceles Trapezoids and Coordinate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707845"/>
                <a:ext cx="7934981" cy="482027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>
                    <a:latin typeface="+mj-lt"/>
                  </a:rPr>
                  <a:t>Opposite sides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𝑄𝑇</m:t>
                        </m:r>
                      </m:e>
                    </m:acc>
                  </m:oMath>
                </a14:m>
                <a:r>
                  <a:rPr lang="en-US" sz="28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𝑅𝑆</m:t>
                        </m:r>
                      </m:e>
                    </m:acc>
                  </m:oMath>
                </a14:m>
                <a:r>
                  <a:rPr lang="en-US" sz="2800" dirty="0">
                    <a:latin typeface="+mj-lt"/>
                  </a:rPr>
                  <a:t>:</a:t>
                </a:r>
              </a:p>
              <a:p>
                <a:r>
                  <a:rPr lang="en-US" sz="2800" dirty="0">
                    <a:latin typeface="+mj-lt"/>
                  </a:rPr>
                  <a:t>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𝑄𝑇</m:t>
                        </m:r>
                      </m:e>
                    </m:acc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−10−(−4)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−6−(−8)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+mj-lt"/>
                  </a:rPr>
                  <a:t> or −3</a:t>
                </a:r>
              </a:p>
              <a:p>
                <a:r>
                  <a:rPr lang="en-US" sz="2800" dirty="0">
                    <a:latin typeface="+mj-lt"/>
                  </a:rPr>
                  <a:t>slope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𝑅𝑆</m:t>
                        </m:r>
                      </m:e>
                    </m:acc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8−8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6−0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latin typeface="+mj-lt"/>
                  </a:rPr>
                  <a:t> or 0</a:t>
                </a:r>
                <a:br>
                  <a:rPr lang="en-US" sz="2800" dirty="0">
                    <a:latin typeface="+mj-lt"/>
                  </a:rPr>
                </a:br>
                <a:endParaRPr lang="en-US" sz="2800" dirty="0">
                  <a:latin typeface="+mj-lt"/>
                </a:endParaRPr>
              </a:p>
              <a:p>
                <a:r>
                  <a:rPr lang="en-US" sz="2800" dirty="0">
                    <a:latin typeface="+mj-lt"/>
                  </a:rPr>
                  <a:t>Because the slopes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𝑄𝑇</m:t>
                        </m:r>
                      </m:e>
                    </m:acc>
                  </m:oMath>
                </a14:m>
                <a:r>
                  <a:rPr lang="en-US" sz="28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𝑅𝑆</m:t>
                        </m:r>
                      </m:e>
                    </m:acc>
                  </m:oMath>
                </a14:m>
                <a:r>
                  <a:rPr lang="en-US" sz="2800" dirty="0">
                    <a:latin typeface="+mj-lt"/>
                  </a:rPr>
                  <a:t> are not equal,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𝑄𝑇</m:t>
                        </m:r>
                      </m:e>
                    </m:acc>
                  </m:oMath>
                </a14:m>
                <a:r>
                  <a:rPr lang="en-US" sz="2800" dirty="0">
                    <a:latin typeface="+mj-lt"/>
                  </a:rPr>
                  <a:t> ∦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𝑅𝑆</m:t>
                        </m:r>
                      </m:e>
                    </m:acc>
                  </m:oMath>
                </a14:m>
                <a:r>
                  <a:rPr lang="en-US" sz="2800" dirty="0">
                    <a:latin typeface="+mj-lt"/>
                  </a:rPr>
                  <a:t>. Because quadrilateral </a:t>
                </a:r>
                <a:r>
                  <a:rPr lang="en-US" sz="2800" i="1" dirty="0">
                    <a:latin typeface="+mj-lt"/>
                  </a:rPr>
                  <a:t>QRST</a:t>
                </a:r>
                <a:r>
                  <a:rPr lang="en-US" sz="2800" dirty="0">
                    <a:latin typeface="+mj-lt"/>
                  </a:rPr>
                  <a:t> has only one pair of opposite sides that are parallel, quadrilateral </a:t>
                </a:r>
                <a:r>
                  <a:rPr lang="en-US" sz="2800" i="1" dirty="0">
                    <a:latin typeface="+mj-lt"/>
                  </a:rPr>
                  <a:t>QRST</a:t>
                </a:r>
                <a:r>
                  <a:rPr lang="en-US" sz="2800" dirty="0">
                    <a:latin typeface="+mj-lt"/>
                  </a:rPr>
                  <a:t> is a trapezoid that is not also a parallelogram.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707845"/>
                <a:ext cx="7934981" cy="4820277"/>
              </a:xfrm>
              <a:prstGeom prst="rect">
                <a:avLst/>
              </a:prstGeom>
              <a:blipFill>
                <a:blip r:embed="rId2"/>
                <a:stretch>
                  <a:fillRect l="-1536" t="-1264" r="-1690" b="-3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24BECC7-BC34-4C0F-B83C-3DF7BAD68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050" y="2281584"/>
            <a:ext cx="2937192" cy="35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3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Isosceles Trapezoids and Coordinate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707846"/>
                <a:ext cx="7725661" cy="396375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chemeClr val="tx1"/>
                    </a:solidFill>
                    <a:latin typeface="+mj-lt"/>
                  </a:rPr>
                  <a:t>Step 3    Compare the lengths of the legs.</a:t>
                </a:r>
              </a:p>
              <a:p>
                <a:r>
                  <a:rPr lang="en-US" sz="2800" dirty="0"/>
                  <a:t>Use the Distance Formula to compare the lengths of the legs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𝑄𝑇</m:t>
                        </m:r>
                      </m:e>
                    </m:acc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𝑅𝑆</m:t>
                        </m:r>
                      </m:e>
                    </m:acc>
                  </m:oMath>
                </a14:m>
                <a:r>
                  <a:rPr lang="en-US" sz="2800" dirty="0"/>
                  <a:t>. A trapezoid is isosceles if its legs are congruent.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𝑄𝑇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[−6−(−8)]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[−10−(−4)]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/>
                  <a:t>  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rad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𝑅𝑆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6−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8−8</m:t>
                            </m:r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r>
                  <a:rPr lang="en-US" sz="2800" dirty="0"/>
                  <a:t> or 6</a:t>
                </a:r>
              </a:p>
              <a:p>
                <a:r>
                  <a:rPr lang="en-US" sz="2800" dirty="0"/>
                  <a:t>Because </a:t>
                </a:r>
                <a:r>
                  <a:rPr lang="en-US" sz="2800" i="1" dirty="0"/>
                  <a:t>QT</a:t>
                </a:r>
                <a:r>
                  <a:rPr lang="en-US" sz="2800" dirty="0"/>
                  <a:t> ≠ </a:t>
                </a:r>
                <a:r>
                  <a:rPr lang="en-US" sz="2800" i="1" dirty="0"/>
                  <a:t>RS</a:t>
                </a:r>
                <a:r>
                  <a:rPr lang="en-US" sz="2800" dirty="0"/>
                  <a:t>, legs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𝑄𝑇</m:t>
                        </m:r>
                      </m:e>
                    </m:acc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𝑅𝑆</m:t>
                        </m:r>
                      </m:e>
                    </m:acc>
                  </m:oMath>
                </a14:m>
                <a:r>
                  <a:rPr lang="en-US" sz="2800" dirty="0"/>
                  <a:t> are not congruent. Therefore, trapezoid </a:t>
                </a:r>
                <a:r>
                  <a:rPr lang="en-US" sz="2800" i="1" dirty="0"/>
                  <a:t>QRST</a:t>
                </a:r>
                <a:r>
                  <a:rPr lang="en-US" sz="2800" dirty="0"/>
                  <a:t> is not isosceles.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707846"/>
                <a:ext cx="7725661" cy="3963750"/>
              </a:xfrm>
              <a:prstGeom prst="rect">
                <a:avLst/>
              </a:prstGeom>
              <a:blipFill>
                <a:blip r:embed="rId2"/>
                <a:stretch>
                  <a:fillRect l="-1577" t="-1538" b="-23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3E37F1CB-52CC-4BE9-9EB7-3FDEE51A0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050" y="2281584"/>
            <a:ext cx="2937192" cy="35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4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C8EC-F1EF-6146-850F-128719B25F22}"/>
              </a:ext>
            </a:extLst>
          </p:cNvPr>
          <p:cNvSpPr txBox="1">
            <a:spLocks/>
          </p:cNvSpPr>
          <p:nvPr/>
        </p:nvSpPr>
        <p:spPr>
          <a:xfrm>
            <a:off x="476651" y="1332861"/>
            <a:ext cx="11283227" cy="49174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Answer </a:t>
            </a:r>
            <a:r>
              <a:rPr lang="en-US" sz="2800" b="1" i="1" dirty="0">
                <a:solidFill>
                  <a:schemeClr val="tx1"/>
                </a:solidFill>
              </a:rPr>
              <a:t>true</a:t>
            </a:r>
            <a:r>
              <a:rPr lang="en-US" sz="2800" b="1" dirty="0">
                <a:solidFill>
                  <a:schemeClr val="tx1"/>
                </a:solidFill>
              </a:rPr>
              <a:t> or </a:t>
            </a:r>
            <a:r>
              <a:rPr lang="en-US" sz="2800" b="1" i="1" dirty="0">
                <a:solidFill>
                  <a:schemeClr val="tx1"/>
                </a:solidFill>
              </a:rPr>
              <a:t>false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1.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  </a:t>
            </a:r>
            <a:r>
              <a:rPr lang="en-US" sz="2800" dirty="0"/>
              <a:t>All rectangles are parallelograms. 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2.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 </a:t>
            </a:r>
            <a:r>
              <a:rPr lang="en-US" sz="2800" dirty="0"/>
              <a:t> All squares are rectangles. 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3.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  </a:t>
            </a:r>
            <a:r>
              <a:rPr lang="en-US" sz="2800" dirty="0"/>
              <a:t>All rhombi are squares. 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4.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  </a:t>
            </a:r>
            <a:r>
              <a:rPr lang="en-US" sz="2800" dirty="0"/>
              <a:t>All squares are parallelograms. 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5.  </a:t>
            </a:r>
            <a:r>
              <a:rPr lang="en-US" sz="2800" dirty="0"/>
              <a:t>All rhombi are parallelograms. </a:t>
            </a:r>
            <a:b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</a:br>
            <a:endParaRPr lang="en-US" sz="2800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99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Isosceles Trapezoids and Coordinate Geometry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84FE74-CD2E-4C44-B64A-F1E5DEE53F02}"/>
              </a:ext>
            </a:extLst>
          </p:cNvPr>
          <p:cNvSpPr txBox="1">
            <a:spLocks/>
          </p:cNvSpPr>
          <p:nvPr/>
        </p:nvSpPr>
        <p:spPr>
          <a:xfrm>
            <a:off x="459872" y="1630568"/>
            <a:ext cx="10177262" cy="2617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A6B9"/>
                </a:solidFill>
                <a:latin typeface="+mj-lt"/>
              </a:rPr>
              <a:t>Think About It!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Your classmate says that you can prove trapezoid 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QRST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is not isosceles by showing that the diagonals are not congruent. Compare and contrast your classmate's method with your method. Which method do you think is more efficient?</a:t>
            </a:r>
          </a:p>
          <a:p>
            <a:pPr>
              <a:spcBef>
                <a:spcPts val="600"/>
              </a:spcBef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3323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Isosceles Trapezoids and Coordinate Geometry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D7D69B-D874-4A47-92F8-CB312BD3244B}"/>
              </a:ext>
            </a:extLst>
          </p:cNvPr>
          <p:cNvSpPr txBox="1">
            <a:spLocks/>
          </p:cNvSpPr>
          <p:nvPr/>
        </p:nvSpPr>
        <p:spPr>
          <a:xfrm>
            <a:off x="459871" y="1638412"/>
            <a:ext cx="9914413" cy="44797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2800" b="1" dirty="0">
                <a:solidFill>
                  <a:schemeClr val="tx1"/>
                </a:solidFill>
              </a:rPr>
              <a:t>Check  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dirty="0"/>
              <a:t>Quadrilateral </a:t>
            </a:r>
            <a:r>
              <a:rPr lang="en-US" sz="2800" i="1" dirty="0"/>
              <a:t>DEFG</a:t>
            </a:r>
            <a:r>
              <a:rPr lang="en-US" sz="2800" dirty="0"/>
              <a:t> has vertices </a:t>
            </a:r>
            <a:r>
              <a:rPr lang="en-US" sz="2800" i="1" dirty="0"/>
              <a:t>D</a:t>
            </a:r>
            <a:r>
              <a:rPr lang="en-US" sz="2800" dirty="0"/>
              <a:t>(−3,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2), </a:t>
            </a:r>
            <a:r>
              <a:rPr lang="en-US" sz="2800" i="1" dirty="0"/>
              <a:t>E</a:t>
            </a:r>
            <a:r>
              <a:rPr lang="en-US" sz="2800" dirty="0"/>
              <a:t>(−1,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6), </a:t>
            </a:r>
            <a:r>
              <a:rPr lang="en-US" sz="2800" i="1" dirty="0"/>
              <a:t>F</a:t>
            </a:r>
            <a:r>
              <a:rPr lang="en-US" sz="2800" dirty="0"/>
              <a:t>(3,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7), and </a:t>
            </a:r>
            <a:r>
              <a:rPr lang="en-US" sz="2800" i="1" dirty="0"/>
              <a:t>G</a:t>
            </a:r>
            <a:r>
              <a:rPr lang="en-US" sz="2800" dirty="0"/>
              <a:t>(−2,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−3). Show that </a:t>
            </a:r>
            <a:r>
              <a:rPr lang="en-US" sz="2800" i="1" dirty="0"/>
              <a:t>DEFG</a:t>
            </a:r>
            <a:r>
              <a:rPr lang="en-US" sz="2800" dirty="0"/>
              <a:t> is a trapezoid, and determine whether </a:t>
            </a:r>
            <a:r>
              <a:rPr lang="en-US" sz="2800" i="1" dirty="0"/>
              <a:t>DEFG</a:t>
            </a:r>
            <a:r>
              <a:rPr lang="en-US" sz="2800" dirty="0"/>
              <a:t> is an isosceles trapezoid.</a:t>
            </a:r>
          </a:p>
        </p:txBody>
      </p:sp>
    </p:spTree>
    <p:extLst>
      <p:ext uri="{BB962C8B-B14F-4D97-AF65-F5344CB8AC3E}">
        <p14:creationId xmlns:p14="http://schemas.microsoft.com/office/powerpoint/2010/main" val="1591602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2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Isosceles Trapezoids and Coordinate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1" y="1638412"/>
                <a:ext cx="9914413" cy="447974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2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Check   </a:t>
                </a:r>
                <a:br>
                  <a:rPr lang="en-US" sz="2800" b="1" dirty="0">
                    <a:solidFill>
                      <a:schemeClr val="tx1"/>
                    </a:solidFill>
                  </a:rPr>
                </a:br>
                <a:r>
                  <a:rPr lang="en-US" sz="2800" dirty="0"/>
                  <a:t>Quadrilateral </a:t>
                </a:r>
                <a:r>
                  <a:rPr lang="en-US" sz="2800" i="1" dirty="0"/>
                  <a:t>DEFG</a:t>
                </a:r>
                <a:r>
                  <a:rPr lang="en-US" sz="2800" dirty="0"/>
                  <a:t> has vertices </a:t>
                </a:r>
                <a:r>
                  <a:rPr lang="en-US" sz="2800" i="1" dirty="0"/>
                  <a:t>D</a:t>
                </a:r>
                <a:r>
                  <a:rPr lang="en-US" sz="2800" dirty="0"/>
                  <a:t>(−3,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2), </a:t>
                </a:r>
                <a:r>
                  <a:rPr lang="en-US" sz="2800" i="1" dirty="0"/>
                  <a:t>E</a:t>
                </a:r>
                <a:r>
                  <a:rPr lang="en-US" sz="2800" dirty="0"/>
                  <a:t>(−1,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6), </a:t>
                </a:r>
                <a:r>
                  <a:rPr lang="en-US" sz="2800" i="1" dirty="0"/>
                  <a:t>F</a:t>
                </a:r>
                <a:r>
                  <a:rPr lang="en-US" sz="2800" dirty="0"/>
                  <a:t>(3,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7), and </a:t>
                </a:r>
                <a:r>
                  <a:rPr lang="en-US" sz="2800" i="1" dirty="0"/>
                  <a:t>G</a:t>
                </a:r>
                <a:r>
                  <a:rPr lang="en-US" sz="2800" dirty="0"/>
                  <a:t>(−2,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−3). Show that </a:t>
                </a:r>
                <a:r>
                  <a:rPr lang="en-US" sz="2800" i="1" dirty="0"/>
                  <a:t>DEFG</a:t>
                </a:r>
                <a:r>
                  <a:rPr lang="en-US" sz="2800" dirty="0"/>
                  <a:t> is a trapezoid, and determine whether </a:t>
                </a:r>
                <a:r>
                  <a:rPr lang="en-US" sz="2800" i="1" dirty="0"/>
                  <a:t>DEFG</a:t>
                </a:r>
                <a:r>
                  <a:rPr lang="en-US" sz="2800" dirty="0"/>
                  <a:t> is an isosceles trapezoid.</a:t>
                </a:r>
              </a:p>
              <a:p>
                <a:pPr>
                  <a:lnSpc>
                    <a:spcPts val="32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uFill>
                      <a:solidFill>
                        <a:schemeClr val="tx2"/>
                      </a:solidFill>
                    </a:uFill>
                  </a:rPr>
                  <a:t>is</a:t>
                </a:r>
                <a:r>
                  <a:rPr lang="en-US" sz="2800" dirty="0">
                    <a:solidFill>
                      <a:srgbClr val="FF0000"/>
                    </a:solidFill>
                  </a:rPr>
                  <a:t> parallel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𝐺𝐹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𝐸𝐹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is not parallel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.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800" dirty="0">
                    <a:solidFill>
                      <a:srgbClr val="FF0000"/>
                    </a:solidFill>
                  </a:rPr>
                  <a:t>Quadrilateral 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DEFG </a:t>
                </a:r>
                <a:r>
                  <a:rPr lang="en-US" sz="2800" dirty="0">
                    <a:solidFill>
                      <a:srgbClr val="FF0000"/>
                    </a:solidFill>
                  </a:rPr>
                  <a:t>is a trapezoid; it is not a parallelogram.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800" i="1" dirty="0">
                    <a:solidFill>
                      <a:srgbClr val="FF0000"/>
                    </a:solidFill>
                  </a:rPr>
                  <a:t>DE</a:t>
                </a:r>
                <a:r>
                  <a:rPr lang="en-US" sz="28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		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EF</a:t>
                </a:r>
                <a:r>
                  <a:rPr lang="en-US" sz="28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800" i="1" dirty="0">
                    <a:solidFill>
                      <a:srgbClr val="FF0000"/>
                    </a:solidFill>
                  </a:rPr>
                  <a:t>GF</a:t>
                </a:r>
                <a:r>
                  <a:rPr lang="en-US" sz="28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125</m:t>
                        </m:r>
                      </m:e>
                    </m:rad>
                  </m:oMath>
                </a14:m>
                <a:r>
                  <a:rPr lang="en-US" sz="2800" i="1" dirty="0">
                    <a:solidFill>
                      <a:srgbClr val="FF0000"/>
                    </a:solidFill>
                  </a:rPr>
                  <a:t>		DG</a:t>
                </a:r>
                <a:r>
                  <a:rPr lang="en-US" sz="2800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e>
                    </m:rad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>
                  <a:lnSpc>
                    <a:spcPts val="3200"/>
                  </a:lnSpc>
                </a:pPr>
                <a:r>
                  <a:rPr lang="en-US" sz="2800" dirty="0">
                    <a:solidFill>
                      <a:srgbClr val="FF0000"/>
                    </a:solidFill>
                  </a:rPr>
                  <a:t>Quadrilateral 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DEFG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is not an isosceles trapezoid.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1" y="1638412"/>
                <a:ext cx="9914413" cy="4479749"/>
              </a:xfrm>
              <a:prstGeom prst="rect">
                <a:avLst/>
              </a:prstGeom>
              <a:blipFill>
                <a:blip r:embed="rId3"/>
                <a:stretch>
                  <a:fillRect l="-1229" t="-2041" b="-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444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975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 err="1">
                <a:solidFill>
                  <a:schemeClr val="tx1"/>
                </a:solidFill>
              </a:rPr>
              <a:t>Midsegments</a:t>
            </a:r>
            <a:r>
              <a:rPr lang="en-US" sz="2800" b="0" dirty="0">
                <a:solidFill>
                  <a:schemeClr val="tx1"/>
                </a:solidFill>
              </a:rPr>
              <a:t> of Trapezoids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10686547" cy="28873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</a:rPr>
              <a:t>The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midsegment of a trapezoid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is the segment that connects the midpoints of the legs of the trapezoid.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Theorem 7.24:</a:t>
            </a:r>
            <a:r>
              <a:rPr lang="en-US" sz="2800" b="1" dirty="0">
                <a:latin typeface="+mj-lt"/>
              </a:rPr>
              <a:t> Trapezoid </a:t>
            </a:r>
            <a:r>
              <a:rPr lang="en-US" sz="2800" b="1" dirty="0" err="1">
                <a:latin typeface="+mj-lt"/>
              </a:rPr>
              <a:t>Midsegment</a:t>
            </a:r>
            <a:r>
              <a:rPr lang="en-US" sz="2800" b="1" dirty="0">
                <a:latin typeface="+mj-lt"/>
              </a:rPr>
              <a:t> Theorem</a:t>
            </a:r>
          </a:p>
          <a:p>
            <a:r>
              <a:rPr lang="en-US" sz="2800" dirty="0">
                <a:latin typeface="+mj-lt"/>
              </a:rPr>
              <a:t>The </a:t>
            </a:r>
            <a:r>
              <a:rPr lang="en-US" sz="2800" dirty="0" err="1">
                <a:latin typeface="+mj-lt"/>
              </a:rPr>
              <a:t>midsegment</a:t>
            </a:r>
            <a:r>
              <a:rPr lang="en-US" sz="2800" dirty="0">
                <a:latin typeface="+mj-lt"/>
              </a:rPr>
              <a:t> of a trapezoid is parallel to each base and its length is one half the sum of the lengths of the bases.</a:t>
            </a:r>
          </a:p>
        </p:txBody>
      </p:sp>
    </p:spTree>
    <p:extLst>
      <p:ext uri="{BB962C8B-B14F-4D97-AF65-F5344CB8AC3E}">
        <p14:creationId xmlns:p14="http://schemas.microsoft.com/office/powerpoint/2010/main" val="2991342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975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 err="1">
                <a:solidFill>
                  <a:schemeClr val="tx1"/>
                </a:solidFill>
              </a:rPr>
              <a:t>Midsegments</a:t>
            </a:r>
            <a:r>
              <a:rPr lang="en-US" sz="2800" b="0" dirty="0">
                <a:solidFill>
                  <a:schemeClr val="tx1"/>
                </a:solidFill>
              </a:rPr>
              <a:t> of Trapezoids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07845"/>
                <a:ext cx="8019110" cy="2887303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>
                    <a:latin typeface="+mj-lt"/>
                  </a:rPr>
                  <a:t>A pictorial proof of the Trapezoid Midsegment Theorem is given on the next slide.</a:t>
                </a:r>
                <a:br>
                  <a:rPr lang="en-US" sz="2800" dirty="0">
                    <a:latin typeface="+mj-lt"/>
                  </a:rPr>
                </a:br>
                <a:endParaRPr lang="en-US" sz="2800" dirty="0">
                  <a:latin typeface="+mj-lt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+mj-lt"/>
                  </a:rPr>
                  <a:t>Given: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US" sz="2800" dirty="0">
                    <a:latin typeface="+mj-lt"/>
                  </a:rPr>
                  <a:t> is the </a:t>
                </a:r>
                <a:r>
                  <a:rPr lang="en-US" sz="2800" dirty="0" err="1">
                    <a:latin typeface="+mj-lt"/>
                  </a:rPr>
                  <a:t>midsegment</a:t>
                </a:r>
                <a:r>
                  <a:rPr lang="en-US" sz="2800" dirty="0">
                    <a:latin typeface="+mj-lt"/>
                  </a:rPr>
                  <a:t> of trapezoid </a:t>
                </a:r>
                <a:r>
                  <a:rPr lang="en-US" sz="2800" i="1" dirty="0">
                    <a:latin typeface="+mj-lt"/>
                  </a:rPr>
                  <a:t>JKLM</a:t>
                </a:r>
                <a:r>
                  <a:rPr lang="en-US" sz="2800" dirty="0">
                    <a:latin typeface="+mj-lt"/>
                  </a:rPr>
                  <a:t>.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+mj-lt"/>
                  </a:rPr>
                  <a:t>Prove: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𝐽𝐾</m:t>
                        </m:r>
                      </m:e>
                    </m:acc>
                  </m:oMath>
                </a14:m>
                <a:r>
                  <a:rPr lang="en-US" sz="2800" dirty="0">
                    <a:latin typeface="+mj-lt"/>
                  </a:rPr>
                  <a:t> ||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US" sz="28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𝑀𝐿</m:t>
                        </m:r>
                      </m:e>
                    </m:acc>
                  </m:oMath>
                </a14:m>
                <a:r>
                  <a:rPr lang="en-US" sz="2800" dirty="0">
                    <a:latin typeface="+mj-lt"/>
                  </a:rPr>
                  <a:t> ||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US" sz="2800" dirty="0">
                    <a:latin typeface="+mj-lt"/>
                  </a:rPr>
                  <a:t>, and</a:t>
                </a:r>
              </a:p>
              <a:p>
                <a:pPr marL="1087438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𝑃𝑄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𝐽𝐾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07845"/>
                <a:ext cx="8019110" cy="2887303"/>
              </a:xfrm>
              <a:prstGeom prst="rect">
                <a:avLst/>
              </a:prstGeom>
              <a:blipFill>
                <a:blip r:embed="rId2"/>
                <a:stretch>
                  <a:fillRect l="-1520" t="-2110" r="-152" b="-16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489" y="3429000"/>
            <a:ext cx="2624300" cy="10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03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975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 err="1">
                <a:solidFill>
                  <a:schemeClr val="tx1"/>
                </a:solidFill>
              </a:rPr>
              <a:t>Midsegments</a:t>
            </a:r>
            <a:r>
              <a:rPr lang="en-US" sz="2800" b="0" dirty="0">
                <a:solidFill>
                  <a:schemeClr val="tx1"/>
                </a:solidFill>
              </a:rPr>
              <a:t> of Trapezoids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11369455" cy="28873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Proof:</a:t>
            </a:r>
          </a:p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Step 1			Step 2			Step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8" y="3235938"/>
            <a:ext cx="2736850" cy="1110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207BBE-0FED-4913-A8FF-EAF9F414D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99" y="3235938"/>
            <a:ext cx="3918793" cy="1079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EC4485-1839-4591-9746-95F16D163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43" y="3235938"/>
            <a:ext cx="3985619" cy="149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6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07846"/>
                <a:ext cx="7536972" cy="103535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dirty="0">
                    <a:solidFill>
                      <a:schemeClr val="tx1"/>
                    </a:solidFill>
                    <a:latin typeface="+mj-lt"/>
                  </a:rPr>
                  <a:t>In the figure,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𝑼𝑹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+mj-lt"/>
                  </a:rPr>
                  <a:t> is the midsegment of trapezoid </a:t>
                </a:r>
                <a:r>
                  <a:rPr lang="en-US" sz="2800" b="1" i="1" dirty="0">
                    <a:solidFill>
                      <a:schemeClr val="tx1"/>
                    </a:solidFill>
                    <a:latin typeface="+mj-lt"/>
                  </a:rPr>
                  <a:t>PQST</a:t>
                </a:r>
                <a:r>
                  <a:rPr lang="en-US" sz="2800" b="1" dirty="0">
                    <a:solidFill>
                      <a:schemeClr val="tx1"/>
                    </a:solidFill>
                    <a:latin typeface="+mj-lt"/>
                  </a:rPr>
                  <a:t>. Find </a:t>
                </a:r>
                <a:r>
                  <a:rPr lang="en-US" sz="2800" b="1" i="1" dirty="0">
                    <a:solidFill>
                      <a:schemeClr val="tx1"/>
                    </a:solidFill>
                    <a:latin typeface="+mj-lt"/>
                  </a:rPr>
                  <a:t>UR</a:t>
                </a:r>
                <a:r>
                  <a:rPr lang="en-US" sz="2800" b="1" dirty="0">
                    <a:solidFill>
                      <a:schemeClr val="tx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07846"/>
                <a:ext cx="7536972" cy="1035354"/>
              </a:xfrm>
              <a:prstGeom prst="rect">
                <a:avLst/>
              </a:prstGeom>
              <a:blipFill>
                <a:blip r:embed="rId2"/>
                <a:stretch>
                  <a:fillRect l="-1617" t="-5882" b="-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 err="1">
                <a:solidFill>
                  <a:schemeClr val="tx1"/>
                </a:solidFill>
              </a:rPr>
              <a:t>Midsegments</a:t>
            </a:r>
            <a:r>
              <a:rPr lang="en-US" sz="2800" b="0" dirty="0">
                <a:solidFill>
                  <a:schemeClr val="tx1"/>
                </a:solidFill>
              </a:rPr>
              <a:t> of Trapezoids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82" y="1707846"/>
            <a:ext cx="3765300" cy="148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51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 err="1">
                <a:solidFill>
                  <a:schemeClr val="tx1"/>
                </a:solidFill>
              </a:rPr>
              <a:t>Midsegments</a:t>
            </a:r>
            <a:r>
              <a:rPr lang="en-US" sz="2800" b="0" dirty="0">
                <a:solidFill>
                  <a:schemeClr val="tx1"/>
                </a:solidFill>
              </a:rPr>
              <a:t> of Trapezoids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4779500"/>
                  </p:ext>
                </p:extLst>
              </p:nvPr>
            </p:nvGraphicFramePr>
            <p:xfrm>
              <a:off x="459872" y="3708829"/>
              <a:ext cx="9577408" cy="19060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08101">
                      <a:extLst>
                        <a:ext uri="{9D8B030D-6E8A-4147-A177-3AD203B41FA5}">
                          <a16:colId xmlns:a16="http://schemas.microsoft.com/office/drawing/2014/main" val="1145426947"/>
                        </a:ext>
                      </a:extLst>
                    </a:gridCol>
                    <a:gridCol w="6169307">
                      <a:extLst>
                        <a:ext uri="{9D8B030D-6E8A-4147-A177-3AD203B41FA5}">
                          <a16:colId xmlns:a16="http://schemas.microsoft.com/office/drawing/2014/main" val="25860151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u="none" strike="noStrike" kern="1200" baseline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𝑈𝑅</m:t>
                              </m:r>
                              <m:r>
                                <a:rPr lang="en-US" sz="2800" b="0" i="0" u="none" strike="noStrike" kern="1200" baseline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b="0" i="1" u="none" strike="noStrike" kern="1200" baseline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800" b="0" i="1" u="none" strike="noStrike" kern="1200" baseline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𝑃𝑄</m:t>
                              </m:r>
                              <m:r>
                                <a:rPr lang="en-US" sz="2800" b="0" i="1" u="none" strike="noStrike" kern="1200" baseline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lang="en-US" sz="2800" b="0" i="1" u="none" strike="noStrike" kern="1200" baseline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𝑇𝑆</m:t>
                              </m:r>
                              <m:r>
                                <a:rPr lang="en-US" sz="2800" b="0" i="1" u="none" strike="noStrike" kern="1200" baseline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Trapezoid </a:t>
                          </a:r>
                          <a:r>
                            <a:rPr lang="en-US" sz="2800" b="0" dirty="0" err="1">
                              <a:solidFill>
                                <a:srgbClr val="0070C0"/>
                              </a:solidFill>
                            </a:rPr>
                            <a:t>Midsegment</a:t>
                          </a:r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 Theorem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71122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u="none" strike="noStrike" kern="1200" baseline="0" dirty="0">
                              <a:solidFill>
                                <a:schemeClr val="tx2"/>
                              </a:solidFill>
                              <a:ea typeface="+mn-ea"/>
                              <a:cs typeface="+mn-cs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u="none" strike="noStrike" kern="1200" baseline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u="none" strike="noStrike" kern="1200" baseline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b="0" i="1" u="none" strike="noStrike" kern="1200" baseline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(11+18)</m:t>
                              </m:r>
                            </m:oMath>
                          </a14:m>
                          <a:r>
                            <a:rPr lang="en-US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Substitution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4701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IN" sz="2800" b="0" i="1" u="none" strike="noStrike" kern="1200" baseline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</m:t>
                              </m:r>
                              <m:r>
                                <a:rPr lang="en-US" sz="2800" b="0" i="1" u="none" strike="noStrike" kern="1200" baseline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=14.5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Solve.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499684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4779500"/>
                  </p:ext>
                </p:extLst>
              </p:nvPr>
            </p:nvGraphicFramePr>
            <p:xfrm>
              <a:off x="459872" y="3708829"/>
              <a:ext cx="9577408" cy="19060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08101">
                      <a:extLst>
                        <a:ext uri="{9D8B030D-6E8A-4147-A177-3AD203B41FA5}">
                          <a16:colId xmlns:a16="http://schemas.microsoft.com/office/drawing/2014/main" val="1145426947"/>
                        </a:ext>
                      </a:extLst>
                    </a:gridCol>
                    <a:gridCol w="6169307">
                      <a:extLst>
                        <a:ext uri="{9D8B030D-6E8A-4147-A177-3AD203B41FA5}">
                          <a16:colId xmlns:a16="http://schemas.microsoft.com/office/drawing/2014/main" val="2586015127"/>
                        </a:ext>
                      </a:extLst>
                    </a:gridCol>
                  </a:tblGrid>
                  <a:tr h="6939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8772" r="-181216" b="-1991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Trapezoid </a:t>
                          </a:r>
                          <a:r>
                            <a:rPr lang="en-US" sz="2800" b="0" dirty="0" err="1">
                              <a:solidFill>
                                <a:srgbClr val="0070C0"/>
                              </a:solidFill>
                            </a:rPr>
                            <a:t>Midsegment</a:t>
                          </a:r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 Theorem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7112216"/>
                      </a:ext>
                    </a:extLst>
                  </a:tr>
                  <a:tr h="6939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07826" r="-181216" b="-9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Substitution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14701424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81176" r="-181216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Solve.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499684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F7495F-A969-483D-8BC4-A2D744DCA0BD}"/>
              </a:ext>
            </a:extLst>
          </p:cNvPr>
          <p:cNvSpPr txBox="1">
            <a:spLocks/>
          </p:cNvSpPr>
          <p:nvPr/>
        </p:nvSpPr>
        <p:spPr>
          <a:xfrm>
            <a:off x="459873" y="1768952"/>
            <a:ext cx="6579905" cy="9184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</a:rPr>
              <a:t>By the Trapezoid Midsegment Theorem, </a:t>
            </a:r>
            <a:r>
              <a:rPr lang="en-US" sz="2800" i="1" dirty="0">
                <a:latin typeface="+mj-lt"/>
              </a:rPr>
              <a:t>UR</a:t>
            </a:r>
            <a:r>
              <a:rPr lang="en-US" sz="2800" dirty="0">
                <a:latin typeface="+mj-lt"/>
              </a:rPr>
              <a:t> is equal to one half the sum of </a:t>
            </a:r>
            <a:r>
              <a:rPr lang="en-US" sz="2800" i="1" dirty="0">
                <a:latin typeface="+mj-lt"/>
              </a:rPr>
              <a:t>PQ</a:t>
            </a:r>
            <a:r>
              <a:rPr lang="en-US" sz="2800" dirty="0">
                <a:latin typeface="+mj-lt"/>
              </a:rPr>
              <a:t> and </a:t>
            </a:r>
            <a:r>
              <a:rPr lang="en-US" sz="2800" i="1" dirty="0">
                <a:latin typeface="+mj-lt"/>
              </a:rPr>
              <a:t>TS</a:t>
            </a:r>
            <a:r>
              <a:rPr lang="en-US" sz="2800" dirty="0">
                <a:latin typeface="+mj-lt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085004-0E9C-4C00-B227-2ABC9923E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82" y="1707846"/>
            <a:ext cx="3765300" cy="148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4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 err="1">
                <a:solidFill>
                  <a:schemeClr val="tx1"/>
                </a:solidFill>
              </a:rPr>
              <a:t>Midsegments</a:t>
            </a:r>
            <a:r>
              <a:rPr lang="en-US" sz="2800" b="0" dirty="0">
                <a:solidFill>
                  <a:schemeClr val="tx1"/>
                </a:solidFill>
              </a:rPr>
              <a:t> of Trapezoids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1" y="1571913"/>
                <a:ext cx="8883634" cy="128587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2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Check   </a:t>
                </a:r>
                <a:br>
                  <a:rPr lang="en-US" sz="2800" b="1" dirty="0">
                    <a:solidFill>
                      <a:schemeClr val="tx1"/>
                    </a:solidFill>
                  </a:rPr>
                </a:br>
                <a:r>
                  <a:rPr lang="en-US" sz="2800" dirty="0"/>
                  <a:t>In the figure,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𝐹𝐶</m:t>
                        </m:r>
                      </m:e>
                    </m:acc>
                  </m:oMath>
                </a14:m>
                <a:r>
                  <a:rPr lang="en-US" sz="2800" dirty="0"/>
                  <a:t> is the </a:t>
                </a:r>
                <a:r>
                  <a:rPr lang="en-US" sz="2800" dirty="0" err="1"/>
                  <a:t>midsegment</a:t>
                </a:r>
                <a:r>
                  <a:rPr lang="en-US" sz="2800" dirty="0"/>
                  <a:t> of trapezoid </a:t>
                </a:r>
                <a:r>
                  <a:rPr lang="en-US" sz="2800" i="1" dirty="0"/>
                  <a:t>ABDE</a:t>
                </a:r>
                <a:r>
                  <a:rPr lang="en-US" sz="2800" dirty="0"/>
                  <a:t>. Find </a:t>
                </a:r>
                <a:r>
                  <a:rPr lang="en-US" sz="2800" i="1" dirty="0"/>
                  <a:t>FC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ts val="32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1" y="1571913"/>
                <a:ext cx="8883634" cy="1285875"/>
              </a:xfrm>
              <a:prstGeom prst="rect">
                <a:avLst/>
              </a:prstGeom>
              <a:blipFill>
                <a:blip r:embed="rId2"/>
                <a:stretch>
                  <a:fillRect l="-1372" t="-7109" r="-1783" b="-15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54" y="3144463"/>
            <a:ext cx="3346933" cy="17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24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3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 err="1">
                <a:solidFill>
                  <a:schemeClr val="tx1"/>
                </a:solidFill>
              </a:rPr>
              <a:t>Midsegments</a:t>
            </a:r>
            <a:r>
              <a:rPr lang="en-US" sz="2800" b="0" dirty="0">
                <a:solidFill>
                  <a:schemeClr val="tx1"/>
                </a:solidFill>
              </a:rPr>
              <a:t> of Trapezoids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1" y="1571913"/>
                <a:ext cx="8883634" cy="128587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2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Check   </a:t>
                </a:r>
                <a:br>
                  <a:rPr lang="en-US" sz="2800" b="1" dirty="0">
                    <a:solidFill>
                      <a:schemeClr val="tx1"/>
                    </a:solidFill>
                  </a:rPr>
                </a:br>
                <a:r>
                  <a:rPr lang="en-US" sz="2800" dirty="0"/>
                  <a:t>In the figure,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𝐹𝐶</m:t>
                        </m:r>
                      </m:e>
                    </m:acc>
                  </m:oMath>
                </a14:m>
                <a:r>
                  <a:rPr lang="en-US" sz="2800" dirty="0"/>
                  <a:t> is the </a:t>
                </a:r>
                <a:r>
                  <a:rPr lang="en-US" sz="2800" dirty="0" err="1"/>
                  <a:t>midsegment</a:t>
                </a:r>
                <a:r>
                  <a:rPr lang="en-US" sz="2800" dirty="0"/>
                  <a:t> of trapezoid </a:t>
                </a:r>
                <a:r>
                  <a:rPr lang="en-US" sz="2800" i="1" dirty="0"/>
                  <a:t>ABDE</a:t>
                </a:r>
                <a:r>
                  <a:rPr lang="en-US" sz="2800" dirty="0"/>
                  <a:t>. Find </a:t>
                </a:r>
                <a:r>
                  <a:rPr lang="en-US" sz="2800" i="1" dirty="0"/>
                  <a:t>FC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ts val="32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1" y="1571913"/>
                <a:ext cx="8883634" cy="1285875"/>
              </a:xfrm>
              <a:prstGeom prst="rect">
                <a:avLst/>
              </a:prstGeom>
              <a:blipFill>
                <a:blip r:embed="rId3"/>
                <a:stretch>
                  <a:fillRect l="-1372" t="-7109" r="-1783" b="-15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54" y="3144463"/>
            <a:ext cx="3346933" cy="1711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D7D69B-D874-4A47-92F8-CB312BD3244B}"/>
              </a:ext>
            </a:extLst>
          </p:cNvPr>
          <p:cNvSpPr txBox="1">
            <a:spLocks/>
          </p:cNvSpPr>
          <p:nvPr/>
        </p:nvSpPr>
        <p:spPr>
          <a:xfrm>
            <a:off x="362888" y="5187136"/>
            <a:ext cx="2513315" cy="5977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2800" i="1" dirty="0">
                <a:solidFill>
                  <a:srgbClr val="FF0000"/>
                </a:solidFill>
              </a:rPr>
              <a:t>FC = </a:t>
            </a:r>
            <a:r>
              <a:rPr lang="en-US" sz="2800" dirty="0">
                <a:solidFill>
                  <a:srgbClr val="FF0000"/>
                </a:solidFill>
              </a:rPr>
              <a:t>19.5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Warm 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C8EC-F1EF-6146-850F-128719B25F22}"/>
              </a:ext>
            </a:extLst>
          </p:cNvPr>
          <p:cNvSpPr txBox="1">
            <a:spLocks/>
          </p:cNvSpPr>
          <p:nvPr/>
        </p:nvSpPr>
        <p:spPr>
          <a:xfrm>
            <a:off x="476651" y="1332861"/>
            <a:ext cx="11283227" cy="49174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Answer </a:t>
            </a:r>
            <a:r>
              <a:rPr lang="en-US" sz="2800" b="1" i="1" dirty="0">
                <a:solidFill>
                  <a:schemeClr val="tx1"/>
                </a:solidFill>
              </a:rPr>
              <a:t>true</a:t>
            </a:r>
            <a:r>
              <a:rPr lang="en-US" sz="2800" b="1" dirty="0">
                <a:solidFill>
                  <a:schemeClr val="tx1"/>
                </a:solidFill>
              </a:rPr>
              <a:t> or </a:t>
            </a:r>
            <a:r>
              <a:rPr lang="en-US" sz="2800" b="1" i="1" dirty="0">
                <a:solidFill>
                  <a:schemeClr val="tx1"/>
                </a:solidFill>
              </a:rPr>
              <a:t>false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1.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  </a:t>
            </a:r>
            <a:r>
              <a:rPr lang="en-US" sz="2800" dirty="0"/>
              <a:t>All rectangles are parallelograms.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ProximaNova"/>
              </a:rPr>
              <a:t>true</a:t>
            </a: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2.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 </a:t>
            </a:r>
            <a:r>
              <a:rPr lang="en-US" sz="2800" dirty="0"/>
              <a:t> All squares are rectangles.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ProximaNova"/>
              </a:rPr>
              <a:t>true</a:t>
            </a:r>
            <a:endParaRPr lang="en-US" sz="2800" b="1" dirty="0">
              <a:solidFill>
                <a:srgbClr val="FF0000"/>
              </a:solidFill>
              <a:latin typeface="Proxima Nova" panose="02000506030000020004" pitchFamily="50" charset="0"/>
            </a:endParaRPr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3.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  </a:t>
            </a:r>
            <a:r>
              <a:rPr lang="en-US" sz="2800" dirty="0"/>
              <a:t>All rhombi are squares.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ProximaNova"/>
              </a:rPr>
              <a:t>false</a:t>
            </a:r>
            <a:endParaRPr lang="en-US" sz="2800" dirty="0"/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4.</a:t>
            </a:r>
            <a: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  <a:t>  </a:t>
            </a:r>
            <a:r>
              <a:rPr lang="en-US" sz="2800" dirty="0"/>
              <a:t>All squares are parallelograms.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ProximaNova"/>
              </a:rPr>
              <a:t>true</a:t>
            </a:r>
            <a:endParaRPr lang="en-US" sz="2800" b="1" dirty="0"/>
          </a:p>
          <a:p>
            <a:pPr>
              <a:spcAft>
                <a:spcPts val="1200"/>
              </a:spcAft>
            </a:pPr>
            <a:r>
              <a:rPr lang="en-US" sz="2800" b="1" dirty="0">
                <a:solidFill>
                  <a:srgbClr val="333333"/>
                </a:solidFill>
                <a:latin typeface="Proxima Nova" panose="02000506030000020004" pitchFamily="50" charset="0"/>
              </a:rPr>
              <a:t>5.  </a:t>
            </a:r>
            <a:r>
              <a:rPr lang="en-US" sz="2800" dirty="0"/>
              <a:t>All rhombi are parallelograms.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ProximaNova"/>
              </a:rPr>
              <a:t>true</a:t>
            </a:r>
            <a:endParaRPr lang="en-US" sz="2800" dirty="0"/>
          </a:p>
          <a:p>
            <a:br>
              <a:rPr lang="en-US" sz="2800" dirty="0">
                <a:solidFill>
                  <a:srgbClr val="333333"/>
                </a:solidFill>
                <a:latin typeface="Proxima Nova" panose="02000506030000020004" pitchFamily="50" charset="0"/>
              </a:rPr>
            </a:br>
            <a:endParaRPr lang="en-US" sz="2800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86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Find Missing Values in Trapezoids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1" y="1522038"/>
                <a:ext cx="7229902" cy="97155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2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In the figure,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𝑹𝑵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is the </a:t>
                </a:r>
                <a:r>
                  <a:rPr lang="en-US" sz="2800" b="1" dirty="0" err="1">
                    <a:solidFill>
                      <a:schemeClr val="tx1"/>
                    </a:solidFill>
                  </a:rPr>
                  <a:t>midsegment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of trapezoid </a:t>
                </a:r>
                <a:r>
                  <a:rPr lang="en-US" sz="2800" b="1" i="1" dirty="0">
                    <a:solidFill>
                      <a:schemeClr val="tx1"/>
                    </a:solidFill>
                  </a:rPr>
                  <a:t>LMPQ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. What is the value of </a:t>
                </a:r>
                <a:r>
                  <a:rPr lang="en-US" sz="2800" b="1" i="1" dirty="0">
                    <a:solidFill>
                      <a:schemeClr val="tx1"/>
                    </a:solidFill>
                  </a:rPr>
                  <a:t>x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?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1" y="1522038"/>
                <a:ext cx="7229902" cy="971550"/>
              </a:xfrm>
              <a:prstGeom prst="rect">
                <a:avLst/>
              </a:prstGeom>
              <a:blipFill>
                <a:blip r:embed="rId3"/>
                <a:stretch>
                  <a:fillRect l="-1686" t="-9434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9ECC99B4-D43F-44D5-9E4B-4D0077F73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754" y="1526162"/>
            <a:ext cx="3227806" cy="15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52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Find Missing Values in Trapezoids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9916499"/>
                  </p:ext>
                </p:extLst>
              </p:nvPr>
            </p:nvGraphicFramePr>
            <p:xfrm>
              <a:off x="459872" y="3599104"/>
              <a:ext cx="9861764" cy="24241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38457">
                      <a:extLst>
                        <a:ext uri="{9D8B030D-6E8A-4147-A177-3AD203B41FA5}">
                          <a16:colId xmlns:a16="http://schemas.microsoft.com/office/drawing/2014/main" val="936885698"/>
                        </a:ext>
                      </a:extLst>
                    </a:gridCol>
                    <a:gridCol w="5423307">
                      <a:extLst>
                        <a:ext uri="{9D8B030D-6E8A-4147-A177-3AD203B41FA5}">
                          <a16:colId xmlns:a16="http://schemas.microsoft.com/office/drawing/2014/main" val="17453838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i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𝑅𝑁</m:t>
                              </m:r>
                              <m: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𝐿𝑀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𝑄𝑃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Trapezoid </a:t>
                          </a:r>
                          <a:r>
                            <a:rPr lang="en-US" sz="2800" b="0" dirty="0" err="1">
                              <a:solidFill>
                                <a:srgbClr val="0070C0"/>
                              </a:solidFill>
                            </a:rPr>
                            <a:t>Midsegment</a:t>
                          </a:r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 Theorem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22502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   24=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+16.7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Substitution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24465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    48=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+16.7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Multiply each side by 2.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08094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31.3=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Solve.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039085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9916499"/>
                  </p:ext>
                </p:extLst>
              </p:nvPr>
            </p:nvGraphicFramePr>
            <p:xfrm>
              <a:off x="459872" y="3599104"/>
              <a:ext cx="9861764" cy="24241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38457">
                      <a:extLst>
                        <a:ext uri="{9D8B030D-6E8A-4147-A177-3AD203B41FA5}">
                          <a16:colId xmlns:a16="http://schemas.microsoft.com/office/drawing/2014/main" val="936885698"/>
                        </a:ext>
                      </a:extLst>
                    </a:gridCol>
                    <a:gridCol w="5423307">
                      <a:extLst>
                        <a:ext uri="{9D8B030D-6E8A-4147-A177-3AD203B41FA5}">
                          <a16:colId xmlns:a16="http://schemas.microsoft.com/office/drawing/2014/main" val="1745383823"/>
                        </a:ext>
                      </a:extLst>
                    </a:gridCol>
                  </a:tblGrid>
                  <a:tr h="6939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8772" r="-122085" b="-27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Trapezoid </a:t>
                          </a:r>
                          <a:r>
                            <a:rPr lang="en-US" sz="2800" b="0" dirty="0" err="1">
                              <a:solidFill>
                                <a:srgbClr val="0070C0"/>
                              </a:solidFill>
                            </a:rPr>
                            <a:t>Midsegment</a:t>
                          </a:r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 Theorem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62250202"/>
                      </a:ext>
                    </a:extLst>
                  </a:tr>
                  <a:tr h="6939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8772" r="-122085" b="-17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Substitution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244658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76744" r="-122085" b="-13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Multiply each side by 2.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0809438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81176" r="-122085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Solve.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039085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3D716F-364E-4B12-9040-C8DF4D7EDCE5}"/>
              </a:ext>
            </a:extLst>
          </p:cNvPr>
          <p:cNvSpPr txBox="1">
            <a:spLocks/>
          </p:cNvSpPr>
          <p:nvPr/>
        </p:nvSpPr>
        <p:spPr>
          <a:xfrm>
            <a:off x="362889" y="1599626"/>
            <a:ext cx="6996378" cy="1082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2800" dirty="0"/>
              <a:t>You can use the Trapezoid </a:t>
            </a:r>
            <a:r>
              <a:rPr lang="en-US" sz="2800" dirty="0" err="1"/>
              <a:t>Midsegment</a:t>
            </a:r>
            <a:r>
              <a:rPr lang="en-US" sz="2800" dirty="0"/>
              <a:t> Theorem to write an equation and find the value of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18EC6444-EAB1-47D1-8967-368D73A90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754" y="1526162"/>
            <a:ext cx="3227806" cy="15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90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Find Missing Values in Trapezoids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84FE74-CD2E-4C44-B64A-F1E5DEE53F02}"/>
              </a:ext>
            </a:extLst>
          </p:cNvPr>
          <p:cNvSpPr txBox="1">
            <a:spLocks/>
          </p:cNvSpPr>
          <p:nvPr/>
        </p:nvSpPr>
        <p:spPr>
          <a:xfrm>
            <a:off x="459872" y="1630568"/>
            <a:ext cx="10177262" cy="2617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A6B9"/>
                </a:solidFill>
                <a:latin typeface="+mj-lt"/>
              </a:rPr>
              <a:t>Think About It!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 your answer reasonable? Use estimation to justify your reasoning.</a:t>
            </a:r>
          </a:p>
          <a:p>
            <a:pPr>
              <a:spcBef>
                <a:spcPts val="600"/>
              </a:spcBef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3260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Find Missing Values in Trapezoids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1" y="1721539"/>
                <a:ext cx="9182893" cy="15702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2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Check   </a:t>
                </a:r>
                <a:br>
                  <a:rPr lang="en-US" sz="2800" b="1" dirty="0">
                    <a:solidFill>
                      <a:schemeClr val="tx1"/>
                    </a:solidFill>
                  </a:rPr>
                </a:br>
                <a:r>
                  <a:rPr lang="en-US" sz="2800" dirty="0"/>
                  <a:t>In the figure,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𝐿𝐻</m:t>
                        </m:r>
                      </m:e>
                    </m:acc>
                  </m:oMath>
                </a14:m>
                <a:r>
                  <a:rPr lang="en-US" sz="2800" dirty="0"/>
                  <a:t> is the </a:t>
                </a:r>
                <a:r>
                  <a:rPr lang="en-US" sz="2800" dirty="0" err="1"/>
                  <a:t>midsegment</a:t>
                </a:r>
                <a:r>
                  <a:rPr lang="en-US" sz="2800" dirty="0"/>
                  <a:t> of trapezoid </a:t>
                </a:r>
                <a:r>
                  <a:rPr lang="en-US" sz="2800" i="1" dirty="0"/>
                  <a:t>FGJK</a:t>
                </a:r>
                <a:r>
                  <a:rPr lang="en-US" sz="2800" dirty="0"/>
                  <a:t>. What is the value of </a:t>
                </a:r>
                <a:r>
                  <a:rPr lang="en-US" sz="2800" i="1" dirty="0"/>
                  <a:t>x</a:t>
                </a:r>
                <a:r>
                  <a:rPr lang="en-US" sz="2800" dirty="0"/>
                  <a:t>?</a:t>
                </a:r>
              </a:p>
              <a:p>
                <a:pPr>
                  <a:lnSpc>
                    <a:spcPts val="32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1" y="1721539"/>
                <a:ext cx="9182893" cy="1570295"/>
              </a:xfrm>
              <a:prstGeom prst="rect">
                <a:avLst/>
              </a:prstGeom>
              <a:blipFill>
                <a:blip r:embed="rId3"/>
                <a:stretch>
                  <a:fillRect l="-1327" t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5" y="3273246"/>
            <a:ext cx="3570061" cy="139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95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4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Find Missing Values in Trapezoids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1" y="1721539"/>
                <a:ext cx="9182893" cy="15702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2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Check   </a:t>
                </a:r>
                <a:br>
                  <a:rPr lang="en-US" sz="2800" b="1" dirty="0">
                    <a:solidFill>
                      <a:schemeClr val="tx1"/>
                    </a:solidFill>
                  </a:rPr>
                </a:br>
                <a:r>
                  <a:rPr lang="en-US" sz="2800" dirty="0"/>
                  <a:t>In the figure,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𝐿𝐻</m:t>
                        </m:r>
                      </m:e>
                    </m:acc>
                  </m:oMath>
                </a14:m>
                <a:r>
                  <a:rPr lang="en-US" sz="2800" dirty="0"/>
                  <a:t> is the </a:t>
                </a:r>
                <a:r>
                  <a:rPr lang="en-US" sz="2800" dirty="0" err="1"/>
                  <a:t>midsegment</a:t>
                </a:r>
                <a:r>
                  <a:rPr lang="en-US" sz="2800" dirty="0"/>
                  <a:t> of trapezoid </a:t>
                </a:r>
                <a:r>
                  <a:rPr lang="en-US" sz="2800" i="1" dirty="0"/>
                  <a:t>FGJK</a:t>
                </a:r>
                <a:r>
                  <a:rPr lang="en-US" sz="2800" dirty="0"/>
                  <a:t>. What is the value of </a:t>
                </a:r>
                <a:r>
                  <a:rPr lang="en-US" sz="2800" i="1" dirty="0"/>
                  <a:t>x</a:t>
                </a:r>
                <a:r>
                  <a:rPr lang="en-US" sz="2800" dirty="0"/>
                  <a:t>?</a:t>
                </a:r>
              </a:p>
              <a:p>
                <a:pPr>
                  <a:lnSpc>
                    <a:spcPts val="32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1" y="1721539"/>
                <a:ext cx="9182893" cy="1570295"/>
              </a:xfrm>
              <a:prstGeom prst="rect">
                <a:avLst/>
              </a:prstGeom>
              <a:blipFill>
                <a:blip r:embed="rId3"/>
                <a:stretch>
                  <a:fillRect l="-1327" t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D7D69B-D874-4A47-92F8-CB312BD3244B}"/>
              </a:ext>
            </a:extLst>
          </p:cNvPr>
          <p:cNvSpPr txBox="1">
            <a:spLocks/>
          </p:cNvSpPr>
          <p:nvPr/>
        </p:nvSpPr>
        <p:spPr>
          <a:xfrm>
            <a:off x="362888" y="5253641"/>
            <a:ext cx="1648791" cy="4876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2800" i="1" dirty="0">
                <a:solidFill>
                  <a:srgbClr val="FF0000"/>
                </a:solidFill>
              </a:rPr>
              <a:t>x = </a:t>
            </a:r>
            <a:r>
              <a:rPr lang="en-US" sz="2800" dirty="0">
                <a:solidFill>
                  <a:srgbClr val="FF0000"/>
                </a:solidFill>
              </a:rPr>
              <a:t>11.8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lnSpc>
                <a:spcPts val="3200"/>
              </a:lnSpc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5" y="3273246"/>
            <a:ext cx="3570061" cy="139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03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5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 err="1">
                <a:solidFill>
                  <a:schemeClr val="tx1"/>
                </a:solidFill>
              </a:rPr>
              <a:t>Midsegments</a:t>
            </a:r>
            <a:r>
              <a:rPr lang="en-US" sz="2800" b="0" dirty="0">
                <a:solidFill>
                  <a:schemeClr val="tx1"/>
                </a:solidFill>
              </a:rPr>
              <a:t> and Coordinate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762298"/>
                <a:ext cx="6342711" cy="147966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2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In trapezoid </a:t>
                </a:r>
                <a:r>
                  <a:rPr lang="en-US" sz="2800" b="1" i="1" dirty="0">
                    <a:solidFill>
                      <a:schemeClr val="tx1"/>
                    </a:solidFill>
                  </a:rPr>
                  <a:t>ABCD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∥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. Find the endpoints of the midsegment.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762298"/>
                <a:ext cx="6342711" cy="1479666"/>
              </a:xfrm>
              <a:prstGeom prst="rect">
                <a:avLst/>
              </a:prstGeom>
              <a:blipFill>
                <a:blip r:embed="rId3"/>
                <a:stretch>
                  <a:fillRect l="-1921" t="-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E15467D-7D0A-417E-9A92-ADD12A2B3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383" y="1882311"/>
            <a:ext cx="3511745" cy="309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72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5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 err="1">
                <a:solidFill>
                  <a:schemeClr val="tx1"/>
                </a:solidFill>
              </a:rPr>
              <a:t>Midsegments</a:t>
            </a:r>
            <a:r>
              <a:rPr lang="en-US" sz="2800" b="0" dirty="0">
                <a:solidFill>
                  <a:schemeClr val="tx1"/>
                </a:solidFill>
              </a:rPr>
              <a:t> and Coordinate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882311"/>
                <a:ext cx="6342711" cy="326834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200"/>
                  </a:lnSpc>
                </a:pPr>
                <a:r>
                  <a:rPr lang="en-US" sz="2800" dirty="0"/>
                  <a:t>You can use the Midpoint Formula to find the midpoints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2800" dirty="0"/>
                  <a:t>. These midpoints are the endpoints of the </a:t>
                </a:r>
                <a:r>
                  <a:rPr lang="en-US" sz="2800" dirty="0" err="1"/>
                  <a:t>midsegment</a:t>
                </a:r>
                <a:r>
                  <a:rPr lang="en-US" sz="2800" dirty="0"/>
                  <a:t> of trapezoid </a:t>
                </a:r>
                <a:r>
                  <a:rPr lang="en-US" sz="2800" i="1" dirty="0"/>
                  <a:t>ABCD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882311"/>
                <a:ext cx="6342711" cy="3268345"/>
              </a:xfrm>
              <a:prstGeom prst="rect">
                <a:avLst/>
              </a:prstGeom>
              <a:blipFill>
                <a:blip r:embed="rId3"/>
                <a:stretch>
                  <a:fillRect l="-1921" t="-2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79B82A4-E447-4B23-BECE-15A0C54DF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383" y="1882311"/>
            <a:ext cx="3511745" cy="3093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BFF6948-C63D-4036-8872-1F7EC89396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1" y="3766481"/>
                <a:ext cx="6805453" cy="251794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0+18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8+8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=(9, 8)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sz="2800" b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sz="28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b="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10.5</m:t>
                    </m:r>
                    <m:r>
                      <a:rPr lang="en-US" sz="2800" b="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So, the endpoints of the midsegment are (9,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8) and (10.5,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dirty="0"/>
                  <a:t>2).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BFF6948-C63D-4036-8872-1F7EC8939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1" y="3766481"/>
                <a:ext cx="6805453" cy="2517942"/>
              </a:xfrm>
              <a:prstGeom prst="rect">
                <a:avLst/>
              </a:prstGeom>
              <a:blipFill>
                <a:blip r:embed="rId5"/>
                <a:stretch>
                  <a:fillRect l="-1791" r="-179" b="-7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962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5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 err="1">
                <a:solidFill>
                  <a:schemeClr val="tx1"/>
                </a:solidFill>
              </a:rPr>
              <a:t>Midsegments</a:t>
            </a:r>
            <a:r>
              <a:rPr lang="en-US" sz="2800" b="0" dirty="0">
                <a:solidFill>
                  <a:schemeClr val="tx1"/>
                </a:solidFill>
              </a:rPr>
              <a:t> and Coordinate Geometry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84FE74-CD2E-4C44-B64A-F1E5DEE53F02}"/>
              </a:ext>
            </a:extLst>
          </p:cNvPr>
          <p:cNvSpPr txBox="1">
            <a:spLocks/>
          </p:cNvSpPr>
          <p:nvPr/>
        </p:nvSpPr>
        <p:spPr>
          <a:xfrm>
            <a:off x="459872" y="1630568"/>
            <a:ext cx="9626237" cy="2617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A6B9"/>
                </a:solidFill>
                <a:latin typeface="+mj-lt"/>
              </a:rPr>
              <a:t>Think About It!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If </a:t>
            </a: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bases of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trapezoid are contained by the lines 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= 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x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+ 4 and 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= 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x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− 8, what equation represents the line containing the midsegment?</a:t>
            </a:r>
          </a:p>
        </p:txBody>
      </p:sp>
    </p:spTree>
    <p:extLst>
      <p:ext uri="{BB962C8B-B14F-4D97-AF65-F5344CB8AC3E}">
        <p14:creationId xmlns:p14="http://schemas.microsoft.com/office/powerpoint/2010/main" val="33271536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5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 err="1">
                <a:solidFill>
                  <a:schemeClr val="tx1"/>
                </a:solidFill>
              </a:rPr>
              <a:t>Midsegments</a:t>
            </a:r>
            <a:r>
              <a:rPr lang="en-US" sz="2800" b="0" dirty="0">
                <a:solidFill>
                  <a:schemeClr val="tx1"/>
                </a:solidFill>
              </a:rPr>
              <a:t> and Coordinate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1" y="1804670"/>
                <a:ext cx="7326384" cy="262046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2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Check   </a:t>
                </a:r>
                <a:br>
                  <a:rPr lang="en-US" sz="2800" b="1" dirty="0">
                    <a:solidFill>
                      <a:schemeClr val="tx1"/>
                    </a:solidFill>
                  </a:rPr>
                </a:br>
                <a:r>
                  <a:rPr lang="en-US" sz="2800" dirty="0"/>
                  <a:t>In trapezoid </a:t>
                </a:r>
                <a:r>
                  <a:rPr lang="en-US" sz="2800" i="1" dirty="0"/>
                  <a:t>PQRT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  <m:r>
                      <m:rPr>
                        <m:nor/>
                      </m:rPr>
                      <a: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/>
                  <a:t>||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</m:acc>
                  </m:oMath>
                </a14:m>
                <a:r>
                  <a:rPr lang="en-US" sz="2800" dirty="0"/>
                  <a:t>. Find the endpoints of the midsegment.</a:t>
                </a:r>
                <a:br>
                  <a:rPr lang="en-US" sz="2800" dirty="0"/>
                </a:br>
                <a:endParaRPr lang="en-US" sz="2800" dirty="0"/>
              </a:p>
              <a:p>
                <a:pPr>
                  <a:lnSpc>
                    <a:spcPts val="3200"/>
                  </a:lnSpc>
                </a:pPr>
                <a:r>
                  <a:rPr lang="en-US" sz="2800" dirty="0"/>
                  <a:t>A. (3, 0)	   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−2,−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	 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2,−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br>
                  <a:rPr lang="en-US" sz="2800" dirty="0"/>
                </a:br>
                <a:endParaRPr lang="en-US" sz="2800" dirty="0"/>
              </a:p>
              <a:p>
                <a:pPr>
                  <a:lnSpc>
                    <a:spcPts val="3200"/>
                  </a:lnSpc>
                </a:pPr>
                <a:r>
                  <a:rPr lang="en-US" sz="2800" dirty="0"/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−3,−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  E. (−2, −3)	 F.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pPr>
                  <a:lnSpc>
                    <a:spcPts val="3200"/>
                  </a:lnSpc>
                </a:pPr>
                <a:endParaRPr lang="en-US" sz="2800" dirty="0"/>
              </a:p>
              <a:p>
                <a:pPr>
                  <a:lnSpc>
                    <a:spcPts val="32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1" y="1804670"/>
                <a:ext cx="7326384" cy="2620469"/>
              </a:xfrm>
              <a:prstGeom prst="rect">
                <a:avLst/>
              </a:prstGeom>
              <a:blipFill>
                <a:blip r:embed="rId3"/>
                <a:stretch>
                  <a:fillRect l="-1664" t="-3256" b="-2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55" y="2237404"/>
            <a:ext cx="3748845" cy="37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75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5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 err="1">
                <a:solidFill>
                  <a:schemeClr val="tx1"/>
                </a:solidFill>
              </a:rPr>
              <a:t>Midsegments</a:t>
            </a:r>
            <a:r>
              <a:rPr lang="en-US" sz="2800" b="0" dirty="0">
                <a:solidFill>
                  <a:schemeClr val="tx1"/>
                </a:solidFill>
              </a:rPr>
              <a:t> and Coordinate 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1" y="1804670"/>
                <a:ext cx="7326384" cy="262046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2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Check   </a:t>
                </a:r>
                <a:br>
                  <a:rPr lang="en-US" sz="2800" b="1" dirty="0">
                    <a:solidFill>
                      <a:schemeClr val="tx1"/>
                    </a:solidFill>
                  </a:rPr>
                </a:br>
                <a:r>
                  <a:rPr lang="en-US" sz="2800" dirty="0"/>
                  <a:t>In trapezoid </a:t>
                </a:r>
                <a:r>
                  <a:rPr lang="en-US" sz="2800" i="1" dirty="0"/>
                  <a:t>PQRT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  <m:r>
                      <m:rPr>
                        <m:nor/>
                      </m:rPr>
                      <a: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/>
                  <a:t>||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</m:acc>
                  </m:oMath>
                </a14:m>
                <a:r>
                  <a:rPr lang="en-US" sz="2800" dirty="0"/>
                  <a:t>. Find the endpoints of the midsegment.</a:t>
                </a:r>
                <a:br>
                  <a:rPr lang="en-US" sz="2800" dirty="0"/>
                </a:br>
                <a:endParaRPr lang="en-US" sz="2800" dirty="0"/>
              </a:p>
              <a:p>
                <a:pPr>
                  <a:lnSpc>
                    <a:spcPts val="3200"/>
                  </a:lnSpc>
                </a:pPr>
                <a:r>
                  <a:rPr lang="en-US" sz="2800" dirty="0"/>
                  <a:t>A. (3, 0)	   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−2,−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	 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2,−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br>
                  <a:rPr lang="en-US" sz="2800" dirty="0"/>
                </a:br>
                <a:endParaRPr lang="en-US" sz="2800" dirty="0"/>
              </a:p>
              <a:p>
                <a:pPr>
                  <a:lnSpc>
                    <a:spcPts val="3200"/>
                  </a:lnSpc>
                </a:pPr>
                <a:r>
                  <a:rPr lang="en-US" sz="2800" dirty="0"/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−3,−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   E. (−2, −3)	 F.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  <a:p>
                <a:pPr>
                  <a:lnSpc>
                    <a:spcPts val="3200"/>
                  </a:lnSpc>
                </a:pPr>
                <a:endParaRPr lang="en-US" sz="2800" dirty="0"/>
              </a:p>
              <a:p>
                <a:pPr>
                  <a:lnSpc>
                    <a:spcPts val="3200"/>
                  </a:lnSpc>
                </a:pPr>
                <a:r>
                  <a:rPr lang="en-US" sz="2800" dirty="0">
                    <a:solidFill>
                      <a:srgbClr val="FF0000"/>
                    </a:solidFill>
                  </a:rPr>
                  <a:t>C, F</a:t>
                </a:r>
              </a:p>
              <a:p>
                <a:pPr>
                  <a:lnSpc>
                    <a:spcPts val="3200"/>
                  </a:lnSpc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1" y="1804670"/>
                <a:ext cx="7326384" cy="2620469"/>
              </a:xfrm>
              <a:prstGeom prst="rect">
                <a:avLst/>
              </a:prstGeom>
              <a:blipFill>
                <a:blip r:embed="rId3"/>
                <a:stretch>
                  <a:fillRect l="-1664" t="-3256" b="-7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55" y="2237404"/>
            <a:ext cx="3748845" cy="37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3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2" y="1221975"/>
            <a:ext cx="101357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MA.912.GR.1.5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Prove relationships and theorems about trapezoids. Solve mathematical and real-world problems involving postulates, relationships and theorems of trapezoids.</a:t>
            </a:r>
          </a:p>
          <a:p>
            <a:pPr fontAlgn="t"/>
            <a:r>
              <a:rPr lang="en-US" sz="2800" b="1" dirty="0"/>
              <a:t>MA.912.GR.3.2</a:t>
            </a:r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Given a mathematical context, use coordinate geometry to classify or justify definitions, properties and theorems involving circles, triangles or quadrilaterals.</a:t>
            </a:r>
          </a:p>
          <a:p>
            <a:pPr fontAlgn="t"/>
            <a:r>
              <a:rPr lang="en-US" sz="2800" b="1" dirty="0"/>
              <a:t>MA.912.GR.3.3</a:t>
            </a:r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Use coordinate geometry to solve mathematical and real-world geometric problems involving lines, circles, triangles and quadrilaterals.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877113" cy="7478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>
                <a:solidFill>
                  <a:srgbClr val="0070C0"/>
                </a:solidFill>
              </a:rPr>
              <a:t>Florida’s B.E.S.T. Standards for Mathematics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75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975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Kites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1" y="1440942"/>
            <a:ext cx="10446827" cy="4760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</a:rPr>
              <a:t>A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kite</a:t>
            </a:r>
            <a:r>
              <a:rPr lang="en-US" sz="2800" dirty="0">
                <a:latin typeface="+mj-lt"/>
              </a:rPr>
              <a:t> is a convex quadrilateral with exactly two distinct pairs of adjacent congruent sides. Unlike a parallelogram, the opposite sides of a kite are not congruent or parallel.</a:t>
            </a:r>
            <a:br>
              <a:rPr lang="en-US" sz="2800" dirty="0">
                <a:latin typeface="+mj-lt"/>
              </a:rPr>
            </a:br>
            <a:endParaRPr lang="en-US" sz="2800" dirty="0">
              <a:latin typeface="+mj-lt"/>
            </a:endParaRPr>
          </a:p>
          <a:p>
            <a:pPr>
              <a:spcBef>
                <a:spcPts val="500"/>
              </a:spcBef>
            </a:pPr>
            <a:r>
              <a:rPr lang="en-US" sz="2800" b="1" dirty="0">
                <a:solidFill>
                  <a:schemeClr val="tx1"/>
                </a:solidFill>
                <a:latin typeface="+mj-lt"/>
              </a:rPr>
              <a:t>Theorems: </a:t>
            </a:r>
            <a:r>
              <a:rPr lang="en-US" sz="2800" b="1" dirty="0">
                <a:latin typeface="+mj-lt"/>
              </a:rPr>
              <a:t>Kites</a:t>
            </a:r>
          </a:p>
          <a:p>
            <a:pPr>
              <a:spcBef>
                <a:spcPts val="500"/>
              </a:spcBef>
            </a:pPr>
            <a:r>
              <a:rPr lang="en-US" sz="2800" b="1" dirty="0">
                <a:solidFill>
                  <a:schemeClr val="tx1"/>
                </a:solidFill>
                <a:latin typeface="+mj-lt"/>
              </a:rPr>
              <a:t>Theorem 7.25</a:t>
            </a:r>
          </a:p>
          <a:p>
            <a:pPr>
              <a:spcBef>
                <a:spcPts val="500"/>
              </a:spcBef>
            </a:pPr>
            <a:r>
              <a:rPr lang="en-US" sz="2800" dirty="0">
                <a:latin typeface="+mj-lt"/>
              </a:rPr>
              <a:t>If a quadrilateral is a kite, then its diagonals are perpendicular.</a:t>
            </a:r>
            <a:br>
              <a:rPr lang="en-US" sz="2800" dirty="0">
                <a:latin typeface="+mj-lt"/>
              </a:rPr>
            </a:br>
            <a:endParaRPr lang="en-US" sz="2800" dirty="0">
              <a:latin typeface="+mj-lt"/>
            </a:endParaRPr>
          </a:p>
          <a:p>
            <a:pPr>
              <a:spcBef>
                <a:spcPts val="500"/>
              </a:spcBef>
            </a:pPr>
            <a:r>
              <a:rPr lang="en-US" sz="2800" b="1" dirty="0">
                <a:solidFill>
                  <a:schemeClr val="tx1"/>
                </a:solidFill>
                <a:latin typeface="+mj-lt"/>
              </a:rPr>
              <a:t>Theorem 7.26</a:t>
            </a:r>
          </a:p>
          <a:p>
            <a:pPr>
              <a:spcBef>
                <a:spcPts val="500"/>
              </a:spcBef>
            </a:pPr>
            <a:r>
              <a:rPr lang="en-US" sz="2800" dirty="0">
                <a:latin typeface="+mj-lt"/>
              </a:rPr>
              <a:t>If a quadrilateral is a kite, then exactly one pair of opposite angles is congruent.</a:t>
            </a:r>
          </a:p>
        </p:txBody>
      </p:sp>
    </p:spTree>
    <p:extLst>
      <p:ext uri="{BB962C8B-B14F-4D97-AF65-F5344CB8AC3E}">
        <p14:creationId xmlns:p14="http://schemas.microsoft.com/office/powerpoint/2010/main" val="3397775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6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Find Angle Measures in Kites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D7D69B-D874-4A47-92F8-CB312BD3244B}"/>
              </a:ext>
            </a:extLst>
          </p:cNvPr>
          <p:cNvSpPr txBox="1">
            <a:spLocks/>
          </p:cNvSpPr>
          <p:nvPr/>
        </p:nvSpPr>
        <p:spPr>
          <a:xfrm>
            <a:off x="459872" y="1518806"/>
            <a:ext cx="6342711" cy="6425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2800" b="1" dirty="0">
                <a:solidFill>
                  <a:schemeClr val="tx1"/>
                </a:solidFill>
              </a:rPr>
              <a:t>If </a:t>
            </a:r>
            <a:r>
              <a:rPr lang="en-US" sz="2800" b="1" i="1" dirty="0">
                <a:solidFill>
                  <a:schemeClr val="tx1"/>
                </a:solidFill>
              </a:rPr>
              <a:t>KLMN</a:t>
            </a:r>
            <a:r>
              <a:rPr lang="en-US" sz="2800" b="1" dirty="0">
                <a:solidFill>
                  <a:schemeClr val="tx1"/>
                </a:solidFill>
              </a:rPr>
              <a:t> is a kite, find </a:t>
            </a:r>
            <a:r>
              <a:rPr lang="en-US" sz="2800" b="1" i="1" dirty="0" err="1">
                <a:solidFill>
                  <a:schemeClr val="tx1"/>
                </a:solidFill>
              </a:rPr>
              <a:t>m</a:t>
            </a:r>
            <a:r>
              <a:rPr lang="en-US" sz="2800" b="1" dirty="0" err="1">
                <a:solidFill>
                  <a:schemeClr val="tx1"/>
                </a:solidFill>
              </a:rPr>
              <a:t>∠</a:t>
            </a:r>
            <a:r>
              <a:rPr lang="en-US" sz="2800" b="1" i="1" dirty="0" err="1">
                <a:solidFill>
                  <a:schemeClr val="tx1"/>
                </a:solidFill>
              </a:rPr>
              <a:t>N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245" y="1518805"/>
            <a:ext cx="23622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52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6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Find Angle Measures in Kites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D7D69B-D874-4A47-92F8-CB312BD3244B}"/>
              </a:ext>
            </a:extLst>
          </p:cNvPr>
          <p:cNvSpPr txBox="1">
            <a:spLocks/>
          </p:cNvSpPr>
          <p:nvPr/>
        </p:nvSpPr>
        <p:spPr>
          <a:xfrm>
            <a:off x="459872" y="1518805"/>
            <a:ext cx="6342711" cy="3631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2800" dirty="0"/>
              <a:t>Because a kite can only have one pair of opposite congruent angles and ∠</a:t>
            </a:r>
            <a:r>
              <a:rPr lang="en-US" sz="2800" i="1" dirty="0"/>
              <a:t>K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≇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∠</a:t>
            </a:r>
            <a:r>
              <a:rPr lang="en-US" sz="2800" i="1" dirty="0"/>
              <a:t>M</a:t>
            </a:r>
            <a:r>
              <a:rPr lang="en-US" sz="2800" dirty="0"/>
              <a:t>, ∠</a:t>
            </a:r>
            <a:r>
              <a:rPr lang="en-US" sz="2800" i="1" dirty="0"/>
              <a:t>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≅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∠</a:t>
            </a:r>
            <a:r>
              <a:rPr lang="en-US" sz="2800" i="1" dirty="0"/>
              <a:t>L</a:t>
            </a:r>
            <a:r>
              <a:rPr lang="en-US" sz="2800" dirty="0"/>
              <a:t>. So, </a:t>
            </a:r>
            <a:r>
              <a:rPr lang="en-US" sz="2800" i="1" dirty="0" err="1"/>
              <a:t>m</a:t>
            </a:r>
            <a:r>
              <a:rPr lang="en-US" sz="2800" dirty="0" err="1"/>
              <a:t>∠</a:t>
            </a:r>
            <a:r>
              <a:rPr lang="en-US" sz="2800" i="1" dirty="0" err="1"/>
              <a:t>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dirty="0"/>
              <a:t>=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i="1" dirty="0" err="1"/>
              <a:t>m</a:t>
            </a:r>
            <a:r>
              <a:rPr lang="en-US" sz="2800" dirty="0" err="1"/>
              <a:t>∠</a:t>
            </a:r>
            <a:r>
              <a:rPr lang="en-US" sz="2800" i="1" dirty="0" err="1"/>
              <a:t>L</a:t>
            </a:r>
            <a:r>
              <a:rPr lang="en-US" sz="2800" dirty="0"/>
              <a:t>. You can write and solve an equation to find </a:t>
            </a:r>
            <a:r>
              <a:rPr lang="en-US" sz="2800" i="1" dirty="0" err="1"/>
              <a:t>m</a:t>
            </a:r>
            <a:r>
              <a:rPr lang="en-US" sz="2800" dirty="0" err="1"/>
              <a:t>∠</a:t>
            </a:r>
            <a:r>
              <a:rPr lang="en-US" sz="2800" i="1" dirty="0" err="1"/>
              <a:t>N</a:t>
            </a:r>
            <a:r>
              <a:rPr lang="en-US" sz="28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245" y="1518805"/>
            <a:ext cx="23622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58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6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Find Angle Measures in Kites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259877"/>
              </p:ext>
            </p:extLst>
          </p:nvPr>
        </p:nvGraphicFramePr>
        <p:xfrm>
          <a:off x="459871" y="1467812"/>
          <a:ext cx="11274929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7536">
                  <a:extLst>
                    <a:ext uri="{9D8B030D-6E8A-4147-A177-3AD203B41FA5}">
                      <a16:colId xmlns:a16="http://schemas.microsoft.com/office/drawing/2014/main" val="2988670820"/>
                    </a:ext>
                  </a:extLst>
                </a:gridCol>
                <a:gridCol w="4937393">
                  <a:extLst>
                    <a:ext uri="{9D8B030D-6E8A-4147-A177-3AD203B41FA5}">
                      <a16:colId xmlns:a16="http://schemas.microsoft.com/office/drawing/2014/main" val="1470182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 i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</a:t>
                      </a:r>
                      <a:r>
                        <a:rPr lang="en-US" sz="2800" b="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∠</a:t>
                      </a:r>
                      <a:r>
                        <a:rPr lang="en-US" sz="2800" b="0" i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K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+ </a:t>
                      </a:r>
                      <a:r>
                        <a:rPr lang="en-US" sz="2800" b="0" i="1" dirty="0" err="1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</a:rPr>
                        <a:t>∠</a:t>
                      </a:r>
                      <a:r>
                        <a:rPr lang="en-US" sz="2800" b="0" i="1" dirty="0" err="1">
                          <a:solidFill>
                            <a:srgbClr val="00B050"/>
                          </a:solidFill>
                        </a:rPr>
                        <a:t>L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+ </a:t>
                      </a:r>
                      <a:r>
                        <a:rPr lang="en-US" sz="2800" b="0" i="1" dirty="0" err="1">
                          <a:solidFill>
                            <a:srgbClr val="0070C0"/>
                          </a:solidFill>
                        </a:rPr>
                        <a:t>m</a:t>
                      </a:r>
                      <a:r>
                        <a:rPr lang="en-US" sz="2800" b="0" dirty="0" err="1">
                          <a:solidFill>
                            <a:srgbClr val="0070C0"/>
                          </a:solidFill>
                        </a:rPr>
                        <a:t>∠</a:t>
                      </a:r>
                      <a:r>
                        <a:rPr lang="en-US" sz="2800" b="0" i="1" dirty="0" err="1">
                          <a:solidFill>
                            <a:srgbClr val="0070C0"/>
                          </a:solidFill>
                        </a:rPr>
                        <a:t>M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+ </a:t>
                      </a:r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 dirty="0" err="1">
                          <a:solidFill>
                            <a:schemeClr val="tx2"/>
                          </a:solidFill>
                        </a:rPr>
                        <a:t>∠</a:t>
                      </a:r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N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= 360°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Polygon Interior Angles Sum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75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Theorem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1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    71° + </a:t>
                      </a:r>
                      <a:r>
                        <a:rPr lang="en-US" sz="2800" b="0" i="1" dirty="0" err="1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2800" b="0" dirty="0" err="1">
                          <a:solidFill>
                            <a:srgbClr val="00B050"/>
                          </a:solidFill>
                        </a:rPr>
                        <a:t>∠</a:t>
                      </a:r>
                      <a:r>
                        <a:rPr lang="en-US" sz="2800" b="0" i="1" dirty="0" err="1">
                          <a:solidFill>
                            <a:srgbClr val="00B050"/>
                          </a:solidFill>
                        </a:rPr>
                        <a:t>N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+ </a:t>
                      </a:r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52°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+ </a:t>
                      </a:r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 dirty="0" err="1">
                          <a:solidFill>
                            <a:schemeClr val="tx2"/>
                          </a:solidFill>
                        </a:rPr>
                        <a:t>∠</a:t>
                      </a:r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N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= 360°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Substitution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268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                      2</a:t>
                      </a:r>
                      <a:r>
                        <a:rPr lang="en-US" sz="2800" b="0" i="1" dirty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∠</a:t>
                      </a:r>
                      <a:r>
                        <a:rPr lang="en-US" sz="2800" b="0" i="1" dirty="0">
                          <a:solidFill>
                            <a:schemeClr val="tx2"/>
                          </a:solidFill>
                        </a:rPr>
                        <a:t>N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+ 123° = 360°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Simplify.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31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                                  2</a:t>
                      </a:r>
                      <a:r>
                        <a:rPr lang="en-US" sz="2800" b="0" i="1" dirty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∠</a:t>
                      </a:r>
                      <a:r>
                        <a:rPr lang="en-US" sz="2800" b="0" i="1" dirty="0">
                          <a:solidFill>
                            <a:schemeClr val="tx2"/>
                          </a:solidFill>
                        </a:rPr>
                        <a:t>N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= 237°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Subtract.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24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i="1" dirty="0">
                          <a:solidFill>
                            <a:schemeClr val="tx2"/>
                          </a:solidFill>
                        </a:rPr>
                        <a:t>                                     </a:t>
                      </a:r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 dirty="0" err="1">
                          <a:solidFill>
                            <a:schemeClr val="tx2"/>
                          </a:solidFill>
                        </a:rPr>
                        <a:t>∠</a:t>
                      </a:r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N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= 118.5°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0070C0"/>
                          </a:solidFill>
                        </a:rPr>
                        <a:t>Divide each side by 2.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773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3423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6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Find Angle Measures in Kites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D7D69B-D874-4A47-92F8-CB312BD3244B}"/>
              </a:ext>
            </a:extLst>
          </p:cNvPr>
          <p:cNvSpPr txBox="1">
            <a:spLocks/>
          </p:cNvSpPr>
          <p:nvPr/>
        </p:nvSpPr>
        <p:spPr>
          <a:xfrm>
            <a:off x="459871" y="1619075"/>
            <a:ext cx="4727271" cy="22740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2000"/>
              </a:spcBef>
              <a:spcAft>
                <a:spcPts val="2000"/>
              </a:spcAft>
            </a:pPr>
            <a:r>
              <a:rPr lang="en-US" sz="2800" b="1" dirty="0">
                <a:solidFill>
                  <a:schemeClr val="tx1"/>
                </a:solidFill>
              </a:rPr>
              <a:t>Check   </a:t>
            </a:r>
          </a:p>
          <a:p>
            <a:pPr>
              <a:lnSpc>
                <a:spcPts val="3200"/>
              </a:lnSpc>
              <a:spcBef>
                <a:spcPts val="500"/>
              </a:spcBef>
              <a:spcAft>
                <a:spcPts val="2000"/>
              </a:spcAft>
            </a:pPr>
            <a:r>
              <a:rPr lang="en-US" sz="2800" dirty="0"/>
              <a:t>If </a:t>
            </a:r>
            <a:r>
              <a:rPr lang="en-US" sz="2800" i="1" dirty="0"/>
              <a:t>FGHJ</a:t>
            </a:r>
            <a:r>
              <a:rPr lang="en-US" sz="2800" dirty="0"/>
              <a:t> is a kite, find </a:t>
            </a:r>
            <a:r>
              <a:rPr lang="en-US" sz="2800" i="1" dirty="0" err="1"/>
              <a:t>m</a:t>
            </a:r>
            <a:r>
              <a:rPr lang="en-US" sz="2800" dirty="0" err="1"/>
              <a:t>∠</a:t>
            </a:r>
            <a:r>
              <a:rPr lang="en-US" sz="2800" i="1" dirty="0" err="1"/>
              <a:t>F</a:t>
            </a:r>
            <a:r>
              <a:rPr lang="en-US" sz="28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393" y="1619075"/>
            <a:ext cx="29718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36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6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Find Angle Measures in Kites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D7D69B-D874-4A47-92F8-CB312BD3244B}"/>
              </a:ext>
            </a:extLst>
          </p:cNvPr>
          <p:cNvSpPr txBox="1">
            <a:spLocks/>
          </p:cNvSpPr>
          <p:nvPr/>
        </p:nvSpPr>
        <p:spPr>
          <a:xfrm>
            <a:off x="459871" y="1619075"/>
            <a:ext cx="4727271" cy="22740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2000"/>
              </a:spcBef>
              <a:spcAft>
                <a:spcPts val="2000"/>
              </a:spcAft>
            </a:pPr>
            <a:r>
              <a:rPr lang="en-US" sz="2800" b="1" dirty="0">
                <a:solidFill>
                  <a:schemeClr val="tx1"/>
                </a:solidFill>
              </a:rPr>
              <a:t>Check   </a:t>
            </a:r>
          </a:p>
          <a:p>
            <a:pPr>
              <a:lnSpc>
                <a:spcPts val="3200"/>
              </a:lnSpc>
              <a:spcBef>
                <a:spcPts val="500"/>
              </a:spcBef>
              <a:spcAft>
                <a:spcPts val="2000"/>
              </a:spcAft>
            </a:pPr>
            <a:r>
              <a:rPr lang="en-US" sz="2800" dirty="0"/>
              <a:t>If </a:t>
            </a:r>
            <a:r>
              <a:rPr lang="en-US" sz="2800" i="1" dirty="0"/>
              <a:t>FGHJ</a:t>
            </a:r>
            <a:r>
              <a:rPr lang="en-US" sz="2800" dirty="0"/>
              <a:t> is a kite, find </a:t>
            </a:r>
            <a:r>
              <a:rPr lang="en-US" sz="2800" i="1" dirty="0" err="1"/>
              <a:t>m</a:t>
            </a:r>
            <a:r>
              <a:rPr lang="en-US" sz="2800" dirty="0" err="1"/>
              <a:t>∠</a:t>
            </a:r>
            <a:r>
              <a:rPr lang="en-US" sz="2800" i="1" dirty="0" err="1"/>
              <a:t>F</a:t>
            </a:r>
            <a:r>
              <a:rPr lang="en-US" sz="2800" dirty="0"/>
              <a:t>.</a:t>
            </a:r>
          </a:p>
          <a:p>
            <a:pPr>
              <a:lnSpc>
                <a:spcPts val="32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m</a:t>
            </a:r>
            <a:r>
              <a:rPr lang="en-US" sz="2800" dirty="0" err="1">
                <a:solidFill>
                  <a:srgbClr val="FF0000"/>
                </a:solidFill>
              </a:rPr>
              <a:t>∠</a:t>
            </a:r>
            <a:r>
              <a:rPr lang="en-US" sz="2800" i="1" dirty="0" err="1">
                <a:solidFill>
                  <a:srgbClr val="FF0000"/>
                </a:solidFill>
              </a:rPr>
              <a:t>F</a:t>
            </a:r>
            <a:r>
              <a:rPr lang="en-US" sz="2800" dirty="0">
                <a:solidFill>
                  <a:srgbClr val="FF0000"/>
                </a:solidFill>
              </a:rPr>
              <a:t> = 80°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393" y="1619075"/>
            <a:ext cx="29718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32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7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Find Lengths in Kites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D7D69B-D874-4A47-92F8-CB312BD3244B}"/>
              </a:ext>
            </a:extLst>
          </p:cNvPr>
          <p:cNvSpPr txBox="1">
            <a:spLocks/>
          </p:cNvSpPr>
          <p:nvPr/>
        </p:nvSpPr>
        <p:spPr>
          <a:xfrm>
            <a:off x="459871" y="1745673"/>
            <a:ext cx="6910747" cy="36714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2800" b="1" dirty="0">
                <a:solidFill>
                  <a:schemeClr val="tx1"/>
                </a:solidFill>
              </a:rPr>
              <a:t>Quadrilateral </a:t>
            </a:r>
            <a:r>
              <a:rPr lang="en-US" sz="2800" b="1" i="1" dirty="0">
                <a:solidFill>
                  <a:schemeClr val="tx1"/>
                </a:solidFill>
              </a:rPr>
              <a:t>ABCD</a:t>
            </a:r>
            <a:r>
              <a:rPr lang="en-US" sz="2800" b="1" dirty="0">
                <a:solidFill>
                  <a:schemeClr val="tx1"/>
                </a:solidFill>
              </a:rPr>
              <a:t> is a kite.</a:t>
            </a:r>
          </a:p>
          <a:p>
            <a:pPr>
              <a:lnSpc>
                <a:spcPts val="3200"/>
              </a:lnSpc>
            </a:pPr>
            <a:r>
              <a:rPr lang="en-US" sz="2800" b="1" dirty="0">
                <a:solidFill>
                  <a:schemeClr val="tx1"/>
                </a:solidFill>
              </a:rPr>
              <a:t>Part A  Find </a:t>
            </a:r>
            <a:r>
              <a:rPr lang="en-US" sz="2800" b="1" i="1" dirty="0">
                <a:solidFill>
                  <a:schemeClr val="tx1"/>
                </a:solidFill>
              </a:rPr>
              <a:t>AD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800" b="1" dirty="0">
                <a:solidFill>
                  <a:schemeClr val="tx1"/>
                </a:solidFill>
              </a:rPr>
              <a:t>Part B  Find the perimeter of kite </a:t>
            </a:r>
            <a:r>
              <a:rPr lang="en-US" sz="2800" b="1" i="1" dirty="0">
                <a:solidFill>
                  <a:schemeClr val="tx1"/>
                </a:solidFill>
              </a:rPr>
              <a:t>ABCD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4AE74-0272-4291-8B79-4221021FF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03" y="1619075"/>
            <a:ext cx="31718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234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7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Find Lengths in Kites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D7D69B-D874-4A47-92F8-CB312BD3244B}"/>
              </a:ext>
            </a:extLst>
          </p:cNvPr>
          <p:cNvSpPr txBox="1">
            <a:spLocks/>
          </p:cNvSpPr>
          <p:nvPr/>
        </p:nvSpPr>
        <p:spPr>
          <a:xfrm>
            <a:off x="459871" y="1795549"/>
            <a:ext cx="6910747" cy="3621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2800" b="1" dirty="0">
                <a:solidFill>
                  <a:schemeClr val="tx1"/>
                </a:solidFill>
              </a:rPr>
              <a:t>Part A  Find </a:t>
            </a:r>
            <a:r>
              <a:rPr lang="en-US" sz="2800" b="1" i="1" dirty="0">
                <a:solidFill>
                  <a:schemeClr val="tx1"/>
                </a:solidFill>
              </a:rPr>
              <a:t>AD</a:t>
            </a:r>
            <a:r>
              <a:rPr lang="en-US" sz="28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800" dirty="0"/>
              <a:t>Because the diagonals of a kite are perpendicular, they divide </a:t>
            </a:r>
            <a:r>
              <a:rPr lang="en-US" sz="2800" i="1" dirty="0"/>
              <a:t>ABCD</a:t>
            </a:r>
            <a:r>
              <a:rPr lang="en-US" sz="2800" dirty="0"/>
              <a:t> into four right triangles. You can use the Pythagorean Theorem to find </a:t>
            </a:r>
            <a:r>
              <a:rPr lang="en-US" sz="2800" i="1" dirty="0"/>
              <a:t>AD</a:t>
            </a:r>
            <a:r>
              <a:rPr lang="en-US" sz="2800" dirty="0"/>
              <a:t>, the length of the hypotenuse of right △</a:t>
            </a:r>
            <a:r>
              <a:rPr lang="en-US" sz="2800" i="1" dirty="0"/>
              <a:t>AED</a:t>
            </a:r>
            <a:r>
              <a:rPr lang="en-US" sz="28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20D003-092B-4E27-8B18-0BC13BADD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03" y="1619075"/>
            <a:ext cx="31718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26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7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Find Lengths in Kites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1296302"/>
                  </p:ext>
                </p:extLst>
              </p:nvPr>
            </p:nvGraphicFramePr>
            <p:xfrm>
              <a:off x="459869" y="1619075"/>
              <a:ext cx="10887003" cy="35801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15995">
                      <a:extLst>
                        <a:ext uri="{9D8B030D-6E8A-4147-A177-3AD203B41FA5}">
                          <a16:colId xmlns:a16="http://schemas.microsoft.com/office/drawing/2014/main" val="1191077339"/>
                        </a:ext>
                      </a:extLst>
                    </a:gridCol>
                    <a:gridCol w="7171008">
                      <a:extLst>
                        <a:ext uri="{9D8B030D-6E8A-4147-A177-3AD203B41FA5}">
                          <a16:colId xmlns:a16="http://schemas.microsoft.com/office/drawing/2014/main" val="38873871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𝐴𝐸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𝐸𝐷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𝐴𝐷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Pythagorean Theorem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9661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𝐴𝐷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Substitution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6799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144+576=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𝐴𝐷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Simplify.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52627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720=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𝐴𝐷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Simplify.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2320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720</m:t>
                                  </m:r>
                                </m:e>
                              </m:rad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Take the positive square </a:t>
                          </a:r>
                          <a:b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</a:br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root of each side.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5111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Simplify.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80203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1296302"/>
                  </p:ext>
                </p:extLst>
              </p:nvPr>
            </p:nvGraphicFramePr>
            <p:xfrm>
              <a:off x="459869" y="1619075"/>
              <a:ext cx="10887003" cy="358019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15995">
                      <a:extLst>
                        <a:ext uri="{9D8B030D-6E8A-4147-A177-3AD203B41FA5}">
                          <a16:colId xmlns:a16="http://schemas.microsoft.com/office/drawing/2014/main" val="1191077339"/>
                        </a:ext>
                      </a:extLst>
                    </a:gridCol>
                    <a:gridCol w="7171008">
                      <a:extLst>
                        <a:ext uri="{9D8B030D-6E8A-4147-A177-3AD203B41FA5}">
                          <a16:colId xmlns:a16="http://schemas.microsoft.com/office/drawing/2014/main" val="388738712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1765" r="-192951" b="-6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Pythagorean Theorem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966159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11765" r="-192951" b="-5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Substitution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67992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11765" r="-192951" b="-4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Simplify.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526275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11765" r="-192951" b="-3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Simplify.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232062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24359" r="-192951" b="-72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Take the positive square </a:t>
                          </a:r>
                          <a:b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</a:br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root of each side.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5111748"/>
                      </a:ext>
                    </a:extLst>
                  </a:tr>
                  <a:tr h="5626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550000" r="-192951" b="-22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Simplify.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802031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8670829-DBEC-4E78-A356-56F5186E0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03" y="1619075"/>
            <a:ext cx="31718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854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7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Find Lengths in Kites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2050911"/>
                  </p:ext>
                </p:extLst>
              </p:nvPr>
            </p:nvGraphicFramePr>
            <p:xfrm>
              <a:off x="459871" y="3331583"/>
              <a:ext cx="10887003" cy="31936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15995">
                      <a:extLst>
                        <a:ext uri="{9D8B030D-6E8A-4147-A177-3AD203B41FA5}">
                          <a16:colId xmlns:a16="http://schemas.microsoft.com/office/drawing/2014/main" val="1191077339"/>
                        </a:ext>
                      </a:extLst>
                    </a:gridCol>
                    <a:gridCol w="7171008">
                      <a:extLst>
                        <a:ext uri="{9D8B030D-6E8A-4147-A177-3AD203B41FA5}">
                          <a16:colId xmlns:a16="http://schemas.microsoft.com/office/drawing/2014/main" val="38873871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𝐴𝐸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𝐸𝐵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Pythagorean Theorem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9661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90513" indent="0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Substitution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6799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234950" indent="0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144+36=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Simplify.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52627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1081088" indent="0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180=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Simplify.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2320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914400" indent="0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180</m:t>
                                  </m:r>
                                </m:e>
                              </m:rad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Take the positive square root of each side.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5111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1149350" indent="0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Simplify.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80203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2050911"/>
                  </p:ext>
                </p:extLst>
              </p:nvPr>
            </p:nvGraphicFramePr>
            <p:xfrm>
              <a:off x="459871" y="3331583"/>
              <a:ext cx="10887003" cy="31936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15995">
                      <a:extLst>
                        <a:ext uri="{9D8B030D-6E8A-4147-A177-3AD203B41FA5}">
                          <a16:colId xmlns:a16="http://schemas.microsoft.com/office/drawing/2014/main" val="1191077339"/>
                        </a:ext>
                      </a:extLst>
                    </a:gridCol>
                    <a:gridCol w="7171008">
                      <a:extLst>
                        <a:ext uri="{9D8B030D-6E8A-4147-A177-3AD203B41FA5}">
                          <a16:colId xmlns:a16="http://schemas.microsoft.com/office/drawing/2014/main" val="388738712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1765" r="-192951" b="-5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Pythagorean Theorem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966159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11765" r="-192951" b="-4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Substitution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67992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09302" r="-192951" b="-336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Simplify.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526275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12941" r="-192951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Simplify.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232062"/>
                      </a:ext>
                    </a:extLst>
                  </a:tr>
                  <a:tr h="5582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81522" r="-192951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Take the positive square root of each side.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5111748"/>
                      </a:ext>
                    </a:extLst>
                  </a:tr>
                  <a:tr h="5626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481522" r="-192951" b="-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Simplify.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880203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1" y="1372408"/>
                <a:ext cx="11177948" cy="184461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32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Part B  Find the perimeter of kite </a:t>
                </a:r>
                <a:r>
                  <a:rPr lang="en-US" sz="2800" b="1" i="1" dirty="0">
                    <a:solidFill>
                      <a:schemeClr val="tx1"/>
                    </a:solidFill>
                  </a:rPr>
                  <a:t>ABCD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ts val="3200"/>
                  </a:lnSpc>
                </a:pPr>
                <a:r>
                  <a:rPr lang="en-US" sz="2800" dirty="0"/>
                  <a:t>From the figure, we know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≅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sz="2800" dirty="0"/>
                  <a:t>. So, </a:t>
                </a:r>
                <a:r>
                  <a:rPr lang="en-US" sz="2800" i="1" dirty="0"/>
                  <a:t>AB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i="1" dirty="0"/>
                  <a:t>BC</a:t>
                </a:r>
                <a:r>
                  <a:rPr lang="en-US" sz="2800" dirty="0"/>
                  <a:t> and </a:t>
                </a:r>
                <a:r>
                  <a:rPr lang="en-US" sz="2800" i="1" dirty="0"/>
                  <a:t>AD</a:t>
                </a:r>
                <a:r>
                  <a:rPr lang="en-US" sz="2800" dirty="0"/>
                  <a:t> = </a:t>
                </a:r>
                <a:r>
                  <a:rPr lang="en-US" sz="2800" i="1" dirty="0"/>
                  <a:t>CD</a:t>
                </a:r>
                <a:r>
                  <a:rPr lang="en-US" sz="2800" dirty="0"/>
                  <a:t>.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𝐴𝐷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=12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dirty="0"/>
                  <a:t>. We can use the Pythagorean Theorem to find </a:t>
                </a:r>
                <a:r>
                  <a:rPr lang="en-US" sz="2800" i="1" dirty="0"/>
                  <a:t>AB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0D7D69B-D874-4A47-92F8-CB312BD3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1" y="1372408"/>
                <a:ext cx="11177948" cy="1844615"/>
              </a:xfrm>
              <a:prstGeom prst="rect">
                <a:avLst/>
              </a:prstGeom>
              <a:blipFill>
                <a:blip r:embed="rId4"/>
                <a:stretch>
                  <a:fillRect l="-1091" t="-4620" b="-10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76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MA.K12.MTR.4.1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Engage in discussions that reflect on the mathematical thinking of self and others.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MA.K12.MTR.6.1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Assess the reasonableness of solutions.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1568749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7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Find Lengths in Kites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5542365"/>
                  </p:ext>
                </p:extLst>
              </p:nvPr>
            </p:nvGraphicFramePr>
            <p:xfrm>
              <a:off x="459871" y="2992278"/>
              <a:ext cx="10887003" cy="28472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55474">
                      <a:extLst>
                        <a:ext uri="{9D8B030D-6E8A-4147-A177-3AD203B41FA5}">
                          <a16:colId xmlns:a16="http://schemas.microsoft.com/office/drawing/2014/main" val="1191077339"/>
                        </a:ext>
                      </a:extLst>
                    </a:gridCol>
                    <a:gridCol w="6331529">
                      <a:extLst>
                        <a:ext uri="{9D8B030D-6E8A-4147-A177-3AD203B41FA5}">
                          <a16:colId xmlns:a16="http://schemas.microsoft.com/office/drawing/2014/main" val="38873871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P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=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AB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+ </a:t>
                          </a:r>
                          <a:r>
                            <a:rPr lang="en-US" sz="2800" b="0" i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BC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+ </a:t>
                          </a:r>
                          <a:r>
                            <a:rPr lang="en-US" sz="2800" b="0" i="1" dirty="0">
                              <a:solidFill>
                                <a:srgbClr val="00B050"/>
                              </a:solidFill>
                            </a:rPr>
                            <a:t>CD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+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AD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Perimeter of kite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96615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6075" indent="0"/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=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AB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+ </a:t>
                          </a:r>
                          <a:r>
                            <a:rPr lang="en-US" sz="2800" b="0" i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AB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+ </a:t>
                          </a:r>
                          <a:r>
                            <a:rPr lang="en-US" sz="2800" b="0" i="1" dirty="0">
                              <a:solidFill>
                                <a:srgbClr val="00B050"/>
                              </a:solidFill>
                            </a:rPr>
                            <a:t>AD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+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AD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i="1" dirty="0">
                              <a:solidFill>
                                <a:srgbClr val="0070C0"/>
                              </a:solidFill>
                            </a:rPr>
                            <a:t>AB</a:t>
                          </a:r>
                          <a14:m>
                            <m:oMath xmlns:m="http://schemas.openxmlformats.org/officeDocument/2006/math">
                              <m:r>
                                <a:rPr lang="en-US" sz="280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= </a:t>
                          </a:r>
                          <a:r>
                            <a:rPr lang="en-US" sz="2800" b="0" i="1" dirty="0">
                              <a:solidFill>
                                <a:srgbClr val="0070C0"/>
                              </a:solidFill>
                            </a:rPr>
                            <a:t>BC</a:t>
                          </a:r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 and </a:t>
                          </a:r>
                          <a:r>
                            <a:rPr lang="en-US" sz="2800" b="0" i="1" dirty="0">
                              <a:solidFill>
                                <a:srgbClr val="0070C0"/>
                              </a:solidFill>
                            </a:rPr>
                            <a:t>AD</a:t>
                          </a:r>
                          <a14:m>
                            <m:oMath xmlns:m="http://schemas.openxmlformats.org/officeDocument/2006/math">
                              <m:r>
                                <a:rPr lang="en-US" sz="2800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= </a:t>
                          </a:r>
                          <a:r>
                            <a:rPr lang="en-US" sz="2800" b="0" i="1" dirty="0">
                              <a:solidFill>
                                <a:srgbClr val="0070C0"/>
                              </a:solidFill>
                            </a:rPr>
                            <a:t>CD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6799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6075" indent="0"/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= 2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AB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+ 2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AD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Simplify.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52627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6075" indent="0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0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+2(12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  <m:r>
                                <a:rPr lang="en-US" sz="2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=6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  <m:r>
                                <a:rPr lang="en-US" sz="2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endParaRPr lang="en-US" sz="2800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2320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346075" indent="0" algn="l"/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=36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Simplify.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51117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5542365"/>
                  </p:ext>
                </p:extLst>
              </p:nvPr>
            </p:nvGraphicFramePr>
            <p:xfrm>
              <a:off x="459871" y="2992278"/>
              <a:ext cx="10887003" cy="27284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55474">
                      <a:extLst>
                        <a:ext uri="{9D8B030D-6E8A-4147-A177-3AD203B41FA5}">
                          <a16:colId xmlns:a16="http://schemas.microsoft.com/office/drawing/2014/main" val="1191077339"/>
                        </a:ext>
                      </a:extLst>
                    </a:gridCol>
                    <a:gridCol w="6331529">
                      <a:extLst>
                        <a:ext uri="{9D8B030D-6E8A-4147-A177-3AD203B41FA5}">
                          <a16:colId xmlns:a16="http://schemas.microsoft.com/office/drawing/2014/main" val="388738712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P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=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AB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+ </a:t>
                          </a:r>
                          <a:r>
                            <a:rPr lang="en-US" sz="2800" b="0" i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BC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+ </a:t>
                          </a:r>
                          <a:r>
                            <a:rPr lang="en-US" sz="2800" b="0" i="1" dirty="0">
                              <a:solidFill>
                                <a:srgbClr val="00B050"/>
                              </a:solidFill>
                            </a:rPr>
                            <a:t>CD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+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AD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Perimeter of kite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0966159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346075" indent="0"/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=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AB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+ </a:t>
                          </a:r>
                          <a:r>
                            <a:rPr lang="en-US" sz="2800" b="0" i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AB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+ </a:t>
                          </a:r>
                          <a:r>
                            <a:rPr lang="en-US" sz="2800" b="0" i="1" dirty="0">
                              <a:solidFill>
                                <a:srgbClr val="00B050"/>
                              </a:solidFill>
                            </a:rPr>
                            <a:t>AD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+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AD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1992" t="-110465" b="-346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67992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346075" indent="0"/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= 2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AB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+ 2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AD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Simplify.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5262756"/>
                      </a:ext>
                    </a:extLst>
                  </a:tr>
                  <a:tr h="6113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266000" r="-138904" b="-11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1992" t="-266000" b="-11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232062"/>
                      </a:ext>
                    </a:extLst>
                  </a:tr>
                  <a:tr h="5626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93548" r="-138904" b="-215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rgbClr val="0070C0"/>
                              </a:solidFill>
                            </a:rPr>
                            <a:t>Simplify.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51117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0D7D69B-D874-4A47-92F8-CB312BD3244B}"/>
              </a:ext>
            </a:extLst>
          </p:cNvPr>
          <p:cNvSpPr txBox="1">
            <a:spLocks/>
          </p:cNvSpPr>
          <p:nvPr/>
        </p:nvSpPr>
        <p:spPr>
          <a:xfrm>
            <a:off x="459871" y="1472161"/>
            <a:ext cx="6722325" cy="838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2800" dirty="0"/>
              <a:t>Use the values of </a:t>
            </a:r>
            <a:r>
              <a:rPr lang="en-US" sz="2800" i="1" dirty="0"/>
              <a:t>AB</a:t>
            </a:r>
            <a:r>
              <a:rPr lang="en-US" sz="2800" dirty="0"/>
              <a:t> and </a:t>
            </a:r>
            <a:r>
              <a:rPr lang="en-US" sz="2800" i="1" dirty="0"/>
              <a:t>AD</a:t>
            </a:r>
            <a:r>
              <a:rPr lang="en-US" sz="2800" dirty="0"/>
              <a:t> to find the perimeter of kite </a:t>
            </a:r>
            <a:r>
              <a:rPr lang="en-US" sz="2800" i="1" dirty="0"/>
              <a:t>ABCD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50454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7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Find Lengths in Kites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84FE74-CD2E-4C44-B64A-F1E5DEE53F02}"/>
              </a:ext>
            </a:extLst>
          </p:cNvPr>
          <p:cNvSpPr txBox="1">
            <a:spLocks/>
          </p:cNvSpPr>
          <p:nvPr/>
        </p:nvSpPr>
        <p:spPr>
          <a:xfrm>
            <a:off x="459872" y="1630568"/>
            <a:ext cx="10346673" cy="14312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A6B9"/>
                </a:solidFill>
                <a:latin typeface="+mj-lt"/>
              </a:rPr>
              <a:t>Talk About It!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How can you find the area of kite 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ABCD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? Justify your argument.</a:t>
            </a:r>
          </a:p>
          <a:p>
            <a:pPr>
              <a:spcBef>
                <a:spcPts val="600"/>
              </a:spcBef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5178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7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Find Lengths in Kites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D7D69B-D874-4A47-92F8-CB312BD3244B}"/>
              </a:ext>
            </a:extLst>
          </p:cNvPr>
          <p:cNvSpPr txBox="1">
            <a:spLocks/>
          </p:cNvSpPr>
          <p:nvPr/>
        </p:nvSpPr>
        <p:spPr>
          <a:xfrm>
            <a:off x="459870" y="1588538"/>
            <a:ext cx="6572697" cy="21632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2800" b="1" dirty="0">
                <a:solidFill>
                  <a:schemeClr val="tx1"/>
                </a:solidFill>
              </a:rPr>
              <a:t>Check  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dirty="0"/>
              <a:t>Quadrilateral </a:t>
            </a:r>
            <a:r>
              <a:rPr lang="en-US" sz="2800" i="1" dirty="0"/>
              <a:t>ABCD</a:t>
            </a:r>
            <a:r>
              <a:rPr lang="en-US" sz="2800" dirty="0"/>
              <a:t> is a kite.</a:t>
            </a:r>
          </a:p>
          <a:p>
            <a:pPr>
              <a:lnSpc>
                <a:spcPts val="3200"/>
              </a:lnSpc>
            </a:pPr>
            <a:r>
              <a:rPr lang="en-US" sz="2800" b="1" dirty="0">
                <a:solidFill>
                  <a:schemeClr val="tx1"/>
                </a:solidFill>
              </a:rPr>
              <a:t>Part 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/>
              <a:t>Find </a:t>
            </a:r>
            <a:r>
              <a:rPr lang="en-US" sz="2800" i="1" dirty="0"/>
              <a:t>CD</a:t>
            </a:r>
            <a:r>
              <a:rPr lang="en-US" sz="2800" dirty="0"/>
              <a:t>.</a:t>
            </a:r>
          </a:p>
          <a:p>
            <a:pPr>
              <a:lnSpc>
                <a:spcPts val="3200"/>
              </a:lnSpc>
            </a:pPr>
            <a:r>
              <a:rPr lang="en-US" sz="2800" b="1" dirty="0">
                <a:solidFill>
                  <a:schemeClr val="tx1"/>
                </a:solidFill>
              </a:rPr>
              <a:t>Part B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/>
              <a:t>Find the perimeter of kite </a:t>
            </a:r>
            <a:r>
              <a:rPr lang="en-US" sz="2800" i="1" dirty="0"/>
              <a:t>ABCD</a:t>
            </a:r>
            <a:r>
              <a:rPr lang="en-US" sz="28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05" y="1462520"/>
            <a:ext cx="23336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707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8047519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Example 7</a:t>
            </a:r>
            <a:br>
              <a:rPr lang="en-US" sz="2800" dirty="0">
                <a:solidFill>
                  <a:srgbClr val="33175A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Find Lengths in Kites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0D7D69B-D874-4A47-92F8-CB312BD3244B}"/>
              </a:ext>
            </a:extLst>
          </p:cNvPr>
          <p:cNvSpPr txBox="1">
            <a:spLocks/>
          </p:cNvSpPr>
          <p:nvPr/>
        </p:nvSpPr>
        <p:spPr>
          <a:xfrm>
            <a:off x="459870" y="1588539"/>
            <a:ext cx="6971707" cy="21632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2800" b="1" dirty="0">
                <a:solidFill>
                  <a:schemeClr val="tx1"/>
                </a:solidFill>
              </a:rPr>
              <a:t>Check  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dirty="0"/>
              <a:t>Quadrilateral </a:t>
            </a:r>
            <a:r>
              <a:rPr lang="en-US" sz="2800" i="1" dirty="0"/>
              <a:t>ABCD</a:t>
            </a:r>
            <a:r>
              <a:rPr lang="en-US" sz="2800" dirty="0"/>
              <a:t> is a kite.</a:t>
            </a:r>
          </a:p>
          <a:p>
            <a:pPr>
              <a:lnSpc>
                <a:spcPts val="3200"/>
              </a:lnSpc>
            </a:pPr>
            <a:r>
              <a:rPr lang="en-US" sz="2800" b="1" dirty="0">
                <a:solidFill>
                  <a:schemeClr val="tx1"/>
                </a:solidFill>
              </a:rPr>
              <a:t>Part 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/>
              <a:t>Find </a:t>
            </a:r>
            <a:r>
              <a:rPr lang="en-US" sz="2800" i="1" dirty="0"/>
              <a:t>CD</a:t>
            </a:r>
            <a:r>
              <a:rPr lang="en-US" sz="2800" dirty="0"/>
              <a:t>.</a:t>
            </a:r>
          </a:p>
          <a:p>
            <a:pPr>
              <a:lnSpc>
                <a:spcPts val="3200"/>
              </a:lnSpc>
            </a:pPr>
            <a:r>
              <a:rPr lang="en-US" sz="2800" b="1" dirty="0">
                <a:solidFill>
                  <a:schemeClr val="tx1"/>
                </a:solidFill>
              </a:rPr>
              <a:t>Part B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/>
              <a:t>Find the perimeter of kite </a:t>
            </a:r>
            <a:r>
              <a:rPr lang="en-US" sz="2800" i="1" dirty="0"/>
              <a:t>ABCD</a:t>
            </a:r>
            <a:r>
              <a:rPr lang="en-US" sz="2800" dirty="0"/>
              <a:t>.</a:t>
            </a:r>
          </a:p>
          <a:p>
            <a:pPr>
              <a:lnSpc>
                <a:spcPts val="3200"/>
              </a:lnSpc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05" y="1462520"/>
            <a:ext cx="2333625" cy="29908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EB3C28A-6825-D740-8574-D8FB943C34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7874" y="2527405"/>
                <a:ext cx="884246" cy="6319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89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EB3C28A-6825-D740-8574-D8FB943C3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874" y="2527405"/>
                <a:ext cx="884246" cy="6319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EB3C28A-6825-D740-8574-D8FB943C34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9955" y="3751808"/>
                <a:ext cx="2410691" cy="63195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26+2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89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EB3C28A-6825-D740-8574-D8FB943C3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" y="3751808"/>
                <a:ext cx="2410691" cy="6319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177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2A907-42FD-7449-814D-9F22847F508C}"/>
              </a:ext>
            </a:extLst>
          </p:cNvPr>
          <p:cNvSpPr txBox="1">
            <a:spLocks/>
          </p:cNvSpPr>
          <p:nvPr/>
        </p:nvSpPr>
        <p:spPr>
          <a:xfrm>
            <a:off x="459871" y="1127496"/>
            <a:ext cx="11473628" cy="491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Is each trapezoid isosceles? Justify your answer.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417840"/>
              </p:ext>
            </p:extLst>
          </p:nvPr>
        </p:nvGraphicFramePr>
        <p:xfrm>
          <a:off x="674255" y="2042920"/>
          <a:ext cx="9538381" cy="2321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0275">
                  <a:extLst>
                    <a:ext uri="{9D8B030D-6E8A-4147-A177-3AD203B41FA5}">
                      <a16:colId xmlns:a16="http://schemas.microsoft.com/office/drawing/2014/main" val="1296006220"/>
                    </a:ext>
                  </a:extLst>
                </a:gridCol>
                <a:gridCol w="3988106">
                  <a:extLst>
                    <a:ext uri="{9D8B030D-6E8A-4147-A177-3AD203B41FA5}">
                      <a16:colId xmlns:a16="http://schemas.microsoft.com/office/drawing/2014/main" val="2998118095"/>
                    </a:ext>
                  </a:extLst>
                </a:gridCol>
              </a:tblGrid>
              <a:tr h="2321262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18488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632" y="2042920"/>
            <a:ext cx="1973360" cy="2735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81" y="2042920"/>
            <a:ext cx="3114598" cy="199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696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25776"/>
              </p:ext>
            </p:extLst>
          </p:nvPr>
        </p:nvGraphicFramePr>
        <p:xfrm>
          <a:off x="467662" y="2013600"/>
          <a:ext cx="8128000" cy="409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960062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98118095"/>
                    </a:ext>
                  </a:extLst>
                </a:gridCol>
              </a:tblGrid>
              <a:tr h="58944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2800" b="0" i="1" dirty="0">
                          <a:solidFill>
                            <a:schemeClr val="tx2"/>
                          </a:solidFill>
                        </a:rPr>
                        <a:t>AB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and </a:t>
                      </a:r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 i="0" dirty="0" err="1">
                          <a:solidFill>
                            <a:schemeClr val="tx2"/>
                          </a:solidFill>
                        </a:rPr>
                        <a:t>∠</a:t>
                      </a:r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BDA</a:t>
                      </a:r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4. </a:t>
                      </a:r>
                      <a:r>
                        <a:rPr lang="en-US" sz="2800" b="0" i="1" dirty="0">
                          <a:solidFill>
                            <a:schemeClr val="tx2"/>
                          </a:solidFill>
                        </a:rPr>
                        <a:t>EH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and </a:t>
                      </a:r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 i="0" dirty="0" err="1">
                          <a:solidFill>
                            <a:schemeClr val="tx2"/>
                          </a:solidFill>
                        </a:rPr>
                        <a:t>∠</a:t>
                      </a:r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EJF</a:t>
                      </a:r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184884"/>
                  </a:ext>
                </a:extLst>
              </a:tr>
              <a:tr h="2654752">
                <a:tc>
                  <a:txBody>
                    <a:bodyPr/>
                    <a:lstStyle/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735057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2A907-42FD-7449-814D-9F22847F508C}"/>
              </a:ext>
            </a:extLst>
          </p:cNvPr>
          <p:cNvSpPr txBox="1">
            <a:spLocks/>
          </p:cNvSpPr>
          <p:nvPr/>
        </p:nvSpPr>
        <p:spPr>
          <a:xfrm>
            <a:off x="459871" y="1127496"/>
            <a:ext cx="11473628" cy="491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Find the specified lengths and angle measures.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63" y="2413760"/>
            <a:ext cx="2342395" cy="3581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179" y="2509004"/>
            <a:ext cx="2342394" cy="34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485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2A907-42FD-7449-814D-9F22847F508C}"/>
              </a:ext>
            </a:extLst>
          </p:cNvPr>
          <p:cNvSpPr txBox="1">
            <a:spLocks/>
          </p:cNvSpPr>
          <p:nvPr/>
        </p:nvSpPr>
        <p:spPr>
          <a:xfrm>
            <a:off x="459871" y="1127496"/>
            <a:ext cx="11473628" cy="491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Is each trapezoid isosceles? Justify your answer.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45ED8-947D-7548-868E-D2A47931A77C}"/>
              </a:ext>
            </a:extLst>
          </p:cNvPr>
          <p:cNvSpPr txBox="1"/>
          <p:nvPr/>
        </p:nvSpPr>
        <p:spPr>
          <a:xfrm>
            <a:off x="459871" y="4725650"/>
            <a:ext cx="56361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FF0000"/>
                </a:solidFill>
              </a:rPr>
              <a:t>No; missing angle measures are 65° and 125°. Because the pairs of base angles are not congruent, the trapezoid is not isosceles.</a:t>
            </a:r>
            <a:endParaRPr lang="en-US" sz="2800" i="0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74255" y="2042920"/>
          <a:ext cx="9538381" cy="2321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0275">
                  <a:extLst>
                    <a:ext uri="{9D8B030D-6E8A-4147-A177-3AD203B41FA5}">
                      <a16:colId xmlns:a16="http://schemas.microsoft.com/office/drawing/2014/main" val="1296006220"/>
                    </a:ext>
                  </a:extLst>
                </a:gridCol>
                <a:gridCol w="3988106">
                  <a:extLst>
                    <a:ext uri="{9D8B030D-6E8A-4147-A177-3AD203B41FA5}">
                      <a16:colId xmlns:a16="http://schemas.microsoft.com/office/drawing/2014/main" val="2998118095"/>
                    </a:ext>
                  </a:extLst>
                </a:gridCol>
              </a:tblGrid>
              <a:tr h="2321262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18488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632" y="2042920"/>
            <a:ext cx="1973360" cy="2735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81" y="2042920"/>
            <a:ext cx="3114598" cy="19933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8AAAA6-0A29-40FC-BC57-0B59B6F26B0C}"/>
              </a:ext>
            </a:extLst>
          </p:cNvPr>
          <p:cNvSpPr txBox="1"/>
          <p:nvPr/>
        </p:nvSpPr>
        <p:spPr>
          <a:xfrm>
            <a:off x="6650875" y="4725650"/>
            <a:ext cx="447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FF0000"/>
                </a:solidFill>
              </a:rPr>
              <a:t>Yes; Theorem 7.23</a:t>
            </a:r>
            <a:endParaRPr lang="en-US" sz="2800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74146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092227"/>
              </p:ext>
            </p:extLst>
          </p:nvPr>
        </p:nvGraphicFramePr>
        <p:xfrm>
          <a:off x="467662" y="2013600"/>
          <a:ext cx="8128000" cy="4521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960062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98118095"/>
                    </a:ext>
                  </a:extLst>
                </a:gridCol>
              </a:tblGrid>
              <a:tr h="58944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2800" b="0" i="1" dirty="0">
                          <a:solidFill>
                            <a:schemeClr val="tx2"/>
                          </a:solidFill>
                        </a:rPr>
                        <a:t>AB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and </a:t>
                      </a:r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 i="0" dirty="0" err="1">
                          <a:solidFill>
                            <a:schemeClr val="tx2"/>
                          </a:solidFill>
                        </a:rPr>
                        <a:t>∠</a:t>
                      </a:r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BDA</a:t>
                      </a:r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2"/>
                          </a:solidFill>
                        </a:rPr>
                        <a:t>4. </a:t>
                      </a:r>
                      <a:r>
                        <a:rPr lang="en-US" sz="2800" b="0" i="1" dirty="0">
                          <a:solidFill>
                            <a:schemeClr val="tx2"/>
                          </a:solidFill>
                        </a:rPr>
                        <a:t>EH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and </a:t>
                      </a:r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 i="0" dirty="0" err="1">
                          <a:solidFill>
                            <a:schemeClr val="tx2"/>
                          </a:solidFill>
                        </a:rPr>
                        <a:t>∠</a:t>
                      </a:r>
                      <a:r>
                        <a:rPr lang="en-US" sz="2800" b="0" i="1" dirty="0" err="1">
                          <a:solidFill>
                            <a:schemeClr val="tx2"/>
                          </a:solidFill>
                        </a:rPr>
                        <a:t>EJF</a:t>
                      </a:r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184884"/>
                  </a:ext>
                </a:extLst>
              </a:tr>
              <a:tr h="2654752">
                <a:tc>
                  <a:txBody>
                    <a:bodyPr/>
                    <a:lstStyle/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6.9; 30°</a:t>
                      </a:r>
                      <a:endParaRPr lang="en-US" sz="280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endParaRPr lang="en-US" sz="2800" b="0" i="1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3.7; 90°</a:t>
                      </a:r>
                      <a:endParaRPr lang="en-US" sz="280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735057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Exit Ticket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32A907-42FD-7449-814D-9F22847F508C}"/>
              </a:ext>
            </a:extLst>
          </p:cNvPr>
          <p:cNvSpPr txBox="1">
            <a:spLocks/>
          </p:cNvSpPr>
          <p:nvPr/>
        </p:nvSpPr>
        <p:spPr>
          <a:xfrm>
            <a:off x="459871" y="1127496"/>
            <a:ext cx="11473628" cy="491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</a:rPr>
              <a:t>Find the specified lengths and angle measures.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63" y="2413760"/>
            <a:ext cx="2342395" cy="3581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179" y="2509004"/>
            <a:ext cx="2342394" cy="34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1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4"/>
            <a:ext cx="10496302" cy="44267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Content Objective</a:t>
            </a:r>
            <a:br>
              <a:rPr lang="en-US" sz="2800" b="1" dirty="0">
                <a:solidFill>
                  <a:schemeClr val="tx1"/>
                </a:solidFill>
                <a:latin typeface="+mj-lt"/>
              </a:rPr>
            </a:br>
            <a:r>
              <a:rPr lang="en-US" sz="2800" dirty="0">
                <a:latin typeface="+mj-lt"/>
              </a:rPr>
              <a:t>Students recognize and apply the properties of trapezoids and kites. </a:t>
            </a:r>
            <a:br>
              <a:rPr lang="en-US" sz="2800" dirty="0">
                <a:latin typeface="+mj-lt"/>
              </a:rPr>
            </a:br>
            <a:endParaRPr lang="en-US" sz="2800" dirty="0">
              <a:latin typeface="+mj-lt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+mj-lt"/>
              </a:rPr>
              <a:t>Language Objectives</a:t>
            </a:r>
          </a:p>
          <a:p>
            <a:pPr marL="231775" indent="-231775"/>
            <a:r>
              <a:rPr lang="en-US" sz="2800" dirty="0">
                <a:latin typeface="+mj-lt"/>
              </a:rPr>
              <a:t>• Students talk about recognizing and applying the properties of trapezoids and kites using precise mathematical vocabulary.</a:t>
            </a:r>
          </a:p>
          <a:p>
            <a:pPr marL="231775" indent="-231775"/>
            <a:r>
              <a:rPr lang="en-US" sz="2800" dirty="0">
                <a:latin typeface="+mj-lt"/>
              </a:rPr>
              <a:t>• To maximize linguistic and cognitive meta-awareness, students participate in MLR2: Collect and Display.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DD125F-CFF1-4547-A589-1CE0FB62F2E8}"/>
              </a:ext>
            </a:extLst>
          </p:cNvPr>
          <p:cNvSpPr txBox="1">
            <a:spLocks/>
          </p:cNvSpPr>
          <p:nvPr/>
        </p:nvSpPr>
        <p:spPr>
          <a:xfrm>
            <a:off x="459873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Lesson Objectives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4"/>
            <a:ext cx="7816026" cy="45193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</a:rPr>
              <a:t>A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trapezoid</a:t>
            </a:r>
            <a:r>
              <a:rPr lang="en-US" sz="2800" dirty="0">
                <a:latin typeface="+mj-lt"/>
              </a:rPr>
              <a:t> is a quadrilateral with at least one pair of parallel sides. In a trapezoid that is not a parallelogram, the parallel sides are called the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bases </a:t>
            </a:r>
            <a:r>
              <a:rPr lang="en-US" sz="2800" dirty="0">
                <a:latin typeface="+mj-lt"/>
              </a:rPr>
              <a:t>and the nonparallel sides are called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legs</a:t>
            </a:r>
            <a:r>
              <a:rPr lang="en-US" sz="2800" dirty="0">
                <a:latin typeface="+mj-lt"/>
              </a:rPr>
              <a:t>. </a:t>
            </a:r>
          </a:p>
          <a:p>
            <a:r>
              <a:rPr lang="en-US" sz="2800" dirty="0">
                <a:latin typeface="+mj-lt"/>
              </a:rPr>
              <a:t>A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base angle </a:t>
            </a:r>
            <a:r>
              <a:rPr lang="en-US" sz="2800" dirty="0">
                <a:latin typeface="+mj-lt"/>
              </a:rPr>
              <a:t>is formed by a base and a leg. In trapezoid </a:t>
            </a:r>
            <a:r>
              <a:rPr lang="en-US" sz="2800" i="1" dirty="0">
                <a:latin typeface="+mj-lt"/>
              </a:rPr>
              <a:t>ABCD</a:t>
            </a:r>
            <a:r>
              <a:rPr lang="en-US" sz="2800" dirty="0">
                <a:latin typeface="+mj-lt"/>
              </a:rPr>
              <a:t>, ∠</a:t>
            </a:r>
            <a:r>
              <a:rPr lang="en-US" sz="2800" i="1" dirty="0">
                <a:latin typeface="+mj-lt"/>
              </a:rPr>
              <a:t>A</a:t>
            </a:r>
            <a:r>
              <a:rPr lang="en-US" sz="2800" dirty="0">
                <a:latin typeface="+mj-lt"/>
              </a:rPr>
              <a:t> and ∠</a:t>
            </a:r>
            <a:r>
              <a:rPr lang="en-US" sz="2800" i="1" dirty="0">
                <a:latin typeface="+mj-lt"/>
              </a:rPr>
              <a:t>B</a:t>
            </a:r>
            <a:r>
              <a:rPr lang="en-US" sz="2800" dirty="0">
                <a:latin typeface="+mj-lt"/>
              </a:rPr>
              <a:t> are one pair of base angles, and ∠</a:t>
            </a:r>
            <a:r>
              <a:rPr lang="en-US" sz="2800" i="1" dirty="0">
                <a:latin typeface="+mj-lt"/>
              </a:rPr>
              <a:t>C</a:t>
            </a:r>
            <a:r>
              <a:rPr lang="en-US" sz="2800" dirty="0">
                <a:latin typeface="+mj-lt"/>
              </a:rPr>
              <a:t> and ∠</a:t>
            </a:r>
            <a:r>
              <a:rPr lang="en-US" sz="2800" i="1" dirty="0">
                <a:latin typeface="+mj-lt"/>
              </a:rPr>
              <a:t>D</a:t>
            </a:r>
            <a:r>
              <a:rPr lang="en-US" sz="2800" dirty="0">
                <a:latin typeface="+mj-lt"/>
              </a:rPr>
              <a:t> are the other pair. If the legs are congruent, then a trapezoid is an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isosceles trapezoid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Trapezoids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93" y="2072502"/>
            <a:ext cx="2495585" cy="170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5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Trapezoids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5505654"/>
                  </p:ext>
                </p:extLst>
              </p:nvPr>
            </p:nvGraphicFramePr>
            <p:xfrm>
              <a:off x="550441" y="1483595"/>
              <a:ext cx="11024243" cy="42071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61839">
                      <a:extLst>
                        <a:ext uri="{9D8B030D-6E8A-4147-A177-3AD203B41FA5}">
                          <a16:colId xmlns:a16="http://schemas.microsoft.com/office/drawing/2014/main" val="3615835060"/>
                        </a:ext>
                      </a:extLst>
                    </a:gridCol>
                    <a:gridCol w="5317320">
                      <a:extLst>
                        <a:ext uri="{9D8B030D-6E8A-4147-A177-3AD203B41FA5}">
                          <a16:colId xmlns:a16="http://schemas.microsoft.com/office/drawing/2014/main" val="2902092050"/>
                        </a:ext>
                      </a:extLst>
                    </a:gridCol>
                    <a:gridCol w="3345084">
                      <a:extLst>
                        <a:ext uri="{9D8B030D-6E8A-4147-A177-3AD203B41FA5}">
                          <a16:colId xmlns:a16="http://schemas.microsoft.com/office/drawing/2014/main" val="1830530336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Theorems: </a:t>
                          </a:r>
                          <a:r>
                            <a:rPr lang="en-US" sz="2800" b="1" dirty="0">
                              <a:solidFill>
                                <a:schemeClr val="tx2"/>
                              </a:solidFill>
                            </a:rPr>
                            <a:t>Isosceles Trapezoids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3020211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Theorem 7.21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14494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Words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If a trapezoid is isosceles, then each pair of base angles is congruent.</a:t>
                          </a:r>
                        </a:p>
                        <a:p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73598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Example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If trapezoid 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FGHJ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is isosceles with bases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𝐺𝐻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𝐹𝐽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, then </a:t>
                          </a:r>
                          <a:b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</a:b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∠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G</a:t>
                          </a:r>
                          <a:r>
                            <a:rPr lang="en-US" sz="2800" b="0" i="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≅ ∠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H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 and ∠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F</a:t>
                          </a:r>
                          <a:r>
                            <a:rPr lang="en-US" sz="2800" b="0" i="0" dirty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≅ ∠</a:t>
                          </a:r>
                          <a:r>
                            <a:rPr lang="en-US" sz="2800" b="0" i="1" dirty="0">
                              <a:solidFill>
                                <a:schemeClr val="tx2"/>
                              </a:solidFill>
                            </a:rPr>
                            <a:t>J</a:t>
                          </a:r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.</a:t>
                          </a:r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61221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5505654"/>
                  </p:ext>
                </p:extLst>
              </p:nvPr>
            </p:nvGraphicFramePr>
            <p:xfrm>
              <a:off x="550441" y="1483595"/>
              <a:ext cx="11024243" cy="42071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61839">
                      <a:extLst>
                        <a:ext uri="{9D8B030D-6E8A-4147-A177-3AD203B41FA5}">
                          <a16:colId xmlns:a16="http://schemas.microsoft.com/office/drawing/2014/main" val="3615835060"/>
                        </a:ext>
                      </a:extLst>
                    </a:gridCol>
                    <a:gridCol w="5317320">
                      <a:extLst>
                        <a:ext uri="{9D8B030D-6E8A-4147-A177-3AD203B41FA5}">
                          <a16:colId xmlns:a16="http://schemas.microsoft.com/office/drawing/2014/main" val="2902092050"/>
                        </a:ext>
                      </a:extLst>
                    </a:gridCol>
                    <a:gridCol w="3345084">
                      <a:extLst>
                        <a:ext uri="{9D8B030D-6E8A-4147-A177-3AD203B41FA5}">
                          <a16:colId xmlns:a16="http://schemas.microsoft.com/office/drawing/2014/main" val="1830530336"/>
                        </a:ext>
                      </a:extLst>
                    </a:gridCol>
                  </a:tblGrid>
                  <a:tr h="518160">
                    <a:tc gridSpan="3"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Theorems: </a:t>
                          </a:r>
                          <a:r>
                            <a:rPr lang="en-US" sz="2800" b="1" dirty="0">
                              <a:solidFill>
                                <a:schemeClr val="tx2"/>
                              </a:solidFill>
                            </a:rPr>
                            <a:t>Isosceles Trapezoids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800" b="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53020211"/>
                      </a:ext>
                    </a:extLst>
                  </a:tr>
                  <a:tr h="518160">
                    <a:tc gridSpan="3"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Theorem 7.21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11449434"/>
                      </a:ext>
                    </a:extLst>
                  </a:tr>
                  <a:tr h="179832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Words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>
                              <a:solidFill>
                                <a:schemeClr val="tx2"/>
                              </a:solidFill>
                            </a:rPr>
                            <a:t>If a trapezoid is isosceles, then each pair of base angles is congruent.</a:t>
                          </a:r>
                        </a:p>
                        <a:p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17359889"/>
                      </a:ext>
                    </a:extLst>
                  </a:tr>
                  <a:tr h="1372489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chemeClr val="tx1"/>
                              </a:solidFill>
                            </a:rPr>
                            <a:t>Example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610" t="-211556" r="-63188" b="-12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612210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F2E72CCB-67D5-4922-BEA5-2EF8BD4A4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89" y="3317505"/>
            <a:ext cx="2889002" cy="16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2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Learn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Trapezoids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457468"/>
              </p:ext>
            </p:extLst>
          </p:nvPr>
        </p:nvGraphicFramePr>
        <p:xfrm>
          <a:off x="550441" y="1483595"/>
          <a:ext cx="11024243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839">
                  <a:extLst>
                    <a:ext uri="{9D8B030D-6E8A-4147-A177-3AD203B41FA5}">
                      <a16:colId xmlns:a16="http://schemas.microsoft.com/office/drawing/2014/main" val="3615835060"/>
                    </a:ext>
                  </a:extLst>
                </a:gridCol>
                <a:gridCol w="4854333">
                  <a:extLst>
                    <a:ext uri="{9D8B030D-6E8A-4147-A177-3AD203B41FA5}">
                      <a16:colId xmlns:a16="http://schemas.microsoft.com/office/drawing/2014/main" val="2902092050"/>
                    </a:ext>
                  </a:extLst>
                </a:gridCol>
                <a:gridCol w="3808071">
                  <a:extLst>
                    <a:ext uri="{9D8B030D-6E8A-4147-A177-3AD203B41FA5}">
                      <a16:colId xmlns:a16="http://schemas.microsoft.com/office/drawing/2014/main" val="183053033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Theorem 7.22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449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Words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If a trapezoid has one pair of congruent base angles, then it is an isosceles trapezoid.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35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If ∠</a:t>
                      </a:r>
                      <a:r>
                        <a:rPr lang="en-US" sz="2800" b="0" i="1" dirty="0">
                          <a:solidFill>
                            <a:schemeClr val="tx2"/>
                          </a:solidFill>
                        </a:rPr>
                        <a:t>L</a:t>
                      </a:r>
                      <a:r>
                        <a:rPr lang="en-US" sz="2800" b="0" i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≅ ∠</a:t>
                      </a:r>
                      <a:r>
                        <a:rPr lang="en-US" sz="2800" b="0" i="1" dirty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, then trapezoid </a:t>
                      </a:r>
                      <a:r>
                        <a:rPr lang="en-US" sz="2800" b="0" i="1" dirty="0">
                          <a:solidFill>
                            <a:schemeClr val="tx2"/>
                          </a:solidFill>
                        </a:rPr>
                        <a:t>KLMP</a:t>
                      </a:r>
                      <a:r>
                        <a:rPr lang="en-US" sz="2800" b="0" dirty="0">
                          <a:solidFill>
                            <a:schemeClr val="tx2"/>
                          </a:solidFill>
                        </a:rPr>
                        <a:t> is isosceles.</a:t>
                      </a:r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122109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80" y="2367886"/>
            <a:ext cx="3100293" cy="175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2731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94DD2E-F824-4B87-B696-1605AFC2CC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A0FEA9-3E50-4CA2-AD0A-178F671680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FEA474-6248-4BFB-A81C-7826249222ED}">
  <ds:schemaRefs>
    <ds:schemaRef ds:uri="http://purl.org/dc/elements/1.1/"/>
    <ds:schemaRef ds:uri="http://schemas.microsoft.com/office/2006/metadata/properties"/>
    <ds:schemaRef ds:uri="http://purl.org/dc/terms/"/>
    <ds:schemaRef ds:uri="9450ef5d-1a70-432a-a187-b784c13ee2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ebb11a2-b469-44b8-8bf8-081d58bb647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6060</TotalTime>
  <Words>3036</Words>
  <Application>Microsoft Office PowerPoint</Application>
  <PresentationFormat>Widescreen</PresentationFormat>
  <Paragraphs>398</Paragraphs>
  <Slides>57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Cambria Math</vt:lpstr>
      <vt:lpstr>Proxima Nova</vt:lpstr>
      <vt:lpstr>ProximaNova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Sobalvarro, Jaime A.</cp:lastModifiedBy>
  <cp:revision>239</cp:revision>
  <cp:lastPrinted>2018-08-01T21:17:27Z</cp:lastPrinted>
  <dcterms:created xsi:type="dcterms:W3CDTF">2020-09-17T18:06:02Z</dcterms:created>
  <dcterms:modified xsi:type="dcterms:W3CDTF">2023-01-02T21:22:52Z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