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3"/>
  </p:notesMasterIdLst>
  <p:handoutMasterIdLst>
    <p:handoutMasterId r:id="rId44"/>
  </p:handoutMasterIdLst>
  <p:sldIdLst>
    <p:sldId id="327" r:id="rId6"/>
    <p:sldId id="462" r:id="rId7"/>
    <p:sldId id="463" r:id="rId8"/>
    <p:sldId id="303" r:id="rId9"/>
    <p:sldId id="377" r:id="rId10"/>
    <p:sldId id="304" r:id="rId11"/>
    <p:sldId id="305" r:id="rId12"/>
    <p:sldId id="404" r:id="rId13"/>
    <p:sldId id="468" r:id="rId14"/>
    <p:sldId id="469" r:id="rId15"/>
    <p:sldId id="470" r:id="rId16"/>
    <p:sldId id="440" r:id="rId17"/>
    <p:sldId id="331" r:id="rId18"/>
    <p:sldId id="467" r:id="rId19"/>
    <p:sldId id="442" r:id="rId20"/>
    <p:sldId id="443" r:id="rId21"/>
    <p:sldId id="444" r:id="rId22"/>
    <p:sldId id="447" r:id="rId23"/>
    <p:sldId id="472" r:id="rId24"/>
    <p:sldId id="471" r:id="rId25"/>
    <p:sldId id="448" r:id="rId26"/>
    <p:sldId id="449" r:id="rId27"/>
    <p:sldId id="450" r:id="rId28"/>
    <p:sldId id="451" r:id="rId29"/>
    <p:sldId id="452" r:id="rId30"/>
    <p:sldId id="454" r:id="rId31"/>
    <p:sldId id="453" r:id="rId32"/>
    <p:sldId id="455" r:id="rId33"/>
    <p:sldId id="457" r:id="rId34"/>
    <p:sldId id="458" r:id="rId35"/>
    <p:sldId id="459" r:id="rId36"/>
    <p:sldId id="460" r:id="rId37"/>
    <p:sldId id="461" r:id="rId38"/>
    <p:sldId id="435" r:id="rId39"/>
    <p:sldId id="464" r:id="rId40"/>
    <p:sldId id="465" r:id="rId41"/>
    <p:sldId id="466"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Oxley, Angela" initials="OA" lastIdx="4" clrIdx="6">
    <p:extLst>
      <p:ext uri="{19B8F6BF-5375-455C-9EA6-DF929625EA0E}">
        <p15:presenceInfo xmlns:p15="http://schemas.microsoft.com/office/powerpoint/2012/main" userId="S::angela.oxley@mheducation.com::2701a8e4-ff8b-43b5-b1ab-b049b2cef046" providerId="AD"/>
      </p:ext>
    </p:extLst>
  </p:cmAuthor>
  <p:cmAuthor id="1" name="Sequel User" initials="SU" lastIdx="0" clrIdx="0">
    <p:extLst>
      <p:ext uri="{19B8F6BF-5375-455C-9EA6-DF929625EA0E}">
        <p15:presenceInfo xmlns:p15="http://schemas.microsoft.com/office/powerpoint/2012/main" userId="958da6fd0e6693af" providerId="Windows Live"/>
      </p:ext>
    </p:extLst>
  </p:cmAuthor>
  <p:cmAuthor id="2" name="Nithiyanadhan Rajagopal" initials="NR" lastIdx="1" clrIdx="1">
    <p:extLst>
      <p:ext uri="{19B8F6BF-5375-455C-9EA6-DF929625EA0E}">
        <p15:presenceInfo xmlns:p15="http://schemas.microsoft.com/office/powerpoint/2012/main" userId="S::Nithiyanandhan.R@spi-global.com::7ab3c0d7-e1d9-4568-9b85-35969e8fd21e" providerId="AD"/>
      </p:ext>
    </p:extLst>
  </p:cmAuthor>
  <p:cmAuthor id="3" name="Schilling, Kate" initials="SK" lastIdx="5" clrIdx="2">
    <p:extLst>
      <p:ext uri="{19B8F6BF-5375-455C-9EA6-DF929625EA0E}">
        <p15:presenceInfo xmlns:p15="http://schemas.microsoft.com/office/powerpoint/2012/main" userId="S::Kate.Schilling@mheducation.com::208af9e5-fb00-4cc1-af35-d15ed655bb62" providerId="AD"/>
      </p:ext>
    </p:extLst>
  </p:cmAuthor>
  <p:cmAuthor id="4" name="Dubose, Anjetta" initials="DA" lastIdx="2" clrIdx="3">
    <p:extLst>
      <p:ext uri="{19B8F6BF-5375-455C-9EA6-DF929625EA0E}">
        <p15:presenceInfo xmlns:p15="http://schemas.microsoft.com/office/powerpoint/2012/main" userId="S::anjetta.dubose@mheducation.com::a3c767e8-e831-4a14-8601-6bd12d19d5c3" providerId="AD"/>
      </p:ext>
    </p:extLst>
  </p:cmAuthor>
  <p:cmAuthor id="5" name="Justus, Joseph" initials="JJ" lastIdx="2" clrIdx="4">
    <p:extLst>
      <p:ext uri="{19B8F6BF-5375-455C-9EA6-DF929625EA0E}">
        <p15:presenceInfo xmlns:p15="http://schemas.microsoft.com/office/powerpoint/2012/main" userId="S::joseph.justus@mheducation.com::c36d40d1-f060-4972-8bd9-850308908a0f" providerId="AD"/>
      </p:ext>
    </p:extLst>
  </p:cmAuthor>
  <p:cmAuthor id="6" name="Gowthami D" initials="GD" lastIdx="4" clrIdx="5">
    <p:extLst>
      <p:ext uri="{19B8F6BF-5375-455C-9EA6-DF929625EA0E}">
        <p15:presenceInfo xmlns:p15="http://schemas.microsoft.com/office/powerpoint/2012/main" userId="S::D.Gowthami@spi-global.com::66d66eb3-f333-4bee-83bc-5dd8234448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75A"/>
    <a:srgbClr val="FF0000"/>
    <a:srgbClr val="00B050"/>
    <a:srgbClr val="5E5E5E"/>
    <a:srgbClr val="0070C0"/>
    <a:srgbClr val="7D891D"/>
    <a:srgbClr val="B96D00"/>
    <a:srgbClr val="006200"/>
    <a:srgbClr val="008000"/>
    <a:srgbClr val="FF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A8C7A-8DEE-47F4-A4D3-155DB2EDB767}" v="5" dt="2022-01-10T14:38:48.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6" autoAdjust="0"/>
  </p:normalViewPr>
  <p:slideViewPr>
    <p:cSldViewPr snapToGrid="0">
      <p:cViewPr varScale="1">
        <p:scale>
          <a:sx n="70" d="100"/>
          <a:sy n="70" d="100"/>
        </p:scale>
        <p:origin x="1138" y="43"/>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9/22/2024</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9/22/2024</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27905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a:p>
        </p:txBody>
      </p:sp>
    </p:spTree>
    <p:extLst>
      <p:ext uri="{BB962C8B-B14F-4D97-AF65-F5344CB8AC3E}">
        <p14:creationId xmlns:p14="http://schemas.microsoft.com/office/powerpoint/2010/main" val="142360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a:p>
        </p:txBody>
      </p:sp>
    </p:spTree>
    <p:extLst>
      <p:ext uri="{BB962C8B-B14F-4D97-AF65-F5344CB8AC3E}">
        <p14:creationId xmlns:p14="http://schemas.microsoft.com/office/powerpoint/2010/main" val="14999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a:solidFill>
                  <a:srgbClr val="FF0000"/>
                </a:solidFill>
              </a:rPr>
              <a:t>x </a:t>
            </a:r>
            <a:r>
              <a:rPr lang="en-IN" sz="1200">
                <a:solidFill>
                  <a:srgbClr val="FF0000"/>
                </a:solidFill>
              </a:rPr>
              <a:t>= 1; Converse of Corresponding Angles Theorem  </a:t>
            </a:r>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a:p>
        </p:txBody>
      </p:sp>
    </p:spTree>
    <p:extLst>
      <p:ext uri="{BB962C8B-B14F-4D97-AF65-F5344CB8AC3E}">
        <p14:creationId xmlns:p14="http://schemas.microsoft.com/office/powerpoint/2010/main" val="189127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rgbClr val="FF0000"/>
                </a:solidFill>
              </a:rPr>
              <a:t>B; I used the Alternate Exterior Angles Converse.</a:t>
            </a:r>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a:p>
        </p:txBody>
      </p:sp>
    </p:spTree>
    <p:extLst>
      <p:ext uri="{BB962C8B-B14F-4D97-AF65-F5344CB8AC3E}">
        <p14:creationId xmlns:p14="http://schemas.microsoft.com/office/powerpoint/2010/main" val="160824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a:p>
        </p:txBody>
      </p:sp>
    </p:spTree>
    <p:extLst>
      <p:ext uri="{BB962C8B-B14F-4D97-AF65-F5344CB8AC3E}">
        <p14:creationId xmlns:p14="http://schemas.microsoft.com/office/powerpoint/2010/main" val="234693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a:p>
        </p:txBody>
      </p:sp>
    </p:spTree>
    <p:extLst>
      <p:ext uri="{BB962C8B-B14F-4D97-AF65-F5344CB8AC3E}">
        <p14:creationId xmlns:p14="http://schemas.microsoft.com/office/powerpoint/2010/main" val="19305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a:p>
        </p:txBody>
      </p:sp>
    </p:spTree>
    <p:extLst>
      <p:ext uri="{BB962C8B-B14F-4D97-AF65-F5344CB8AC3E}">
        <p14:creationId xmlns:p14="http://schemas.microsoft.com/office/powerpoint/2010/main" val="79937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rgbClr val="FF0000"/>
                </a:solidFill>
              </a:rPr>
              <a:t>A</a:t>
            </a:r>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a:p>
        </p:txBody>
      </p:sp>
    </p:spTree>
    <p:extLst>
      <p:ext uri="{BB962C8B-B14F-4D97-AF65-F5344CB8AC3E}">
        <p14:creationId xmlns:p14="http://schemas.microsoft.com/office/powerpoint/2010/main" val="56484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34</a:t>
            </a:fld>
            <a:endParaRPr lang="en-US"/>
          </a:p>
        </p:txBody>
      </p:sp>
    </p:spTree>
    <p:extLst>
      <p:ext uri="{BB962C8B-B14F-4D97-AF65-F5344CB8AC3E}">
        <p14:creationId xmlns:p14="http://schemas.microsoft.com/office/powerpoint/2010/main" val="190023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a:p>
        </p:txBody>
      </p:sp>
    </p:spTree>
    <p:extLst>
      <p:ext uri="{BB962C8B-B14F-4D97-AF65-F5344CB8AC3E}">
        <p14:creationId xmlns:p14="http://schemas.microsoft.com/office/powerpoint/2010/main" val="338821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sz="1200" b="1">
                    <a:solidFill>
                      <a:srgbClr val="FF0000"/>
                    </a:solidFill>
                    <a:latin typeface="Proxima Nova"/>
                  </a:rPr>
                  <a:t>−4</a:t>
                </a:r>
              </a:p>
              <a:p>
                <a:r>
                  <a:rPr lang="en-IN" sz="1200" b="1">
                    <a:solidFill>
                      <a:srgbClr val="FF0000"/>
                    </a:solidFill>
                    <a:latin typeface="Proxima Nova"/>
                  </a:rPr>
                  <a:t>0</a:t>
                </a:r>
              </a:p>
              <a:p>
                <a14:m>
                  <m:oMath xmlns:m="http://schemas.openxmlformats.org/officeDocument/2006/math">
                    <m:box>
                      <m:boxPr>
                        <m:ctrlPr>
                          <a:rPr lang="en-IN" sz="1200" b="1" i="1" smtClean="0">
                            <a:solidFill>
                              <a:srgbClr val="5E5E5E"/>
                            </a:solidFill>
                            <a:latin typeface="Cambria Math" panose="02040503050406030204" pitchFamily="18" charset="0"/>
                          </a:rPr>
                        </m:ctrlPr>
                      </m:boxPr>
                      <m:e>
                        <m:argPr>
                          <m:argSz m:val="-1"/>
                        </m:argPr>
                        <m:f>
                          <m:fPr>
                            <m:ctrlPr>
                              <a:rPr lang="en-IN" sz="1200" b="1" i="1">
                                <a:solidFill>
                                  <a:srgbClr val="FF0000"/>
                                </a:solidFill>
                                <a:latin typeface="Cambria Math" panose="02040503050406030204" pitchFamily="18" charset="0"/>
                              </a:rPr>
                            </m:ctrlPr>
                          </m:fPr>
                          <m:num>
                            <m:r>
                              <a:rPr lang="en-US" sz="1200" b="1" i="1">
                                <a:solidFill>
                                  <a:srgbClr val="FF0000"/>
                                </a:solidFill>
                                <a:latin typeface="Cambria Math" panose="02040503050406030204" pitchFamily="18" charset="0"/>
                              </a:rPr>
                              <m:t>𝟏</m:t>
                            </m:r>
                          </m:num>
                          <m:den>
                            <m:r>
                              <a:rPr lang="en-US" sz="1200" b="1" i="1">
                                <a:solidFill>
                                  <a:srgbClr val="FF0000"/>
                                </a:solidFill>
                                <a:latin typeface="Cambria Math" panose="02040503050406030204" pitchFamily="18" charset="0"/>
                              </a:rPr>
                              <m:t>𝟓</m:t>
                            </m:r>
                          </m:den>
                        </m:f>
                      </m:e>
                    </m:box>
                  </m:oMath>
                </a14:m>
                <a:r>
                  <a:rPr lang="en-US"/>
                  <a:t> </a:t>
                </a:r>
              </a:p>
              <a:p>
                <a:r>
                  <a:rPr lang="en-IN" sz="1200" b="1">
                    <a:solidFill>
                      <a:srgbClr val="FF0000"/>
                    </a:solidFill>
                    <a:latin typeface="Proxima Nova"/>
                  </a:rPr>
                  <a:t>equal slopes </a:t>
                </a:r>
                <a:endParaRPr lang="en-US" sz="1200" b="1">
                  <a:solidFill>
                    <a:srgbClr val="FF0000"/>
                  </a:solidFill>
                  <a:latin typeface="Proxima Nova"/>
                </a:endParaRPr>
              </a:p>
              <a:p>
                <a:r>
                  <a:rPr lang="en-IN" sz="1200" b="1">
                    <a:solidFill>
                      <a:srgbClr val="FF0000"/>
                    </a:solidFill>
                    <a:latin typeface="Proxima Nova"/>
                  </a:rPr>
                  <a:t>product of slopes is −1 </a:t>
                </a:r>
                <a:endParaRPr lang="en-US"/>
              </a:p>
            </p:txBody>
          </p:sp>
        </mc:Choice>
        <mc:Fallback xmlns="">
          <p:sp>
            <p:nvSpPr>
              <p:cNvPr id="3" name="Notes Placeholder 2"/>
              <p:cNvSpPr>
                <a:spLocks noGrp="1"/>
              </p:cNvSpPr>
              <p:nvPr>
                <p:ph type="body" idx="1"/>
              </p:nvPr>
            </p:nvSpPr>
            <p:spPr/>
            <p:txBody>
              <a:bodyPr/>
              <a:lstStyle/>
              <a:p>
                <a:r>
                  <a:rPr lang="en-IN" sz="1200" b="1">
                    <a:solidFill>
                      <a:srgbClr val="FF0000"/>
                    </a:solidFill>
                    <a:latin typeface="Proxima Nova"/>
                  </a:rPr>
                  <a:t>−4</a:t>
                </a:r>
              </a:p>
              <a:p>
                <a:r>
                  <a:rPr lang="en-IN" sz="1200" b="1">
                    <a:solidFill>
                      <a:srgbClr val="FF0000"/>
                    </a:solidFill>
                    <a:latin typeface="Proxima Nova"/>
                  </a:rPr>
                  <a:t>0</a:t>
                </a:r>
              </a:p>
              <a:p>
                <a:r>
                  <a:rPr lang="en-IN" sz="1200" b="1" i="0">
                    <a:solidFill>
                      <a:srgbClr val="5E5E5E"/>
                    </a:solidFill>
                    <a:latin typeface="Cambria Math" panose="02040503050406030204" pitchFamily="18" charset="0"/>
                  </a:rPr>
                  <a:t>□(64&amp;</a:t>
                </a:r>
                <a:r>
                  <a:rPr lang="en-US" sz="1200" b="1" i="0">
                    <a:solidFill>
                      <a:srgbClr val="FF0000"/>
                    </a:solidFill>
                    <a:latin typeface="Cambria Math" panose="02040503050406030204" pitchFamily="18" charset="0"/>
                  </a:rPr>
                  <a:t>𝟏</a:t>
                </a:r>
                <a:r>
                  <a:rPr lang="en-IN" sz="1200" b="1" i="0">
                    <a:solidFill>
                      <a:srgbClr val="FF0000"/>
                    </a:solidFill>
                    <a:latin typeface="Cambria Math" panose="02040503050406030204" pitchFamily="18" charset="0"/>
                  </a:rPr>
                  <a:t>/</a:t>
                </a:r>
                <a:r>
                  <a:rPr lang="en-US" sz="1200" b="1" i="0">
                    <a:solidFill>
                      <a:srgbClr val="FF0000"/>
                    </a:solidFill>
                    <a:latin typeface="Cambria Math" panose="02040503050406030204" pitchFamily="18" charset="0"/>
                  </a:rPr>
                  <a:t>𝟓)</a:t>
                </a:r>
                <a:r>
                  <a:rPr lang="en-US"/>
                  <a:t> </a:t>
                </a:r>
              </a:p>
              <a:p>
                <a:r>
                  <a:rPr lang="en-IN" sz="1200" b="1">
                    <a:solidFill>
                      <a:srgbClr val="FF0000"/>
                    </a:solidFill>
                    <a:latin typeface="Proxima Nova"/>
                  </a:rPr>
                  <a:t>equal slopes </a:t>
                </a:r>
                <a:endParaRPr lang="en-US" sz="1200" b="1">
                  <a:solidFill>
                    <a:srgbClr val="FF0000"/>
                  </a:solidFill>
                  <a:latin typeface="Proxima Nova"/>
                </a:endParaRPr>
              </a:p>
              <a:p>
                <a:r>
                  <a:rPr lang="en-IN" sz="1200" b="1">
                    <a:solidFill>
                      <a:srgbClr val="FF0000"/>
                    </a:solidFill>
                    <a:latin typeface="Proxima Nova"/>
                  </a:rPr>
                  <a:t>product of slopes is −1 </a:t>
                </a:r>
                <a:endParaRPr lang="en-US"/>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42325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12</a:t>
            </a:r>
          </a:p>
          <a:p>
            <a:r>
              <a:rPr lang="en-IN"/>
              <a:t>8</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36</a:t>
            </a:fld>
            <a:endParaRPr lang="en-US"/>
          </a:p>
        </p:txBody>
      </p:sp>
    </p:spTree>
    <p:extLst>
      <p:ext uri="{BB962C8B-B14F-4D97-AF65-F5344CB8AC3E}">
        <p14:creationId xmlns:p14="http://schemas.microsoft.com/office/powerpoint/2010/main" val="2356541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3.5</a:t>
            </a:r>
          </a:p>
          <a:p>
            <a:r>
              <a:rPr lang="en-IN" sz="1200">
                <a:solidFill>
                  <a:srgbClr val="FF0000"/>
                </a:solidFill>
              </a:rPr>
              <a:t>Sample answer: Find a pair of alternate interior, alternate exterior, or corresponding angles. If the angles are congruent, then the lines are parallel. </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37</a:t>
            </a:fld>
            <a:endParaRPr lang="en-US"/>
          </a:p>
        </p:txBody>
      </p:sp>
    </p:spTree>
    <p:extLst>
      <p:ext uri="{BB962C8B-B14F-4D97-AF65-F5344CB8AC3E}">
        <p14:creationId xmlns:p14="http://schemas.microsoft.com/office/powerpoint/2010/main" val="238007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a:p>
        </p:txBody>
      </p:sp>
    </p:spTree>
    <p:extLst>
      <p:ext uri="{BB962C8B-B14F-4D97-AF65-F5344CB8AC3E}">
        <p14:creationId xmlns:p14="http://schemas.microsoft.com/office/powerpoint/2010/main" val="222282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a:p>
        </p:txBody>
      </p:sp>
    </p:spTree>
    <p:extLst>
      <p:ext uri="{BB962C8B-B14F-4D97-AF65-F5344CB8AC3E}">
        <p14:creationId xmlns:p14="http://schemas.microsoft.com/office/powerpoint/2010/main" val="217413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a:p>
        </p:txBody>
      </p:sp>
    </p:spTree>
    <p:extLst>
      <p:ext uri="{BB962C8B-B14F-4D97-AF65-F5344CB8AC3E}">
        <p14:creationId xmlns:p14="http://schemas.microsoft.com/office/powerpoint/2010/main" val="428091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rgbClr val="FF0000"/>
                </a:solidFill>
              </a:rPr>
              <a:t>D</a:t>
            </a:r>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a:p>
        </p:txBody>
      </p:sp>
    </p:spTree>
    <p:extLst>
      <p:ext uri="{BB962C8B-B14F-4D97-AF65-F5344CB8AC3E}">
        <p14:creationId xmlns:p14="http://schemas.microsoft.com/office/powerpoint/2010/main" val="219753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effectLst/>
                <a:latin typeface="Cambria Math" panose="02040503050406030204" pitchFamily="18" charset="0"/>
                <a:ea typeface="Calibri" panose="020F0502020204030204" pitchFamily="34" charset="0"/>
                <a:cs typeface="Cambria Math" panose="02040503050406030204" pitchFamily="18" charset="0"/>
              </a:rPr>
              <a:t>𝓃</a:t>
            </a:r>
            <a:r>
              <a:rPr lang="pt-BR" sz="1200" i="1" dirty="0">
                <a:solidFill>
                  <a:srgbClr val="FF0000"/>
                </a:solidFill>
              </a:rPr>
              <a:t> </a:t>
            </a:r>
            <a:r>
              <a:rPr lang="pt-BR" sz="1200" dirty="0">
                <a:solidFill>
                  <a:srgbClr val="FF0000"/>
                </a:solidFill>
              </a:rPr>
              <a:t>∥ </a:t>
            </a:r>
            <a:r>
              <a:rPr lang="en-US" sz="1200" dirty="0">
                <a:solidFill>
                  <a:srgbClr val="FF0000"/>
                </a:solidFill>
                <a:effectLst/>
                <a:latin typeface="Cambria Math" panose="02040503050406030204" pitchFamily="18" charset="0"/>
                <a:ea typeface="Calibri" panose="020F0502020204030204" pitchFamily="34" charset="0"/>
                <a:cs typeface="Cambria Math" panose="02040503050406030204" pitchFamily="18" charset="0"/>
              </a:rPr>
              <a:t>𝓀</a:t>
            </a:r>
            <a:r>
              <a:rPr lang="pt-BR" sz="1200" b="1" dirty="0">
                <a:solidFill>
                  <a:srgbClr val="FF0000"/>
                </a:solidFill>
              </a:rPr>
              <a:t>; </a:t>
            </a:r>
            <a:r>
              <a:rPr lang="pt-BR" sz="1200" dirty="0">
                <a:solidFill>
                  <a:srgbClr val="FF0000"/>
                </a:solidFill>
              </a:rPr>
              <a:t>Consecutive Interior Angles Converse</a:t>
            </a:r>
          </a:p>
          <a:p>
            <a:r>
              <a:rPr lang="en-IN" sz="1200" dirty="0">
                <a:solidFill>
                  <a:srgbClr val="FF0000"/>
                </a:solidFill>
              </a:rPr>
              <a:t>A</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a:p>
        </p:txBody>
      </p:sp>
    </p:spTree>
    <p:extLst>
      <p:ext uri="{BB962C8B-B14F-4D97-AF65-F5344CB8AC3E}">
        <p14:creationId xmlns:p14="http://schemas.microsoft.com/office/powerpoint/2010/main" val="48750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a:p>
        </p:txBody>
      </p:sp>
    </p:spTree>
    <p:extLst>
      <p:ext uri="{BB962C8B-B14F-4D97-AF65-F5344CB8AC3E}">
        <p14:creationId xmlns:p14="http://schemas.microsoft.com/office/powerpoint/2010/main" val="172259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70324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9/22/2024</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0" u="none" strike="noStrike" kern="1200" baseline="0">
                <a:solidFill>
                  <a:schemeClr val="tx2"/>
                </a:solidFill>
                <a:latin typeface="+mn-lt"/>
                <a:ea typeface="+mn-ea"/>
                <a:cs typeface="+mn-cs"/>
              </a:rPr>
              <a:t>Proving Lines Parallel</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80934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Section 3-9</a:t>
            </a:r>
          </a:p>
          <a:p>
            <a:endParaRPr lang="en-US" sz="3600" b="1" dirty="0">
              <a:solidFill>
                <a:srgbClr val="33175A"/>
              </a:solidFill>
              <a:latin typeface="Arial" panose="020B0604020202020204" pitchFamily="34" charset="0"/>
              <a:cs typeface="Arial" panose="020B0604020202020204" pitchFamily="34" charset="0"/>
            </a:endParaRPr>
          </a:p>
          <a:p>
            <a:r>
              <a:rPr lang="en-US" sz="3600" b="1" dirty="0">
                <a:solidFill>
                  <a:srgbClr val="33175A"/>
                </a:solidFill>
                <a:latin typeface="Arial" panose="020B0604020202020204" pitchFamily="34" charset="0"/>
                <a:cs typeface="Arial" panose="020B0604020202020204" pitchFamily="34" charset="0"/>
              </a:rPr>
              <a:t>Proving Lines Parallel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Identifying Parallel Lines </a:t>
            </a:r>
          </a:p>
        </p:txBody>
      </p:sp>
      <p:graphicFrame>
        <p:nvGraphicFramePr>
          <p:cNvPr id="5" name="Table 4"/>
          <p:cNvGraphicFramePr>
            <a:graphicFrameLocks noGrp="1"/>
          </p:cNvGraphicFramePr>
          <p:nvPr>
            <p:extLst>
              <p:ext uri="{D42A27DB-BD31-4B8C-83A1-F6EECF244321}">
                <p14:modId xmlns:p14="http://schemas.microsoft.com/office/powerpoint/2010/main" val="3003602406"/>
              </p:ext>
            </p:extLst>
          </p:nvPr>
        </p:nvGraphicFramePr>
        <p:xfrm>
          <a:off x="459873" y="1873411"/>
          <a:ext cx="6766560" cy="4644493"/>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3914084382"/>
                    </a:ext>
                  </a:extLst>
                </a:gridCol>
              </a:tblGrid>
              <a:tr h="810000">
                <a:tc>
                  <a:txBody>
                    <a:bodyPr/>
                    <a:lstStyle/>
                    <a:p>
                      <a:r>
                        <a:rPr lang="en-IN" sz="2800" b="1" i="0" u="none" strike="noStrike" kern="1200" baseline="0">
                          <a:solidFill>
                            <a:schemeClr val="tx1"/>
                          </a:solidFill>
                          <a:latin typeface="+mn-lt"/>
                          <a:ea typeface="+mn-ea"/>
                          <a:cs typeface="+mn-cs"/>
                        </a:rPr>
                        <a:t>Theorem 3.21: </a:t>
                      </a:r>
                      <a:r>
                        <a:rPr lang="en-IN" sz="2800" b="1" i="0" u="none" strike="noStrike" kern="1200" baseline="0">
                          <a:solidFill>
                            <a:schemeClr val="tx2"/>
                          </a:solidFill>
                          <a:latin typeface="+mn-lt"/>
                          <a:ea typeface="+mn-ea"/>
                          <a:cs typeface="+mn-cs"/>
                        </a:rPr>
                        <a:t>Consecutive Interior Angles Converse</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122661"/>
                  </a:ext>
                </a:extLst>
              </a:tr>
              <a:tr h="2011680">
                <a:tc>
                  <a:txBody>
                    <a:bodyPr/>
                    <a:lstStyle/>
                    <a:p>
                      <a:r>
                        <a:rPr lang="en-IN" sz="2800" b="0" i="0" u="none" strike="noStrike" kern="1200" baseline="0">
                          <a:solidFill>
                            <a:srgbClr val="5E5E5E"/>
                          </a:solidFill>
                          <a:latin typeface="+mn-lt"/>
                          <a:ea typeface="+mn-ea"/>
                          <a:cs typeface="+mn-cs"/>
                        </a:rPr>
                        <a:t>If two lines in a plane are cut by a transversal so that a pair of consecutive interior angles is supplementary, then the lines are parallel.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524106"/>
                  </a:ext>
                </a:extLst>
              </a:tr>
              <a:tr h="1687933">
                <a:tc>
                  <a:txBody>
                    <a:bodyPr/>
                    <a:lstStyle/>
                    <a:p>
                      <a:r>
                        <a:rPr lang="en-IN" sz="2800" b="0" i="0" u="none" strike="noStrike" kern="1200" baseline="0" dirty="0">
                          <a:solidFill>
                            <a:srgbClr val="5E5E5E"/>
                          </a:solidFill>
                          <a:latin typeface="+mn-lt"/>
                          <a:ea typeface="+mn-ea"/>
                          <a:cs typeface="+mn-cs"/>
                        </a:rPr>
                        <a:t>If </a:t>
                      </a:r>
                      <a:r>
                        <a:rPr lang="en-IN" sz="2800" b="0" i="1" u="none" strike="noStrike" kern="1200" baseline="0" dirty="0">
                          <a:solidFill>
                            <a:srgbClr val="5E5E5E"/>
                          </a:solidFill>
                          <a:latin typeface="+mn-lt"/>
                          <a:ea typeface="+mn-ea"/>
                          <a:cs typeface="+mn-cs"/>
                        </a:rPr>
                        <a:t>m</a:t>
                      </a:r>
                      <a:r>
                        <a:rPr lang="en-IN" sz="2800" b="0" i="0" u="none" strike="noStrike" kern="1200" baseline="0" dirty="0">
                          <a:solidFill>
                            <a:srgbClr val="5E5E5E"/>
                          </a:solidFill>
                          <a:latin typeface="+mn-lt"/>
                          <a:ea typeface="+mn-ea"/>
                          <a:cs typeface="+mn-cs"/>
                        </a:rPr>
                        <a:t>∠</a:t>
                      </a:r>
                      <a:r>
                        <a:rPr lang="en-IN" sz="2800" b="0" i="0" u="none" strike="noStrike" kern="1200" baseline="0" dirty="0">
                          <a:solidFill>
                            <a:srgbClr val="B96D00"/>
                          </a:solidFill>
                          <a:latin typeface="+mn-lt"/>
                          <a:ea typeface="+mn-ea"/>
                          <a:cs typeface="+mn-cs"/>
                        </a:rPr>
                        <a:t>7</a:t>
                      </a:r>
                      <a:r>
                        <a:rPr lang="en-IN" sz="2800" b="0" i="0" u="none" strike="noStrike" kern="1200" baseline="0" dirty="0">
                          <a:solidFill>
                            <a:srgbClr val="5E5E5E"/>
                          </a:solidFill>
                          <a:latin typeface="+mn-lt"/>
                          <a:ea typeface="+mn-ea"/>
                          <a:cs typeface="+mn-cs"/>
                        </a:rPr>
                        <a:t> + </a:t>
                      </a:r>
                      <a:r>
                        <a:rPr lang="en-IN" sz="2800" b="0" i="1" u="none" strike="noStrike" kern="1200" baseline="0" dirty="0">
                          <a:solidFill>
                            <a:srgbClr val="5E5E5E"/>
                          </a:solidFill>
                          <a:latin typeface="+mn-lt"/>
                          <a:ea typeface="+mn-ea"/>
                          <a:cs typeface="+mn-cs"/>
                        </a:rPr>
                        <a:t>m</a:t>
                      </a:r>
                      <a:r>
                        <a:rPr lang="en-IN" sz="2800" b="0" i="0" u="none" strike="noStrike" kern="1200" baseline="0" dirty="0">
                          <a:solidFill>
                            <a:srgbClr val="5E5E5E"/>
                          </a:solidFill>
                          <a:latin typeface="+mn-lt"/>
                          <a:ea typeface="+mn-ea"/>
                          <a:cs typeface="+mn-cs"/>
                        </a:rPr>
                        <a:t>∠</a:t>
                      </a:r>
                      <a:r>
                        <a:rPr lang="en-IN" sz="2800" b="0" i="0" u="none" strike="noStrike" kern="1200" baseline="0" dirty="0">
                          <a:solidFill>
                            <a:srgbClr val="00B050"/>
                          </a:solidFill>
                          <a:latin typeface="+mn-lt"/>
                          <a:ea typeface="+mn-ea"/>
                          <a:cs typeface="+mn-cs"/>
                        </a:rPr>
                        <a:t>6</a:t>
                      </a:r>
                      <a:r>
                        <a:rPr lang="en-IN" sz="2800" b="0" i="0" u="none" strike="noStrike" kern="1200" baseline="0" dirty="0">
                          <a:solidFill>
                            <a:srgbClr val="5E5E5E"/>
                          </a:solidFill>
                          <a:latin typeface="+mn-lt"/>
                          <a:ea typeface="+mn-ea"/>
                          <a:cs typeface="+mn-cs"/>
                        </a:rPr>
                        <a:t> = 180°, then </a:t>
                      </a:r>
                      <a:r>
                        <a:rPr lang="en-US" sz="2800" kern="1200" dirty="0">
                          <a:solidFill>
                            <a:schemeClr val="tx2"/>
                          </a:solidFill>
                          <a:effectLst/>
                          <a:latin typeface="+mn-lt"/>
                          <a:ea typeface="+mn-ea"/>
                          <a:cs typeface="+mn-cs"/>
                        </a:rPr>
                        <a:t>𝒶</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 </a:t>
                      </a:r>
                      <a:r>
                        <a:rPr lang="en-US" sz="2800" kern="1200" dirty="0">
                          <a:solidFill>
                            <a:schemeClr val="tx2"/>
                          </a:solidFill>
                          <a:effectLst/>
                          <a:latin typeface="+mn-lt"/>
                          <a:ea typeface="+mn-ea"/>
                          <a:cs typeface="+mn-cs"/>
                        </a:rPr>
                        <a:t>𝒷</a:t>
                      </a:r>
                      <a:r>
                        <a:rPr lang="en-IN" sz="2800" b="0" i="0" u="none" strike="noStrike" kern="1200" baseline="0" dirty="0">
                          <a:solidFill>
                            <a:schemeClr val="tx2"/>
                          </a:solidFill>
                          <a:latin typeface="+mn-lt"/>
                          <a:ea typeface="+mn-ea"/>
                          <a:cs typeface="+mn-cs"/>
                        </a:rPr>
                        <a:t>. </a:t>
                      </a:r>
                      <a:endParaRPr lang="en-IN" sz="2800" b="0" i="0" u="none" strike="noStrike" kern="1200" baseline="0" dirty="0">
                        <a:solidFill>
                          <a:srgbClr val="5E5E5E"/>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10967"/>
                  </a:ext>
                </a:extLst>
              </a:tr>
            </a:tbl>
          </a:graphicData>
        </a:graphic>
      </p:graphicFrame>
      <p:pic>
        <p:nvPicPr>
          <p:cNvPr id="8" name="Picture 7" descr="Shape, arrow, polygon&#10;&#10;Description automatically generated">
            <a:extLst>
              <a:ext uri="{FF2B5EF4-FFF2-40B4-BE49-F238E27FC236}">
                <a16:creationId xmlns:a16="http://schemas.microsoft.com/office/drawing/2014/main" id="{5300E3CE-41FF-4B69-93D0-CAD4B7A5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867" y="1873411"/>
            <a:ext cx="3511745" cy="2383422"/>
          </a:xfrm>
          <a:prstGeom prst="rect">
            <a:avLst/>
          </a:prstGeom>
        </p:spPr>
      </p:pic>
    </p:spTree>
    <p:extLst>
      <p:ext uri="{BB962C8B-B14F-4D97-AF65-F5344CB8AC3E}">
        <p14:creationId xmlns:p14="http://schemas.microsoft.com/office/powerpoint/2010/main" val="241091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Identifying Parallel Lines </a:t>
            </a:r>
          </a:p>
        </p:txBody>
      </p:sp>
      <p:graphicFrame>
        <p:nvGraphicFramePr>
          <p:cNvPr id="5" name="Table 4"/>
          <p:cNvGraphicFramePr>
            <a:graphicFrameLocks noGrp="1"/>
          </p:cNvGraphicFramePr>
          <p:nvPr>
            <p:extLst>
              <p:ext uri="{D42A27DB-BD31-4B8C-83A1-F6EECF244321}">
                <p14:modId xmlns:p14="http://schemas.microsoft.com/office/powerpoint/2010/main" val="2310812825"/>
              </p:ext>
            </p:extLst>
          </p:nvPr>
        </p:nvGraphicFramePr>
        <p:xfrm>
          <a:off x="459873" y="1873411"/>
          <a:ext cx="6766560" cy="4644493"/>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3914084382"/>
                    </a:ext>
                  </a:extLst>
                </a:gridCol>
              </a:tblGrid>
              <a:tr h="810000">
                <a:tc>
                  <a:txBody>
                    <a:bodyPr/>
                    <a:lstStyle/>
                    <a:p>
                      <a:r>
                        <a:rPr lang="en-IN" sz="2800" b="1" i="0" u="none" strike="noStrike" kern="1200" baseline="0">
                          <a:solidFill>
                            <a:schemeClr val="tx1"/>
                          </a:solidFill>
                          <a:latin typeface="+mn-lt"/>
                          <a:ea typeface="+mn-ea"/>
                          <a:cs typeface="+mn-cs"/>
                        </a:rPr>
                        <a:t>Theorem 3.22: </a:t>
                      </a:r>
                      <a:r>
                        <a:rPr lang="en-IN" sz="2800" b="1" i="0" u="none" strike="noStrike" kern="1200" baseline="0">
                          <a:solidFill>
                            <a:schemeClr val="tx2"/>
                          </a:solidFill>
                          <a:latin typeface="+mn-lt"/>
                          <a:ea typeface="+mn-ea"/>
                          <a:cs typeface="+mn-cs"/>
                        </a:rPr>
                        <a:t>Alternate Interior Angles Converse</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122661"/>
                  </a:ext>
                </a:extLst>
              </a:tr>
              <a:tr h="2011680">
                <a:tc>
                  <a:txBody>
                    <a:bodyPr/>
                    <a:lstStyle/>
                    <a:p>
                      <a:r>
                        <a:rPr lang="en-IN" sz="2800" b="0" i="0" u="none" strike="noStrike" kern="1200" baseline="0">
                          <a:solidFill>
                            <a:srgbClr val="5E5E5E"/>
                          </a:solidFill>
                          <a:latin typeface="+mn-lt"/>
                          <a:ea typeface="+mn-ea"/>
                          <a:cs typeface="+mn-cs"/>
                        </a:rPr>
                        <a:t>If two lines in a plane are cut by a transversal so that a pair of alternate interior angles is congruent, then the lines are parallel.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524106"/>
                  </a:ext>
                </a:extLst>
              </a:tr>
              <a:tr h="1687933">
                <a:tc>
                  <a:txBody>
                    <a:bodyPr/>
                    <a:lstStyle/>
                    <a:p>
                      <a:r>
                        <a:rPr lang="en-IN" sz="2800" b="0" i="0" u="none" strike="noStrike" kern="1200" baseline="0" dirty="0">
                          <a:solidFill>
                            <a:srgbClr val="5E5E5E"/>
                          </a:solidFill>
                          <a:latin typeface="+mn-lt"/>
                          <a:ea typeface="+mn-ea"/>
                          <a:cs typeface="+mn-cs"/>
                        </a:rPr>
                        <a:t>If ∠</a:t>
                      </a:r>
                      <a:r>
                        <a:rPr lang="en-IN" sz="2800" b="0" i="0" u="none" strike="noStrike" kern="1200" baseline="0" dirty="0">
                          <a:solidFill>
                            <a:srgbClr val="B96D00"/>
                          </a:solidFill>
                          <a:latin typeface="+mn-lt"/>
                          <a:ea typeface="+mn-ea"/>
                          <a:cs typeface="+mn-cs"/>
                        </a:rPr>
                        <a:t>7</a:t>
                      </a:r>
                      <a:r>
                        <a:rPr lang="en-IN" sz="2800" b="0" i="0" u="none" strike="noStrike" kern="1200" baseline="0" dirty="0">
                          <a:solidFill>
                            <a:srgbClr val="5E5E5E"/>
                          </a:solidFill>
                          <a:latin typeface="+mn-lt"/>
                          <a:ea typeface="+mn-ea"/>
                          <a:cs typeface="+mn-cs"/>
                        </a:rPr>
                        <a:t> ≅ ∠</a:t>
                      </a:r>
                      <a:r>
                        <a:rPr lang="en-IN" sz="2800" b="0" i="0" u="none" strike="noStrike" kern="1200" baseline="0" dirty="0">
                          <a:solidFill>
                            <a:srgbClr val="00B050"/>
                          </a:solidFill>
                          <a:latin typeface="+mn-lt"/>
                          <a:ea typeface="+mn-ea"/>
                          <a:cs typeface="+mn-cs"/>
                        </a:rPr>
                        <a:t>3</a:t>
                      </a:r>
                      <a:r>
                        <a:rPr lang="en-IN" sz="2800" b="0" i="0" u="none" strike="noStrike" kern="1200" baseline="0" dirty="0">
                          <a:solidFill>
                            <a:srgbClr val="5E5E5E"/>
                          </a:solidFill>
                          <a:latin typeface="+mn-lt"/>
                          <a:ea typeface="+mn-ea"/>
                          <a:cs typeface="+mn-cs"/>
                        </a:rPr>
                        <a:t>, then </a:t>
                      </a:r>
                      <a:r>
                        <a:rPr lang="en-US" sz="2800" kern="1200" dirty="0">
                          <a:solidFill>
                            <a:schemeClr val="tx2"/>
                          </a:solidFill>
                          <a:effectLst/>
                          <a:latin typeface="+mn-lt"/>
                          <a:ea typeface="+mn-ea"/>
                          <a:cs typeface="+mn-cs"/>
                        </a:rPr>
                        <a:t>𝒶</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 </a:t>
                      </a:r>
                      <a:r>
                        <a:rPr lang="en-US" sz="2800" kern="1200" dirty="0">
                          <a:solidFill>
                            <a:schemeClr val="tx2"/>
                          </a:solidFill>
                          <a:effectLst/>
                          <a:latin typeface="+mn-lt"/>
                          <a:ea typeface="+mn-ea"/>
                          <a:cs typeface="+mn-cs"/>
                        </a:rPr>
                        <a:t>𝒷</a:t>
                      </a:r>
                      <a:r>
                        <a:rPr lang="en-IN" sz="2800" b="0" i="0" u="none" strike="noStrike" kern="1200" baseline="0" dirty="0">
                          <a:solidFill>
                            <a:schemeClr val="tx2"/>
                          </a:solidFill>
                          <a:latin typeface="+mn-lt"/>
                          <a:ea typeface="+mn-ea"/>
                          <a:cs typeface="+mn-cs"/>
                        </a:rPr>
                        <a:t>. </a:t>
                      </a:r>
                      <a:endParaRPr lang="en-IN" sz="2800" b="0" i="0" u="none" strike="noStrike" kern="1200" baseline="0" dirty="0">
                        <a:solidFill>
                          <a:srgbClr val="5E5E5E"/>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10967"/>
                  </a:ext>
                </a:extLst>
              </a:tr>
            </a:tbl>
          </a:graphicData>
        </a:graphic>
      </p:graphicFrame>
      <p:pic>
        <p:nvPicPr>
          <p:cNvPr id="8" name="Picture 7" descr="Shape, arrow, polygon&#10;&#10;Description automatically generated">
            <a:extLst>
              <a:ext uri="{FF2B5EF4-FFF2-40B4-BE49-F238E27FC236}">
                <a16:creationId xmlns:a16="http://schemas.microsoft.com/office/drawing/2014/main" id="{5300E3CE-41FF-4B69-93D0-CAD4B7A5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867" y="1873411"/>
            <a:ext cx="3511745" cy="2383422"/>
          </a:xfrm>
          <a:prstGeom prst="rect">
            <a:avLst/>
          </a:prstGeom>
        </p:spPr>
      </p:pic>
    </p:spTree>
    <p:extLst>
      <p:ext uri="{BB962C8B-B14F-4D97-AF65-F5344CB8AC3E}">
        <p14:creationId xmlns:p14="http://schemas.microsoft.com/office/powerpoint/2010/main" val="426210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Identifying Parallel Lines</a:t>
            </a:r>
          </a:p>
        </p:txBody>
      </p:sp>
      <p:graphicFrame>
        <p:nvGraphicFramePr>
          <p:cNvPr id="5" name="Table 4"/>
          <p:cNvGraphicFramePr>
            <a:graphicFrameLocks noGrp="1"/>
          </p:cNvGraphicFramePr>
          <p:nvPr>
            <p:extLst>
              <p:ext uri="{D42A27DB-BD31-4B8C-83A1-F6EECF244321}">
                <p14:modId xmlns:p14="http://schemas.microsoft.com/office/powerpoint/2010/main" val="3752147200"/>
              </p:ext>
            </p:extLst>
          </p:nvPr>
        </p:nvGraphicFramePr>
        <p:xfrm>
          <a:off x="459873" y="1855683"/>
          <a:ext cx="9178113" cy="1689671"/>
        </p:xfrm>
        <a:graphic>
          <a:graphicData uri="http://schemas.openxmlformats.org/drawingml/2006/table">
            <a:tbl>
              <a:tblPr firstRow="1" bandRow="1">
                <a:tableStyleId>{5C22544A-7EE6-4342-B048-85BDC9FD1C3A}</a:tableStyleId>
              </a:tblPr>
              <a:tblGrid>
                <a:gridCol w="9178113">
                  <a:extLst>
                    <a:ext uri="{9D8B030D-6E8A-4147-A177-3AD203B41FA5}">
                      <a16:colId xmlns:a16="http://schemas.microsoft.com/office/drawing/2014/main" val="3914084382"/>
                    </a:ext>
                  </a:extLst>
                </a:gridCol>
              </a:tblGrid>
              <a:tr h="401806">
                <a:tc>
                  <a:txBody>
                    <a:bodyPr/>
                    <a:lstStyle/>
                    <a:p>
                      <a:r>
                        <a:rPr lang="en-IN" sz="2800" b="1" i="0" u="none" strike="noStrike" kern="1200" baseline="0">
                          <a:solidFill>
                            <a:schemeClr val="tx1"/>
                          </a:solidFill>
                          <a:latin typeface="+mn-lt"/>
                          <a:ea typeface="+mn-ea"/>
                          <a:cs typeface="+mn-cs"/>
                        </a:rPr>
                        <a:t>Theorem 3.23: </a:t>
                      </a:r>
                      <a:r>
                        <a:rPr lang="en-IN" sz="2800" b="1" i="0" u="none" strike="noStrike" kern="1200" baseline="0">
                          <a:solidFill>
                            <a:schemeClr val="tx2"/>
                          </a:solidFill>
                          <a:latin typeface="+mn-lt"/>
                          <a:ea typeface="+mn-ea"/>
                          <a:cs typeface="+mn-cs"/>
                        </a:rPr>
                        <a:t>Perpendicular Transversal Converse</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122661"/>
                  </a:ext>
                </a:extLst>
              </a:tr>
              <a:tr h="1171511">
                <a:tc>
                  <a:txBody>
                    <a:bodyPr/>
                    <a:lstStyle/>
                    <a:p>
                      <a:r>
                        <a:rPr lang="en-IN" sz="2800" b="0" i="0" u="none" strike="noStrike" kern="1200" baseline="0">
                          <a:solidFill>
                            <a:srgbClr val="5E5E5E"/>
                          </a:solidFill>
                          <a:latin typeface="+mn-lt"/>
                          <a:ea typeface="+mn-ea"/>
                          <a:cs typeface="+mn-cs"/>
                        </a:rPr>
                        <a:t>If two lines in a plane are perpendicular to the same line, then the lines are parallel.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524106"/>
                  </a:ext>
                </a:extLst>
              </a:tr>
            </a:tbl>
          </a:graphicData>
        </a:graphic>
      </p:graphicFrame>
    </p:spTree>
    <p:extLst>
      <p:ext uri="{BB962C8B-B14F-4D97-AF65-F5344CB8AC3E}">
        <p14:creationId xmlns:p14="http://schemas.microsoft.com/office/powerpoint/2010/main" val="64985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68462"/>
            <a:ext cx="7896187" cy="37276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Use the given information to determine which lines, if any, are parallel. State the postulate or theorem that justifies your answer.</a:t>
            </a:r>
          </a:p>
          <a:p>
            <a:r>
              <a:rPr lang="en-IN" sz="2800" b="1" dirty="0">
                <a:solidFill>
                  <a:schemeClr val="tx1"/>
                </a:solidFill>
              </a:rPr>
              <a:t>a. ∠2 ≅ ∠8</a:t>
            </a:r>
          </a:p>
          <a:p>
            <a:r>
              <a:rPr lang="en-IN" sz="2800" b="1" dirty="0">
                <a:solidFill>
                  <a:schemeClr val="tx1"/>
                </a:solidFill>
              </a:rPr>
              <a:t>b. ∠3 ≅ ∠11  </a:t>
            </a:r>
          </a:p>
          <a:p>
            <a:r>
              <a:rPr lang="en-IN" sz="2800" b="1" dirty="0">
                <a:solidFill>
                  <a:schemeClr val="tx1"/>
                </a:solidFill>
              </a:rPr>
              <a:t>c. ∠12 ≅ ∠14 </a:t>
            </a:r>
            <a:endParaRPr lang="en-IN" sz="2800" dirty="0">
              <a:solidFill>
                <a:schemeClr val="tx1"/>
              </a:solidFill>
            </a:endParaRPr>
          </a:p>
        </p:txBody>
      </p:sp>
      <p:pic>
        <p:nvPicPr>
          <p:cNvPr id="5" name="Picture 4" descr="Shape&#10;&#10;Description automatically generated">
            <a:extLst>
              <a:ext uri="{FF2B5EF4-FFF2-40B4-BE49-F238E27FC236}">
                <a16:creationId xmlns:a16="http://schemas.microsoft.com/office/drawing/2014/main" id="{3A60FAFB-01DB-4BEA-B4C9-D860E2E54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404" y="1875396"/>
            <a:ext cx="3254247" cy="2150125"/>
          </a:xfrm>
          <a:prstGeom prst="rect">
            <a:avLst/>
          </a:prstGeom>
        </p:spPr>
      </p:pic>
    </p:spTree>
    <p:extLst>
      <p:ext uri="{BB962C8B-B14F-4D97-AF65-F5344CB8AC3E}">
        <p14:creationId xmlns:p14="http://schemas.microsoft.com/office/powerpoint/2010/main" val="39266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5" name="Content Placeholder 2">
            <a:extLst>
              <a:ext uri="{FF2B5EF4-FFF2-40B4-BE49-F238E27FC236}">
                <a16:creationId xmlns:a16="http://schemas.microsoft.com/office/drawing/2014/main" id="{791FEAEA-7E77-4B9C-8015-6540AF8B714B}"/>
              </a:ext>
            </a:extLst>
          </p:cNvPr>
          <p:cNvSpPr txBox="1">
            <a:spLocks/>
          </p:cNvSpPr>
          <p:nvPr/>
        </p:nvSpPr>
        <p:spPr>
          <a:xfrm>
            <a:off x="459873" y="1771617"/>
            <a:ext cx="7458441" cy="258637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 ∠2 ≅ ∠8 </a:t>
            </a:r>
            <a:endParaRPr lang="en-IN" sz="2800" dirty="0">
              <a:solidFill>
                <a:schemeClr val="tx1"/>
              </a:solidFill>
            </a:endParaRPr>
          </a:p>
          <a:p>
            <a:r>
              <a:rPr lang="en-IN" sz="2800" dirty="0"/>
              <a:t>∠2 and ∠8 are alternate interior angles</a:t>
            </a:r>
            <a:r>
              <a:rPr lang="en-IN" sz="2800" b="1" dirty="0"/>
              <a:t> </a:t>
            </a:r>
            <a:r>
              <a:rPr lang="en-IN" sz="2800" dirty="0"/>
              <a:t>of lines </a:t>
            </a:r>
            <a:r>
              <a:rPr lang="en-US" sz="2800" kern="1200" dirty="0">
                <a:solidFill>
                  <a:schemeClr val="tx2"/>
                </a:solidFill>
                <a:effectLst/>
                <a:latin typeface="+mn-lt"/>
                <a:ea typeface="+mn-ea"/>
                <a:cs typeface="+mn-cs"/>
              </a:rPr>
              <a:t>𝒶</a:t>
            </a:r>
            <a:r>
              <a:rPr lang="en-IN" sz="2800" b="0" i="1" u="none" strike="noStrike" kern="1200" baseline="0" dirty="0">
                <a:solidFill>
                  <a:schemeClr val="tx2"/>
                </a:solidFill>
                <a:latin typeface="+mn-lt"/>
                <a:ea typeface="+mn-ea"/>
                <a:cs typeface="+mn-cs"/>
              </a:rPr>
              <a:t> </a:t>
            </a:r>
            <a:r>
              <a:rPr lang="en-IN" sz="2800" dirty="0"/>
              <a:t>and</a:t>
            </a:r>
            <a:r>
              <a:rPr lang="en-IN" sz="2800" b="0" i="0" u="none" strike="noStrike" kern="1200" baseline="0" dirty="0">
                <a:solidFill>
                  <a:schemeClr val="tx2"/>
                </a:solidFill>
                <a:latin typeface="+mn-lt"/>
                <a:ea typeface="+mn-ea"/>
                <a:cs typeface="+mn-cs"/>
              </a:rPr>
              <a:t> </a:t>
            </a:r>
            <a:r>
              <a:rPr lang="en-US" sz="2800" kern="1200" dirty="0">
                <a:solidFill>
                  <a:schemeClr val="tx2"/>
                </a:solidFill>
                <a:effectLst/>
                <a:latin typeface="+mn-lt"/>
                <a:ea typeface="+mn-ea"/>
                <a:cs typeface="+mn-cs"/>
              </a:rPr>
              <a:t>𝒷</a:t>
            </a:r>
            <a:r>
              <a:rPr lang="en-IN" sz="2800" dirty="0"/>
              <a:t>.</a:t>
            </a:r>
          </a:p>
          <a:p>
            <a:r>
              <a:rPr lang="en-IN" sz="2800" dirty="0"/>
              <a:t>Because ∠2 ≅ ∠8, </a:t>
            </a:r>
            <a:r>
              <a:rPr lang="en-US" sz="2800" kern="1200" dirty="0">
                <a:solidFill>
                  <a:schemeClr val="tx2"/>
                </a:solidFill>
                <a:effectLst/>
                <a:latin typeface="+mn-lt"/>
                <a:ea typeface="+mn-ea"/>
                <a:cs typeface="+mn-cs"/>
              </a:rPr>
              <a:t>𝒶</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 </a:t>
            </a:r>
            <a:r>
              <a:rPr lang="en-US" sz="2800" kern="1200" dirty="0">
                <a:solidFill>
                  <a:schemeClr val="tx2"/>
                </a:solidFill>
                <a:effectLst/>
                <a:latin typeface="+mn-lt"/>
                <a:ea typeface="+mn-ea"/>
                <a:cs typeface="+mn-cs"/>
              </a:rPr>
              <a:t>𝒷</a:t>
            </a:r>
            <a:r>
              <a:rPr lang="en-IN" sz="2800" dirty="0">
                <a:effectLst/>
              </a:rPr>
              <a:t> </a:t>
            </a:r>
            <a:r>
              <a:rPr lang="en-IN" sz="2800" dirty="0"/>
              <a:t>by the Alternate Interior Angles Converse.</a:t>
            </a:r>
            <a:endParaRPr lang="en-US" sz="2800" dirty="0"/>
          </a:p>
        </p:txBody>
      </p:sp>
      <p:pic>
        <p:nvPicPr>
          <p:cNvPr id="6" name="Picture 5" descr="Shape&#10;&#10;Description automatically generated">
            <a:extLst>
              <a:ext uri="{FF2B5EF4-FFF2-40B4-BE49-F238E27FC236}">
                <a16:creationId xmlns:a16="http://schemas.microsoft.com/office/drawing/2014/main" id="{997033BD-F4A7-43B6-907F-B55D96A07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404" y="1875396"/>
            <a:ext cx="3254247" cy="2150125"/>
          </a:xfrm>
          <a:prstGeom prst="rect">
            <a:avLst/>
          </a:prstGeom>
        </p:spPr>
      </p:pic>
    </p:spTree>
    <p:extLst>
      <p:ext uri="{BB962C8B-B14F-4D97-AF65-F5344CB8AC3E}">
        <p14:creationId xmlns:p14="http://schemas.microsoft.com/office/powerpoint/2010/main" val="260510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5" name="Content Placeholder 2">
            <a:extLst>
              <a:ext uri="{FF2B5EF4-FFF2-40B4-BE49-F238E27FC236}">
                <a16:creationId xmlns:a16="http://schemas.microsoft.com/office/drawing/2014/main" id="{791FEAEA-7E77-4B9C-8015-6540AF8B714B}"/>
              </a:ext>
            </a:extLst>
          </p:cNvPr>
          <p:cNvSpPr txBox="1">
            <a:spLocks/>
          </p:cNvSpPr>
          <p:nvPr/>
        </p:nvSpPr>
        <p:spPr>
          <a:xfrm>
            <a:off x="459873" y="1837722"/>
            <a:ext cx="7380622" cy="29215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b. ∠3 ≅ ∠11 </a:t>
            </a:r>
            <a:endParaRPr lang="en-IN" sz="2800" dirty="0">
              <a:solidFill>
                <a:schemeClr val="tx1"/>
              </a:solidFill>
            </a:endParaRPr>
          </a:p>
          <a:p>
            <a:r>
              <a:rPr lang="en-IN" sz="2800" dirty="0"/>
              <a:t>∠3 and ∠11 are corresponding angle of lines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dirty="0"/>
              <a:t> and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dirty="0"/>
              <a:t>. Because</a:t>
            </a:r>
          </a:p>
          <a:p>
            <a:r>
              <a:rPr lang="en-IN" sz="2800" dirty="0"/>
              <a:t>∠3 ≅ ∠11,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i="1" dirty="0"/>
              <a:t> </a:t>
            </a:r>
            <a:r>
              <a:rPr lang="en-IN" sz="2800" dirty="0"/>
              <a:t>by the Converse of the Corresponding Angles Theorem.</a:t>
            </a:r>
            <a:endParaRPr lang="en-US" sz="2800" dirty="0"/>
          </a:p>
        </p:txBody>
      </p:sp>
      <p:pic>
        <p:nvPicPr>
          <p:cNvPr id="6" name="Picture 5" descr="Shape&#10;&#10;Description automatically generated">
            <a:extLst>
              <a:ext uri="{FF2B5EF4-FFF2-40B4-BE49-F238E27FC236}">
                <a16:creationId xmlns:a16="http://schemas.microsoft.com/office/drawing/2014/main" id="{7EAB3DC6-F57F-46D0-8987-9943352D4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404" y="1875396"/>
            <a:ext cx="3254247" cy="2150125"/>
          </a:xfrm>
          <a:prstGeom prst="rect">
            <a:avLst/>
          </a:prstGeom>
        </p:spPr>
      </p:pic>
    </p:spTree>
    <p:extLst>
      <p:ext uri="{BB962C8B-B14F-4D97-AF65-F5344CB8AC3E}">
        <p14:creationId xmlns:p14="http://schemas.microsoft.com/office/powerpoint/2010/main" val="279797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5" name="Content Placeholder 2">
            <a:extLst>
              <a:ext uri="{FF2B5EF4-FFF2-40B4-BE49-F238E27FC236}">
                <a16:creationId xmlns:a16="http://schemas.microsoft.com/office/drawing/2014/main" id="{791FEAEA-7E77-4B9C-8015-6540AF8B714B}"/>
              </a:ext>
            </a:extLst>
          </p:cNvPr>
          <p:cNvSpPr txBox="1">
            <a:spLocks/>
          </p:cNvSpPr>
          <p:nvPr/>
        </p:nvSpPr>
        <p:spPr>
          <a:xfrm>
            <a:off x="459873" y="1837723"/>
            <a:ext cx="7550531" cy="25202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 ∠12 ≅ ∠14 </a:t>
            </a:r>
            <a:endParaRPr lang="en-IN" sz="2800" dirty="0">
              <a:solidFill>
                <a:schemeClr val="tx1"/>
              </a:solidFill>
            </a:endParaRPr>
          </a:p>
          <a:p>
            <a:r>
              <a:rPr lang="en-IN" sz="2800" dirty="0"/>
              <a:t>∠12 and ∠14 are alternate exterior angles of lines </a:t>
            </a:r>
            <a:r>
              <a:rPr lang="en-US" sz="2800" kern="1200" dirty="0">
                <a:solidFill>
                  <a:schemeClr val="tx2"/>
                </a:solidFill>
                <a:effectLst/>
                <a:latin typeface="+mn-lt"/>
                <a:ea typeface="+mn-ea"/>
                <a:cs typeface="+mn-cs"/>
              </a:rPr>
              <a:t>𝒶</a:t>
            </a:r>
            <a:r>
              <a:rPr lang="en-IN" sz="2800" b="0" i="1" u="none" strike="noStrike" kern="1200" baseline="0" dirty="0">
                <a:solidFill>
                  <a:schemeClr val="tx2"/>
                </a:solidFill>
                <a:latin typeface="+mn-lt"/>
                <a:ea typeface="+mn-ea"/>
                <a:cs typeface="+mn-cs"/>
              </a:rPr>
              <a:t> </a:t>
            </a:r>
            <a:r>
              <a:rPr lang="en-IN" sz="2800" dirty="0"/>
              <a:t>and</a:t>
            </a:r>
            <a:r>
              <a:rPr lang="en-IN" sz="2800" b="0" i="0" u="none" strike="noStrike" kern="1200" baseline="0" dirty="0">
                <a:solidFill>
                  <a:schemeClr val="tx2"/>
                </a:solidFill>
                <a:latin typeface="+mn-lt"/>
                <a:ea typeface="+mn-ea"/>
                <a:cs typeface="+mn-cs"/>
              </a:rPr>
              <a:t> </a:t>
            </a:r>
            <a:r>
              <a:rPr lang="en-US" sz="2800" kern="1200" dirty="0">
                <a:solidFill>
                  <a:schemeClr val="tx2"/>
                </a:solidFill>
                <a:effectLst/>
                <a:latin typeface="+mn-lt"/>
                <a:ea typeface="+mn-ea"/>
                <a:cs typeface="+mn-cs"/>
              </a:rPr>
              <a:t>𝒷.</a:t>
            </a:r>
            <a:endParaRPr lang="en-IN" sz="2800" dirty="0"/>
          </a:p>
          <a:p>
            <a:r>
              <a:rPr lang="en-IN" sz="2800" dirty="0"/>
              <a:t>Because ∠12 ≅ ∠14, </a:t>
            </a:r>
            <a:r>
              <a:rPr lang="en-US" sz="2800" kern="1200" dirty="0">
                <a:solidFill>
                  <a:schemeClr val="tx2"/>
                </a:solidFill>
                <a:effectLst/>
                <a:latin typeface="+mn-lt"/>
                <a:ea typeface="+mn-ea"/>
                <a:cs typeface="+mn-cs"/>
              </a:rPr>
              <a:t>𝒶</a:t>
            </a:r>
            <a:r>
              <a:rPr lang="en-IN" sz="2800" i="1" dirty="0"/>
              <a:t> </a:t>
            </a:r>
            <a:r>
              <a:rPr lang="en-IN" sz="2800" dirty="0"/>
              <a:t>∥</a:t>
            </a:r>
            <a:r>
              <a:rPr lang="en-IN" sz="2800" b="1" dirty="0"/>
              <a:t> </a:t>
            </a:r>
            <a:r>
              <a:rPr lang="en-US" sz="2800" kern="1200" dirty="0">
                <a:solidFill>
                  <a:schemeClr val="tx2"/>
                </a:solidFill>
                <a:effectLst/>
                <a:latin typeface="+mn-lt"/>
                <a:ea typeface="+mn-ea"/>
                <a:cs typeface="+mn-cs"/>
              </a:rPr>
              <a:t>𝒷</a:t>
            </a:r>
            <a:r>
              <a:rPr lang="en-IN" sz="2800" i="1" dirty="0"/>
              <a:t> </a:t>
            </a:r>
            <a:r>
              <a:rPr lang="en-IN" sz="2800" dirty="0"/>
              <a:t>by the Alternate Exterior Angles Converse.</a:t>
            </a:r>
          </a:p>
        </p:txBody>
      </p:sp>
      <p:pic>
        <p:nvPicPr>
          <p:cNvPr id="6" name="Picture 5" descr="Shape&#10;&#10;Description automatically generated">
            <a:extLst>
              <a:ext uri="{FF2B5EF4-FFF2-40B4-BE49-F238E27FC236}">
                <a16:creationId xmlns:a16="http://schemas.microsoft.com/office/drawing/2014/main" id="{A5CC7E0A-317E-40C0-8937-E97F207B1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404" y="1875396"/>
            <a:ext cx="3254247" cy="2150125"/>
          </a:xfrm>
          <a:prstGeom prst="rect">
            <a:avLst/>
          </a:prstGeom>
        </p:spPr>
      </p:pic>
    </p:spTree>
    <p:extLst>
      <p:ext uri="{BB962C8B-B14F-4D97-AF65-F5344CB8AC3E}">
        <p14:creationId xmlns:p14="http://schemas.microsoft.com/office/powerpoint/2010/main" val="324054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6524820" cy="31971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a:solidFill>
                  <a:schemeClr val="tx1"/>
                </a:solidFill>
              </a:rPr>
              <a:t>Check</a:t>
            </a:r>
            <a:endParaRPr lang="en-US" sz="2800"/>
          </a:p>
          <a:p>
            <a:r>
              <a:rPr lang="en-IN" sz="2800"/>
              <a:t>Use the given information to determine which lines, if any, are parallel. State the postulate or theorem that justifies your answer.</a:t>
            </a:r>
            <a:endParaRPr lang="en-US" sz="2800"/>
          </a:p>
        </p:txBody>
      </p:sp>
      <p:pic>
        <p:nvPicPr>
          <p:cNvPr id="5" name="Picture 4" descr="A picture containing graphical user interface&#10;&#10;Description automatically generated">
            <a:extLst>
              <a:ext uri="{FF2B5EF4-FFF2-40B4-BE49-F238E27FC236}">
                <a16:creationId xmlns:a16="http://schemas.microsoft.com/office/drawing/2014/main" id="{EE74F9F0-7238-41B9-9FE3-82D18FDEA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819" y="1698735"/>
            <a:ext cx="3239246" cy="2889300"/>
          </a:xfrm>
          <a:prstGeom prst="rect">
            <a:avLst/>
          </a:prstGeom>
        </p:spPr>
      </p:pic>
    </p:spTree>
    <p:extLst>
      <p:ext uri="{BB962C8B-B14F-4D97-AF65-F5344CB8AC3E}">
        <p14:creationId xmlns:p14="http://schemas.microsoft.com/office/powerpoint/2010/main" val="331731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7758709" cy="42222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r>
              <a:rPr lang="en-IN" sz="2800" b="1" dirty="0">
                <a:solidFill>
                  <a:schemeClr val="tx1"/>
                </a:solidFill>
              </a:rPr>
              <a:t>a. </a:t>
            </a:r>
            <a:r>
              <a:rPr lang="en-IN" sz="2800" dirty="0"/>
              <a:t>∠1 ≅ ∠15 </a:t>
            </a:r>
            <a:endParaRPr lang="en-IN" sz="2800" dirty="0">
              <a:solidFill>
                <a:srgbClr val="FF0000"/>
              </a:solidFill>
            </a:endParaRPr>
          </a:p>
          <a:p>
            <a:pPr marL="363538"/>
            <a:r>
              <a:rPr lang="en-IN" sz="2800" dirty="0"/>
              <a:t>A.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dirty="0"/>
              <a:t>; Alternate Exterior Angles Converse </a:t>
            </a:r>
          </a:p>
          <a:p>
            <a:pPr marL="363538"/>
            <a:r>
              <a:rPr lang="pt-BR" sz="2800" dirty="0"/>
              <a:t>B.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pt-BR" sz="2800" i="1" dirty="0"/>
              <a:t> </a:t>
            </a:r>
            <a:r>
              <a:rPr lang="pt-BR"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𝓀</a:t>
            </a:r>
            <a:r>
              <a:rPr lang="pt-BR" sz="2800" dirty="0"/>
              <a:t>; Alternate Exterior Angles Converse </a:t>
            </a:r>
          </a:p>
          <a:p>
            <a:pPr marL="715963" indent="-352425"/>
            <a:r>
              <a:rPr lang="en-IN" sz="2800" dirty="0"/>
              <a:t>C.</a:t>
            </a:r>
            <a:r>
              <a:rPr lang="en-US" sz="2800" dirty="0">
                <a:effectLst/>
                <a:latin typeface="Cambria Math" panose="02040503050406030204" pitchFamily="18" charset="0"/>
                <a:ea typeface="Calibri" panose="020F0502020204030204" pitchFamily="34" charset="0"/>
                <a:cs typeface="Cambria Math" panose="02040503050406030204" pitchFamily="18" charset="0"/>
              </a:rPr>
              <a:t> 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i="1" dirty="0"/>
              <a:t> </a:t>
            </a:r>
            <a:r>
              <a:rPr lang="en-IN" sz="2800" dirty="0"/>
              <a:t>; Converse of Corresponding Angles Theorem </a:t>
            </a:r>
          </a:p>
          <a:p>
            <a:pPr marL="804863" indent="-441325"/>
            <a:r>
              <a:rPr lang="en-IN" sz="2800" dirty="0"/>
              <a:t>D. It is not possible to determine whether the lines are parallel. </a:t>
            </a:r>
            <a:endParaRPr lang="en-US" sz="2800" dirty="0"/>
          </a:p>
        </p:txBody>
      </p:sp>
      <p:pic>
        <p:nvPicPr>
          <p:cNvPr id="5" name="Picture 4" descr="A picture containing graphical user interface&#10;&#10;Description automatically generated">
            <a:extLst>
              <a:ext uri="{FF2B5EF4-FFF2-40B4-BE49-F238E27FC236}">
                <a16:creationId xmlns:a16="http://schemas.microsoft.com/office/drawing/2014/main" id="{529527E8-4E1C-4373-9347-CDCDD4D79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819" y="1698735"/>
            <a:ext cx="3239246" cy="2889300"/>
          </a:xfrm>
          <a:prstGeom prst="rect">
            <a:avLst/>
          </a:prstGeom>
        </p:spPr>
      </p:pic>
    </p:spTree>
    <p:extLst>
      <p:ext uri="{BB962C8B-B14F-4D97-AF65-F5344CB8AC3E}">
        <p14:creationId xmlns:p14="http://schemas.microsoft.com/office/powerpoint/2010/main" val="178754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4"/>
            <a:ext cx="9873948" cy="46249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IN" sz="2800" b="1" dirty="0">
                <a:solidFill>
                  <a:schemeClr val="tx1"/>
                </a:solidFill>
              </a:rPr>
              <a:t>b. </a:t>
            </a:r>
            <a:r>
              <a:rPr lang="en-IN" sz="2800" i="1" dirty="0"/>
              <a:t>m</a:t>
            </a:r>
            <a:r>
              <a:rPr lang="en-IN" sz="2800" dirty="0"/>
              <a:t>∠3 + </a:t>
            </a:r>
            <a:r>
              <a:rPr lang="en-IN" sz="2800" i="1" dirty="0"/>
              <a:t>m</a:t>
            </a:r>
            <a:r>
              <a:rPr lang="en-IN" sz="2800" dirty="0"/>
              <a:t>∠10 = 180°</a:t>
            </a:r>
          </a:p>
          <a:p>
            <a:pPr marL="363538">
              <a:spcBef>
                <a:spcPts val="500"/>
              </a:spcBef>
            </a:pPr>
            <a:r>
              <a:rPr lang="pt-BR" sz="2800" dirty="0">
                <a:solidFill>
                  <a:srgbClr val="FF0000"/>
                </a:solidFill>
              </a:rPr>
              <a:t> </a:t>
            </a:r>
            <a:br>
              <a:rPr lang="pt-BR" sz="2800" dirty="0">
                <a:solidFill>
                  <a:srgbClr val="FF0000"/>
                </a:solidFill>
              </a:rPr>
            </a:br>
            <a:r>
              <a:rPr lang="en-IN" sz="2800" dirty="0">
                <a:solidFill>
                  <a:srgbClr val="FF0000"/>
                </a:solidFill>
              </a:rPr>
              <a:t> </a:t>
            </a:r>
          </a:p>
          <a:p>
            <a:pPr>
              <a:spcBef>
                <a:spcPts val="1000"/>
              </a:spcBef>
            </a:pPr>
            <a:r>
              <a:rPr lang="en-IN" sz="2800" b="1" dirty="0">
                <a:solidFill>
                  <a:schemeClr val="tx1"/>
                </a:solidFill>
              </a:rPr>
              <a:t>c. </a:t>
            </a:r>
            <a:r>
              <a:rPr lang="en-IN" sz="2800" dirty="0"/>
              <a:t>∠3 ≅ ∠5  </a:t>
            </a:r>
            <a:endParaRPr lang="en-IN" sz="2800" dirty="0">
              <a:solidFill>
                <a:srgbClr val="FF0000"/>
              </a:solidFill>
            </a:endParaRPr>
          </a:p>
          <a:p>
            <a:pPr marL="452438">
              <a:spcBef>
                <a:spcPts val="1000"/>
              </a:spcBef>
            </a:pPr>
            <a:r>
              <a:rPr lang="en-IN" sz="2800" dirty="0"/>
              <a:t>A.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dirty="0"/>
              <a:t>; Alternate Interior Angles Converse </a:t>
            </a:r>
          </a:p>
          <a:p>
            <a:pPr marL="452438">
              <a:spcBef>
                <a:spcPts val="1000"/>
              </a:spcBef>
            </a:pPr>
            <a:r>
              <a:rPr lang="en-IN" sz="2800" dirty="0"/>
              <a:t>B.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dirty="0"/>
              <a:t>; Consecutive Interior Angles Converse </a:t>
            </a:r>
          </a:p>
          <a:p>
            <a:pPr marL="452438">
              <a:spcBef>
                <a:spcPts val="1000"/>
              </a:spcBef>
            </a:pPr>
            <a:r>
              <a:rPr lang="en-IN" sz="2800" dirty="0"/>
              <a:t>C.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pt-BR" sz="2800" i="1" dirty="0"/>
              <a:t> </a:t>
            </a:r>
            <a:r>
              <a:rPr lang="pt-BR"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𝓀</a:t>
            </a:r>
            <a:r>
              <a:rPr lang="en-IN" sz="2800" dirty="0"/>
              <a:t>; Alternate Interior Angles Converse </a:t>
            </a:r>
          </a:p>
          <a:p>
            <a:pPr marL="804863" indent="-352425">
              <a:spcBef>
                <a:spcPts val="1000"/>
              </a:spcBef>
            </a:pPr>
            <a:r>
              <a:rPr lang="en-IN" sz="2800" dirty="0"/>
              <a:t>D. It is not possible to determine whether the lines are parallel. </a:t>
            </a:r>
            <a:endParaRPr lang="en-US" sz="2800" dirty="0"/>
          </a:p>
        </p:txBody>
      </p:sp>
    </p:spTree>
    <p:extLst>
      <p:ext uri="{BB962C8B-B14F-4D97-AF65-F5344CB8AC3E}">
        <p14:creationId xmlns:p14="http://schemas.microsoft.com/office/powerpoint/2010/main" val="266208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1" name="TextBox 10">
            <a:extLst>
              <a:ext uri="{FF2B5EF4-FFF2-40B4-BE49-F238E27FC236}">
                <a16:creationId xmlns:a16="http://schemas.microsoft.com/office/drawing/2014/main" id="{3B444D6E-B0F7-6C42-A572-7680D7C7EF9B}"/>
              </a:ext>
            </a:extLst>
          </p:cNvPr>
          <p:cNvSpPr txBox="1"/>
          <p:nvPr/>
        </p:nvSpPr>
        <p:spPr>
          <a:xfrm>
            <a:off x="454711" y="1248795"/>
            <a:ext cx="9295218" cy="5098832"/>
          </a:xfrm>
          <a:prstGeom prst="rect">
            <a:avLst/>
          </a:prstGeom>
          <a:noFill/>
        </p:spPr>
        <p:txBody>
          <a:bodyPr wrap="square" rtlCol="0">
            <a:spAutoFit/>
          </a:bodyPr>
          <a:lstStyle/>
          <a:p>
            <a:pPr>
              <a:spcBef>
                <a:spcPts val="1200"/>
              </a:spcBef>
            </a:pPr>
            <a:r>
              <a:rPr lang="en-IN" sz="2800" b="1"/>
              <a:t>Find the slope of the line that goes through the given points.</a:t>
            </a:r>
          </a:p>
          <a:p>
            <a:pPr>
              <a:spcBef>
                <a:spcPts val="1200"/>
              </a:spcBef>
              <a:spcAft>
                <a:spcPts val="600"/>
              </a:spcAft>
            </a:pPr>
            <a:r>
              <a:rPr lang="en-IN" sz="2800" b="1">
                <a:latin typeface="Proxima Nova"/>
              </a:rPr>
              <a:t>1.</a:t>
            </a:r>
            <a:r>
              <a:rPr lang="en-IN" sz="2800" b="1"/>
              <a:t>  </a:t>
            </a:r>
            <a:r>
              <a:rPr lang="en-IN" sz="2800">
                <a:solidFill>
                  <a:srgbClr val="5E5E5E"/>
                </a:solidFill>
              </a:rPr>
              <a:t>(0, 3), (2, −5)</a:t>
            </a:r>
            <a:endParaRPr lang="en-IN" sz="2800" b="1">
              <a:solidFill>
                <a:srgbClr val="5E5E5E"/>
              </a:solidFill>
            </a:endParaRPr>
          </a:p>
          <a:p>
            <a:pPr>
              <a:spcBef>
                <a:spcPts val="1200"/>
              </a:spcBef>
              <a:spcAft>
                <a:spcPts val="1200"/>
              </a:spcAft>
            </a:pPr>
            <a:r>
              <a:rPr lang="en-IN" sz="2800" b="1">
                <a:latin typeface="Proxima Nova"/>
              </a:rPr>
              <a:t>2.</a:t>
            </a:r>
            <a:r>
              <a:rPr lang="en-IN" sz="2800" b="1"/>
              <a:t>  </a:t>
            </a:r>
            <a:r>
              <a:rPr lang="en-IN" sz="2800">
                <a:solidFill>
                  <a:srgbClr val="5E5E5E"/>
                </a:solidFill>
              </a:rPr>
              <a:t>(1, 2), (−4, 2)</a:t>
            </a:r>
            <a:endParaRPr lang="en-IN" sz="2800" b="1"/>
          </a:p>
          <a:p>
            <a:pPr>
              <a:spcBef>
                <a:spcPts val="1000"/>
              </a:spcBef>
              <a:spcAft>
                <a:spcPts val="600"/>
              </a:spcAft>
            </a:pPr>
            <a:r>
              <a:rPr lang="en-IN" sz="2800" b="1">
                <a:latin typeface="Proxima Nova"/>
              </a:rPr>
              <a:t>3.</a:t>
            </a:r>
            <a:r>
              <a:rPr lang="en-IN" sz="2800"/>
              <a:t>  </a:t>
            </a:r>
            <a:r>
              <a:rPr lang="en-IN" sz="2800">
                <a:solidFill>
                  <a:srgbClr val="5E5E5E"/>
                </a:solidFill>
              </a:rPr>
              <a:t>(6, −1), (−4, −3)</a:t>
            </a:r>
          </a:p>
          <a:p>
            <a:pPr>
              <a:spcBef>
                <a:spcPts val="1000"/>
              </a:spcBef>
            </a:pPr>
            <a:r>
              <a:rPr lang="en-IN" sz="2800" b="1"/>
              <a:t>Describe the slopes of lines with the following relationships. </a:t>
            </a:r>
            <a:endParaRPr lang="en-IN" sz="2800"/>
          </a:p>
          <a:p>
            <a:pPr>
              <a:spcBef>
                <a:spcPts val="1000"/>
              </a:spcBef>
            </a:pPr>
            <a:r>
              <a:rPr lang="en-IN" sz="2800" b="1">
                <a:latin typeface="Proxima Nova"/>
              </a:rPr>
              <a:t>4. </a:t>
            </a:r>
            <a:r>
              <a:rPr lang="en-IN" sz="2800">
                <a:solidFill>
                  <a:srgbClr val="5E5E5E"/>
                </a:solidFill>
              </a:rPr>
              <a:t>parallel</a:t>
            </a:r>
            <a:endParaRPr lang="en-IN" sz="2800">
              <a:solidFill>
                <a:srgbClr val="FF0000"/>
              </a:solidFill>
            </a:endParaRPr>
          </a:p>
          <a:p>
            <a:pPr>
              <a:spcBef>
                <a:spcPts val="1000"/>
              </a:spcBef>
            </a:pPr>
            <a:r>
              <a:rPr lang="en-IN" sz="2800" b="1">
                <a:latin typeface="Proxima Nova"/>
              </a:rPr>
              <a:t>5. </a:t>
            </a:r>
            <a:r>
              <a:rPr lang="en-IN" sz="2800">
                <a:solidFill>
                  <a:srgbClr val="5E5E5E"/>
                </a:solidFill>
              </a:rPr>
              <a:t>perpendicular</a:t>
            </a:r>
            <a:endParaRPr lang="en-IN" sz="2800" b="1">
              <a:solidFill>
                <a:srgbClr val="FF0000"/>
              </a:solidFill>
            </a:endParaRPr>
          </a:p>
        </p:txBody>
      </p:sp>
    </p:spTree>
    <p:extLst>
      <p:ext uri="{BB962C8B-B14F-4D97-AF65-F5344CB8AC3E}">
        <p14:creationId xmlns:p14="http://schemas.microsoft.com/office/powerpoint/2010/main" val="247638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7758709" cy="42222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r>
              <a:rPr lang="en-IN" sz="2800" b="1" dirty="0">
                <a:solidFill>
                  <a:schemeClr val="tx1"/>
                </a:solidFill>
              </a:rPr>
              <a:t>a. </a:t>
            </a:r>
            <a:r>
              <a:rPr lang="en-IN" sz="2800" dirty="0"/>
              <a:t>∠1 ≅ ∠15 </a:t>
            </a:r>
            <a:r>
              <a:rPr lang="en-IN" sz="2800" dirty="0">
                <a:solidFill>
                  <a:srgbClr val="FF0000"/>
                </a:solidFill>
              </a:rPr>
              <a:t>D</a:t>
            </a:r>
          </a:p>
          <a:p>
            <a:pPr marL="363538"/>
            <a:r>
              <a:rPr lang="en-IN" sz="2800" dirty="0"/>
              <a:t>A.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dirty="0"/>
              <a:t>; Alternate Exterior Angles Converse </a:t>
            </a:r>
          </a:p>
          <a:p>
            <a:pPr marL="363538"/>
            <a:r>
              <a:rPr lang="pt-BR" sz="2800" dirty="0"/>
              <a:t>B.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pt-BR" sz="2800" i="1" dirty="0"/>
              <a:t> </a:t>
            </a:r>
            <a:r>
              <a:rPr lang="pt-BR"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𝓀</a:t>
            </a:r>
            <a:r>
              <a:rPr lang="pt-BR" sz="2800" dirty="0"/>
              <a:t>; Alternate Exterior Angles Converse </a:t>
            </a:r>
          </a:p>
          <a:p>
            <a:pPr marL="715963" indent="-352425"/>
            <a:r>
              <a:rPr lang="en-IN" sz="2800" dirty="0"/>
              <a:t>C.</a:t>
            </a:r>
            <a:r>
              <a:rPr lang="en-US" sz="2800" dirty="0">
                <a:effectLst/>
                <a:latin typeface="Cambria Math" panose="02040503050406030204" pitchFamily="18" charset="0"/>
                <a:ea typeface="Calibri" panose="020F0502020204030204" pitchFamily="34" charset="0"/>
                <a:cs typeface="Cambria Math" panose="02040503050406030204" pitchFamily="18" charset="0"/>
              </a:rPr>
              <a:t> 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i="1" dirty="0"/>
              <a:t> </a:t>
            </a:r>
            <a:r>
              <a:rPr lang="en-IN" sz="2800" dirty="0"/>
              <a:t>; Converse of Corresponding Angles Theorem </a:t>
            </a:r>
          </a:p>
          <a:p>
            <a:pPr marL="804863" indent="-441325"/>
            <a:r>
              <a:rPr lang="en-IN" sz="2800" dirty="0"/>
              <a:t>D. It is not possible to determine whether the lines are parallel. </a:t>
            </a:r>
            <a:endParaRPr lang="en-US" sz="2800" dirty="0"/>
          </a:p>
        </p:txBody>
      </p:sp>
      <p:pic>
        <p:nvPicPr>
          <p:cNvPr id="5" name="Picture 4" descr="A picture containing graphical user interface&#10;&#10;Description automatically generated">
            <a:extLst>
              <a:ext uri="{FF2B5EF4-FFF2-40B4-BE49-F238E27FC236}">
                <a16:creationId xmlns:a16="http://schemas.microsoft.com/office/drawing/2014/main" id="{529527E8-4E1C-4373-9347-CDCDD4D79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819" y="1698735"/>
            <a:ext cx="3239246" cy="2889300"/>
          </a:xfrm>
          <a:prstGeom prst="rect">
            <a:avLst/>
          </a:prstGeom>
        </p:spPr>
      </p:pic>
    </p:spTree>
    <p:extLst>
      <p:ext uri="{BB962C8B-B14F-4D97-AF65-F5344CB8AC3E}">
        <p14:creationId xmlns:p14="http://schemas.microsoft.com/office/powerpoint/2010/main" val="1512190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Parallel Lines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4"/>
            <a:ext cx="9873948" cy="46249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IN" sz="2800" b="1" dirty="0">
                <a:solidFill>
                  <a:schemeClr val="tx1"/>
                </a:solidFill>
              </a:rPr>
              <a:t>b. </a:t>
            </a:r>
            <a:r>
              <a:rPr lang="en-IN" sz="2800" i="1" dirty="0"/>
              <a:t>m</a:t>
            </a:r>
            <a:r>
              <a:rPr lang="en-IN" sz="2800" dirty="0"/>
              <a:t>∠3 + </a:t>
            </a:r>
            <a:r>
              <a:rPr lang="en-IN" sz="2800" i="1" dirty="0"/>
              <a:t>m</a:t>
            </a:r>
            <a:r>
              <a:rPr lang="en-IN" sz="2800" dirty="0"/>
              <a:t>∠10 = 180°</a:t>
            </a:r>
          </a:p>
          <a:p>
            <a:pPr marL="363538">
              <a:spcBef>
                <a:spcPts val="500"/>
              </a:spcBef>
            </a:pPr>
            <a:r>
              <a:rPr lang="en-US" sz="2800" dirty="0">
                <a:solidFill>
                  <a:srgbClr val="FF0000"/>
                </a:solidFill>
                <a:effectLst/>
                <a:latin typeface="Cambria Math" panose="02040503050406030204" pitchFamily="18" charset="0"/>
                <a:ea typeface="Calibri" panose="020F0502020204030204" pitchFamily="34" charset="0"/>
                <a:cs typeface="Cambria Math" panose="02040503050406030204" pitchFamily="18" charset="0"/>
              </a:rPr>
              <a:t>𝓃</a:t>
            </a:r>
            <a:r>
              <a:rPr lang="pt-BR" sz="2800" i="1" dirty="0">
                <a:solidFill>
                  <a:srgbClr val="FF0000"/>
                </a:solidFill>
              </a:rPr>
              <a:t> </a:t>
            </a:r>
            <a:r>
              <a:rPr lang="pt-BR" sz="2800" dirty="0">
                <a:solidFill>
                  <a:srgbClr val="FF0000"/>
                </a:solidFill>
              </a:rPr>
              <a:t>∥ </a:t>
            </a:r>
            <a:r>
              <a:rPr lang="en-US" sz="2800" dirty="0">
                <a:solidFill>
                  <a:srgbClr val="FF0000"/>
                </a:solidFill>
                <a:effectLst/>
                <a:latin typeface="Cambria Math" panose="02040503050406030204" pitchFamily="18" charset="0"/>
                <a:ea typeface="Calibri" panose="020F0502020204030204" pitchFamily="34" charset="0"/>
                <a:cs typeface="Cambria Math" panose="02040503050406030204" pitchFamily="18" charset="0"/>
              </a:rPr>
              <a:t>𝓀</a:t>
            </a:r>
            <a:r>
              <a:rPr lang="pt-BR" sz="2800" b="1" dirty="0">
                <a:solidFill>
                  <a:srgbClr val="FF0000"/>
                </a:solidFill>
              </a:rPr>
              <a:t>; </a:t>
            </a:r>
            <a:r>
              <a:rPr lang="pt-BR" sz="2800" dirty="0">
                <a:solidFill>
                  <a:srgbClr val="FF0000"/>
                </a:solidFill>
              </a:rPr>
              <a:t>Consecutive Interior Angles Converse </a:t>
            </a:r>
            <a:br>
              <a:rPr lang="pt-BR" sz="2800" dirty="0">
                <a:solidFill>
                  <a:srgbClr val="FF0000"/>
                </a:solidFill>
              </a:rPr>
            </a:br>
            <a:r>
              <a:rPr lang="en-IN" sz="2800" dirty="0">
                <a:solidFill>
                  <a:srgbClr val="FF0000"/>
                </a:solidFill>
              </a:rPr>
              <a:t> </a:t>
            </a:r>
          </a:p>
          <a:p>
            <a:pPr>
              <a:spcBef>
                <a:spcPts val="1000"/>
              </a:spcBef>
            </a:pPr>
            <a:r>
              <a:rPr lang="en-IN" sz="2800" b="1" dirty="0">
                <a:solidFill>
                  <a:schemeClr val="tx1"/>
                </a:solidFill>
              </a:rPr>
              <a:t>c. </a:t>
            </a:r>
            <a:r>
              <a:rPr lang="en-IN" sz="2800" dirty="0"/>
              <a:t>∠3 ≅ ∠5  </a:t>
            </a:r>
            <a:r>
              <a:rPr lang="en-IN" sz="2800" dirty="0">
                <a:solidFill>
                  <a:srgbClr val="FF0000"/>
                </a:solidFill>
              </a:rPr>
              <a:t>A</a:t>
            </a:r>
          </a:p>
          <a:p>
            <a:pPr marL="452438">
              <a:spcBef>
                <a:spcPts val="1000"/>
              </a:spcBef>
            </a:pPr>
            <a:r>
              <a:rPr lang="en-IN" sz="2800" dirty="0"/>
              <a:t>A.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dirty="0"/>
              <a:t>; Alternate Interior Angles Converse </a:t>
            </a:r>
          </a:p>
          <a:p>
            <a:pPr marL="452438">
              <a:spcBef>
                <a:spcPts val="1000"/>
              </a:spcBef>
            </a:pPr>
            <a:r>
              <a:rPr lang="en-IN" sz="2800" dirty="0"/>
              <a:t>B.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𝓁</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dirty="0"/>
              <a:t>; Consecutive Interior Angles Converse </a:t>
            </a:r>
          </a:p>
          <a:p>
            <a:pPr marL="452438">
              <a:spcBef>
                <a:spcPts val="1000"/>
              </a:spcBef>
            </a:pPr>
            <a:r>
              <a:rPr lang="en-IN" sz="2800" dirty="0"/>
              <a:t>C.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pt-BR" sz="2800" i="1" dirty="0"/>
              <a:t> </a:t>
            </a:r>
            <a:r>
              <a:rPr lang="pt-BR"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𝓀</a:t>
            </a:r>
            <a:r>
              <a:rPr lang="en-IN" sz="2800" dirty="0"/>
              <a:t>; Alternate Interior Angles Converse </a:t>
            </a:r>
          </a:p>
          <a:p>
            <a:pPr marL="804863" indent="-352425">
              <a:spcBef>
                <a:spcPts val="1000"/>
              </a:spcBef>
            </a:pPr>
            <a:r>
              <a:rPr lang="en-IN" sz="2800" dirty="0"/>
              <a:t>D. It is not possible to determine whether the lines are parallel. </a:t>
            </a:r>
            <a:endParaRPr lang="en-US" sz="2800" dirty="0"/>
          </a:p>
        </p:txBody>
      </p:sp>
    </p:spTree>
    <p:extLst>
      <p:ext uri="{BB962C8B-B14F-4D97-AF65-F5344CB8AC3E}">
        <p14:creationId xmlns:p14="http://schemas.microsoft.com/office/powerpoint/2010/main" val="162860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Angle Relationships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5951943" cy="14961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Find the value of </a:t>
            </a:r>
            <a:r>
              <a:rPr lang="en-IN" sz="2800" b="1" i="1" dirty="0">
                <a:solidFill>
                  <a:schemeClr val="tx1"/>
                </a:solidFill>
              </a:rPr>
              <a:t>y </a:t>
            </a:r>
            <a:r>
              <a:rPr lang="en-IN" sz="2800" b="1" dirty="0">
                <a:solidFill>
                  <a:schemeClr val="tx1"/>
                </a:solidFill>
              </a:rPr>
              <a:t>so that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ℯ</a:t>
            </a:r>
            <a:r>
              <a:rPr lang="en-IN" sz="2800" b="1" i="1" dirty="0">
                <a:solidFill>
                  <a:schemeClr val="tx1"/>
                </a:solidFill>
              </a:rPr>
              <a:t> ||</a:t>
            </a:r>
            <a:r>
              <a:rPr lang="en-IN" sz="2800" b="1" dirty="0">
                <a:solidFill>
                  <a:schemeClr val="tx1"/>
                </a:solidFill>
              </a:rPr>
              <a:t>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𝒻</a:t>
            </a:r>
            <a:r>
              <a:rPr lang="en-IN" sz="2800" b="1" dirty="0">
                <a:solidFill>
                  <a:schemeClr val="tx1"/>
                </a:solidFill>
              </a:rPr>
              <a:t>. Identify the postulate or theorem you used. </a:t>
            </a:r>
            <a:endParaRPr lang="en-US" sz="2800" b="1" dirty="0">
              <a:solidFill>
                <a:schemeClr val="tx1"/>
              </a:solidFill>
            </a:endParaRPr>
          </a:p>
        </p:txBody>
      </p:sp>
      <p:pic>
        <p:nvPicPr>
          <p:cNvPr id="3" name="Picture 2">
            <a:extLst>
              <a:ext uri="{FF2B5EF4-FFF2-40B4-BE49-F238E27FC236}">
                <a16:creationId xmlns:a16="http://schemas.microsoft.com/office/drawing/2014/main" id="{E28A186F-5B96-4270-BC01-9B65E6589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080" y="1828088"/>
            <a:ext cx="3427308" cy="2194560"/>
          </a:xfrm>
          <a:prstGeom prst="rect">
            <a:avLst/>
          </a:prstGeom>
        </p:spPr>
      </p:pic>
    </p:spTree>
    <p:extLst>
      <p:ext uri="{BB962C8B-B14F-4D97-AF65-F5344CB8AC3E}">
        <p14:creationId xmlns:p14="http://schemas.microsoft.com/office/powerpoint/2010/main" val="394748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Angle Relationships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19075"/>
            <a:ext cx="10387421" cy="21873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solidFill>
                  <a:srgbClr val="5E5E5E"/>
                </a:solidFill>
              </a:rPr>
              <a:t>From the figure, you know that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𝒹</a:t>
            </a:r>
            <a:r>
              <a:rPr lang="en-IN" sz="2800" i="1" dirty="0">
                <a:solidFill>
                  <a:srgbClr val="5E5E5E"/>
                </a:solidFill>
              </a:rPr>
              <a:t> </a:t>
            </a:r>
            <a:r>
              <a:rPr lang="en-IN" sz="2800" dirty="0">
                <a:solidFill>
                  <a:srgbClr val="5E5E5E"/>
                </a:solidFill>
              </a:rPr>
              <a:t>is perpendicular to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ℯ</a:t>
            </a:r>
            <a:r>
              <a:rPr lang="en-IN" sz="2800" dirty="0">
                <a:solidFill>
                  <a:srgbClr val="5E5E5E"/>
                </a:solidFill>
              </a:rPr>
              <a:t>. For lines </a:t>
            </a:r>
            <a:r>
              <a:rPr lang="en-US" sz="2800" dirty="0">
                <a:effectLst/>
                <a:latin typeface="Cambria Math" panose="02040503050406030204" pitchFamily="18" charset="0"/>
                <a:ea typeface="Calibri" panose="020F0502020204030204" pitchFamily="34" charset="0"/>
                <a:cs typeface="Cambria Math" panose="02040503050406030204" pitchFamily="18" charset="0"/>
              </a:rPr>
              <a:t>ℯ</a:t>
            </a:r>
            <a:r>
              <a:rPr lang="en-IN" sz="2800" i="1" dirty="0"/>
              <a:t> </a:t>
            </a:r>
            <a:r>
              <a:rPr lang="en-IN" sz="2800" dirty="0"/>
              <a:t>and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𝒻</a:t>
            </a:r>
            <a:r>
              <a:rPr lang="en-IN" sz="2800" dirty="0"/>
              <a:t> to </a:t>
            </a:r>
            <a:r>
              <a:rPr lang="en-IN" sz="2800" dirty="0">
                <a:solidFill>
                  <a:srgbClr val="5E5E5E"/>
                </a:solidFill>
              </a:rPr>
              <a:t>be parallel,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𝒻</a:t>
            </a:r>
            <a:r>
              <a:rPr lang="en-IN" sz="2800" i="1" dirty="0">
                <a:solidFill>
                  <a:srgbClr val="5E5E5E"/>
                </a:solidFill>
              </a:rPr>
              <a:t> </a:t>
            </a:r>
            <a:r>
              <a:rPr lang="en-IN" sz="2800" dirty="0">
                <a:solidFill>
                  <a:srgbClr val="5E5E5E"/>
                </a:solidFill>
              </a:rPr>
              <a:t>must also be perpendicular to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𝒹</a:t>
            </a:r>
            <a:r>
              <a:rPr lang="en-IN" sz="2800" i="1" dirty="0">
                <a:solidFill>
                  <a:srgbClr val="5E5E5E"/>
                </a:solidFill>
              </a:rPr>
              <a:t> </a:t>
            </a:r>
            <a:r>
              <a:rPr lang="en-IN" sz="2800" dirty="0">
                <a:solidFill>
                  <a:srgbClr val="5E5E5E"/>
                </a:solidFill>
              </a:rPr>
              <a:t>by the Perpendicular Transversal Converse. If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𝒻</a:t>
            </a:r>
            <a:r>
              <a:rPr lang="en-IN" sz="2800" i="1" dirty="0">
                <a:solidFill>
                  <a:srgbClr val="5E5E5E"/>
                </a:solidFill>
              </a:rPr>
              <a:t> </a:t>
            </a:r>
            <a:r>
              <a:rPr lang="en-IN" sz="2800" dirty="0">
                <a:solidFill>
                  <a:srgbClr val="5E5E5E"/>
                </a:solidFill>
              </a:rPr>
              <a:t>is perpendicular to line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𝒹</a:t>
            </a:r>
            <a:r>
              <a:rPr lang="en-IN" sz="2800" dirty="0">
                <a:solidFill>
                  <a:srgbClr val="5E5E5E"/>
                </a:solidFill>
              </a:rPr>
              <a:t>, then </a:t>
            </a:r>
            <a:br>
              <a:rPr lang="en-IN" sz="2800" dirty="0">
                <a:solidFill>
                  <a:srgbClr val="5E5E5E"/>
                </a:solidFill>
              </a:rPr>
            </a:br>
            <a:r>
              <a:rPr lang="en-IN" sz="2800" dirty="0">
                <a:solidFill>
                  <a:srgbClr val="5E5E5E"/>
                </a:solidFill>
              </a:rPr>
              <a:t>(4</a:t>
            </a:r>
            <a:r>
              <a:rPr lang="en-IN" sz="2800" i="1" dirty="0">
                <a:solidFill>
                  <a:srgbClr val="5E5E5E"/>
                </a:solidFill>
              </a:rPr>
              <a:t>y </a:t>
            </a:r>
            <a:r>
              <a:rPr lang="en-IN" sz="2800" dirty="0">
                <a:solidFill>
                  <a:srgbClr val="5E5E5E"/>
                </a:solidFill>
              </a:rPr>
              <a:t>+ 10)° = 90°. Solve for </a:t>
            </a:r>
            <a:r>
              <a:rPr lang="en-IN" sz="2800" i="1" dirty="0">
                <a:solidFill>
                  <a:srgbClr val="5E5E5E"/>
                </a:solidFill>
              </a:rPr>
              <a:t>y</a:t>
            </a:r>
            <a:r>
              <a:rPr lang="en-IN" sz="2800" dirty="0">
                <a:solidFill>
                  <a:srgbClr val="5E5E5E"/>
                </a:solidFill>
              </a:rPr>
              <a:t>. </a:t>
            </a:r>
            <a:endParaRPr lang="en-US" sz="2800" b="1" dirty="0">
              <a:solidFill>
                <a:srgbClr val="5E5E5E"/>
              </a:solidFill>
            </a:endParaRPr>
          </a:p>
        </p:txBody>
      </p:sp>
      <p:graphicFrame>
        <p:nvGraphicFramePr>
          <p:cNvPr id="2" name="Table 3">
            <a:extLst>
              <a:ext uri="{FF2B5EF4-FFF2-40B4-BE49-F238E27FC236}">
                <a16:creationId xmlns:a16="http://schemas.microsoft.com/office/drawing/2014/main" id="{417E75AD-5CC8-44E9-94C4-FD8C49DB373A}"/>
              </a:ext>
            </a:extLst>
          </p:cNvPr>
          <p:cNvGraphicFramePr>
            <a:graphicFrameLocks noGrp="1"/>
          </p:cNvGraphicFramePr>
          <p:nvPr>
            <p:extLst>
              <p:ext uri="{D42A27DB-BD31-4B8C-83A1-F6EECF244321}">
                <p14:modId xmlns:p14="http://schemas.microsoft.com/office/powerpoint/2010/main" val="1317273228"/>
              </p:ext>
            </p:extLst>
          </p:nvPr>
        </p:nvGraphicFramePr>
        <p:xfrm>
          <a:off x="459873" y="4298292"/>
          <a:ext cx="9139104" cy="1554480"/>
        </p:xfrm>
        <a:graphic>
          <a:graphicData uri="http://schemas.openxmlformats.org/drawingml/2006/table">
            <a:tbl>
              <a:tblPr firstRow="1" bandRow="1">
                <a:tableStyleId>{5C22544A-7EE6-4342-B048-85BDC9FD1C3A}</a:tableStyleId>
              </a:tblPr>
              <a:tblGrid>
                <a:gridCol w="3090845">
                  <a:extLst>
                    <a:ext uri="{9D8B030D-6E8A-4147-A177-3AD203B41FA5}">
                      <a16:colId xmlns:a16="http://schemas.microsoft.com/office/drawing/2014/main" val="903977165"/>
                    </a:ext>
                  </a:extLst>
                </a:gridCol>
                <a:gridCol w="6048259">
                  <a:extLst>
                    <a:ext uri="{9D8B030D-6E8A-4147-A177-3AD203B41FA5}">
                      <a16:colId xmlns:a16="http://schemas.microsoft.com/office/drawing/2014/main" val="89065111"/>
                    </a:ext>
                  </a:extLst>
                </a:gridCol>
              </a:tblGrid>
              <a:tr h="406065">
                <a:tc>
                  <a:txBody>
                    <a:bodyPr/>
                    <a:lstStyle/>
                    <a:p>
                      <a:r>
                        <a:rPr lang="en-IN" sz="2800" b="0">
                          <a:solidFill>
                            <a:schemeClr val="tx2"/>
                          </a:solidFill>
                        </a:rPr>
                        <a:t>90° </a:t>
                      </a:r>
                      <a:r>
                        <a:rPr lang="en-IN" sz="2800" b="0" i="0" u="none" strike="noStrike" kern="1200" baseline="0">
                          <a:solidFill>
                            <a:schemeClr val="tx2"/>
                          </a:solidFill>
                          <a:latin typeface="+mn-lt"/>
                          <a:ea typeface="+mn-ea"/>
                          <a:cs typeface="+mn-cs"/>
                        </a:rPr>
                        <a:t>= (4</a:t>
                      </a:r>
                      <a:r>
                        <a:rPr lang="en-IN" sz="2800" b="0" i="1" u="none" strike="noStrike" kern="1200" baseline="0">
                          <a:solidFill>
                            <a:schemeClr val="tx2"/>
                          </a:solidFill>
                          <a:latin typeface="+mn-lt"/>
                          <a:ea typeface="+mn-ea"/>
                          <a:cs typeface="+mn-cs"/>
                        </a:rPr>
                        <a:t>y </a:t>
                      </a:r>
                      <a:r>
                        <a:rPr lang="en-IN" sz="2800" b="0" i="0" u="none" strike="noStrike" kern="1200" baseline="0">
                          <a:solidFill>
                            <a:schemeClr val="tx2"/>
                          </a:solidFill>
                          <a:latin typeface="+mn-lt"/>
                          <a:ea typeface="+mn-ea"/>
                          <a:cs typeface="+mn-cs"/>
                        </a:rPr>
                        <a:t>+ 10)° </a:t>
                      </a:r>
                      <a:endParaRPr lang="en-IN" sz="280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b="0" i="0" u="none" strike="noStrike" kern="1200" baseline="0">
                          <a:solidFill>
                            <a:srgbClr val="0070C0"/>
                          </a:solidFill>
                          <a:latin typeface="+mn-lt"/>
                          <a:ea typeface="+mn-ea"/>
                          <a:cs typeface="+mn-cs"/>
                        </a:rPr>
                        <a:t>Definition of perpendicular </a:t>
                      </a:r>
                      <a:endParaRPr lang="en-IN" sz="280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202500"/>
                  </a:ext>
                </a:extLst>
              </a:tr>
              <a:tr h="370840">
                <a:tc>
                  <a:txBody>
                    <a:bodyPr/>
                    <a:lstStyle/>
                    <a:p>
                      <a:r>
                        <a:rPr lang="en-IN" sz="2800" b="0">
                          <a:solidFill>
                            <a:schemeClr val="tx2"/>
                          </a:solidFill>
                        </a:rPr>
                        <a:t>80°</a:t>
                      </a:r>
                      <a:r>
                        <a:rPr lang="en-IN" sz="2800">
                          <a:solidFill>
                            <a:schemeClr val="tx2"/>
                          </a:solidFill>
                        </a:rPr>
                        <a:t> </a:t>
                      </a:r>
                      <a:r>
                        <a:rPr lang="en-IN" sz="2800" b="0" i="0" u="none" strike="noStrike" kern="1200" baseline="0">
                          <a:solidFill>
                            <a:schemeClr val="tx2"/>
                          </a:solidFill>
                          <a:latin typeface="+mn-lt"/>
                          <a:ea typeface="+mn-ea"/>
                          <a:cs typeface="+mn-cs"/>
                        </a:rPr>
                        <a:t>= 4</a:t>
                      </a:r>
                      <a:r>
                        <a:rPr lang="en-IN" sz="2800" b="0" i="1" u="none" strike="noStrike" kern="1200" baseline="0">
                          <a:solidFill>
                            <a:schemeClr val="tx2"/>
                          </a:solidFill>
                          <a:latin typeface="+mn-lt"/>
                          <a:ea typeface="+mn-ea"/>
                          <a:cs typeface="+mn-cs"/>
                        </a:rPr>
                        <a:t>y</a:t>
                      </a:r>
                      <a:r>
                        <a:rPr lang="en-IN" sz="2800" b="0" i="0" u="none" strike="noStrike" kern="1200" baseline="0">
                          <a:solidFill>
                            <a:schemeClr val="tx2"/>
                          </a:solidFill>
                          <a:latin typeface="+mn-lt"/>
                          <a:ea typeface="+mn-ea"/>
                          <a:cs typeface="+mn-cs"/>
                        </a:rPr>
                        <a:t>° </a:t>
                      </a:r>
                      <a:endParaRPr lang="en-IN" sz="280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b="0" i="0" u="none" strike="noStrike" kern="1200" baseline="0">
                          <a:solidFill>
                            <a:srgbClr val="0070C0"/>
                          </a:solidFill>
                          <a:latin typeface="+mn-lt"/>
                          <a:ea typeface="+mn-ea"/>
                          <a:cs typeface="+mn-cs"/>
                        </a:rPr>
                        <a:t>Subtract 10° from each side. </a:t>
                      </a:r>
                      <a:endParaRPr lang="en-IN" sz="280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42180"/>
                  </a:ext>
                </a:extLst>
              </a:tr>
              <a:tr h="370840">
                <a:tc>
                  <a:txBody>
                    <a:bodyPr/>
                    <a:lstStyle/>
                    <a:p>
                      <a:r>
                        <a:rPr lang="en-IN" sz="2800" b="0" i="0" u="none" strike="noStrike" kern="1200" baseline="0">
                          <a:solidFill>
                            <a:schemeClr val="tx2"/>
                          </a:solidFill>
                          <a:latin typeface="+mn-lt"/>
                          <a:ea typeface="+mn-ea"/>
                          <a:cs typeface="+mn-cs"/>
                        </a:rPr>
                        <a:t>20</a:t>
                      </a:r>
                      <a:r>
                        <a:rPr lang="en-IN" sz="2800" b="1" i="0"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 = </a:t>
                      </a:r>
                      <a:r>
                        <a:rPr lang="en-IN" sz="2800" b="0" i="1" u="none" strike="noStrike" kern="1200" baseline="0">
                          <a:solidFill>
                            <a:schemeClr val="tx2"/>
                          </a:solidFill>
                          <a:latin typeface="+mn-lt"/>
                          <a:ea typeface="+mn-ea"/>
                          <a:cs typeface="+mn-cs"/>
                        </a:rPr>
                        <a:t>y </a:t>
                      </a:r>
                      <a:endParaRPr lang="en-IN" sz="280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2800" b="0" i="0" u="none" strike="noStrike" kern="1200" baseline="0" dirty="0">
                          <a:solidFill>
                            <a:srgbClr val="0070C0"/>
                          </a:solidFill>
                          <a:latin typeface="+mn-lt"/>
                          <a:ea typeface="+mn-ea"/>
                          <a:cs typeface="+mn-cs"/>
                        </a:rPr>
                        <a:t>Divide each side by 4°. </a:t>
                      </a:r>
                      <a:endParaRPr lang="en-IN" sz="2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22392"/>
                  </a:ext>
                </a:extLst>
              </a:tr>
            </a:tbl>
          </a:graphicData>
        </a:graphic>
      </p:graphicFrame>
    </p:spTree>
    <p:extLst>
      <p:ext uri="{BB962C8B-B14F-4D97-AF65-F5344CB8AC3E}">
        <p14:creationId xmlns:p14="http://schemas.microsoft.com/office/powerpoint/2010/main" val="5747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Angle Relationships</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345139" cy="406499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Think About It!</a:t>
            </a:r>
          </a:p>
          <a:p>
            <a:r>
              <a:rPr lang="en-IN" sz="2800"/>
              <a:t>Your classmate argues that we do not have enough information to determine the correct value of </a:t>
            </a:r>
            <a:r>
              <a:rPr lang="en-IN" sz="2800" i="1"/>
              <a:t>y</a:t>
            </a:r>
            <a:r>
              <a:rPr lang="en-IN" sz="2800"/>
              <a:t>. She says that the two angles are not corresponding angles; therefore, it does not help to assume that the two angles are congruent. Describe the error.</a:t>
            </a:r>
          </a:p>
          <a:p>
            <a:r>
              <a:rPr lang="en-IN" sz="2800"/>
              <a:t>What feedback can you provide to help her correct the error?</a:t>
            </a:r>
            <a:r>
              <a:rPr lang="en-US" sz="2800"/>
              <a:t> </a:t>
            </a:r>
          </a:p>
        </p:txBody>
      </p:sp>
    </p:spTree>
    <p:extLst>
      <p:ext uri="{BB962C8B-B14F-4D97-AF65-F5344CB8AC3E}">
        <p14:creationId xmlns:p14="http://schemas.microsoft.com/office/powerpoint/2010/main" val="17204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Angle Relationships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9873948" cy="15292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pPr marL="452438" indent="-452438"/>
            <a:r>
              <a:rPr lang="en-IN" sz="2800" b="1" dirty="0">
                <a:solidFill>
                  <a:schemeClr val="tx1"/>
                </a:solidFill>
              </a:rPr>
              <a:t>a.</a:t>
            </a:r>
            <a:r>
              <a:rPr lang="en-IN" sz="2800" b="1" dirty="0"/>
              <a:t> </a:t>
            </a:r>
            <a:r>
              <a:rPr lang="en-IN" sz="2800" dirty="0"/>
              <a:t>Find the value of </a:t>
            </a:r>
            <a:r>
              <a:rPr lang="en-IN" sz="2800" i="1" dirty="0"/>
              <a:t>x </a:t>
            </a:r>
            <a:r>
              <a:rPr lang="en-IN" sz="2800" dirty="0"/>
              <a:t>so that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en-IN" sz="2800" dirty="0"/>
              <a:t>. Identify the postulate or theorem you used. </a:t>
            </a:r>
            <a:endParaRPr lang="en-US" sz="2800" dirty="0"/>
          </a:p>
        </p:txBody>
      </p:sp>
      <p:pic>
        <p:nvPicPr>
          <p:cNvPr id="3" name="Picture 2" descr="Shape, polygon&#10;&#10;Description automatically generated">
            <a:extLst>
              <a:ext uri="{FF2B5EF4-FFF2-40B4-BE49-F238E27FC236}">
                <a16:creationId xmlns:a16="http://schemas.microsoft.com/office/drawing/2014/main" id="{246EBC70-2619-40CA-945C-D1ACDC486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681" y="3227943"/>
            <a:ext cx="4622150" cy="2802027"/>
          </a:xfrm>
          <a:prstGeom prst="rect">
            <a:avLst/>
          </a:prstGeom>
        </p:spPr>
      </p:pic>
    </p:spTree>
    <p:extLst>
      <p:ext uri="{BB962C8B-B14F-4D97-AF65-F5344CB8AC3E}">
        <p14:creationId xmlns:p14="http://schemas.microsoft.com/office/powerpoint/2010/main" val="167669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Angle Relationships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9873948" cy="15292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indent="-452438"/>
            <a:endParaRPr lang="en-IN" sz="2800" b="1" dirty="0">
              <a:solidFill>
                <a:schemeClr val="tx1"/>
              </a:solidFill>
            </a:endParaRPr>
          </a:p>
          <a:p>
            <a:pPr marL="452438" indent="-452438"/>
            <a:r>
              <a:rPr lang="en-IN" sz="2800" b="1" dirty="0">
                <a:solidFill>
                  <a:schemeClr val="tx1"/>
                </a:solidFill>
              </a:rPr>
              <a:t>b.</a:t>
            </a:r>
            <a:r>
              <a:rPr lang="en-IN" sz="2800" b="1" dirty="0"/>
              <a:t> </a:t>
            </a:r>
            <a:r>
              <a:rPr lang="en-IN" sz="2800" dirty="0"/>
              <a:t>Find </a:t>
            </a:r>
            <a:r>
              <a:rPr lang="en-IN" sz="2800" i="1" dirty="0" err="1"/>
              <a:t>m</a:t>
            </a:r>
            <a:r>
              <a:rPr lang="en-IN" sz="2800" dirty="0" err="1"/>
              <a:t>∠</a:t>
            </a:r>
            <a:r>
              <a:rPr lang="en-IN" sz="2800" i="1" dirty="0" err="1"/>
              <a:t>LMN</a:t>
            </a:r>
            <a:r>
              <a:rPr lang="en-IN" sz="2800" i="1" dirty="0"/>
              <a:t> </a:t>
            </a:r>
            <a:r>
              <a:rPr lang="en-IN" sz="2800" dirty="0"/>
              <a:t>so that </a:t>
            </a:r>
            <a:r>
              <a:rPr lang="en-US" sz="2800" kern="1200" dirty="0">
                <a:solidFill>
                  <a:schemeClr val="tx2"/>
                </a:solidFill>
                <a:effectLst/>
                <a:latin typeface="+mn-lt"/>
                <a:ea typeface="+mn-ea"/>
                <a:cs typeface="+mn-cs"/>
              </a:rPr>
              <a:t>𝒶</a:t>
            </a:r>
            <a:r>
              <a:rPr lang="en-IN" sz="2800" i="1" dirty="0"/>
              <a:t> </a:t>
            </a:r>
            <a:r>
              <a:rPr lang="en-IN" sz="2800" dirty="0"/>
              <a:t>∥</a:t>
            </a:r>
            <a:r>
              <a:rPr lang="en-IN" sz="2800" b="1" dirty="0"/>
              <a:t> </a:t>
            </a:r>
            <a:r>
              <a:rPr lang="en-US" sz="2800" kern="1200" dirty="0">
                <a:solidFill>
                  <a:schemeClr val="tx2"/>
                </a:solidFill>
                <a:effectLst/>
                <a:latin typeface="+mn-lt"/>
                <a:ea typeface="+mn-ea"/>
                <a:cs typeface="+mn-cs"/>
              </a:rPr>
              <a:t>𝒷</a:t>
            </a:r>
            <a:r>
              <a:rPr lang="en-IN" sz="2800" dirty="0"/>
              <a:t>. Identify the postulate or theorem you used. </a:t>
            </a:r>
            <a:endParaRPr lang="en-US" sz="2800" dirty="0"/>
          </a:p>
        </p:txBody>
      </p:sp>
      <p:pic>
        <p:nvPicPr>
          <p:cNvPr id="4" name="Picture 3" descr="Chart, line chart&#10;&#10;Description automatically generated">
            <a:extLst>
              <a:ext uri="{FF2B5EF4-FFF2-40B4-BE49-F238E27FC236}">
                <a16:creationId xmlns:a16="http://schemas.microsoft.com/office/drawing/2014/main" id="{DE277C55-8F26-4016-AEB2-7846467F6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450" y="2845726"/>
            <a:ext cx="4886064" cy="2919421"/>
          </a:xfrm>
          <a:prstGeom prst="rect">
            <a:avLst/>
          </a:prstGeom>
        </p:spPr>
      </p:pic>
      <p:sp>
        <p:nvSpPr>
          <p:cNvPr id="8" name="Content Placeholder 2">
            <a:extLst>
              <a:ext uri="{FF2B5EF4-FFF2-40B4-BE49-F238E27FC236}">
                <a16:creationId xmlns:a16="http://schemas.microsoft.com/office/drawing/2014/main" id="{F9E45CAD-B800-4D3F-AB32-2F87B6F7C5A7}"/>
              </a:ext>
            </a:extLst>
          </p:cNvPr>
          <p:cNvSpPr txBox="1">
            <a:spLocks/>
          </p:cNvSpPr>
          <p:nvPr/>
        </p:nvSpPr>
        <p:spPr>
          <a:xfrm>
            <a:off x="862486" y="3227943"/>
            <a:ext cx="2580781" cy="233666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3.6° </a:t>
            </a:r>
          </a:p>
          <a:p>
            <a:r>
              <a:rPr lang="en-IN" sz="2800"/>
              <a:t>B. 20.4° </a:t>
            </a:r>
          </a:p>
          <a:p>
            <a:r>
              <a:rPr lang="en-IN" sz="2800"/>
              <a:t>C. 100° </a:t>
            </a:r>
          </a:p>
          <a:p>
            <a:r>
              <a:rPr lang="en-IN" sz="2800"/>
              <a:t>D. 159.6° </a:t>
            </a:r>
            <a:endParaRPr lang="en-US" sz="2800" b="1">
              <a:solidFill>
                <a:srgbClr val="FF0000"/>
              </a:solidFill>
            </a:endParaRPr>
          </a:p>
        </p:txBody>
      </p:sp>
    </p:spTree>
    <p:extLst>
      <p:ext uri="{BB962C8B-B14F-4D97-AF65-F5344CB8AC3E}">
        <p14:creationId xmlns:p14="http://schemas.microsoft.com/office/powerpoint/2010/main" val="242574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Angle Relationships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9873948" cy="15292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US" sz="2800" b="1" dirty="0">
                <a:solidFill>
                  <a:schemeClr val="tx1"/>
                </a:solidFill>
              </a:rPr>
              <a:t>Check</a:t>
            </a:r>
            <a:endParaRPr lang="en-US" sz="2800" dirty="0"/>
          </a:p>
          <a:p>
            <a:pPr marL="452438" indent="-452438"/>
            <a:r>
              <a:rPr lang="en-IN" sz="2800" b="1" dirty="0">
                <a:solidFill>
                  <a:schemeClr val="tx1"/>
                </a:solidFill>
              </a:rPr>
              <a:t>a.</a:t>
            </a:r>
            <a:r>
              <a:rPr lang="en-IN" sz="2800" b="1" dirty="0"/>
              <a:t> </a:t>
            </a:r>
            <a:r>
              <a:rPr lang="en-IN" sz="2800" dirty="0"/>
              <a:t>Find the value of </a:t>
            </a:r>
            <a:r>
              <a:rPr lang="en-IN" sz="2800" i="1" dirty="0"/>
              <a:t>x </a:t>
            </a:r>
            <a:r>
              <a:rPr lang="en-IN" sz="2800" dirty="0"/>
              <a:t>so that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𝓂</a:t>
            </a:r>
            <a:r>
              <a:rPr lang="en-IN" sz="2800" i="1" dirty="0"/>
              <a:t> </a:t>
            </a:r>
            <a:r>
              <a:rPr lang="en-IN" sz="2800" dirty="0"/>
              <a:t>∥ </a:t>
            </a:r>
            <a:r>
              <a:rPr lang="en-US" sz="2800" dirty="0">
                <a:effectLst/>
                <a:latin typeface="Cambria Math" panose="02040503050406030204" pitchFamily="18" charset="0"/>
                <a:ea typeface="Calibri" panose="020F0502020204030204" pitchFamily="34" charset="0"/>
                <a:cs typeface="Cambria Math" panose="02040503050406030204" pitchFamily="18" charset="0"/>
              </a:rPr>
              <a:t>𝓃</a:t>
            </a:r>
            <a:r>
              <a:rPr lang="en-IN" sz="2800" dirty="0"/>
              <a:t>. Identify the postulate or theorem you used. </a:t>
            </a:r>
            <a:endParaRPr lang="en-US" sz="2800" dirty="0"/>
          </a:p>
        </p:txBody>
      </p:sp>
      <p:pic>
        <p:nvPicPr>
          <p:cNvPr id="3" name="Picture 2" descr="Shape, polygon&#10;&#10;Description automatically generated">
            <a:extLst>
              <a:ext uri="{FF2B5EF4-FFF2-40B4-BE49-F238E27FC236}">
                <a16:creationId xmlns:a16="http://schemas.microsoft.com/office/drawing/2014/main" id="{246EBC70-2619-40CA-945C-D1ACDC486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681" y="3227943"/>
            <a:ext cx="4622150" cy="2802027"/>
          </a:xfrm>
          <a:prstGeom prst="rect">
            <a:avLst/>
          </a:prstGeom>
        </p:spPr>
      </p:pic>
      <p:sp>
        <p:nvSpPr>
          <p:cNvPr id="8" name="Content Placeholder 2">
            <a:extLst>
              <a:ext uri="{FF2B5EF4-FFF2-40B4-BE49-F238E27FC236}">
                <a16:creationId xmlns:a16="http://schemas.microsoft.com/office/drawing/2014/main" id="{85039A55-CFAB-4F40-92C7-9761B2F4150C}"/>
              </a:ext>
            </a:extLst>
          </p:cNvPr>
          <p:cNvSpPr txBox="1">
            <a:spLocks/>
          </p:cNvSpPr>
          <p:nvPr/>
        </p:nvSpPr>
        <p:spPr>
          <a:xfrm>
            <a:off x="883920" y="3181389"/>
            <a:ext cx="5212080" cy="96504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i="1">
                <a:solidFill>
                  <a:srgbClr val="FF0000"/>
                </a:solidFill>
              </a:rPr>
              <a:t>x </a:t>
            </a:r>
            <a:r>
              <a:rPr lang="en-IN" sz="2800">
                <a:solidFill>
                  <a:srgbClr val="FF0000"/>
                </a:solidFill>
              </a:rPr>
              <a:t>= 1; Converse of Corresponding Angles Theorem  </a:t>
            </a:r>
            <a:endParaRPr lang="en-US" sz="2800">
              <a:solidFill>
                <a:srgbClr val="FF0000"/>
              </a:solidFill>
            </a:endParaRPr>
          </a:p>
        </p:txBody>
      </p:sp>
    </p:spTree>
    <p:extLst>
      <p:ext uri="{BB962C8B-B14F-4D97-AF65-F5344CB8AC3E}">
        <p14:creationId xmlns:p14="http://schemas.microsoft.com/office/powerpoint/2010/main" val="560876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Angle Relationships</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5"/>
            <a:ext cx="9873948" cy="15292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indent="-452438"/>
            <a:endParaRPr lang="en-IN" sz="2800" b="1" dirty="0">
              <a:solidFill>
                <a:schemeClr val="tx1"/>
              </a:solidFill>
            </a:endParaRPr>
          </a:p>
          <a:p>
            <a:pPr marL="452438" indent="-452438"/>
            <a:r>
              <a:rPr lang="en-IN" sz="2800" b="1" dirty="0">
                <a:solidFill>
                  <a:schemeClr val="tx1"/>
                </a:solidFill>
              </a:rPr>
              <a:t>b.</a:t>
            </a:r>
            <a:r>
              <a:rPr lang="en-IN" sz="2800" b="1" dirty="0"/>
              <a:t> </a:t>
            </a:r>
            <a:r>
              <a:rPr lang="en-IN" sz="2800" dirty="0"/>
              <a:t>Find </a:t>
            </a:r>
            <a:r>
              <a:rPr lang="en-IN" sz="2800" i="1" dirty="0" err="1"/>
              <a:t>m</a:t>
            </a:r>
            <a:r>
              <a:rPr lang="en-IN" sz="2800" dirty="0" err="1"/>
              <a:t>∠</a:t>
            </a:r>
            <a:r>
              <a:rPr lang="en-IN" sz="2800" i="1" dirty="0" err="1"/>
              <a:t>LMN</a:t>
            </a:r>
            <a:r>
              <a:rPr lang="en-IN" sz="2800" i="1" dirty="0"/>
              <a:t> </a:t>
            </a:r>
            <a:r>
              <a:rPr lang="en-IN" sz="2800" dirty="0"/>
              <a:t>so that </a:t>
            </a:r>
            <a:r>
              <a:rPr lang="en-US" sz="2800" kern="1200" dirty="0">
                <a:solidFill>
                  <a:schemeClr val="tx2"/>
                </a:solidFill>
                <a:effectLst/>
                <a:latin typeface="+mn-lt"/>
                <a:ea typeface="+mn-ea"/>
                <a:cs typeface="+mn-cs"/>
              </a:rPr>
              <a:t>𝒶</a:t>
            </a:r>
            <a:r>
              <a:rPr lang="en-IN" sz="2800" i="1" dirty="0"/>
              <a:t> </a:t>
            </a:r>
            <a:r>
              <a:rPr lang="en-IN" sz="2800" dirty="0"/>
              <a:t>∥</a:t>
            </a:r>
            <a:r>
              <a:rPr lang="en-IN" sz="2800" b="1" dirty="0"/>
              <a:t> </a:t>
            </a:r>
            <a:r>
              <a:rPr lang="en-US" sz="2800" kern="1200" dirty="0">
                <a:solidFill>
                  <a:schemeClr val="tx2"/>
                </a:solidFill>
                <a:effectLst/>
                <a:latin typeface="+mn-lt"/>
                <a:ea typeface="+mn-ea"/>
                <a:cs typeface="+mn-cs"/>
              </a:rPr>
              <a:t>𝒷</a:t>
            </a:r>
            <a:r>
              <a:rPr lang="en-IN" sz="2800" dirty="0"/>
              <a:t>. Identify the postulate or theorem you used.  </a:t>
            </a:r>
            <a:r>
              <a:rPr lang="en-IN" sz="2800" dirty="0">
                <a:solidFill>
                  <a:srgbClr val="FF0000"/>
                </a:solidFill>
              </a:rPr>
              <a:t>B</a:t>
            </a:r>
            <a:endParaRPr lang="en-US" sz="2800" dirty="0">
              <a:solidFill>
                <a:srgbClr val="FF0000"/>
              </a:solidFill>
            </a:endParaRPr>
          </a:p>
        </p:txBody>
      </p:sp>
      <p:pic>
        <p:nvPicPr>
          <p:cNvPr id="4" name="Picture 3" descr="Chart, line chart&#10;&#10;Description automatically generated">
            <a:extLst>
              <a:ext uri="{FF2B5EF4-FFF2-40B4-BE49-F238E27FC236}">
                <a16:creationId xmlns:a16="http://schemas.microsoft.com/office/drawing/2014/main" id="{DE277C55-8F26-4016-AEB2-7846467F6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450" y="2845726"/>
            <a:ext cx="4886064" cy="2919421"/>
          </a:xfrm>
          <a:prstGeom prst="rect">
            <a:avLst/>
          </a:prstGeom>
        </p:spPr>
      </p:pic>
      <p:sp>
        <p:nvSpPr>
          <p:cNvPr id="8" name="Content Placeholder 2">
            <a:extLst>
              <a:ext uri="{FF2B5EF4-FFF2-40B4-BE49-F238E27FC236}">
                <a16:creationId xmlns:a16="http://schemas.microsoft.com/office/drawing/2014/main" id="{F9E45CAD-B800-4D3F-AB32-2F87B6F7C5A7}"/>
              </a:ext>
            </a:extLst>
          </p:cNvPr>
          <p:cNvSpPr txBox="1">
            <a:spLocks/>
          </p:cNvSpPr>
          <p:nvPr/>
        </p:nvSpPr>
        <p:spPr>
          <a:xfrm>
            <a:off x="862486" y="3227943"/>
            <a:ext cx="2580781" cy="233666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3.6° </a:t>
            </a:r>
          </a:p>
          <a:p>
            <a:r>
              <a:rPr lang="en-IN" sz="2800"/>
              <a:t>B. 20.4° </a:t>
            </a:r>
          </a:p>
          <a:p>
            <a:r>
              <a:rPr lang="en-IN" sz="2800"/>
              <a:t>C. 100° </a:t>
            </a:r>
          </a:p>
          <a:p>
            <a:r>
              <a:rPr lang="en-IN" sz="2800"/>
              <a:t>D. 159.6° </a:t>
            </a:r>
            <a:endParaRPr lang="en-US" sz="2800" b="1">
              <a:solidFill>
                <a:srgbClr val="FF0000"/>
              </a:solidFill>
            </a:endParaRPr>
          </a:p>
        </p:txBody>
      </p:sp>
      <p:sp>
        <p:nvSpPr>
          <p:cNvPr id="11" name="Content Placeholder 2">
            <a:extLst>
              <a:ext uri="{FF2B5EF4-FFF2-40B4-BE49-F238E27FC236}">
                <a16:creationId xmlns:a16="http://schemas.microsoft.com/office/drawing/2014/main" id="{FC667143-BC39-4E5D-900C-05E91241D49F}"/>
              </a:ext>
            </a:extLst>
          </p:cNvPr>
          <p:cNvSpPr txBox="1">
            <a:spLocks/>
          </p:cNvSpPr>
          <p:nvPr/>
        </p:nvSpPr>
        <p:spPr>
          <a:xfrm>
            <a:off x="923583" y="5709285"/>
            <a:ext cx="7529191" cy="4380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solidFill>
                  <a:srgbClr val="FF0000"/>
                </a:solidFill>
              </a:rPr>
              <a:t>I used the Alternate Exterior Angles Converse. </a:t>
            </a:r>
            <a:endParaRPr lang="en-US" sz="2800">
              <a:solidFill>
                <a:srgbClr val="FF0000"/>
              </a:solidFill>
            </a:endParaRPr>
          </a:p>
        </p:txBody>
      </p:sp>
    </p:spTree>
    <p:extLst>
      <p:ext uri="{BB962C8B-B14F-4D97-AF65-F5344CB8AC3E}">
        <p14:creationId xmlns:p14="http://schemas.microsoft.com/office/powerpoint/2010/main" val="363843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Prove Lines Parallel</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5" y="2690254"/>
            <a:ext cx="6062112" cy="323100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400"/>
              </a:lnSpc>
            </a:pPr>
            <a:r>
              <a:rPr lang="en-IN" sz="2800" b="1" dirty="0">
                <a:solidFill>
                  <a:schemeClr val="tx1"/>
                </a:solidFill>
              </a:rPr>
              <a:t>ROWING </a:t>
            </a:r>
            <a:r>
              <a:rPr lang="en-IN" sz="2800" b="1" dirty="0"/>
              <a:t>To move in a straight line with maximum efficiency, rowers’ oars should be parallel. Refer to the photo at the right. Is it possible to prove that any of the oars are parallel? Justify your answer.</a:t>
            </a:r>
            <a:endParaRPr lang="en-US" sz="2800" b="1" dirty="0"/>
          </a:p>
        </p:txBody>
      </p:sp>
      <p:pic>
        <p:nvPicPr>
          <p:cNvPr id="4" name="Picture 3" descr="Diagram&#10;&#10;Description automatically generated">
            <a:extLst>
              <a:ext uri="{FF2B5EF4-FFF2-40B4-BE49-F238E27FC236}">
                <a16:creationId xmlns:a16="http://schemas.microsoft.com/office/drawing/2014/main" id="{7517EBC1-615D-4F26-81A6-DA1B646CC371}"/>
              </a:ext>
            </a:extLst>
          </p:cNvPr>
          <p:cNvPicPr>
            <a:picLocks noChangeAspect="1"/>
          </p:cNvPicPr>
          <p:nvPr/>
        </p:nvPicPr>
        <p:blipFill>
          <a:blip r:embed="rId3"/>
          <a:stretch>
            <a:fillRect/>
          </a:stretch>
        </p:blipFill>
        <p:spPr>
          <a:xfrm>
            <a:off x="6711065" y="2880448"/>
            <a:ext cx="4823428" cy="3231004"/>
          </a:xfrm>
          <a:prstGeom prst="rect">
            <a:avLst/>
          </a:prstGeom>
        </p:spPr>
      </p:pic>
      <p:sp>
        <p:nvSpPr>
          <p:cNvPr id="6" name="Content Placeholder 2">
            <a:extLst>
              <a:ext uri="{FF2B5EF4-FFF2-40B4-BE49-F238E27FC236}">
                <a16:creationId xmlns:a16="http://schemas.microsoft.com/office/drawing/2014/main" id="{65F1316C-BB77-4D83-849F-CD0A03D9FD5F}"/>
              </a:ext>
            </a:extLst>
          </p:cNvPr>
          <p:cNvSpPr txBox="1">
            <a:spLocks/>
          </p:cNvSpPr>
          <p:nvPr/>
        </p:nvSpPr>
        <p:spPr>
          <a:xfrm>
            <a:off x="459874" y="1522463"/>
            <a:ext cx="9179885" cy="9915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angle pair relationships formed by a transversal can be used to prove that two lines are parallel. </a:t>
            </a:r>
            <a:endParaRPr lang="en-US" sz="2800"/>
          </a:p>
        </p:txBody>
      </p:sp>
    </p:spTree>
    <p:extLst>
      <p:ext uri="{BB962C8B-B14F-4D97-AF65-F5344CB8AC3E}">
        <p14:creationId xmlns:p14="http://schemas.microsoft.com/office/powerpoint/2010/main" val="85298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444D6E-B0F7-6C42-A572-7680D7C7EF9B}"/>
                  </a:ext>
                </a:extLst>
              </p:cNvPr>
              <p:cNvSpPr txBox="1"/>
              <p:nvPr/>
            </p:nvSpPr>
            <p:spPr>
              <a:xfrm>
                <a:off x="454711" y="1255496"/>
                <a:ext cx="9295218" cy="5102679"/>
              </a:xfrm>
              <a:prstGeom prst="rect">
                <a:avLst/>
              </a:prstGeom>
              <a:noFill/>
            </p:spPr>
            <p:txBody>
              <a:bodyPr wrap="square" rtlCol="0">
                <a:spAutoFit/>
              </a:bodyPr>
              <a:lstStyle/>
              <a:p>
                <a:pPr>
                  <a:spcBef>
                    <a:spcPts val="1200"/>
                  </a:spcBef>
                </a:pPr>
                <a:r>
                  <a:rPr lang="en-IN" sz="2800" b="1"/>
                  <a:t>Find the slope of the line that goes through the given points.</a:t>
                </a:r>
              </a:p>
              <a:p>
                <a:pPr>
                  <a:spcBef>
                    <a:spcPts val="1200"/>
                  </a:spcBef>
                  <a:spcAft>
                    <a:spcPts val="600"/>
                  </a:spcAft>
                </a:pPr>
                <a:r>
                  <a:rPr lang="en-IN" sz="2800" b="1">
                    <a:latin typeface="Proxima Nova"/>
                  </a:rPr>
                  <a:t>1.</a:t>
                </a:r>
                <a:r>
                  <a:rPr lang="en-IN" sz="2800" b="1"/>
                  <a:t>  </a:t>
                </a:r>
                <a:r>
                  <a:rPr lang="en-IN" sz="2800">
                    <a:solidFill>
                      <a:srgbClr val="5E5E5E"/>
                    </a:solidFill>
                  </a:rPr>
                  <a:t>(0, 3), (2, −5)     </a:t>
                </a:r>
                <a:r>
                  <a:rPr lang="en-IN" sz="2800" b="1">
                    <a:solidFill>
                      <a:srgbClr val="FF0000"/>
                    </a:solidFill>
                    <a:latin typeface="Proxima Nova"/>
                  </a:rPr>
                  <a:t>−4</a:t>
                </a:r>
                <a:r>
                  <a:rPr lang="en-IN" sz="2800" b="1">
                    <a:solidFill>
                      <a:srgbClr val="5E5E5E"/>
                    </a:solidFill>
                    <a:latin typeface="Proxima Nova"/>
                  </a:rPr>
                  <a:t> </a:t>
                </a:r>
              </a:p>
              <a:p>
                <a:pPr>
                  <a:spcBef>
                    <a:spcPts val="1200"/>
                  </a:spcBef>
                  <a:spcAft>
                    <a:spcPts val="600"/>
                  </a:spcAft>
                </a:pPr>
                <a:r>
                  <a:rPr lang="en-IN" sz="2800" b="1">
                    <a:latin typeface="Proxima Nova"/>
                  </a:rPr>
                  <a:t>2.</a:t>
                </a:r>
                <a:r>
                  <a:rPr lang="en-IN" sz="2800" b="1"/>
                  <a:t>  </a:t>
                </a:r>
                <a:r>
                  <a:rPr lang="en-IN" sz="2800">
                    <a:solidFill>
                      <a:srgbClr val="5E5E5E"/>
                    </a:solidFill>
                  </a:rPr>
                  <a:t>(1, 2), (−4, 2)       </a:t>
                </a:r>
                <a:r>
                  <a:rPr lang="en-IN" sz="2800" b="1">
                    <a:solidFill>
                      <a:srgbClr val="FF0000"/>
                    </a:solidFill>
                    <a:latin typeface="Proxima Nova"/>
                  </a:rPr>
                  <a:t>0</a:t>
                </a:r>
                <a:r>
                  <a:rPr lang="en-IN" sz="2800"/>
                  <a:t> </a:t>
                </a:r>
                <a:endParaRPr lang="en-IN" sz="2800" b="1"/>
              </a:p>
              <a:p>
                <a:pPr>
                  <a:spcBef>
                    <a:spcPts val="1000"/>
                  </a:spcBef>
                </a:pPr>
                <a:r>
                  <a:rPr lang="en-IN" sz="2800" b="1">
                    <a:latin typeface="Proxima Nova"/>
                  </a:rPr>
                  <a:t>3.</a:t>
                </a:r>
                <a:r>
                  <a:rPr lang="en-IN" sz="2800"/>
                  <a:t>  </a:t>
                </a:r>
                <a:r>
                  <a:rPr lang="en-IN" sz="2800">
                    <a:solidFill>
                      <a:srgbClr val="5E5E5E"/>
                    </a:solidFill>
                  </a:rPr>
                  <a:t>(6, −1), (−4, −3)   </a:t>
                </a:r>
                <a14:m>
                  <m:oMath xmlns:m="http://schemas.openxmlformats.org/officeDocument/2006/math">
                    <m:box>
                      <m:boxPr>
                        <m:ctrlPr>
                          <a:rPr lang="en-IN" sz="3400" b="1" i="1" smtClean="0">
                            <a:solidFill>
                              <a:srgbClr val="5E5E5E"/>
                            </a:solidFill>
                            <a:latin typeface="Cambria Math" panose="02040503050406030204" pitchFamily="18" charset="0"/>
                          </a:rPr>
                        </m:ctrlPr>
                      </m:boxPr>
                      <m:e>
                        <m:argPr>
                          <m:argSz m:val="-1"/>
                        </m:argPr>
                        <m:f>
                          <m:fPr>
                            <m:ctrlPr>
                              <a:rPr lang="en-IN" sz="3400" b="1" i="1">
                                <a:solidFill>
                                  <a:srgbClr val="FF0000"/>
                                </a:solidFill>
                                <a:latin typeface="Cambria Math" panose="02040503050406030204" pitchFamily="18" charset="0"/>
                              </a:rPr>
                            </m:ctrlPr>
                          </m:fPr>
                          <m:num>
                            <m:r>
                              <a:rPr lang="en-US" sz="3400" b="1" i="1">
                                <a:solidFill>
                                  <a:srgbClr val="FF0000"/>
                                </a:solidFill>
                                <a:latin typeface="Cambria Math" panose="02040503050406030204" pitchFamily="18" charset="0"/>
                              </a:rPr>
                              <m:t>𝟏</m:t>
                            </m:r>
                          </m:num>
                          <m:den>
                            <m:r>
                              <a:rPr lang="en-US" sz="3400" b="1" i="1">
                                <a:solidFill>
                                  <a:srgbClr val="FF0000"/>
                                </a:solidFill>
                                <a:latin typeface="Cambria Math" panose="02040503050406030204" pitchFamily="18" charset="0"/>
                              </a:rPr>
                              <m:t>𝟓</m:t>
                            </m:r>
                          </m:den>
                        </m:f>
                      </m:e>
                    </m:box>
                  </m:oMath>
                </a14:m>
                <a:endParaRPr lang="en-IN" sz="3400" b="1">
                  <a:solidFill>
                    <a:srgbClr val="5E5E5E"/>
                  </a:solidFill>
                </a:endParaRPr>
              </a:p>
              <a:p>
                <a:pPr>
                  <a:spcBef>
                    <a:spcPts val="1000"/>
                  </a:spcBef>
                </a:pPr>
                <a:r>
                  <a:rPr lang="en-IN" sz="2800" b="1"/>
                  <a:t>Describe the slopes of lines with the following relationships. </a:t>
                </a:r>
                <a:endParaRPr lang="en-IN" sz="2800"/>
              </a:p>
              <a:p>
                <a:pPr>
                  <a:spcBef>
                    <a:spcPts val="1000"/>
                  </a:spcBef>
                </a:pPr>
                <a:r>
                  <a:rPr lang="en-IN" sz="2800" b="1">
                    <a:latin typeface="Proxima Nova"/>
                  </a:rPr>
                  <a:t>4. </a:t>
                </a:r>
                <a:r>
                  <a:rPr lang="en-IN" sz="2800">
                    <a:solidFill>
                      <a:srgbClr val="5E5E5E"/>
                    </a:solidFill>
                  </a:rPr>
                  <a:t>parallel </a:t>
                </a:r>
                <a:r>
                  <a:rPr lang="en-IN" sz="2800"/>
                  <a:t>               </a:t>
                </a:r>
                <a:r>
                  <a:rPr lang="en-IN" sz="2800" b="1">
                    <a:solidFill>
                      <a:srgbClr val="FF0000"/>
                    </a:solidFill>
                    <a:latin typeface="Proxima Nova"/>
                  </a:rPr>
                  <a:t>equal slopes </a:t>
                </a:r>
              </a:p>
              <a:p>
                <a:pPr>
                  <a:spcBef>
                    <a:spcPts val="1000"/>
                  </a:spcBef>
                </a:pPr>
                <a:r>
                  <a:rPr lang="en-IN" sz="2800" b="1">
                    <a:latin typeface="Proxima Nova"/>
                  </a:rPr>
                  <a:t>5. </a:t>
                </a:r>
                <a:r>
                  <a:rPr lang="en-IN" sz="2800">
                    <a:solidFill>
                      <a:srgbClr val="5E5E5E"/>
                    </a:solidFill>
                  </a:rPr>
                  <a:t>perpendicular</a:t>
                </a:r>
                <a:r>
                  <a:rPr lang="en-IN" sz="2800"/>
                  <a:t>      </a:t>
                </a:r>
                <a:r>
                  <a:rPr lang="en-IN" sz="2800" b="1">
                    <a:solidFill>
                      <a:srgbClr val="FF0000"/>
                    </a:solidFill>
                    <a:latin typeface="Proxima Nova"/>
                  </a:rPr>
                  <a:t>product of slopes is −1 </a:t>
                </a:r>
              </a:p>
            </p:txBody>
          </p:sp>
        </mc:Choice>
        <mc:Fallback xmlns="">
          <p:sp>
            <p:nvSpPr>
              <p:cNvPr id="11" name="TextBox 10">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54711" y="1255496"/>
                <a:ext cx="9295218" cy="5102679"/>
              </a:xfrm>
              <a:prstGeom prst="rect">
                <a:avLst/>
              </a:prstGeom>
              <a:blipFill>
                <a:blip r:embed="rId3"/>
                <a:stretch>
                  <a:fillRect l="-1378" t="-1314" r="-984" b="-2389"/>
                </a:stretch>
              </a:blipFill>
            </p:spPr>
            <p:txBody>
              <a:bodyPr/>
              <a:lstStyle/>
              <a:p>
                <a:r>
                  <a:rPr lang="en-US">
                    <a:noFill/>
                  </a:rPr>
                  <a:t> </a:t>
                </a:r>
              </a:p>
            </p:txBody>
          </p:sp>
        </mc:Fallback>
      </mc:AlternateContent>
    </p:spTree>
    <p:extLst>
      <p:ext uri="{BB962C8B-B14F-4D97-AF65-F5344CB8AC3E}">
        <p14:creationId xmlns:p14="http://schemas.microsoft.com/office/powerpoint/2010/main" val="220006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Prove Lines Parallel</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98736"/>
            <a:ext cx="9929032" cy="328088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The angle that forms a linear pair with the 50° angle has a measure of 180° − 50° or 130° . </a:t>
            </a:r>
          </a:p>
          <a:p>
            <a:r>
              <a:rPr lang="en-IN" sz="2800" dirty="0"/>
              <a:t>The angle measuring 130° is the corresponding</a:t>
            </a:r>
            <a:r>
              <a:rPr lang="en-IN" b="1" dirty="0"/>
              <a:t>  </a:t>
            </a:r>
            <a:r>
              <a:rPr lang="en-IN" sz="2800" dirty="0"/>
              <a:t>angle to the 124°</a:t>
            </a:r>
            <a:r>
              <a:rPr lang="en-IN" b="1" dirty="0"/>
              <a:t>  </a:t>
            </a:r>
            <a:r>
              <a:rPr lang="en-IN" sz="2800" dirty="0"/>
              <a:t>angle. Because the corresponding angles are not  congruent, the lines are not parallel. </a:t>
            </a:r>
          </a:p>
          <a:p>
            <a:r>
              <a:rPr lang="en-IN" sz="2800" dirty="0"/>
              <a:t>Therefore, it is not possible to prove that the oars are parallel. </a:t>
            </a:r>
            <a:endParaRPr lang="en-US" sz="2800" b="1" dirty="0"/>
          </a:p>
        </p:txBody>
      </p:sp>
    </p:spTree>
    <p:extLst>
      <p:ext uri="{BB962C8B-B14F-4D97-AF65-F5344CB8AC3E}">
        <p14:creationId xmlns:p14="http://schemas.microsoft.com/office/powerpoint/2010/main" val="2019665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Prove Lines Parallel</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345139" cy="186162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a:solidFill>
                  <a:srgbClr val="00A6B9"/>
                </a:solidFill>
                <a:latin typeface="+mj-lt"/>
              </a:rPr>
              <a:t>Think About It!</a:t>
            </a:r>
          </a:p>
          <a:p>
            <a:r>
              <a:rPr lang="en-IN" sz="2800"/>
              <a:t>What other information can be used to show that the oars are not parallel? </a:t>
            </a:r>
            <a:endParaRPr lang="en-US" sz="2800"/>
          </a:p>
        </p:txBody>
      </p:sp>
    </p:spTree>
    <p:extLst>
      <p:ext uri="{BB962C8B-B14F-4D97-AF65-F5344CB8AC3E}">
        <p14:creationId xmlns:p14="http://schemas.microsoft.com/office/powerpoint/2010/main" val="439177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0773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Prove Lines Parallel</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371739" y="1511447"/>
            <a:ext cx="8232434" cy="4724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400" b="1">
                <a:solidFill>
                  <a:schemeClr val="tx1"/>
                </a:solidFill>
              </a:rPr>
              <a:t>Check</a:t>
            </a:r>
            <a:endParaRPr lang="en-US" sz="2400"/>
          </a:p>
          <a:p>
            <a:r>
              <a:rPr lang="en-IN" sz="2400" b="1">
                <a:solidFill>
                  <a:schemeClr val="tx1"/>
                </a:solidFill>
              </a:rPr>
              <a:t>ANTENNAS</a:t>
            </a:r>
            <a:r>
              <a:rPr lang="en-IN" sz="2400" b="1"/>
              <a:t> </a:t>
            </a:r>
            <a:r>
              <a:rPr lang="en-IN" sz="2400"/>
              <a:t>Is it possible to prove that the support poles of the antenna complex are parallel? Justify your answer. </a:t>
            </a:r>
          </a:p>
          <a:p>
            <a:pPr marL="363538" indent="-363538">
              <a:spcBef>
                <a:spcPts val="500"/>
              </a:spcBef>
            </a:pPr>
            <a:r>
              <a:rPr lang="en-IN" sz="2400">
                <a:solidFill>
                  <a:srgbClr val="5E5E5E"/>
                </a:solidFill>
              </a:rPr>
              <a:t>A. No; because the consecutive interior angles are not supplementary, the support poles cannot be parallel. </a:t>
            </a:r>
          </a:p>
          <a:p>
            <a:pPr marL="363538" indent="-363538">
              <a:spcBef>
                <a:spcPts val="500"/>
              </a:spcBef>
            </a:pPr>
            <a:r>
              <a:rPr lang="en-IN" sz="2400">
                <a:solidFill>
                  <a:srgbClr val="5E5E5E"/>
                </a:solidFill>
              </a:rPr>
              <a:t>B. No; because the alternate interior angles are not supplementary, the support poles cannot be parallel. </a:t>
            </a:r>
          </a:p>
          <a:p>
            <a:pPr marL="363538" indent="-363538">
              <a:spcBef>
                <a:spcPts val="500"/>
              </a:spcBef>
            </a:pPr>
            <a:r>
              <a:rPr lang="en-IN" sz="2400">
                <a:solidFill>
                  <a:srgbClr val="5E5E5E"/>
                </a:solidFill>
              </a:rPr>
              <a:t>C. Yes; because the alternate interior angles are supplementary, the support poles are parallel. </a:t>
            </a:r>
          </a:p>
          <a:p>
            <a:pPr marL="452438" indent="-452438">
              <a:spcBef>
                <a:spcPts val="500"/>
              </a:spcBef>
            </a:pPr>
            <a:r>
              <a:rPr lang="en-IN" sz="2400">
                <a:solidFill>
                  <a:srgbClr val="5E5E5E"/>
                </a:solidFill>
              </a:rPr>
              <a:t>D. Yes; because the consecutive interior angles are congruent, the support poles are parallel.  </a:t>
            </a:r>
            <a:endParaRPr lang="en-US" sz="2400">
              <a:solidFill>
                <a:srgbClr val="5E5E5E"/>
              </a:solidFill>
            </a:endParaRPr>
          </a:p>
        </p:txBody>
      </p:sp>
      <p:pic>
        <p:nvPicPr>
          <p:cNvPr id="3" name="Picture 2">
            <a:extLst>
              <a:ext uri="{FF2B5EF4-FFF2-40B4-BE49-F238E27FC236}">
                <a16:creationId xmlns:a16="http://schemas.microsoft.com/office/drawing/2014/main" id="{13BA2C80-58B7-4D05-B6F7-9BB82FF24228}"/>
              </a:ext>
            </a:extLst>
          </p:cNvPr>
          <p:cNvPicPr>
            <a:picLocks noChangeAspect="1"/>
          </p:cNvPicPr>
          <p:nvPr/>
        </p:nvPicPr>
        <p:blipFill>
          <a:blip r:embed="rId3"/>
          <a:stretch>
            <a:fillRect/>
          </a:stretch>
        </p:blipFill>
        <p:spPr>
          <a:xfrm>
            <a:off x="8604173" y="1806921"/>
            <a:ext cx="3244158" cy="3244158"/>
          </a:xfrm>
          <a:prstGeom prst="rect">
            <a:avLst/>
          </a:prstGeom>
        </p:spPr>
      </p:pic>
    </p:spTree>
    <p:extLst>
      <p:ext uri="{BB962C8B-B14F-4D97-AF65-F5344CB8AC3E}">
        <p14:creationId xmlns:p14="http://schemas.microsoft.com/office/powerpoint/2010/main" val="268223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0773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Prove Lines Parallel</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371739" y="1511447"/>
            <a:ext cx="8232434" cy="4724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400" b="1">
                <a:solidFill>
                  <a:schemeClr val="tx1"/>
                </a:solidFill>
              </a:rPr>
              <a:t>Check</a:t>
            </a:r>
            <a:endParaRPr lang="en-US" sz="2400"/>
          </a:p>
          <a:p>
            <a:r>
              <a:rPr lang="en-IN" sz="2400" b="1">
                <a:solidFill>
                  <a:schemeClr val="tx1"/>
                </a:solidFill>
              </a:rPr>
              <a:t>ANTENNAS</a:t>
            </a:r>
            <a:r>
              <a:rPr lang="en-IN" sz="2400" b="1"/>
              <a:t> </a:t>
            </a:r>
            <a:r>
              <a:rPr lang="en-IN" sz="2400"/>
              <a:t>Is it possible to prove that the support poles of the antenna complex are parallel? Justify your answer. </a:t>
            </a:r>
            <a:r>
              <a:rPr lang="en-IN" sz="2400">
                <a:solidFill>
                  <a:srgbClr val="FF0000"/>
                </a:solidFill>
              </a:rPr>
              <a:t>A</a:t>
            </a:r>
          </a:p>
          <a:p>
            <a:pPr marL="363538" indent="-363538">
              <a:spcBef>
                <a:spcPts val="500"/>
              </a:spcBef>
            </a:pPr>
            <a:r>
              <a:rPr lang="en-IN" sz="2400"/>
              <a:t>A. No; because the consecutive interior angles are not supplementary, the support poles cannot be parallel. </a:t>
            </a:r>
          </a:p>
          <a:p>
            <a:pPr marL="363538" indent="-363538">
              <a:spcBef>
                <a:spcPts val="500"/>
              </a:spcBef>
            </a:pPr>
            <a:r>
              <a:rPr lang="en-IN" sz="2400"/>
              <a:t>B. No; because the alternate interior angles are not supplementary, the support poles cannot be parallel. </a:t>
            </a:r>
          </a:p>
          <a:p>
            <a:pPr marL="363538" indent="-363538">
              <a:spcBef>
                <a:spcPts val="500"/>
              </a:spcBef>
            </a:pPr>
            <a:r>
              <a:rPr lang="en-IN" sz="2400"/>
              <a:t>C. Yes; because the alternate interior angles are supplementary, the support poles are parallel. </a:t>
            </a:r>
          </a:p>
          <a:p>
            <a:pPr marL="452438" indent="-452438">
              <a:spcBef>
                <a:spcPts val="500"/>
              </a:spcBef>
            </a:pPr>
            <a:r>
              <a:rPr lang="en-IN" sz="2400"/>
              <a:t>D. Yes; because the consecutive interior angles are congruent, the support poles are parallel.   </a:t>
            </a:r>
          </a:p>
        </p:txBody>
      </p:sp>
      <p:pic>
        <p:nvPicPr>
          <p:cNvPr id="3" name="Picture 2">
            <a:extLst>
              <a:ext uri="{FF2B5EF4-FFF2-40B4-BE49-F238E27FC236}">
                <a16:creationId xmlns:a16="http://schemas.microsoft.com/office/drawing/2014/main" id="{13BA2C80-58B7-4D05-B6F7-9BB82FF24228}"/>
              </a:ext>
            </a:extLst>
          </p:cNvPr>
          <p:cNvPicPr>
            <a:picLocks noChangeAspect="1"/>
          </p:cNvPicPr>
          <p:nvPr/>
        </p:nvPicPr>
        <p:blipFill>
          <a:blip r:embed="rId3"/>
          <a:stretch>
            <a:fillRect/>
          </a:stretch>
        </p:blipFill>
        <p:spPr>
          <a:xfrm>
            <a:off x="8604173" y="1806921"/>
            <a:ext cx="3244158" cy="3244158"/>
          </a:xfrm>
          <a:prstGeom prst="rect">
            <a:avLst/>
          </a:prstGeom>
        </p:spPr>
      </p:pic>
    </p:spTree>
    <p:extLst>
      <p:ext uri="{BB962C8B-B14F-4D97-AF65-F5344CB8AC3E}">
        <p14:creationId xmlns:p14="http://schemas.microsoft.com/office/powerpoint/2010/main" val="1093693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509541"/>
            <a:ext cx="9620562" cy="31285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Lines </a:t>
            </a:r>
            <a:r>
              <a:rPr lang="en-US" sz="2800" b="1" kern="1200" dirty="0">
                <a:solidFill>
                  <a:schemeClr val="tx1"/>
                </a:solidFill>
                <a:effectLst/>
                <a:latin typeface="+mn-lt"/>
                <a:ea typeface="+mn-ea"/>
                <a:cs typeface="+mn-cs"/>
              </a:rPr>
              <a:t>𝒶</a:t>
            </a:r>
            <a:r>
              <a:rPr lang="en-IN" sz="2800" b="1" i="1" dirty="0">
                <a:solidFill>
                  <a:schemeClr val="tx1"/>
                </a:solidFill>
              </a:rPr>
              <a:t> </a:t>
            </a:r>
            <a:r>
              <a:rPr lang="en-IN" sz="2800" b="1" dirty="0">
                <a:solidFill>
                  <a:schemeClr val="tx1"/>
                </a:solidFill>
              </a:rPr>
              <a:t>and </a:t>
            </a:r>
            <a:r>
              <a:rPr lang="en-US" sz="2800" b="1" kern="1200" dirty="0">
                <a:solidFill>
                  <a:schemeClr val="tx1"/>
                </a:solidFill>
                <a:effectLst/>
                <a:latin typeface="+mn-lt"/>
                <a:ea typeface="+mn-ea"/>
                <a:cs typeface="+mn-cs"/>
              </a:rPr>
              <a:t>𝒷</a:t>
            </a:r>
            <a:r>
              <a:rPr lang="en-IN" sz="2800" b="1" i="1" dirty="0">
                <a:solidFill>
                  <a:schemeClr val="tx1"/>
                </a:solidFill>
              </a:rPr>
              <a:t> </a:t>
            </a:r>
            <a:r>
              <a:rPr lang="en-IN" sz="2800" b="1" dirty="0">
                <a:solidFill>
                  <a:schemeClr val="tx1"/>
                </a:solidFill>
              </a:rPr>
              <a:t>are cut by transversal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𝓉</a:t>
            </a:r>
            <a:r>
              <a:rPr lang="en-IN" sz="2800" b="1" dirty="0">
                <a:solidFill>
                  <a:schemeClr val="tx1"/>
                </a:solidFill>
              </a:rPr>
              <a:t>. Find the value of </a:t>
            </a:r>
            <a:r>
              <a:rPr lang="en-IN" sz="2800" b="1" i="1" dirty="0">
                <a:solidFill>
                  <a:schemeClr val="tx1"/>
                </a:solidFill>
              </a:rPr>
              <a:t>x </a:t>
            </a:r>
            <a:r>
              <a:rPr lang="en-IN" sz="2800" b="1" dirty="0">
                <a:solidFill>
                  <a:schemeClr val="tx1"/>
                </a:solidFill>
              </a:rPr>
              <a:t>that makes </a:t>
            </a:r>
            <a:r>
              <a:rPr lang="en-US" sz="2800" b="1" kern="1200" dirty="0">
                <a:solidFill>
                  <a:schemeClr val="tx1"/>
                </a:solidFill>
                <a:effectLst/>
                <a:latin typeface="+mn-lt"/>
                <a:ea typeface="+mn-ea"/>
                <a:cs typeface="+mn-cs"/>
              </a:rPr>
              <a:t>𝒶</a:t>
            </a:r>
            <a:r>
              <a:rPr lang="en-IN" sz="2800" b="1" i="1" dirty="0">
                <a:solidFill>
                  <a:schemeClr val="tx1"/>
                </a:solidFill>
              </a:rPr>
              <a:t> </a:t>
            </a:r>
            <a:r>
              <a:rPr lang="en-IN" sz="2800" b="1" dirty="0">
                <a:solidFill>
                  <a:schemeClr val="tx1"/>
                </a:solidFill>
              </a:rPr>
              <a:t>∥ </a:t>
            </a:r>
            <a:r>
              <a:rPr lang="en-US" sz="2800" b="1" kern="1200" dirty="0">
                <a:solidFill>
                  <a:schemeClr val="tx1"/>
                </a:solidFill>
                <a:effectLst/>
                <a:latin typeface="+mn-lt"/>
                <a:ea typeface="+mn-ea"/>
                <a:cs typeface="+mn-cs"/>
              </a:rPr>
              <a:t>𝒷</a:t>
            </a:r>
            <a:r>
              <a:rPr lang="en-IN" sz="2800" b="1" dirty="0">
                <a:solidFill>
                  <a:schemeClr val="tx1"/>
                </a:solidFill>
              </a:rPr>
              <a:t>. </a:t>
            </a:r>
            <a:endParaRPr lang="en-IN" sz="2800" dirty="0">
              <a:solidFill>
                <a:schemeClr val="tx1"/>
              </a:solidFill>
            </a:endParaRPr>
          </a:p>
          <a:p>
            <a:pPr marL="363538" indent="-363538"/>
            <a:r>
              <a:rPr lang="en-IN" sz="2800" b="1" dirty="0">
                <a:solidFill>
                  <a:schemeClr val="tx1"/>
                </a:solidFill>
                <a:latin typeface="Proxima Nova"/>
              </a:rPr>
              <a:t>1. </a:t>
            </a:r>
            <a:r>
              <a:rPr lang="en-IN" sz="2800" dirty="0"/>
              <a:t>∠2 and ∠5 are alternate exterior angles. </a:t>
            </a:r>
            <a:r>
              <a:rPr lang="en-IN" sz="2800" i="1" dirty="0"/>
              <a:t>m</a:t>
            </a:r>
            <a:r>
              <a:rPr lang="en-IN" sz="2800" dirty="0"/>
              <a:t>∠2 = (6</a:t>
            </a:r>
            <a:r>
              <a:rPr lang="en-IN" sz="2800" i="1" dirty="0"/>
              <a:t>x</a:t>
            </a:r>
            <a:r>
              <a:rPr lang="en-IN" sz="2800" dirty="0"/>
              <a:t> – 8)° and </a:t>
            </a:r>
            <a:r>
              <a:rPr lang="en-IN" sz="2800" i="1" dirty="0"/>
              <a:t>m</a:t>
            </a:r>
            <a:r>
              <a:rPr lang="en-IN" sz="2800" dirty="0"/>
              <a:t>∠5 = (4</a:t>
            </a:r>
            <a:r>
              <a:rPr lang="en-IN" sz="2800" i="1" dirty="0"/>
              <a:t>x</a:t>
            </a:r>
            <a:r>
              <a:rPr lang="en-IN" sz="2800" dirty="0"/>
              <a:t> + 16)°. </a:t>
            </a:r>
          </a:p>
          <a:p>
            <a:pPr marL="363538" indent="-363538"/>
            <a:r>
              <a:rPr lang="en-IN" sz="2800" b="1" dirty="0">
                <a:solidFill>
                  <a:schemeClr val="tx1"/>
                </a:solidFill>
                <a:latin typeface="Proxima Nova"/>
              </a:rPr>
              <a:t>2. </a:t>
            </a:r>
            <a:r>
              <a:rPr lang="en-IN" sz="2800" dirty="0"/>
              <a:t>∠3 and ∠6 are corresponding angles. </a:t>
            </a:r>
            <a:r>
              <a:rPr lang="en-IN" sz="2800" i="1" dirty="0"/>
              <a:t>m</a:t>
            </a:r>
            <a:r>
              <a:rPr lang="en-IN" sz="2800" dirty="0"/>
              <a:t>∠3 = (5</a:t>
            </a:r>
            <a:r>
              <a:rPr lang="en-IN" sz="2800" i="1" dirty="0"/>
              <a:t>x</a:t>
            </a:r>
            <a:r>
              <a:rPr lang="en-IN" sz="2800" dirty="0"/>
              <a:t> + 23)° and </a:t>
            </a:r>
            <a:r>
              <a:rPr lang="en-IN" sz="2800" i="1" dirty="0"/>
              <a:t>m</a:t>
            </a:r>
            <a:r>
              <a:rPr lang="en-IN" sz="2800" dirty="0"/>
              <a:t>∠6 = (8</a:t>
            </a:r>
            <a:r>
              <a:rPr lang="en-IN" sz="2800" i="1" dirty="0"/>
              <a:t>x – </a:t>
            </a:r>
            <a:r>
              <a:rPr lang="en-IN" sz="2800" dirty="0"/>
              <a:t>1)°. </a:t>
            </a:r>
            <a:endParaRPr lang="en-US" sz="2800" b="1" dirty="0">
              <a:solidFill>
                <a:srgbClr val="FF0000"/>
              </a:solidFill>
            </a:endParaRPr>
          </a:p>
        </p:txBody>
      </p:sp>
    </p:spTree>
    <p:extLst>
      <p:ext uri="{BB962C8B-B14F-4D97-AF65-F5344CB8AC3E}">
        <p14:creationId xmlns:p14="http://schemas.microsoft.com/office/powerpoint/2010/main" val="583153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509541"/>
            <a:ext cx="9620562" cy="31285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indent="-452438"/>
            <a:r>
              <a:rPr lang="en-IN" sz="2800" b="1">
                <a:solidFill>
                  <a:schemeClr val="tx1"/>
                </a:solidFill>
                <a:latin typeface="Proxima Nova"/>
              </a:rPr>
              <a:t>3. </a:t>
            </a:r>
            <a:r>
              <a:rPr lang="en-IN" sz="2800"/>
              <a:t>∠4 and ∠8 are alternate interior angles. </a:t>
            </a:r>
            <a:r>
              <a:rPr lang="en-IN" sz="2800" i="1"/>
              <a:t>m</a:t>
            </a:r>
            <a:r>
              <a:rPr lang="en-IN" sz="2800"/>
              <a:t>∠4 = (30</a:t>
            </a:r>
            <a:r>
              <a:rPr lang="en-IN" sz="2800" i="1"/>
              <a:t>x</a:t>
            </a:r>
            <a:r>
              <a:rPr lang="en-IN" sz="2800"/>
              <a:t> + 7)° and </a:t>
            </a:r>
            <a:r>
              <a:rPr lang="en-IN" sz="2800" i="1"/>
              <a:t>m</a:t>
            </a:r>
            <a:r>
              <a:rPr lang="en-IN" sz="2800"/>
              <a:t>∠8 = (34</a:t>
            </a:r>
            <a:r>
              <a:rPr lang="en-IN" sz="2800" i="1"/>
              <a:t>x</a:t>
            </a:r>
            <a:r>
              <a:rPr lang="en-IN" sz="2800"/>
              <a:t> − 7)°. </a:t>
            </a:r>
          </a:p>
          <a:p>
            <a:pPr marL="363538" indent="-363538"/>
            <a:r>
              <a:rPr lang="en-IN" sz="2800" b="1">
                <a:solidFill>
                  <a:schemeClr val="tx1"/>
                </a:solidFill>
                <a:latin typeface="Proxima Nova"/>
              </a:rPr>
              <a:t>4. </a:t>
            </a:r>
            <a:r>
              <a:rPr lang="en-IN" sz="2800"/>
              <a:t>How can you tell whether two lines cut by a transversal are parallel?</a:t>
            </a:r>
          </a:p>
          <a:p>
            <a:pPr marL="363538" indent="-363538"/>
            <a:r>
              <a:rPr lang="en-IN" sz="2800"/>
              <a:t>    </a:t>
            </a:r>
            <a:endParaRPr lang="en-US" sz="2800" b="1">
              <a:solidFill>
                <a:srgbClr val="FF0000"/>
              </a:solidFill>
            </a:endParaRPr>
          </a:p>
        </p:txBody>
      </p:sp>
    </p:spTree>
    <p:extLst>
      <p:ext uri="{BB962C8B-B14F-4D97-AF65-F5344CB8AC3E}">
        <p14:creationId xmlns:p14="http://schemas.microsoft.com/office/powerpoint/2010/main" val="2563976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509541"/>
            <a:ext cx="9620562" cy="31285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Lines </a:t>
            </a:r>
            <a:r>
              <a:rPr lang="en-US" sz="2800" b="1" kern="1200" dirty="0">
                <a:solidFill>
                  <a:schemeClr val="tx1"/>
                </a:solidFill>
                <a:effectLst/>
                <a:latin typeface="+mn-lt"/>
                <a:ea typeface="+mn-ea"/>
                <a:cs typeface="+mn-cs"/>
              </a:rPr>
              <a:t>𝒶</a:t>
            </a:r>
            <a:r>
              <a:rPr lang="en-IN" sz="2800" b="1" i="1" dirty="0">
                <a:solidFill>
                  <a:schemeClr val="tx1"/>
                </a:solidFill>
              </a:rPr>
              <a:t> </a:t>
            </a:r>
            <a:r>
              <a:rPr lang="en-IN" sz="2800" b="1" dirty="0">
                <a:solidFill>
                  <a:schemeClr val="tx1"/>
                </a:solidFill>
              </a:rPr>
              <a:t>and </a:t>
            </a:r>
            <a:r>
              <a:rPr lang="en-US" sz="2800" b="1" kern="1200" dirty="0">
                <a:solidFill>
                  <a:schemeClr val="tx1"/>
                </a:solidFill>
                <a:effectLst/>
                <a:latin typeface="+mn-lt"/>
                <a:ea typeface="+mn-ea"/>
                <a:cs typeface="+mn-cs"/>
              </a:rPr>
              <a:t>𝒷</a:t>
            </a:r>
            <a:r>
              <a:rPr lang="en-IN" sz="2800" b="1" i="1" dirty="0">
                <a:solidFill>
                  <a:schemeClr val="tx1"/>
                </a:solidFill>
              </a:rPr>
              <a:t> </a:t>
            </a:r>
            <a:r>
              <a:rPr lang="en-IN" sz="2800" b="1" dirty="0">
                <a:solidFill>
                  <a:schemeClr val="tx1"/>
                </a:solidFill>
              </a:rPr>
              <a:t>are cut by transversal </a:t>
            </a:r>
            <a:r>
              <a:rPr lang="en-US" sz="2800" b="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a:t>𝓉</a:t>
            </a:r>
            <a:r>
              <a:rPr lang="en-IN" sz="2800" b="1" dirty="0">
                <a:solidFill>
                  <a:schemeClr val="tx1"/>
                </a:solidFill>
              </a:rPr>
              <a:t>. Find the value of </a:t>
            </a:r>
            <a:r>
              <a:rPr lang="en-IN" sz="2800" b="1" i="1" dirty="0">
                <a:solidFill>
                  <a:schemeClr val="tx1"/>
                </a:solidFill>
              </a:rPr>
              <a:t>x </a:t>
            </a:r>
            <a:r>
              <a:rPr lang="en-IN" sz="2800" b="1" dirty="0">
                <a:solidFill>
                  <a:schemeClr val="tx1"/>
                </a:solidFill>
              </a:rPr>
              <a:t>that makes </a:t>
            </a:r>
            <a:r>
              <a:rPr lang="en-US" sz="2800" b="1" kern="1200" dirty="0">
                <a:solidFill>
                  <a:schemeClr val="tx1"/>
                </a:solidFill>
                <a:effectLst/>
                <a:latin typeface="+mn-lt"/>
                <a:ea typeface="+mn-ea"/>
                <a:cs typeface="+mn-cs"/>
              </a:rPr>
              <a:t>𝒶</a:t>
            </a:r>
            <a:r>
              <a:rPr lang="en-IN" sz="2800" b="1" i="1" dirty="0">
                <a:solidFill>
                  <a:schemeClr val="tx1"/>
                </a:solidFill>
              </a:rPr>
              <a:t> </a:t>
            </a:r>
            <a:r>
              <a:rPr lang="en-IN" sz="2800" b="1" dirty="0">
                <a:solidFill>
                  <a:schemeClr val="tx1"/>
                </a:solidFill>
              </a:rPr>
              <a:t>∥ </a:t>
            </a:r>
            <a:r>
              <a:rPr lang="en-US" sz="2800" b="1" kern="1200" dirty="0">
                <a:solidFill>
                  <a:schemeClr val="tx1"/>
                </a:solidFill>
                <a:effectLst/>
                <a:latin typeface="+mn-lt"/>
                <a:ea typeface="+mn-ea"/>
                <a:cs typeface="+mn-cs"/>
              </a:rPr>
              <a:t>𝒷</a:t>
            </a:r>
            <a:r>
              <a:rPr lang="en-IN" sz="2800" b="1" dirty="0">
                <a:solidFill>
                  <a:schemeClr val="tx1"/>
                </a:solidFill>
              </a:rPr>
              <a:t>. </a:t>
            </a:r>
            <a:endParaRPr lang="en-IN" sz="2800" dirty="0">
              <a:solidFill>
                <a:schemeClr val="tx1"/>
              </a:solidFill>
            </a:endParaRPr>
          </a:p>
          <a:p>
            <a:pPr marL="363538" indent="-363538"/>
            <a:r>
              <a:rPr lang="en-IN" sz="2800" b="1" dirty="0">
                <a:solidFill>
                  <a:schemeClr val="tx1"/>
                </a:solidFill>
                <a:latin typeface="Proxima Nova"/>
              </a:rPr>
              <a:t>1. </a:t>
            </a:r>
            <a:r>
              <a:rPr lang="en-IN" sz="2800" dirty="0"/>
              <a:t>∠2 and ∠5 are alternate exterior angles. </a:t>
            </a:r>
            <a:r>
              <a:rPr lang="en-IN" sz="2800" i="1" dirty="0"/>
              <a:t>m</a:t>
            </a:r>
            <a:r>
              <a:rPr lang="en-IN" sz="2800" dirty="0"/>
              <a:t>∠2 = (6</a:t>
            </a:r>
            <a:r>
              <a:rPr lang="en-IN" sz="2800" i="1" dirty="0"/>
              <a:t>x</a:t>
            </a:r>
            <a:r>
              <a:rPr lang="en-IN" sz="2800" dirty="0"/>
              <a:t> – 8)° and </a:t>
            </a:r>
            <a:r>
              <a:rPr lang="en-IN" sz="2800" i="1" dirty="0"/>
              <a:t>m</a:t>
            </a:r>
            <a:r>
              <a:rPr lang="en-IN" sz="2800" dirty="0"/>
              <a:t>∠5 = (4</a:t>
            </a:r>
            <a:r>
              <a:rPr lang="en-IN" sz="2800" i="1" dirty="0"/>
              <a:t>x</a:t>
            </a:r>
            <a:r>
              <a:rPr lang="en-IN" sz="2800" dirty="0"/>
              <a:t> + 16)°. </a:t>
            </a:r>
            <a:r>
              <a:rPr lang="en-IN" sz="2800" dirty="0">
                <a:solidFill>
                  <a:srgbClr val="FF0000"/>
                </a:solidFill>
              </a:rPr>
              <a:t>12</a:t>
            </a:r>
            <a:r>
              <a:rPr lang="en-IN" sz="2800" dirty="0"/>
              <a:t> </a:t>
            </a:r>
          </a:p>
          <a:p>
            <a:pPr marL="363538" indent="-363538"/>
            <a:r>
              <a:rPr lang="en-IN" sz="2800" b="1" dirty="0">
                <a:solidFill>
                  <a:schemeClr val="tx1"/>
                </a:solidFill>
                <a:latin typeface="Proxima Nova"/>
              </a:rPr>
              <a:t>2. </a:t>
            </a:r>
            <a:r>
              <a:rPr lang="en-IN" sz="2800" dirty="0"/>
              <a:t>∠3 and ∠6 are corresponding angles. </a:t>
            </a:r>
            <a:r>
              <a:rPr lang="en-IN" sz="2800" i="1" dirty="0"/>
              <a:t>m</a:t>
            </a:r>
            <a:r>
              <a:rPr lang="en-IN" sz="2800" dirty="0"/>
              <a:t>∠3 = (5</a:t>
            </a:r>
            <a:r>
              <a:rPr lang="en-IN" sz="2800" i="1" dirty="0"/>
              <a:t>x</a:t>
            </a:r>
            <a:r>
              <a:rPr lang="en-IN" sz="2800" dirty="0"/>
              <a:t> + 23)° and </a:t>
            </a:r>
            <a:r>
              <a:rPr lang="en-IN" sz="2800" i="1" dirty="0"/>
              <a:t>m</a:t>
            </a:r>
            <a:r>
              <a:rPr lang="en-IN" sz="2800" dirty="0"/>
              <a:t>∠6 = (8</a:t>
            </a:r>
            <a:r>
              <a:rPr lang="en-IN" sz="2800" i="1" dirty="0"/>
              <a:t>x – </a:t>
            </a:r>
            <a:r>
              <a:rPr lang="en-IN" sz="2800" dirty="0"/>
              <a:t>1)°. </a:t>
            </a:r>
            <a:r>
              <a:rPr lang="en-IN" sz="2800" dirty="0">
                <a:solidFill>
                  <a:srgbClr val="FF0000"/>
                </a:solidFill>
              </a:rPr>
              <a:t>8 </a:t>
            </a:r>
            <a:endParaRPr lang="en-US" sz="2800" b="1" dirty="0">
              <a:solidFill>
                <a:srgbClr val="FF0000"/>
              </a:solidFill>
            </a:endParaRPr>
          </a:p>
        </p:txBody>
      </p:sp>
    </p:spTree>
    <p:extLst>
      <p:ext uri="{BB962C8B-B14F-4D97-AF65-F5344CB8AC3E}">
        <p14:creationId xmlns:p14="http://schemas.microsoft.com/office/powerpoint/2010/main" val="1039706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6" name="Content Placeholder 2">
            <a:extLst>
              <a:ext uri="{FF2B5EF4-FFF2-40B4-BE49-F238E27FC236}">
                <a16:creationId xmlns:a16="http://schemas.microsoft.com/office/drawing/2014/main" id="{A8E898F8-389E-3F4C-B5FF-C53A28BA732A}"/>
              </a:ext>
            </a:extLst>
          </p:cNvPr>
          <p:cNvSpPr txBox="1">
            <a:spLocks/>
          </p:cNvSpPr>
          <p:nvPr/>
        </p:nvSpPr>
        <p:spPr>
          <a:xfrm>
            <a:off x="459872" y="1509541"/>
            <a:ext cx="9620562" cy="373448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indent="-452438"/>
            <a:r>
              <a:rPr lang="en-IN" sz="2800" b="1" dirty="0">
                <a:solidFill>
                  <a:schemeClr val="tx1"/>
                </a:solidFill>
                <a:latin typeface="Proxima Nova"/>
              </a:rPr>
              <a:t>3. </a:t>
            </a:r>
            <a:r>
              <a:rPr lang="en-IN" sz="2800" dirty="0"/>
              <a:t>∠4 and ∠8 are alternate interior angles. </a:t>
            </a:r>
            <a:r>
              <a:rPr lang="en-IN" sz="2800" i="1" dirty="0"/>
              <a:t>m</a:t>
            </a:r>
            <a:r>
              <a:rPr lang="en-IN" sz="2800" dirty="0"/>
              <a:t>∠4 = (30</a:t>
            </a:r>
            <a:r>
              <a:rPr lang="en-IN" sz="2800" i="1" dirty="0"/>
              <a:t>x</a:t>
            </a:r>
            <a:r>
              <a:rPr lang="en-IN" sz="2800" dirty="0"/>
              <a:t> + 7)° and </a:t>
            </a:r>
            <a:r>
              <a:rPr lang="en-IN" sz="2800" i="1" dirty="0"/>
              <a:t>m</a:t>
            </a:r>
            <a:r>
              <a:rPr lang="en-IN" sz="2800" dirty="0"/>
              <a:t>∠8 = (34</a:t>
            </a:r>
            <a:r>
              <a:rPr lang="en-IN" sz="2800" i="1" dirty="0"/>
              <a:t>x</a:t>
            </a:r>
            <a:r>
              <a:rPr lang="en-IN" sz="2800" dirty="0"/>
              <a:t> − 7)°. </a:t>
            </a:r>
            <a:r>
              <a:rPr lang="en-IN" sz="2800" dirty="0">
                <a:solidFill>
                  <a:srgbClr val="FF0000"/>
                </a:solidFill>
              </a:rPr>
              <a:t>3.5</a:t>
            </a:r>
            <a:r>
              <a:rPr lang="en-IN" sz="2800" dirty="0"/>
              <a:t> </a:t>
            </a:r>
          </a:p>
          <a:p>
            <a:pPr marL="363538" indent="-363538"/>
            <a:r>
              <a:rPr lang="en-IN" sz="2800" b="1" dirty="0">
                <a:solidFill>
                  <a:schemeClr val="tx1"/>
                </a:solidFill>
                <a:latin typeface="Proxima Nova"/>
              </a:rPr>
              <a:t>4. </a:t>
            </a:r>
            <a:r>
              <a:rPr lang="en-IN" sz="2800" dirty="0"/>
              <a:t>How can you tell whether two lines cut by a transversal are parallel?</a:t>
            </a:r>
          </a:p>
          <a:p>
            <a:pPr marL="363538" indent="-363538"/>
            <a:r>
              <a:rPr lang="en-IN" sz="2800" dirty="0"/>
              <a:t>    </a:t>
            </a:r>
            <a:r>
              <a:rPr lang="en-IN" sz="2800" dirty="0">
                <a:solidFill>
                  <a:srgbClr val="FF0000"/>
                </a:solidFill>
              </a:rPr>
              <a:t>Sample answer: Find a pair of alternate interior, alternate exterior, or corresponding angles. If the angles are congruent, then the lines are parallel. </a:t>
            </a:r>
            <a:endParaRPr lang="en-US" sz="2800" b="1" dirty="0">
              <a:solidFill>
                <a:srgbClr val="FF0000"/>
              </a:solidFill>
            </a:endParaRPr>
          </a:p>
        </p:txBody>
      </p:sp>
    </p:spTree>
    <p:extLst>
      <p:ext uri="{BB962C8B-B14F-4D97-AF65-F5344CB8AC3E}">
        <p14:creationId xmlns:p14="http://schemas.microsoft.com/office/powerpoint/2010/main" val="91359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246769"/>
          </a:xfrm>
          <a:prstGeom prst="rect">
            <a:avLst/>
          </a:prstGeom>
          <a:noFill/>
        </p:spPr>
        <p:txBody>
          <a:bodyPr wrap="square" rtlCol="0">
            <a:spAutoFit/>
          </a:bodyPr>
          <a:lstStyle/>
          <a:p>
            <a:r>
              <a:rPr lang="en-IN" sz="2800" b="1"/>
              <a:t>MA.912.GR.1.1</a:t>
            </a:r>
          </a:p>
          <a:p>
            <a:r>
              <a:rPr lang="en-IN" sz="2800">
                <a:solidFill>
                  <a:srgbClr val="5E5E5E"/>
                </a:solidFill>
              </a:rPr>
              <a:t>Prove relationships and theorems about lines and angles. Solve mathematical and real-world problems involving postulates, relationships and theorems of lines and angles. </a:t>
            </a:r>
            <a:endParaRPr lang="en-US" sz="2800">
              <a:solidFill>
                <a:srgbClr val="5E5E5E"/>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sz="280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4"/>
            <a:ext cx="9708697" cy="45215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Content Objective</a:t>
            </a:r>
            <a:br>
              <a:rPr lang="en-US" sz="2800" b="1" dirty="0">
                <a:solidFill>
                  <a:schemeClr val="tx1"/>
                </a:solidFill>
                <a:latin typeface="+mj-lt"/>
              </a:rPr>
            </a:br>
            <a:r>
              <a:rPr lang="en-IN" sz="2800" dirty="0"/>
              <a:t>Students identify and use parallel lines by using angle relationships.</a:t>
            </a:r>
          </a:p>
          <a:p>
            <a:r>
              <a:rPr lang="en-US" sz="2800" b="1" dirty="0">
                <a:solidFill>
                  <a:schemeClr val="tx1"/>
                </a:solidFill>
                <a:latin typeface="+mj-lt"/>
              </a:rPr>
              <a:t>Language Objectives</a:t>
            </a:r>
            <a:endParaRPr lang="en-US" sz="2800" b="0" i="0" u="none" strike="noStrike" baseline="0" dirty="0">
              <a:latin typeface="Proxima Nova Cond"/>
            </a:endParaRPr>
          </a:p>
          <a:p>
            <a:pPr marL="457200" indent="-457200">
              <a:buFont typeface="Arial" panose="020B0604020202020204" pitchFamily="34" charset="0"/>
              <a:buChar char="•"/>
            </a:pPr>
            <a:r>
              <a:rPr lang="en-IN" sz="2800" dirty="0"/>
              <a:t>Students use </a:t>
            </a:r>
            <a:r>
              <a:rPr lang="en-IN" sz="2800" i="1" dirty="0"/>
              <a:t>interior </a:t>
            </a:r>
            <a:r>
              <a:rPr lang="en-IN" sz="2800" dirty="0"/>
              <a:t>and </a:t>
            </a:r>
            <a:r>
              <a:rPr lang="en-IN" sz="2800" i="1" dirty="0"/>
              <a:t>exterior </a:t>
            </a:r>
            <a:r>
              <a:rPr lang="en-IN" sz="2800" dirty="0"/>
              <a:t>to explain how to identify and use parallel lines by using angle relationships. </a:t>
            </a:r>
          </a:p>
          <a:p>
            <a:pPr marL="457200" indent="-457200">
              <a:buFont typeface="Arial" panose="020B0604020202020204" pitchFamily="34" charset="0"/>
              <a:buChar char="•"/>
            </a:pPr>
            <a:r>
              <a:rPr lang="en-IN" sz="2800" dirty="0"/>
              <a:t>To support sense-making, students participate in MLR2: Collect and Display. </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5" y="1707845"/>
            <a:ext cx="6781754" cy="35499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Corresponding angles are congruent when the lines cut by the transversal are parallel. The converse of this relationship is also true. Parallel lines that are cut by a transversal create several pairs of congruent angles. These special angle pairs can be used to prove that a pair of lines is parallel.</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Identifying Parallel Lines</a:t>
            </a:r>
          </a:p>
        </p:txBody>
      </p:sp>
      <p:pic>
        <p:nvPicPr>
          <p:cNvPr id="6" name="Picture 5" descr="Shape, arrow, polygon&#10;&#10;Description automatically generated">
            <a:extLst>
              <a:ext uri="{FF2B5EF4-FFF2-40B4-BE49-F238E27FC236}">
                <a16:creationId xmlns:a16="http://schemas.microsoft.com/office/drawing/2014/main" id="{A5DF42BA-2952-4F32-913B-3CC69DC33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867" y="1873411"/>
            <a:ext cx="3511745" cy="2383422"/>
          </a:xfrm>
          <a:prstGeom prst="rect">
            <a:avLst/>
          </a:prstGeom>
        </p:spPr>
      </p:pic>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Identifying Parallel Lines </a:t>
            </a:r>
          </a:p>
        </p:txBody>
      </p:sp>
      <p:graphicFrame>
        <p:nvGraphicFramePr>
          <p:cNvPr id="5" name="Table 4"/>
          <p:cNvGraphicFramePr>
            <a:graphicFrameLocks noGrp="1"/>
          </p:cNvGraphicFramePr>
          <p:nvPr>
            <p:extLst>
              <p:ext uri="{D42A27DB-BD31-4B8C-83A1-F6EECF244321}">
                <p14:modId xmlns:p14="http://schemas.microsoft.com/office/powerpoint/2010/main" val="3662529037"/>
              </p:ext>
            </p:extLst>
          </p:nvPr>
        </p:nvGraphicFramePr>
        <p:xfrm>
          <a:off x="459873" y="1873411"/>
          <a:ext cx="6766560" cy="4320746"/>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3914084382"/>
                    </a:ext>
                  </a:extLst>
                </a:gridCol>
              </a:tblGrid>
              <a:tr h="810000">
                <a:tc>
                  <a:txBody>
                    <a:bodyPr/>
                    <a:lstStyle/>
                    <a:p>
                      <a:r>
                        <a:rPr lang="en-IN" sz="2800" b="1" i="0" u="none" strike="noStrike" kern="1200" baseline="0">
                          <a:solidFill>
                            <a:schemeClr val="tx1"/>
                          </a:solidFill>
                          <a:latin typeface="+mn-lt"/>
                          <a:ea typeface="+mn-ea"/>
                          <a:cs typeface="+mn-cs"/>
                        </a:rPr>
                        <a:t>Theorem 3.19: </a:t>
                      </a:r>
                      <a:r>
                        <a:rPr lang="en-IN" sz="2800" b="1" i="0" u="none" strike="noStrike" kern="1200" baseline="0">
                          <a:solidFill>
                            <a:schemeClr val="tx2"/>
                          </a:solidFill>
                          <a:latin typeface="+mn-lt"/>
                          <a:ea typeface="+mn-ea"/>
                          <a:cs typeface="+mn-cs"/>
                        </a:rPr>
                        <a:t>Converse of Corresponding Angles Theorem</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122661"/>
                  </a:ext>
                </a:extLst>
              </a:tr>
              <a:tr h="1687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chemeClr val="tx2"/>
                          </a:solidFill>
                          <a:latin typeface="+mn-lt"/>
                          <a:ea typeface="+mn-ea"/>
                          <a:cs typeface="+mn-cs"/>
                        </a:rPr>
                        <a:t>If two lines are cut by a transversal so that corresponding angles are congruent, then the lines are parallel.</a:t>
                      </a:r>
                      <a:endParaRPr lang="en-US"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524106"/>
                  </a:ext>
                </a:extLst>
              </a:tr>
              <a:tr h="1687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5E5E5E"/>
                          </a:solidFill>
                          <a:latin typeface="+mn-lt"/>
                          <a:ea typeface="+mn-ea"/>
                          <a:cs typeface="+mn-cs"/>
                        </a:rPr>
                        <a:t>If ∠</a:t>
                      </a:r>
                      <a:r>
                        <a:rPr lang="en-IN" sz="2800" b="0" i="0" u="none" strike="noStrike" kern="1200" baseline="0" dirty="0">
                          <a:solidFill>
                            <a:srgbClr val="B96D00"/>
                          </a:solidFill>
                          <a:latin typeface="+mn-lt"/>
                          <a:ea typeface="+mn-ea"/>
                          <a:cs typeface="+mn-cs"/>
                        </a:rPr>
                        <a:t>1</a:t>
                      </a:r>
                      <a:r>
                        <a:rPr lang="en-IN" sz="2800" b="0" i="0" u="none" strike="noStrike" kern="1200" baseline="0" dirty="0">
                          <a:solidFill>
                            <a:srgbClr val="5E5E5E"/>
                          </a:solidFill>
                          <a:latin typeface="+mn-lt"/>
                          <a:ea typeface="+mn-ea"/>
                          <a:cs typeface="+mn-cs"/>
                        </a:rPr>
                        <a:t> ≅ ∠</a:t>
                      </a:r>
                      <a:r>
                        <a:rPr lang="en-IN" sz="2800" b="0" i="0" u="none" strike="noStrike" kern="1200" baseline="0" dirty="0">
                          <a:solidFill>
                            <a:srgbClr val="B96D00"/>
                          </a:solidFill>
                          <a:latin typeface="+mn-lt"/>
                          <a:ea typeface="+mn-ea"/>
                          <a:cs typeface="+mn-cs"/>
                        </a:rPr>
                        <a:t>3</a:t>
                      </a:r>
                      <a:r>
                        <a:rPr lang="en-IN" sz="2800" b="0" i="0" u="none" strike="noStrike" kern="1200" baseline="0" dirty="0">
                          <a:solidFill>
                            <a:srgbClr val="5E5E5E"/>
                          </a:solidFill>
                          <a:latin typeface="+mn-lt"/>
                          <a:ea typeface="+mn-ea"/>
                          <a:cs typeface="+mn-cs"/>
                        </a:rPr>
                        <a:t>, ∠</a:t>
                      </a:r>
                      <a:r>
                        <a:rPr lang="en-IN" sz="2800" b="0" i="0" u="none" strike="noStrike" kern="1200" baseline="0" dirty="0">
                          <a:solidFill>
                            <a:srgbClr val="00B050"/>
                          </a:solidFill>
                          <a:latin typeface="+mn-lt"/>
                          <a:ea typeface="+mn-ea"/>
                          <a:cs typeface="+mn-cs"/>
                        </a:rPr>
                        <a:t>2</a:t>
                      </a:r>
                      <a:r>
                        <a:rPr lang="en-IN" sz="2800" b="0" i="0" u="none" strike="noStrike" kern="1200" baseline="0" dirty="0">
                          <a:solidFill>
                            <a:schemeClr val="dk1"/>
                          </a:solidFill>
                          <a:latin typeface="+mn-lt"/>
                          <a:ea typeface="+mn-ea"/>
                          <a:cs typeface="+mn-cs"/>
                        </a:rPr>
                        <a:t> </a:t>
                      </a:r>
                      <a:r>
                        <a:rPr lang="en-IN" sz="2800" b="0" i="0" u="none" strike="noStrike" kern="1200" baseline="0" dirty="0">
                          <a:solidFill>
                            <a:srgbClr val="5E5E5E"/>
                          </a:solidFill>
                          <a:latin typeface="+mn-lt"/>
                          <a:ea typeface="+mn-ea"/>
                          <a:cs typeface="+mn-cs"/>
                        </a:rPr>
                        <a:t>≅ ∠</a:t>
                      </a:r>
                      <a:r>
                        <a:rPr lang="en-IN" sz="2800" b="0" i="0" u="none" strike="noStrike" kern="1200" baseline="0" dirty="0">
                          <a:solidFill>
                            <a:srgbClr val="00B050"/>
                          </a:solidFill>
                          <a:latin typeface="+mn-lt"/>
                          <a:ea typeface="+mn-ea"/>
                          <a:cs typeface="+mn-cs"/>
                        </a:rPr>
                        <a:t>4</a:t>
                      </a:r>
                      <a:r>
                        <a:rPr lang="en-IN" sz="2800" b="0" i="0" u="none" strike="noStrike" kern="1200" baseline="0" dirty="0">
                          <a:solidFill>
                            <a:srgbClr val="5E5E5E"/>
                          </a:solidFill>
                          <a:latin typeface="+mn-lt"/>
                          <a:ea typeface="+mn-ea"/>
                          <a:cs typeface="+mn-cs"/>
                        </a:rPr>
                        <a:t>, ∠</a:t>
                      </a:r>
                      <a:r>
                        <a:rPr lang="en-IN" sz="2800" b="0" i="0" u="none" strike="noStrike" kern="1200" baseline="0" dirty="0">
                          <a:solidFill>
                            <a:srgbClr val="B96D00"/>
                          </a:solidFill>
                          <a:latin typeface="+mn-lt"/>
                          <a:ea typeface="+mn-ea"/>
                          <a:cs typeface="+mn-cs"/>
                        </a:rPr>
                        <a:t>5</a:t>
                      </a:r>
                      <a:r>
                        <a:rPr lang="en-IN" sz="2800" b="0" i="0" u="none" strike="noStrike" kern="1200" baseline="0" dirty="0">
                          <a:solidFill>
                            <a:srgbClr val="5E5E5E"/>
                          </a:solidFill>
                          <a:latin typeface="+mn-lt"/>
                          <a:ea typeface="+mn-ea"/>
                          <a:cs typeface="+mn-cs"/>
                        </a:rPr>
                        <a:t> ≅ ∠</a:t>
                      </a:r>
                      <a:r>
                        <a:rPr lang="en-IN" sz="2800" b="0" i="0" u="none" strike="noStrike" kern="1200" baseline="0" dirty="0">
                          <a:solidFill>
                            <a:srgbClr val="B96D00"/>
                          </a:solidFill>
                          <a:latin typeface="+mn-lt"/>
                          <a:ea typeface="+mn-ea"/>
                          <a:cs typeface="+mn-cs"/>
                        </a:rPr>
                        <a:t>7</a:t>
                      </a:r>
                      <a:r>
                        <a:rPr lang="en-IN" sz="2800" b="0" i="0" u="none" strike="noStrike" kern="1200" baseline="0" dirty="0">
                          <a:solidFill>
                            <a:srgbClr val="5E5E5E"/>
                          </a:solidFill>
                          <a:latin typeface="+mn-lt"/>
                          <a:ea typeface="+mn-ea"/>
                          <a:cs typeface="+mn-cs"/>
                        </a:rPr>
                        <a:t>, and</a:t>
                      </a:r>
                      <a:br>
                        <a:rPr lang="en-IN" sz="2800" b="0" i="0" u="none" strike="noStrike" kern="1200" baseline="0" dirty="0">
                          <a:solidFill>
                            <a:srgbClr val="5E5E5E"/>
                          </a:solidFill>
                          <a:latin typeface="+mn-lt"/>
                          <a:ea typeface="+mn-ea"/>
                          <a:cs typeface="+mn-cs"/>
                        </a:rPr>
                      </a:br>
                      <a:r>
                        <a:rPr lang="en-IN" sz="2800" b="0" i="0" u="none" strike="noStrike" kern="1200" baseline="0" dirty="0">
                          <a:solidFill>
                            <a:srgbClr val="5E5E5E"/>
                          </a:solidFill>
                          <a:latin typeface="+mn-lt"/>
                          <a:ea typeface="+mn-ea"/>
                          <a:cs typeface="+mn-cs"/>
                        </a:rPr>
                        <a:t>∠</a:t>
                      </a:r>
                      <a:r>
                        <a:rPr lang="en-IN" sz="2800" b="0" i="0" u="none" strike="noStrike" kern="1200" baseline="0" dirty="0">
                          <a:solidFill>
                            <a:srgbClr val="00B050"/>
                          </a:solidFill>
                          <a:latin typeface="+mn-lt"/>
                          <a:ea typeface="+mn-ea"/>
                          <a:cs typeface="+mn-cs"/>
                        </a:rPr>
                        <a:t>6</a:t>
                      </a:r>
                      <a:r>
                        <a:rPr lang="en-IN" sz="2800" b="0" i="0" u="none" strike="noStrike" kern="1200" baseline="0" dirty="0">
                          <a:solidFill>
                            <a:schemeClr val="dk1"/>
                          </a:solidFill>
                          <a:latin typeface="+mn-lt"/>
                          <a:ea typeface="+mn-ea"/>
                          <a:cs typeface="+mn-cs"/>
                        </a:rPr>
                        <a:t> </a:t>
                      </a:r>
                      <a:r>
                        <a:rPr lang="en-IN" sz="2800" b="0" i="0" u="none" strike="noStrike" kern="1200" baseline="0" dirty="0">
                          <a:solidFill>
                            <a:srgbClr val="5E5E5E"/>
                          </a:solidFill>
                          <a:latin typeface="+mn-lt"/>
                          <a:ea typeface="+mn-ea"/>
                          <a:cs typeface="+mn-cs"/>
                        </a:rPr>
                        <a:t>≅ ∠</a:t>
                      </a:r>
                      <a:r>
                        <a:rPr lang="en-IN" sz="2800" b="0" i="0" u="none" strike="noStrike" kern="1200" baseline="0" dirty="0">
                          <a:solidFill>
                            <a:srgbClr val="00B050"/>
                          </a:solidFill>
                          <a:latin typeface="+mn-lt"/>
                          <a:ea typeface="+mn-ea"/>
                          <a:cs typeface="+mn-cs"/>
                        </a:rPr>
                        <a:t>8</a:t>
                      </a:r>
                      <a:r>
                        <a:rPr lang="en-IN" sz="2800" b="0" i="0" u="none" strike="noStrike" kern="1200" baseline="0" dirty="0">
                          <a:solidFill>
                            <a:srgbClr val="5E5E5E"/>
                          </a:solidFill>
                          <a:latin typeface="+mn-lt"/>
                          <a:ea typeface="+mn-ea"/>
                          <a:cs typeface="+mn-cs"/>
                        </a:rPr>
                        <a:t>, then </a:t>
                      </a:r>
                      <a:r>
                        <a:rPr lang="en-US" sz="2800" kern="1200" dirty="0">
                          <a:solidFill>
                            <a:schemeClr val="tx2"/>
                          </a:solidFill>
                          <a:effectLst/>
                          <a:latin typeface="+mn-lt"/>
                          <a:ea typeface="+mn-ea"/>
                          <a:cs typeface="+mn-cs"/>
                        </a:rPr>
                        <a:t>𝒶</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 </a:t>
                      </a:r>
                      <a:r>
                        <a:rPr lang="en-US" sz="2800" kern="1200" dirty="0">
                          <a:solidFill>
                            <a:schemeClr val="tx2"/>
                          </a:solidFill>
                          <a:effectLst/>
                          <a:latin typeface="+mn-lt"/>
                          <a:ea typeface="+mn-ea"/>
                          <a:cs typeface="+mn-cs"/>
                        </a:rPr>
                        <a:t>𝒷</a:t>
                      </a:r>
                      <a:r>
                        <a:rPr lang="en-IN" sz="2800" b="0" i="0" u="none" strike="noStrike" kern="1200" baseline="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u="none" strike="noStrike" kern="1200" baseline="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10967"/>
                  </a:ext>
                </a:extLst>
              </a:tr>
            </a:tbl>
          </a:graphicData>
        </a:graphic>
      </p:graphicFrame>
      <p:pic>
        <p:nvPicPr>
          <p:cNvPr id="8" name="Picture 7" descr="Shape, arrow, polygon&#10;&#10;Description automatically generated">
            <a:extLst>
              <a:ext uri="{FF2B5EF4-FFF2-40B4-BE49-F238E27FC236}">
                <a16:creationId xmlns:a16="http://schemas.microsoft.com/office/drawing/2014/main" id="{5300E3CE-41FF-4B69-93D0-CAD4B7A5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867" y="1873411"/>
            <a:ext cx="3511745" cy="2383422"/>
          </a:xfrm>
          <a:prstGeom prst="rect">
            <a:avLst/>
          </a:prstGeom>
        </p:spPr>
      </p:pic>
    </p:spTree>
    <p:extLst>
      <p:ext uri="{BB962C8B-B14F-4D97-AF65-F5344CB8AC3E}">
        <p14:creationId xmlns:p14="http://schemas.microsoft.com/office/powerpoint/2010/main" val="288364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Identifying Parallel Lines </a:t>
            </a:r>
          </a:p>
        </p:txBody>
      </p:sp>
      <p:graphicFrame>
        <p:nvGraphicFramePr>
          <p:cNvPr id="5" name="Table 4"/>
          <p:cNvGraphicFramePr>
            <a:graphicFrameLocks noGrp="1"/>
          </p:cNvGraphicFramePr>
          <p:nvPr>
            <p:extLst>
              <p:ext uri="{D42A27DB-BD31-4B8C-83A1-F6EECF244321}">
                <p14:modId xmlns:p14="http://schemas.microsoft.com/office/powerpoint/2010/main" val="311659932"/>
              </p:ext>
            </p:extLst>
          </p:nvPr>
        </p:nvGraphicFramePr>
        <p:xfrm>
          <a:off x="459873" y="1873411"/>
          <a:ext cx="6766560" cy="4644493"/>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3914084382"/>
                    </a:ext>
                  </a:extLst>
                </a:gridCol>
              </a:tblGrid>
              <a:tr h="810000">
                <a:tc>
                  <a:txBody>
                    <a:bodyPr/>
                    <a:lstStyle/>
                    <a:p>
                      <a:r>
                        <a:rPr lang="en-IN" sz="2800" b="1" i="0" u="none" strike="noStrike" kern="1200" baseline="0">
                          <a:solidFill>
                            <a:schemeClr val="tx1"/>
                          </a:solidFill>
                          <a:latin typeface="+mn-lt"/>
                          <a:ea typeface="+mn-ea"/>
                          <a:cs typeface="+mn-cs"/>
                        </a:rPr>
                        <a:t>Theorem 3.20: </a:t>
                      </a:r>
                      <a:r>
                        <a:rPr lang="en-IN" sz="2800" b="1" i="0" u="none" strike="noStrike" kern="1200" baseline="0">
                          <a:solidFill>
                            <a:schemeClr val="tx2"/>
                          </a:solidFill>
                          <a:latin typeface="+mn-lt"/>
                          <a:ea typeface="+mn-ea"/>
                          <a:cs typeface="+mn-cs"/>
                        </a:rPr>
                        <a:t>Alternate Exterior Angles Converse</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122661"/>
                  </a:ext>
                </a:extLst>
              </a:tr>
              <a:tr h="201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a:solidFill>
                            <a:schemeClr val="tx2"/>
                          </a:solidFill>
                          <a:latin typeface="+mn-lt"/>
                          <a:ea typeface="+mn-ea"/>
                          <a:cs typeface="+mn-cs"/>
                        </a:rPr>
                        <a:t>If two lines in a plane are cut by a transversal so that a pair of alternate exterior angles is congruent, then the lines are parallel.</a:t>
                      </a:r>
                      <a:endParaRPr lang="en-US"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524106"/>
                  </a:ext>
                </a:extLst>
              </a:tr>
              <a:tr h="1687933">
                <a:tc>
                  <a:txBody>
                    <a:bodyPr/>
                    <a:lstStyle/>
                    <a:p>
                      <a:r>
                        <a:rPr lang="en-IN" sz="2800" b="0" i="0" u="none" strike="noStrike" kern="1200" baseline="0" dirty="0">
                          <a:solidFill>
                            <a:srgbClr val="5E5E5E"/>
                          </a:solidFill>
                          <a:latin typeface="+mn-lt"/>
                          <a:ea typeface="+mn-ea"/>
                          <a:cs typeface="+mn-cs"/>
                        </a:rPr>
                        <a:t>If ∠</a:t>
                      </a:r>
                      <a:r>
                        <a:rPr lang="en-IN" sz="2800" b="0" i="0" u="none" strike="noStrike" kern="1200" baseline="0" dirty="0">
                          <a:solidFill>
                            <a:srgbClr val="B96D00"/>
                          </a:solidFill>
                          <a:latin typeface="+mn-lt"/>
                          <a:ea typeface="+mn-ea"/>
                          <a:cs typeface="+mn-cs"/>
                        </a:rPr>
                        <a:t>1</a:t>
                      </a:r>
                      <a:r>
                        <a:rPr lang="en-IN" sz="2800" b="0" i="0" u="none" strike="noStrike" kern="1200" baseline="0" dirty="0">
                          <a:solidFill>
                            <a:srgbClr val="5E5E5E"/>
                          </a:solidFill>
                          <a:latin typeface="+mn-lt"/>
                          <a:ea typeface="+mn-ea"/>
                          <a:cs typeface="+mn-cs"/>
                        </a:rPr>
                        <a:t> ≅ ∠</a:t>
                      </a:r>
                      <a:r>
                        <a:rPr lang="en-IN" sz="2800" b="0" i="0" u="none" strike="noStrike" kern="1200" baseline="0" dirty="0">
                          <a:solidFill>
                            <a:srgbClr val="B96D00"/>
                          </a:solidFill>
                          <a:latin typeface="+mn-lt"/>
                          <a:ea typeface="+mn-ea"/>
                          <a:cs typeface="+mn-cs"/>
                        </a:rPr>
                        <a:t>5</a:t>
                      </a:r>
                      <a:r>
                        <a:rPr lang="en-IN" sz="2800" b="0" i="0" u="none" strike="noStrike" kern="1200" baseline="0" dirty="0">
                          <a:solidFill>
                            <a:srgbClr val="5E5E5E"/>
                          </a:solidFill>
                          <a:latin typeface="+mn-lt"/>
                          <a:ea typeface="+mn-ea"/>
                          <a:cs typeface="+mn-cs"/>
                        </a:rPr>
                        <a:t>, then </a:t>
                      </a:r>
                      <a:r>
                        <a:rPr lang="en-US" sz="2800" kern="1200" dirty="0">
                          <a:solidFill>
                            <a:schemeClr val="tx2"/>
                          </a:solidFill>
                          <a:effectLst/>
                          <a:latin typeface="+mn-lt"/>
                          <a:ea typeface="+mn-ea"/>
                          <a:cs typeface="+mn-cs"/>
                        </a:rPr>
                        <a:t>𝒶</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 </a:t>
                      </a:r>
                      <a:r>
                        <a:rPr lang="en-US" sz="2800" kern="1200" dirty="0">
                          <a:solidFill>
                            <a:schemeClr val="tx2"/>
                          </a:solidFill>
                          <a:effectLst/>
                          <a:latin typeface="+mn-lt"/>
                          <a:ea typeface="+mn-ea"/>
                          <a:cs typeface="+mn-cs"/>
                        </a:rPr>
                        <a:t>𝒷</a:t>
                      </a:r>
                      <a:r>
                        <a:rPr lang="en-IN" sz="2800" b="0" i="0" u="none" strike="noStrike" kern="1200" baseline="0" dirty="0">
                          <a:solidFill>
                            <a:schemeClr val="tx2"/>
                          </a:solidFill>
                          <a:latin typeface="+mn-lt"/>
                          <a:ea typeface="+mn-ea"/>
                          <a:cs typeface="+mn-cs"/>
                        </a:rPr>
                        <a:t>. </a:t>
                      </a:r>
                      <a:endParaRPr lang="en-IN" sz="2800" b="0" i="0" u="none" strike="noStrike" kern="1200" baseline="0" dirty="0">
                        <a:solidFill>
                          <a:srgbClr val="5E5E5E"/>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4910967"/>
                  </a:ext>
                </a:extLst>
              </a:tr>
            </a:tbl>
          </a:graphicData>
        </a:graphic>
      </p:graphicFrame>
      <p:pic>
        <p:nvPicPr>
          <p:cNvPr id="8" name="Picture 7" descr="Shape, arrow, polygon&#10;&#10;Description automatically generated">
            <a:extLst>
              <a:ext uri="{FF2B5EF4-FFF2-40B4-BE49-F238E27FC236}">
                <a16:creationId xmlns:a16="http://schemas.microsoft.com/office/drawing/2014/main" id="{5300E3CE-41FF-4B69-93D0-CAD4B7A5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867" y="1873411"/>
            <a:ext cx="3511745" cy="2383422"/>
          </a:xfrm>
          <a:prstGeom prst="rect">
            <a:avLst/>
          </a:prstGeom>
        </p:spPr>
      </p:pic>
    </p:spTree>
    <p:extLst>
      <p:ext uri="{BB962C8B-B14F-4D97-AF65-F5344CB8AC3E}">
        <p14:creationId xmlns:p14="http://schemas.microsoft.com/office/powerpoint/2010/main" val="3404638442"/>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F25435-5F5B-41BF-B72A-2B3DD02F933C}">
  <ds:schemaRefs>
    <ds:schemaRef ds:uri="http://purl.org/dc/term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067D0483-B8EE-4F23-A11B-8A041C953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9399EA-304D-427B-9A21-58751B904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2229</Words>
  <Application>Microsoft Office PowerPoint</Application>
  <PresentationFormat>Widescreen</PresentationFormat>
  <Paragraphs>216</Paragraphs>
  <Slides>37</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Cambria Math</vt:lpstr>
      <vt:lpstr>Proxima Nova</vt:lpstr>
      <vt:lpstr>Proxima Nova Cond</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12</cp:revision>
  <cp:lastPrinted>2018-08-01T21:17:27Z</cp:lastPrinted>
  <dcterms:created xsi:type="dcterms:W3CDTF">2020-09-17T18:06:02Z</dcterms:created>
  <dcterms:modified xsi:type="dcterms:W3CDTF">2024-09-23T03:04:56Z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