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30"/>
  </p:notesMasterIdLst>
  <p:handoutMasterIdLst>
    <p:handoutMasterId r:id="rId31"/>
  </p:handoutMasterIdLst>
  <p:sldIdLst>
    <p:sldId id="327" r:id="rId6"/>
    <p:sldId id="371" r:id="rId7"/>
    <p:sldId id="479" r:id="rId8"/>
    <p:sldId id="303" r:id="rId9"/>
    <p:sldId id="378" r:id="rId10"/>
    <p:sldId id="304" r:id="rId11"/>
    <p:sldId id="498" r:id="rId12"/>
    <p:sldId id="482" r:id="rId13"/>
    <p:sldId id="483" r:id="rId14"/>
    <p:sldId id="484" r:id="rId15"/>
    <p:sldId id="485" r:id="rId16"/>
    <p:sldId id="486" r:id="rId17"/>
    <p:sldId id="487" r:id="rId18"/>
    <p:sldId id="499" r:id="rId19"/>
    <p:sldId id="488" r:id="rId20"/>
    <p:sldId id="489" r:id="rId21"/>
    <p:sldId id="490" r:id="rId22"/>
    <p:sldId id="491" r:id="rId23"/>
    <p:sldId id="492" r:id="rId24"/>
    <p:sldId id="493" r:id="rId25"/>
    <p:sldId id="494" r:id="rId26"/>
    <p:sldId id="495" r:id="rId27"/>
    <p:sldId id="496" r:id="rId28"/>
    <p:sldId id="497" r:id="rId2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12" userDrawn="1">
          <p15:clr>
            <a:srgbClr val="A4A3A4"/>
          </p15:clr>
        </p15:guide>
        <p15:guide id="2" orient="horz" pos="3024" userDrawn="1">
          <p15:clr>
            <a:srgbClr val="A4A3A4"/>
          </p15:clr>
        </p15:guide>
        <p15:guide id="3" orient="horz" pos="368" userDrawn="1">
          <p15:clr>
            <a:srgbClr val="A4A3A4"/>
          </p15:clr>
        </p15:guide>
        <p15:guide id="4" orient="horz" pos="2500" userDrawn="1">
          <p15:clr>
            <a:srgbClr val="A4A3A4"/>
          </p15:clr>
        </p15:guide>
        <p15:guide id="5" orient="horz" pos="1080" userDrawn="1">
          <p15:clr>
            <a:srgbClr val="A4A3A4"/>
          </p15:clr>
        </p15:guide>
        <p15:guide id="6" orient="horz" pos="1661" userDrawn="1">
          <p15:clr>
            <a:srgbClr val="A4A3A4"/>
          </p15:clr>
        </p15:guide>
        <p15:guide id="7" orient="horz" pos="3432" userDrawn="1">
          <p15:clr>
            <a:srgbClr val="A4A3A4"/>
          </p15:clr>
        </p15:guide>
        <p15:guide id="8" orient="horz" pos="3120" userDrawn="1">
          <p15:clr>
            <a:srgbClr val="A4A3A4"/>
          </p15:clr>
        </p15:guide>
        <p15:guide id="9" pos="52" userDrawn="1">
          <p15:clr>
            <a:srgbClr val="A4A3A4"/>
          </p15:clr>
        </p15:guide>
        <p15:guide id="10" pos="384"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66021C-E680-05DE-E3D2-006596088D92}" name="Oxley, Angela" initials="OA" userId="S::angela.oxley@mheducation.com::2701a8e4-ff8b-43b5-b1ab-b049b2cef046" providerId="AD"/>
  <p188:author id="{89121024-C2F1-772D-4EE0-0DA310714C15}" name="Nithiyanadhan Rajagopal" initials="NR" userId="S::Nithiyanandhan.R@spi-global.com::7ab3c0d7-e1d9-4568-9b85-35969e8fd21e" providerId="AD"/>
  <p188:author id="{D1433D37-D2E3-4444-6BDD-3E1ACC9A2A8D}" name="Joel B" initials="JB" userId="S::joel.benjamin@spi-global.com::95ddb632-f0c2-46ff-aefc-0c5d5f4a0b2a" providerId="AD"/>
  <p188:author id="{B3ADDF46-B7A6-A01A-9792-C5B084DF3E52}" name="Schilling, Kate" initials="SK" userId="S::Kate.Schilling@mheducation.com::208af9e5-fb00-4cc1-af35-d15ed655bb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2146"/>
    <a:srgbClr val="822658"/>
    <a:srgbClr val="E56857"/>
    <a:srgbClr val="00A6B9"/>
    <a:srgbClr val="00C7C3"/>
    <a:srgbClr val="02F0DE"/>
    <a:srgbClr val="33F0E1"/>
    <a:srgbClr val="33175A"/>
    <a:srgbClr val="FFB600"/>
    <a:srgbClr val="017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352" y="44"/>
      </p:cViewPr>
      <p:guideLst>
        <p:guide pos="1512"/>
        <p:guide orient="horz" pos="3024"/>
        <p:guide orient="horz" pos="368"/>
        <p:guide orient="horz" pos="2500"/>
        <p:guide orient="horz" pos="1080"/>
        <p:guide orient="horz" pos="1661"/>
        <p:guide orient="horz" pos="3432"/>
        <p:guide orient="horz" pos="3120"/>
        <p:guide pos="52"/>
        <p:guide pos="384"/>
        <p:guide pos="6480"/>
        <p:guide pos="2597"/>
        <p:guide pos="288"/>
        <p:guide orient="horz" pos="2160"/>
        <p:guide orient="horz" pos="216"/>
        <p:guide orient="horz" pos="936"/>
        <p:guide pos="4368"/>
        <p:guide pos="7296"/>
        <p:guide pos="3288"/>
        <p:guide pos="5904"/>
        <p:guide pos="55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1/2/2023</a:t>
            </a:fld>
            <a:endParaRPr lang="en-US"/>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1/2/2023</a:t>
            </a:fld>
            <a:endParaRPr lang="en-US"/>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a:solidFill>
                <a:srgbClr val="FF0000"/>
              </a:solidFill>
            </a:endParaRPr>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a:p>
        </p:txBody>
      </p:sp>
    </p:spTree>
    <p:extLst>
      <p:ext uri="{BB962C8B-B14F-4D97-AF65-F5344CB8AC3E}">
        <p14:creationId xmlns:p14="http://schemas.microsoft.com/office/powerpoint/2010/main" val="1493757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a:solidFill>
                      <a:srgbClr val="FF0000"/>
                    </a:solidFill>
                  </a:rPr>
                  <a:t>3</a:t>
                </a:r>
              </a:p>
              <a:p>
                <a:r>
                  <a:rPr lang="en-US" sz="1200">
                    <a:solidFill>
                      <a:srgbClr val="FF0000"/>
                    </a:solidFill>
                  </a:rPr>
                  <a:t>10</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200" b="0" i="1" smtClean="0">
                        <a:solidFill>
                          <a:srgbClr val="FF0000"/>
                        </a:solidFill>
                        <a:latin typeface="Cambria Math" panose="02040503050406030204" pitchFamily="18" charset="0"/>
                      </a:rPr>
                      <m:t>2</m:t>
                    </m:r>
                    <m:f>
                      <m:fPr>
                        <m:ctrlPr>
                          <a:rPr lang="en-US" sz="1200" i="1" smtClean="0">
                            <a:solidFill>
                              <a:srgbClr val="FF0000"/>
                            </a:solidFill>
                            <a:latin typeface="Cambria Math" panose="02040503050406030204" pitchFamily="18" charset="0"/>
                          </a:rPr>
                        </m:ctrlPr>
                      </m:fPr>
                      <m:num>
                        <m:r>
                          <a:rPr lang="en-US" sz="1200" b="0" i="1" smtClean="0">
                            <a:solidFill>
                              <a:srgbClr val="FF0000"/>
                            </a:solidFill>
                            <a:latin typeface="Cambria Math" panose="02040503050406030204" pitchFamily="18" charset="0"/>
                          </a:rPr>
                          <m:t>1</m:t>
                        </m:r>
                      </m:num>
                      <m:den>
                        <m:r>
                          <a:rPr lang="en-US" sz="1200" b="0" i="1" smtClean="0">
                            <a:solidFill>
                              <a:srgbClr val="FF0000"/>
                            </a:solidFill>
                            <a:latin typeface="Cambria Math" panose="02040503050406030204" pitchFamily="18" charset="0"/>
                          </a:rPr>
                          <m:t>2</m:t>
                        </m:r>
                      </m:den>
                    </m:f>
                  </m:oMath>
                </a14:m>
                <a:r>
                  <a:rPr lang="en-IN" sz="1200">
                    <a:solidFill>
                      <a:srgbClr val="FF0000"/>
                    </a:solidFill>
                  </a:rPr>
                  <a:t> </a:t>
                </a:r>
              </a:p>
              <a:p>
                <a:r>
                  <a:rPr lang="en-US" sz="1200">
                    <a:solidFill>
                      <a:srgbClr val="FF0000"/>
                    </a:solidFill>
                  </a:rPr>
                  <a:t>2</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US" sz="1200" i="1" smtClean="0">
                            <a:solidFill>
                              <a:srgbClr val="FF0000"/>
                            </a:solidFill>
                            <a:latin typeface="Cambria Math" panose="02040503050406030204" pitchFamily="18" charset="0"/>
                          </a:rPr>
                        </m:ctrlPr>
                      </m:fPr>
                      <m:num>
                        <m:r>
                          <a:rPr lang="en-US" sz="1200" b="0" i="1" smtClean="0">
                            <a:solidFill>
                              <a:srgbClr val="FF0000"/>
                            </a:solidFill>
                            <a:latin typeface="Cambria Math" panose="02040503050406030204" pitchFamily="18" charset="0"/>
                          </a:rPr>
                          <m:t>8</m:t>
                        </m:r>
                      </m:num>
                      <m:den>
                        <m:r>
                          <a:rPr lang="en-US" sz="1200" b="0" i="1" smtClean="0">
                            <a:solidFill>
                              <a:srgbClr val="FF0000"/>
                            </a:solidFill>
                            <a:latin typeface="Cambria Math" panose="02040503050406030204" pitchFamily="18" charset="0"/>
                          </a:rPr>
                          <m:t>3</m:t>
                        </m:r>
                      </m:den>
                    </m:f>
                  </m:oMath>
                </a14:m>
                <a:r>
                  <a:rPr lang="en-IN" sz="1200">
                    <a:solidFill>
                      <a:srgbClr val="FF0000"/>
                    </a:solidFill>
                  </a:rPr>
                  <a:t> </a:t>
                </a:r>
              </a:p>
            </p:txBody>
          </p:sp>
        </mc:Choice>
        <mc:Fallback xmlns="">
          <p:sp>
            <p:nvSpPr>
              <p:cNvPr id="3" name="Notes Placeholder 2"/>
              <p:cNvSpPr>
                <a:spLocks noGrp="1"/>
              </p:cNvSpPr>
              <p:nvPr>
                <p:ph type="body" idx="1"/>
              </p:nvPr>
            </p:nvSpPr>
            <p:spPr/>
            <p:txBody>
              <a:bodyPr/>
              <a:lstStyle/>
              <a:p>
                <a:r>
                  <a:rPr lang="en-US" sz="1200">
                    <a:solidFill>
                      <a:srgbClr val="FF0000"/>
                    </a:solidFill>
                  </a:rPr>
                  <a:t>3</a:t>
                </a:r>
              </a:p>
              <a:p>
                <a:r>
                  <a:rPr lang="en-US" sz="1200">
                    <a:solidFill>
                      <a:srgbClr val="FF0000"/>
                    </a:solidFill>
                  </a:rPr>
                  <a:t>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FF0000"/>
                    </a:solidFill>
                    <a:latin typeface="Cambria Math" panose="02040503050406030204" pitchFamily="18" charset="0"/>
                  </a:rPr>
                  <a:t>2 1/2</a:t>
                </a:r>
                <a:r>
                  <a:rPr lang="en-IN" sz="1200">
                    <a:solidFill>
                      <a:srgbClr val="FF0000"/>
                    </a:solidFill>
                  </a:rPr>
                  <a:t> </a:t>
                </a:r>
              </a:p>
              <a:p>
                <a:r>
                  <a:rPr lang="en-US" sz="1200">
                    <a:solidFill>
                      <a:srgbClr val="FF0000"/>
                    </a:solidFill>
                  </a:rPr>
                  <a:t>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FF0000"/>
                    </a:solidFill>
                    <a:latin typeface="Cambria Math" panose="02040503050406030204" pitchFamily="18" charset="0"/>
                  </a:rPr>
                  <a:t>8/3</a:t>
                </a:r>
                <a:r>
                  <a:rPr lang="en-IN" sz="1200">
                    <a:solidFill>
                      <a:srgbClr val="FF0000"/>
                    </a:solidFill>
                  </a:rPr>
                  <a:t> </a:t>
                </a:r>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a:p>
        </p:txBody>
      </p:sp>
    </p:spTree>
    <p:extLst>
      <p:ext uri="{BB962C8B-B14F-4D97-AF65-F5344CB8AC3E}">
        <p14:creationId xmlns:p14="http://schemas.microsoft.com/office/powerpoint/2010/main" val="88837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FF0000"/>
                </a:solidFill>
              </a:rPr>
              <a:t>150.75 </a:t>
            </a:r>
            <a:r>
              <a:rPr lang="en-US" sz="1200" err="1">
                <a:solidFill>
                  <a:srgbClr val="FF0000"/>
                </a:solidFill>
              </a:rPr>
              <a:t>ft</a:t>
            </a:r>
            <a:endParaRPr lang="en-IN" sz="120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18</a:t>
            </a:fld>
            <a:endParaRPr lang="en-US"/>
          </a:p>
        </p:txBody>
      </p:sp>
    </p:spTree>
    <p:extLst>
      <p:ext uri="{BB962C8B-B14F-4D97-AF65-F5344CB8AC3E}">
        <p14:creationId xmlns:p14="http://schemas.microsoft.com/office/powerpoint/2010/main" val="397193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19</a:t>
            </a:fld>
            <a:endParaRPr lang="en-US"/>
          </a:p>
        </p:txBody>
      </p:sp>
    </p:spTree>
    <p:extLst>
      <p:ext uri="{BB962C8B-B14F-4D97-AF65-F5344CB8AC3E}">
        <p14:creationId xmlns:p14="http://schemas.microsoft.com/office/powerpoint/2010/main" val="2973155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20</a:t>
            </a:fld>
            <a:endParaRPr lang="en-US"/>
          </a:p>
        </p:txBody>
      </p:sp>
    </p:spTree>
    <p:extLst>
      <p:ext uri="{BB962C8B-B14F-4D97-AF65-F5344CB8AC3E}">
        <p14:creationId xmlns:p14="http://schemas.microsoft.com/office/powerpoint/2010/main" val="3740900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21</a:t>
            </a:fld>
            <a:endParaRPr lang="en-US"/>
          </a:p>
        </p:txBody>
      </p:sp>
    </p:spTree>
    <p:extLst>
      <p:ext uri="{BB962C8B-B14F-4D97-AF65-F5344CB8AC3E}">
        <p14:creationId xmlns:p14="http://schemas.microsoft.com/office/powerpoint/2010/main" val="3410269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a:solidFill>
                  <a:srgbClr val="FF0000"/>
                </a:solidFill>
              </a:rPr>
              <a:t>x</a:t>
            </a:r>
            <a:r>
              <a:rPr lang="en-US" sz="1200">
                <a:solidFill>
                  <a:srgbClr val="FF0000"/>
                </a:solidFill>
              </a:rPr>
              <a:t> = 8</a:t>
            </a:r>
            <a:endParaRPr lang="en-IN" sz="120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22</a:t>
            </a:fld>
            <a:endParaRPr lang="en-US"/>
          </a:p>
        </p:txBody>
      </p:sp>
    </p:spTree>
    <p:extLst>
      <p:ext uri="{BB962C8B-B14F-4D97-AF65-F5344CB8AC3E}">
        <p14:creationId xmlns:p14="http://schemas.microsoft.com/office/powerpoint/2010/main" val="3882776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23</a:t>
            </a:fld>
            <a:endParaRPr lang="en-US"/>
          </a:p>
        </p:txBody>
      </p:sp>
    </p:spTree>
    <p:extLst>
      <p:ext uri="{BB962C8B-B14F-4D97-AF65-F5344CB8AC3E}">
        <p14:creationId xmlns:p14="http://schemas.microsoft.com/office/powerpoint/2010/main" val="2916792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a:solidFill>
                  <a:srgbClr val="FF0000"/>
                </a:solidFill>
              </a:rPr>
              <a:t>similar</a:t>
            </a:r>
          </a:p>
          <a:p>
            <a:r>
              <a:rPr lang="en-IN" sz="1200">
                <a:solidFill>
                  <a:srgbClr val="FF0000"/>
                </a:solidFill>
              </a:rPr>
              <a:t>sides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a:solidFill>
                  <a:srgbClr val="FF0000"/>
                </a:solidFill>
              </a:rPr>
              <a:t>angle bisectors</a:t>
            </a:r>
          </a:p>
        </p:txBody>
      </p:sp>
      <p:sp>
        <p:nvSpPr>
          <p:cNvPr id="4" name="Slide Number Placeholder 3"/>
          <p:cNvSpPr>
            <a:spLocks noGrp="1"/>
          </p:cNvSpPr>
          <p:nvPr>
            <p:ph type="sldNum" sz="quarter" idx="10"/>
          </p:nvPr>
        </p:nvSpPr>
        <p:spPr/>
        <p:txBody>
          <a:bodyPr/>
          <a:lstStyle/>
          <a:p>
            <a:fld id="{30DC0D4C-FD52-4CA4-A998-31C73A5A5BDE}" type="slidenum">
              <a:rPr lang="en-US" smtClean="0"/>
              <a:t>24</a:t>
            </a:fld>
            <a:endParaRPr lang="en-US"/>
          </a:p>
        </p:txBody>
      </p:sp>
    </p:spTree>
    <p:extLst>
      <p:ext uri="{BB962C8B-B14F-4D97-AF65-F5344CB8AC3E}">
        <p14:creationId xmlns:p14="http://schemas.microsoft.com/office/powerpoint/2010/main" val="1613980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1/2/2023</a:t>
            </a:fld>
            <a:endParaRPr lang="en-US"/>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a:solidFill>
                  <a:schemeClr val="tx2"/>
                </a:solidFill>
                <a:latin typeface="Arial" panose="020B0604020202020204" pitchFamily="34" charset="0"/>
                <a:cs typeface="Arial" panose="020B0604020202020204" pitchFamily="34" charset="0"/>
              </a:rPr>
              <a:t>McGraw Hill   </a:t>
            </a:r>
            <a:r>
              <a:rPr lang="en-US" sz="900" b="1" spc="0" baseline="0">
                <a:solidFill>
                  <a:schemeClr val="tx2"/>
                </a:solidFill>
                <a:latin typeface="Arial" panose="020B0604020202020204" pitchFamily="34" charset="0"/>
                <a:cs typeface="Arial" panose="020B0604020202020204" pitchFamily="34" charset="0"/>
              </a:rPr>
              <a:t>|</a:t>
            </a:r>
            <a:endParaRPr lang="en-US" sz="90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a:solidFill>
                  <a:schemeClr val="tx2"/>
                </a:solidFill>
                <a:latin typeface="Arial" panose="020B0604020202020204" pitchFamily="34" charset="0"/>
                <a:cs typeface="Arial" panose="020B0604020202020204" pitchFamily="34" charset="0"/>
              </a:rPr>
              <a:t>Parts of Similar Triangles</a:t>
            </a: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33175A"/>
                </a:solidFill>
                <a:latin typeface="Arial" panose="020B0604020202020204" pitchFamily="34" charset="0"/>
                <a:cs typeface="Arial" panose="020B0604020202020204" pitchFamily="34" charset="0"/>
              </a:rPr>
              <a:t>Parts of Similar Triangles </a:t>
            </a:r>
          </a:p>
        </p:txBody>
      </p:sp>
    </p:spTree>
    <p:extLst>
      <p:ext uri="{BB962C8B-B14F-4D97-AF65-F5344CB8AC3E}">
        <p14:creationId xmlns:p14="http://schemas.microsoft.com/office/powerpoint/2010/main" val="234523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564971"/>
            <a:ext cx="9827126" cy="159349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An angle bisector of a triangle also divides the side opposite the angle proportionally.</a:t>
            </a:r>
          </a:p>
          <a:p>
            <a:r>
              <a:rPr lang="en-IN" sz="2800" b="1">
                <a:solidFill>
                  <a:schemeClr val="tx1"/>
                </a:solidFill>
              </a:rPr>
              <a:t>Theorem 8.12: </a:t>
            </a:r>
            <a:r>
              <a:rPr lang="en-IN" sz="2800" b="1"/>
              <a:t>Triangle Angle Bisector</a:t>
            </a:r>
            <a:r>
              <a:rPr lang="en-IN" sz="2800">
                <a:solidFill>
                  <a:schemeClr val="tx1"/>
                </a:solidFill>
              </a:rPr>
              <a:t> </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IN" sz="2800" b="0">
                <a:solidFill>
                  <a:schemeClr val="tx1"/>
                </a:solidFill>
              </a:rPr>
              <a:t>Parts of Similar Triangles</a:t>
            </a:r>
            <a:endParaRPr lang="en-US" sz="2800" b="0">
              <a:solidFill>
                <a:schemeClr val="tx1"/>
              </a:solidFill>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264811543"/>
                  </p:ext>
                </p:extLst>
              </p:nvPr>
            </p:nvGraphicFramePr>
            <p:xfrm>
              <a:off x="475705" y="3158465"/>
              <a:ext cx="11106695" cy="3333404"/>
            </p:xfrm>
            <a:graphic>
              <a:graphicData uri="http://schemas.openxmlformats.org/drawingml/2006/table">
                <a:tbl>
                  <a:tblPr firstRow="1" bandRow="1">
                    <a:tableStyleId>{2D5ABB26-0587-4C30-8999-92F81FD0307C}</a:tableStyleId>
                  </a:tblPr>
                  <a:tblGrid>
                    <a:gridCol w="1784565">
                      <a:extLst>
                        <a:ext uri="{9D8B030D-6E8A-4147-A177-3AD203B41FA5}">
                          <a16:colId xmlns:a16="http://schemas.microsoft.com/office/drawing/2014/main" val="1816295149"/>
                        </a:ext>
                      </a:extLst>
                    </a:gridCol>
                    <a:gridCol w="9322130">
                      <a:extLst>
                        <a:ext uri="{9D8B030D-6E8A-4147-A177-3AD203B41FA5}">
                          <a16:colId xmlns:a16="http://schemas.microsoft.com/office/drawing/2014/main" val="1012117861"/>
                        </a:ext>
                      </a:extLst>
                    </a:gridCol>
                  </a:tblGrid>
                  <a:tr h="1413164">
                    <a:tc>
                      <a:txBody>
                        <a:bodyPr/>
                        <a:lstStyle/>
                        <a:p>
                          <a:r>
                            <a:rPr lang="en-IN" sz="2800" b="1"/>
                            <a:t>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0" u="none" strike="noStrike" kern="1200" baseline="0">
                              <a:solidFill>
                                <a:schemeClr val="tx2"/>
                              </a:solidFill>
                              <a:latin typeface="+mn-lt"/>
                              <a:ea typeface="+mn-ea"/>
                              <a:cs typeface="+mn-cs"/>
                            </a:rPr>
                            <a:t>An angle bisector in a triangle separates the opposite side into two segments that are proportional to the lengths of the other two sides.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9050317"/>
                      </a:ext>
                    </a:extLst>
                  </a:tr>
                  <a:tr h="1920240">
                    <a:tc>
                      <a:txBody>
                        <a:bodyPr/>
                        <a:lstStyle/>
                        <a:p>
                          <a:r>
                            <a:rPr lang="en-IN" sz="2800" b="1"/>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0" u="none" strike="noStrike" kern="1200" baseline="0">
                              <a:solidFill>
                                <a:schemeClr val="tx2"/>
                              </a:solidFill>
                              <a:latin typeface="+mn-lt"/>
                              <a:ea typeface="+mn-ea"/>
                              <a:cs typeface="+mn-cs"/>
                            </a:rPr>
                            <a:t>If </a:t>
                          </a:r>
                          <a14:m>
                            <m:oMath xmlns:m="http://schemas.openxmlformats.org/officeDocument/2006/math">
                              <m:acc>
                                <m:accPr>
                                  <m:chr m:val="̅"/>
                                  <m:ctrlPr>
                                    <a:rPr lang="en-IN" sz="2800" b="0" i="1" u="none" strike="noStrike" kern="1200" baseline="0" smtClean="0">
                                      <a:solidFill>
                                        <a:schemeClr val="tx2"/>
                                      </a:solidFill>
                                      <a:latin typeface="Cambria Math" panose="02040503050406030204" pitchFamily="18" charset="0"/>
                                      <a:ea typeface="+mn-ea"/>
                                      <a:cs typeface="+mn-cs"/>
                                    </a:rPr>
                                  </m:ctrlPr>
                                </m:accPr>
                                <m:e>
                                  <m:r>
                                    <a:rPr lang="en-US" sz="2800" b="0" i="1" u="none" strike="noStrike" kern="1200" baseline="0" smtClean="0">
                                      <a:solidFill>
                                        <a:schemeClr val="tx2"/>
                                      </a:solidFill>
                                      <a:latin typeface="Cambria Math" panose="02040503050406030204" pitchFamily="18" charset="0"/>
                                      <a:ea typeface="+mn-ea"/>
                                      <a:cs typeface="+mn-cs"/>
                                    </a:rPr>
                                    <m:t>𝐴𝑃</m:t>
                                  </m:r>
                                </m:e>
                              </m:acc>
                            </m:oMath>
                          </a14:m>
                          <a:r>
                            <a:rPr lang="en-IN" sz="2800" b="0" i="0" u="none" strike="noStrike" kern="1200" baseline="0">
                              <a:solidFill>
                                <a:schemeClr val="tx2"/>
                              </a:solidFill>
                              <a:latin typeface="+mn-lt"/>
                              <a:ea typeface="+mn-ea"/>
                              <a:cs typeface="+mn-cs"/>
                            </a:rPr>
                            <a:t> is an angle bisector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0" u="none" strike="noStrike" kern="1200" baseline="0">
                              <a:solidFill>
                                <a:schemeClr val="tx2"/>
                              </a:solidFill>
                              <a:latin typeface="+mn-lt"/>
                              <a:ea typeface="+mn-ea"/>
                              <a:cs typeface="+mn-cs"/>
                            </a:rPr>
                            <a:t>of </a:t>
                          </a:r>
                          <a:r>
                            <a:rPr lang="en-IN" sz="2800" b="1" i="0" u="none" strike="noStrike" kern="1200" baseline="0">
                              <a:solidFill>
                                <a:schemeClr val="tx2"/>
                              </a:solidFill>
                              <a:latin typeface="+mn-lt"/>
                              <a:ea typeface="+mn-ea"/>
                              <a:cs typeface="+mn-cs"/>
                            </a:rPr>
                            <a:t>△</a:t>
                          </a:r>
                          <a:r>
                            <a:rPr lang="en-IN" sz="2800" b="0" i="1" u="none" strike="noStrike" kern="1200" baseline="0">
                              <a:solidFill>
                                <a:schemeClr val="tx2"/>
                              </a:solidFill>
                              <a:latin typeface="+mn-lt"/>
                              <a:ea typeface="+mn-ea"/>
                              <a:cs typeface="+mn-cs"/>
                            </a:rPr>
                            <a:t>ABC</a:t>
                          </a:r>
                          <a:r>
                            <a:rPr lang="en-IN" sz="2800" b="0" i="0" u="none" strike="noStrike" kern="1200" baseline="0">
                              <a:solidFill>
                                <a:schemeClr val="tx2"/>
                              </a:solidFill>
                              <a:latin typeface="+mn-lt"/>
                              <a:ea typeface="+mn-ea"/>
                              <a:cs typeface="+mn-cs"/>
                            </a:rPr>
                            <a:t>, then </a:t>
                          </a:r>
                          <a14:m>
                            <m:oMath xmlns:m="http://schemas.openxmlformats.org/officeDocument/2006/math">
                              <m:f>
                                <m:fPr>
                                  <m:ctrlPr>
                                    <a:rPr lang="en-IN" sz="2800" b="0" i="1" u="none" strike="noStrike" kern="1200" baseline="0" smtClean="0">
                                      <a:solidFill>
                                        <a:schemeClr val="tx2"/>
                                      </a:solidFill>
                                      <a:latin typeface="Cambria Math" panose="02040503050406030204" pitchFamily="18" charset="0"/>
                                      <a:ea typeface="+mn-ea"/>
                                      <a:cs typeface="+mn-cs"/>
                                    </a:rPr>
                                  </m:ctrlPr>
                                </m:fPr>
                                <m:num>
                                  <m:r>
                                    <a:rPr lang="en-US" sz="2800" b="0" i="1" u="none" strike="noStrike" kern="1200" baseline="0" smtClean="0">
                                      <a:solidFill>
                                        <a:srgbClr val="E56857"/>
                                      </a:solidFill>
                                      <a:latin typeface="Cambria Math" panose="02040503050406030204" pitchFamily="18" charset="0"/>
                                      <a:ea typeface="+mn-ea"/>
                                      <a:cs typeface="+mn-cs"/>
                                    </a:rPr>
                                    <m:t>𝐵𝑃</m:t>
                                  </m:r>
                                </m:num>
                                <m:den>
                                  <m:r>
                                    <a:rPr lang="en-US" sz="2800" b="0" i="1" u="none" strike="noStrike" kern="1200" baseline="0" smtClean="0">
                                      <a:solidFill>
                                        <a:srgbClr val="822658"/>
                                      </a:solidFill>
                                      <a:latin typeface="Cambria Math" panose="02040503050406030204" pitchFamily="18" charset="0"/>
                                      <a:ea typeface="+mn-ea"/>
                                      <a:cs typeface="+mn-cs"/>
                                    </a:rPr>
                                    <m:t>𝐶𝑃</m:t>
                                  </m:r>
                                </m:den>
                              </m:f>
                              <m:r>
                                <a:rPr lang="en-US" sz="2800" b="0" i="1" u="none" strike="noStrike" kern="1200" baseline="0" smtClean="0">
                                  <a:solidFill>
                                    <a:schemeClr val="tx2"/>
                                  </a:solidFill>
                                  <a:latin typeface="Cambria Math" panose="02040503050406030204" pitchFamily="18" charset="0"/>
                                  <a:ea typeface="+mn-ea"/>
                                  <a:cs typeface="+mn-cs"/>
                                </a:rPr>
                                <m:t>=</m:t>
                              </m:r>
                              <m:f>
                                <m:fPr>
                                  <m:ctrlPr>
                                    <a:rPr lang="en-US" sz="2800" b="0" i="1" u="none" strike="noStrike" kern="1200" baseline="0" smtClean="0">
                                      <a:solidFill>
                                        <a:schemeClr val="tx2"/>
                                      </a:solidFill>
                                      <a:latin typeface="Cambria Math" panose="02040503050406030204" pitchFamily="18" charset="0"/>
                                      <a:ea typeface="+mn-ea"/>
                                      <a:cs typeface="+mn-cs"/>
                                    </a:rPr>
                                  </m:ctrlPr>
                                </m:fPr>
                                <m:num>
                                  <m:r>
                                    <a:rPr lang="en-US" sz="2800" b="0" i="1" u="none" strike="noStrike" kern="1200" baseline="0" smtClean="0">
                                      <a:solidFill>
                                        <a:srgbClr val="E56857"/>
                                      </a:solidFill>
                                      <a:latin typeface="Cambria Math" panose="02040503050406030204" pitchFamily="18" charset="0"/>
                                      <a:ea typeface="+mn-ea"/>
                                      <a:cs typeface="+mn-cs"/>
                                    </a:rPr>
                                    <m:t>𝐵𝐴</m:t>
                                  </m:r>
                                </m:num>
                                <m:den>
                                  <m:r>
                                    <a:rPr lang="en-US" sz="2800" b="0" i="1" u="none" strike="noStrike" kern="1200" baseline="0" smtClean="0">
                                      <a:solidFill>
                                        <a:srgbClr val="692146"/>
                                      </a:solidFill>
                                      <a:latin typeface="Cambria Math" panose="02040503050406030204" pitchFamily="18" charset="0"/>
                                      <a:ea typeface="+mn-ea"/>
                                      <a:cs typeface="+mn-cs"/>
                                    </a:rPr>
                                    <m:t>𝐶𝐴</m:t>
                                  </m:r>
                                </m:den>
                              </m:f>
                              <m:r>
                                <a:rPr lang="en-US" sz="2800" b="0" i="1" u="none" strike="noStrike" kern="1200" baseline="0" smtClean="0">
                                  <a:solidFill>
                                    <a:schemeClr val="tx2"/>
                                  </a:solidFill>
                                  <a:latin typeface="Cambria Math" panose="02040503050406030204" pitchFamily="18" charset="0"/>
                                  <a:ea typeface="+mn-ea"/>
                                  <a:cs typeface="+mn-cs"/>
                                </a:rPr>
                                <m:t>.</m:t>
                              </m:r>
                            </m:oMath>
                          </a14:m>
                          <a:endParaRPr lang="en-IN" sz="2800" b="0" i="0" u="none" strike="noStrike" kern="1200" baseline="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4810453"/>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264811543"/>
                  </p:ext>
                </p:extLst>
              </p:nvPr>
            </p:nvGraphicFramePr>
            <p:xfrm>
              <a:off x="475705" y="3158465"/>
              <a:ext cx="11106695" cy="3333404"/>
            </p:xfrm>
            <a:graphic>
              <a:graphicData uri="http://schemas.openxmlformats.org/drawingml/2006/table">
                <a:tbl>
                  <a:tblPr firstRow="1" bandRow="1">
                    <a:tableStyleId>{2D5ABB26-0587-4C30-8999-92F81FD0307C}</a:tableStyleId>
                  </a:tblPr>
                  <a:tblGrid>
                    <a:gridCol w="1784565">
                      <a:extLst>
                        <a:ext uri="{9D8B030D-6E8A-4147-A177-3AD203B41FA5}">
                          <a16:colId xmlns:a16="http://schemas.microsoft.com/office/drawing/2014/main" val="1816295149"/>
                        </a:ext>
                      </a:extLst>
                    </a:gridCol>
                    <a:gridCol w="9322130">
                      <a:extLst>
                        <a:ext uri="{9D8B030D-6E8A-4147-A177-3AD203B41FA5}">
                          <a16:colId xmlns:a16="http://schemas.microsoft.com/office/drawing/2014/main" val="1012117861"/>
                        </a:ext>
                      </a:extLst>
                    </a:gridCol>
                  </a:tblGrid>
                  <a:tr h="1413164">
                    <a:tc>
                      <a:txBody>
                        <a:bodyPr/>
                        <a:lstStyle/>
                        <a:p>
                          <a:r>
                            <a:rPr lang="en-IN" sz="2800" b="1"/>
                            <a:t>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0" u="none" strike="noStrike" kern="1200" baseline="0">
                              <a:solidFill>
                                <a:schemeClr val="tx2"/>
                              </a:solidFill>
                              <a:latin typeface="+mn-lt"/>
                              <a:ea typeface="+mn-ea"/>
                              <a:cs typeface="+mn-cs"/>
                            </a:rPr>
                            <a:t>An angle bisector in a triangle separates the opposite side into two segments that are proportional to the lengths of the other two sides.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9050317"/>
                      </a:ext>
                    </a:extLst>
                  </a:tr>
                  <a:tr h="1920240">
                    <a:tc>
                      <a:txBody>
                        <a:bodyPr/>
                        <a:lstStyle/>
                        <a:p>
                          <a:r>
                            <a:rPr lang="en-IN" sz="2800" b="1"/>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9294" t="-76825" r="-196" b="-952"/>
                          </a:stretch>
                        </a:blipFill>
                      </a:tcPr>
                    </a:tc>
                    <a:extLst>
                      <a:ext uri="{0D108BD9-81ED-4DB2-BD59-A6C34878D82A}">
                        <a16:rowId xmlns:a16="http://schemas.microsoft.com/office/drawing/2014/main" val="2184810453"/>
                      </a:ext>
                    </a:extLst>
                  </a:tr>
                </a:tbl>
              </a:graphicData>
            </a:graphic>
          </p:graphicFrame>
        </mc:Fallback>
      </mc:AlternateContent>
      <p:pic>
        <p:nvPicPr>
          <p:cNvPr id="5" name="Picture 4" descr="A picture containing laser&#10;&#10;Description automatically generated">
            <a:extLst>
              <a:ext uri="{FF2B5EF4-FFF2-40B4-BE49-F238E27FC236}">
                <a16:creationId xmlns:a16="http://schemas.microsoft.com/office/drawing/2014/main" id="{3D15D2E6-781F-4DC1-8BDE-DEC7A67637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5187" y="4738687"/>
            <a:ext cx="2562225" cy="1590675"/>
          </a:xfrm>
          <a:prstGeom prst="rect">
            <a:avLst/>
          </a:prstGeom>
        </p:spPr>
      </p:pic>
    </p:spTree>
    <p:extLst>
      <p:ext uri="{BB962C8B-B14F-4D97-AF65-F5344CB8AC3E}">
        <p14:creationId xmlns:p14="http://schemas.microsoft.com/office/powerpoint/2010/main" val="3610689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6"/>
            <a:ext cx="8379326" cy="226090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rgbClr val="00A6B9"/>
                </a:solidFill>
              </a:rPr>
              <a:t>Talk About It!</a:t>
            </a:r>
          </a:p>
          <a:p>
            <a:r>
              <a:rPr lang="en-IN" sz="2800"/>
              <a:t>What other proportion can be written using the Triangle Angle Bisector Theorem? </a:t>
            </a:r>
            <a:endParaRPr lang="en-IN"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IN" sz="2800" b="0">
                <a:solidFill>
                  <a:schemeClr val="tx1"/>
                </a:solidFill>
              </a:rPr>
              <a:t>Parts of Similar Triangles</a:t>
            </a:r>
            <a:endParaRPr lang="en-US" sz="2800" b="0">
              <a:solidFill>
                <a:schemeClr val="tx1"/>
              </a:solidFill>
            </a:endParaRPr>
          </a:p>
        </p:txBody>
      </p:sp>
    </p:spTree>
    <p:extLst>
      <p:ext uri="{BB962C8B-B14F-4D97-AF65-F5344CB8AC3E}">
        <p14:creationId xmlns:p14="http://schemas.microsoft.com/office/powerpoint/2010/main" val="2982679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6"/>
            <a:ext cx="6947605" cy="108285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In the figure, △</a:t>
            </a:r>
            <a:r>
              <a:rPr lang="en-IN" sz="2800" b="1" i="1">
                <a:solidFill>
                  <a:schemeClr val="tx1"/>
                </a:solidFill>
              </a:rPr>
              <a:t>MNP </a:t>
            </a:r>
            <a:r>
              <a:rPr lang="en-IN" sz="2800" b="1">
                <a:solidFill>
                  <a:schemeClr val="tx1"/>
                </a:solidFill>
              </a:rPr>
              <a:t>∼ △</a:t>
            </a:r>
            <a:r>
              <a:rPr lang="en-IN" sz="2800" b="1" i="1">
                <a:solidFill>
                  <a:schemeClr val="tx1"/>
                </a:solidFill>
              </a:rPr>
              <a:t>XYZ</a:t>
            </a:r>
            <a:r>
              <a:rPr lang="en-IN" sz="2800" b="1">
                <a:solidFill>
                  <a:schemeClr val="tx1"/>
                </a:solidFill>
              </a:rPr>
              <a:t>. Find the value of </a:t>
            </a:r>
            <a:r>
              <a:rPr lang="en-IN" sz="2800" b="1" i="1">
                <a:solidFill>
                  <a:schemeClr val="tx1"/>
                </a:solidFill>
              </a:rPr>
              <a:t>x</a:t>
            </a:r>
            <a:r>
              <a:rPr lang="en-IN" sz="2800" b="1">
                <a:solidFill>
                  <a:schemeClr val="tx1"/>
                </a:solidFill>
              </a:rPr>
              <a:t>. </a:t>
            </a:r>
            <a:endParaRPr lang="en-IN"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0070C0"/>
                </a:solidFill>
              </a:rPr>
            </a:br>
            <a:r>
              <a:rPr lang="en-IN" sz="2800" b="0">
                <a:solidFill>
                  <a:schemeClr val="tx1"/>
                </a:solidFill>
              </a:rPr>
              <a:t>Use Special Segments in Similar Triangles</a:t>
            </a:r>
            <a:endParaRPr lang="en-US" sz="2800" b="0">
              <a:solidFill>
                <a:schemeClr val="tx1"/>
              </a:solidFill>
            </a:endParaRPr>
          </a:p>
        </p:txBody>
      </p:sp>
      <p:pic>
        <p:nvPicPr>
          <p:cNvPr id="4" name="Picture 3" descr="Shape, polygon&#10;&#10;Description automatically generated">
            <a:extLst>
              <a:ext uri="{FF2B5EF4-FFF2-40B4-BE49-F238E27FC236}">
                <a16:creationId xmlns:a16="http://schemas.microsoft.com/office/drawing/2014/main" id="{56B3BB18-F088-49C6-8622-EF26D05E6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8829" y="1619075"/>
            <a:ext cx="2719738" cy="3017520"/>
          </a:xfrm>
          <a:prstGeom prst="rect">
            <a:avLst/>
          </a:prstGeom>
        </p:spPr>
      </p:pic>
    </p:spTree>
    <p:extLst>
      <p:ext uri="{BB962C8B-B14F-4D97-AF65-F5344CB8AC3E}">
        <p14:creationId xmlns:p14="http://schemas.microsoft.com/office/powerpoint/2010/main" val="3471879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7315200" cy="29498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acc>
                      <m:accPr>
                        <m:chr m:val="̅"/>
                        <m:ctrlPr>
                          <a:rPr lang="en-IN" sz="2800" i="1" smtClean="0">
                            <a:latin typeface="Cambria Math" panose="02040503050406030204" pitchFamily="18" charset="0"/>
                          </a:rPr>
                        </m:ctrlPr>
                      </m:accPr>
                      <m:e>
                        <m:r>
                          <a:rPr lang="en-US" sz="2800" b="0" i="1" smtClean="0">
                            <a:latin typeface="Cambria Math" panose="02040503050406030204" pitchFamily="18" charset="0"/>
                          </a:rPr>
                          <m:t>𝑀𝐹</m:t>
                        </m:r>
                      </m:e>
                    </m:acc>
                    <m:r>
                      <a:rPr lang="en-US" sz="2800" b="0" i="1">
                        <a:latin typeface="Cambria Math" panose="02040503050406030204" pitchFamily="18" charset="0"/>
                      </a:rPr>
                      <m:t> </m:t>
                    </m:r>
                    <m:r>
                      <m:rPr>
                        <m:sty m:val="p"/>
                      </m:rPr>
                      <a:rPr lang="en-US" sz="2800" b="0" i="0" smtClean="0">
                        <a:latin typeface="Cambria Math" panose="02040503050406030204" pitchFamily="18" charset="0"/>
                      </a:rPr>
                      <m:t>and</m:t>
                    </m:r>
                    <m:r>
                      <a:rPr lang="en-US" sz="2800" b="0" i="1" smtClean="0">
                        <a:latin typeface="Cambria Math" panose="02040503050406030204" pitchFamily="18" charset="0"/>
                      </a:rPr>
                      <m:t> </m:t>
                    </m:r>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𝑋𝐺</m:t>
                        </m:r>
                      </m:e>
                    </m:acc>
                  </m:oMath>
                </a14:m>
                <a:r>
                  <a:rPr lang="en-IN" sz="2800"/>
                  <a:t> are corresponding medians, and </a:t>
                </a:r>
                <a14:m>
                  <m:oMath xmlns:m="http://schemas.openxmlformats.org/officeDocument/2006/math">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𝑁𝑃</m:t>
                        </m:r>
                      </m:e>
                    </m:acc>
                  </m:oMath>
                </a14:m>
                <a:r>
                  <a:rPr lang="en-IN" sz="2800" i="1"/>
                  <a:t> </a:t>
                </a:r>
                <a:r>
                  <a:rPr lang="en-IN" sz="2800"/>
                  <a:t>and </a:t>
                </a:r>
                <a14:m>
                  <m:oMath xmlns:m="http://schemas.openxmlformats.org/officeDocument/2006/math">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𝑌𝑍</m:t>
                        </m:r>
                      </m:e>
                    </m:acc>
                  </m:oMath>
                </a14:m>
                <a:r>
                  <a:rPr lang="en-IN" sz="2800" i="1"/>
                  <a:t> </a:t>
                </a:r>
                <a:r>
                  <a:rPr lang="en-IN" sz="2800"/>
                  <a:t>are corresponding sides of similar triangles </a:t>
                </a:r>
                <a:r>
                  <a:rPr lang="en-IN" sz="2800" i="1"/>
                  <a:t>MNP </a:t>
                </a:r>
                <a:r>
                  <a:rPr lang="en-IN" sz="2800"/>
                  <a:t>and </a:t>
                </a:r>
                <a:r>
                  <a:rPr lang="en-IN" sz="2800" i="1"/>
                  <a:t>XYZ</a:t>
                </a:r>
                <a:r>
                  <a:rPr lang="en-IN" sz="2800"/>
                  <a:t>. Because </a:t>
                </a:r>
                <a14:m>
                  <m:oMath xmlns:m="http://schemas.openxmlformats.org/officeDocument/2006/math">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𝑀𝐹</m:t>
                        </m:r>
                      </m:e>
                    </m:acc>
                  </m:oMath>
                </a14:m>
                <a:r>
                  <a:rPr lang="en-IN" sz="2800" i="1"/>
                  <a:t> </a:t>
                </a:r>
                <a:r>
                  <a:rPr lang="en-IN" sz="2800"/>
                  <a:t>and </a:t>
                </a:r>
                <a14:m>
                  <m:oMath xmlns:m="http://schemas.openxmlformats.org/officeDocument/2006/math">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𝑋𝐺</m:t>
                        </m:r>
                      </m:e>
                    </m:acc>
                  </m:oMath>
                </a14:m>
                <a:r>
                  <a:rPr lang="en-IN" sz="2800" i="1"/>
                  <a:t> </a:t>
                </a:r>
                <a:r>
                  <a:rPr lang="en-IN" sz="2800"/>
                  <a:t>are the medians of triangles </a:t>
                </a:r>
                <a:r>
                  <a:rPr lang="en-IN" sz="2800" i="1"/>
                  <a:t>MNP </a:t>
                </a:r>
                <a:r>
                  <a:rPr lang="en-IN" sz="2800"/>
                  <a:t>and </a:t>
                </a:r>
                <a:r>
                  <a:rPr lang="en-IN" sz="2800" i="1"/>
                  <a:t>XYZ </a:t>
                </a:r>
                <a:r>
                  <a:rPr lang="en-IN" sz="2800"/>
                  <a:t>respectively, </a:t>
                </a:r>
                <a:r>
                  <a:rPr lang="en-IN" sz="2800" i="1"/>
                  <a:t>NF </a:t>
                </a:r>
                <a:r>
                  <a:rPr lang="en-IN" sz="2800"/>
                  <a:t>= </a:t>
                </a:r>
                <a:r>
                  <a:rPr lang="en-IN" sz="2800" i="1"/>
                  <a:t>FP </a:t>
                </a:r>
                <a:r>
                  <a:rPr lang="en-IN" sz="2800"/>
                  <a:t>and </a:t>
                </a:r>
                <a:r>
                  <a:rPr lang="en-IN" sz="2800" i="1"/>
                  <a:t>YG </a:t>
                </a:r>
                <a:r>
                  <a:rPr lang="en-IN" sz="2800"/>
                  <a:t>= </a:t>
                </a:r>
                <a:r>
                  <a:rPr lang="en-IN" sz="2800" i="1"/>
                  <a:t>GZ</a:t>
                </a:r>
                <a:r>
                  <a:rPr lang="en-IN" sz="2800"/>
                  <a:t>. </a:t>
                </a:r>
                <a:endParaRPr lang="en-IN" sz="2800">
                  <a:solidFill>
                    <a:schemeClr val="tx1"/>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4" y="1707845"/>
                <a:ext cx="7315200" cy="2949879"/>
              </a:xfrm>
              <a:prstGeom prst="rect">
                <a:avLst/>
              </a:prstGeom>
              <a:blipFill>
                <a:blip r:embed="rId2"/>
                <a:stretch>
                  <a:fillRect l="-1667" t="-2066" r="-417"/>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0070C0"/>
                </a:solidFill>
              </a:rPr>
            </a:br>
            <a:r>
              <a:rPr lang="en-IN" sz="2800" b="0">
                <a:solidFill>
                  <a:schemeClr val="tx1"/>
                </a:solidFill>
              </a:rPr>
              <a:t>Use Special Segments in Similar Triangles</a:t>
            </a:r>
            <a:endParaRPr lang="en-US" sz="2800" b="0">
              <a:solidFill>
                <a:schemeClr val="tx1"/>
              </a:solidFill>
            </a:endParaRPr>
          </a:p>
        </p:txBody>
      </p:sp>
      <p:pic>
        <p:nvPicPr>
          <p:cNvPr id="7" name="Picture 6" descr="Shape, polygon&#10;&#10;Description automatically generated">
            <a:extLst>
              <a:ext uri="{FF2B5EF4-FFF2-40B4-BE49-F238E27FC236}">
                <a16:creationId xmlns:a16="http://schemas.microsoft.com/office/drawing/2014/main" id="{0232B612-8EC4-4BA0-807C-D55F64F4D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6154" y="1517475"/>
            <a:ext cx="2719738" cy="3017520"/>
          </a:xfrm>
          <a:prstGeom prst="rect">
            <a:avLst/>
          </a:prstGeom>
        </p:spPr>
      </p:pic>
    </p:spTree>
    <p:extLst>
      <p:ext uri="{BB962C8B-B14F-4D97-AF65-F5344CB8AC3E}">
        <p14:creationId xmlns:p14="http://schemas.microsoft.com/office/powerpoint/2010/main" val="3754186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0070C0"/>
                </a:solidFill>
              </a:rPr>
            </a:br>
            <a:r>
              <a:rPr lang="en-IN" sz="2800" b="0">
                <a:solidFill>
                  <a:schemeClr val="tx1"/>
                </a:solidFill>
              </a:rPr>
              <a:t>Use Special Segments in Similar Triangles</a:t>
            </a:r>
            <a:endParaRPr lang="en-US" sz="2800" b="0">
              <a:solidFill>
                <a:schemeClr val="tx1"/>
              </a:solidFill>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731080966"/>
                  </p:ext>
                </p:extLst>
              </p:nvPr>
            </p:nvGraphicFramePr>
            <p:xfrm>
              <a:off x="459873" y="1920875"/>
              <a:ext cx="7874528" cy="3108960"/>
            </p:xfrm>
            <a:graphic>
              <a:graphicData uri="http://schemas.openxmlformats.org/drawingml/2006/table">
                <a:tbl>
                  <a:tblPr firstRow="1" bandRow="1">
                    <a:tableStyleId>{2D5ABB26-0587-4C30-8999-92F81FD0307C}</a:tableStyleId>
                  </a:tblPr>
                  <a:tblGrid>
                    <a:gridCol w="896587">
                      <a:extLst>
                        <a:ext uri="{9D8B030D-6E8A-4147-A177-3AD203B41FA5}">
                          <a16:colId xmlns:a16="http://schemas.microsoft.com/office/drawing/2014/main" val="3761305862"/>
                        </a:ext>
                      </a:extLst>
                    </a:gridCol>
                    <a:gridCol w="1645920">
                      <a:extLst>
                        <a:ext uri="{9D8B030D-6E8A-4147-A177-3AD203B41FA5}">
                          <a16:colId xmlns:a16="http://schemas.microsoft.com/office/drawing/2014/main" val="3854070935"/>
                        </a:ext>
                      </a:extLst>
                    </a:gridCol>
                    <a:gridCol w="5332021">
                      <a:extLst>
                        <a:ext uri="{9D8B030D-6E8A-4147-A177-3AD203B41FA5}">
                          <a16:colId xmlns:a16="http://schemas.microsoft.com/office/drawing/2014/main" val="1144890444"/>
                        </a:ext>
                      </a:extLst>
                    </a:gridCol>
                  </a:tblGrid>
                  <a:tr h="1094146">
                    <a:tc>
                      <a:txBody>
                        <a:bodyPr/>
                        <a:lstStyle/>
                        <a:p>
                          <a:pPr algn="r"/>
                          <a14:m>
                            <m:oMath xmlns:m="http://schemas.openxmlformats.org/officeDocument/2006/math">
                              <m:f>
                                <m:fPr>
                                  <m:ctrlPr>
                                    <a:rPr lang="en-US" sz="2600" b="0" i="1" smtClean="0">
                                      <a:solidFill>
                                        <a:schemeClr val="tx2"/>
                                      </a:solidFill>
                                      <a:latin typeface="Cambria Math" panose="02040503050406030204" pitchFamily="18" charset="0"/>
                                    </a:rPr>
                                  </m:ctrlPr>
                                </m:fPr>
                                <m:num>
                                  <m:r>
                                    <a:rPr lang="en-US" sz="2600" b="0" i="1" smtClean="0">
                                      <a:solidFill>
                                        <a:schemeClr val="tx2"/>
                                      </a:solidFill>
                                      <a:latin typeface="Cambria Math" panose="02040503050406030204" pitchFamily="18" charset="0"/>
                                    </a:rPr>
                                    <m:t>𝑁𝑃</m:t>
                                  </m:r>
                                </m:num>
                                <m:den>
                                  <m:r>
                                    <a:rPr lang="en-US" sz="2600" b="0" i="1" smtClean="0">
                                      <a:solidFill>
                                        <a:schemeClr val="tx2"/>
                                      </a:solidFill>
                                      <a:latin typeface="Cambria Math" panose="02040503050406030204" pitchFamily="18" charset="0"/>
                                    </a:rPr>
                                    <m:t>𝑌𝑍</m:t>
                                  </m:r>
                                </m:den>
                              </m:f>
                            </m:oMath>
                          </a14:m>
                          <a:r>
                            <a:rPr lang="en-IN" sz="260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600" b="0" i="1" smtClean="0">
                                  <a:solidFill>
                                    <a:schemeClr val="tx2"/>
                                  </a:solidFill>
                                  <a:latin typeface="Cambria Math" panose="02040503050406030204" pitchFamily="18" charset="0"/>
                                </a:rPr>
                                <m:t>=</m:t>
                              </m:r>
                              <m:f>
                                <m:fPr>
                                  <m:ctrlPr>
                                    <a:rPr lang="en-US" sz="2600" b="0" i="1" smtClean="0">
                                      <a:solidFill>
                                        <a:schemeClr val="tx2"/>
                                      </a:solidFill>
                                      <a:latin typeface="Cambria Math" panose="02040503050406030204" pitchFamily="18" charset="0"/>
                                    </a:rPr>
                                  </m:ctrlPr>
                                </m:fPr>
                                <m:num>
                                  <m:r>
                                    <a:rPr lang="en-US" sz="2600" b="0" i="1" smtClean="0">
                                      <a:solidFill>
                                        <a:schemeClr val="tx2"/>
                                      </a:solidFill>
                                      <a:latin typeface="Cambria Math" panose="02040503050406030204" pitchFamily="18" charset="0"/>
                                    </a:rPr>
                                    <m:t>𝑀𝐹</m:t>
                                  </m:r>
                                </m:num>
                                <m:den>
                                  <m:r>
                                    <a:rPr lang="en-US" sz="2600" b="0" i="1" smtClean="0">
                                      <a:solidFill>
                                        <a:schemeClr val="tx2"/>
                                      </a:solidFill>
                                      <a:latin typeface="Cambria Math" panose="02040503050406030204" pitchFamily="18" charset="0"/>
                                    </a:rPr>
                                    <m:t>𝑋𝐺</m:t>
                                  </m:r>
                                </m:den>
                              </m:f>
                            </m:oMath>
                          </a14:m>
                          <a:r>
                            <a:rPr lang="en-IN" sz="260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600" b="0" i="0" u="none" strike="noStrike" kern="1200" baseline="0">
                              <a:solidFill>
                                <a:srgbClr val="0070C0"/>
                              </a:solidFill>
                              <a:latin typeface="+mn-lt"/>
                              <a:ea typeface="+mn-ea"/>
                              <a:cs typeface="+mn-cs"/>
                            </a:rPr>
                            <a:t>∼△s have corr. medians proportional to corr. sides.</a:t>
                          </a:r>
                          <a:endParaRPr lang="en-IN" sz="260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32565928"/>
                      </a:ext>
                    </a:extLst>
                  </a:tr>
                  <a:tr h="807480">
                    <a:tc>
                      <a:txBody>
                        <a:bodyPr/>
                        <a:lstStyle/>
                        <a:p>
                          <a:pPr algn="r"/>
                          <a14:m>
                            <m:oMath xmlns:m="http://schemas.openxmlformats.org/officeDocument/2006/math">
                              <m:f>
                                <m:fPr>
                                  <m:ctrlPr>
                                    <a:rPr lang="en-US" sz="2600" b="0" i="1" smtClean="0">
                                      <a:solidFill>
                                        <a:schemeClr val="tx2"/>
                                      </a:solidFill>
                                      <a:latin typeface="Cambria Math" panose="02040503050406030204" pitchFamily="18" charset="0"/>
                                    </a:rPr>
                                  </m:ctrlPr>
                                </m:fPr>
                                <m:num>
                                  <m:r>
                                    <a:rPr lang="en-US" sz="2600" b="0" i="1" smtClean="0">
                                      <a:solidFill>
                                        <a:schemeClr val="tx2"/>
                                      </a:solidFill>
                                      <a:latin typeface="Cambria Math" panose="02040503050406030204" pitchFamily="18" charset="0"/>
                                    </a:rPr>
                                    <m:t>2</m:t>
                                  </m:r>
                                  <m:r>
                                    <a:rPr lang="en-US" sz="2600" b="0" i="1" smtClean="0">
                                      <a:solidFill>
                                        <a:schemeClr val="tx2"/>
                                      </a:solidFill>
                                      <a:latin typeface="Cambria Math" panose="02040503050406030204" pitchFamily="18" charset="0"/>
                                    </a:rPr>
                                    <m:t>𝑥</m:t>
                                  </m:r>
                                </m:num>
                                <m:den>
                                  <m:r>
                                    <a:rPr lang="en-US" sz="2600" b="0" i="1" smtClean="0">
                                      <a:solidFill>
                                        <a:schemeClr val="tx2"/>
                                      </a:solidFill>
                                      <a:latin typeface="Cambria Math" panose="02040503050406030204" pitchFamily="18" charset="0"/>
                                    </a:rPr>
                                    <m:t>24</m:t>
                                  </m:r>
                                </m:den>
                              </m:f>
                            </m:oMath>
                          </a14:m>
                          <a:r>
                            <a:rPr lang="en-IN" sz="260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600" b="0" i="1" smtClean="0">
                                  <a:solidFill>
                                    <a:schemeClr val="tx2"/>
                                  </a:solidFill>
                                  <a:latin typeface="Cambria Math" panose="02040503050406030204" pitchFamily="18" charset="0"/>
                                </a:rPr>
                                <m:t>=</m:t>
                              </m:r>
                              <m:f>
                                <m:fPr>
                                  <m:ctrlPr>
                                    <a:rPr lang="en-US" sz="2600" b="0" i="1" smtClean="0">
                                      <a:solidFill>
                                        <a:schemeClr val="tx2"/>
                                      </a:solidFill>
                                      <a:latin typeface="Cambria Math" panose="02040503050406030204" pitchFamily="18" charset="0"/>
                                    </a:rPr>
                                  </m:ctrlPr>
                                </m:fPr>
                                <m:num>
                                  <m:r>
                                    <a:rPr lang="en-US" sz="2600" b="0" i="1" smtClean="0">
                                      <a:solidFill>
                                        <a:schemeClr val="tx2"/>
                                      </a:solidFill>
                                      <a:latin typeface="Cambria Math" panose="02040503050406030204" pitchFamily="18" charset="0"/>
                                    </a:rPr>
                                    <m:t>18</m:t>
                                  </m:r>
                                </m:num>
                                <m:den>
                                  <m:r>
                                    <a:rPr lang="en-US" sz="2600" b="0" i="1" smtClean="0">
                                      <a:solidFill>
                                        <a:schemeClr val="tx2"/>
                                      </a:solidFill>
                                      <a:latin typeface="Cambria Math" panose="02040503050406030204" pitchFamily="18" charset="0"/>
                                    </a:rPr>
                                    <m:t>27</m:t>
                                  </m:r>
                                </m:den>
                              </m:f>
                            </m:oMath>
                          </a14:m>
                          <a:r>
                            <a:rPr lang="en-IN" sz="260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600" b="0" i="0" u="none" strike="noStrike" kern="1200" baseline="0">
                              <a:solidFill>
                                <a:srgbClr val="0070C0"/>
                              </a:solidFill>
                              <a:latin typeface="+mn-lt"/>
                              <a:ea typeface="+mn-ea"/>
                              <a:cs typeface="+mn-cs"/>
                            </a:rPr>
                            <a:t>Substitution</a:t>
                          </a:r>
                          <a:endParaRPr lang="en-IN" sz="260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09648814"/>
                      </a:ext>
                    </a:extLst>
                  </a:tr>
                  <a:tr h="603667">
                    <a:tc>
                      <a:txBody>
                        <a:bodyPr/>
                        <a:lstStyle/>
                        <a:p>
                          <a:pPr/>
                          <a14:m>
                            <m:oMathPara xmlns:m="http://schemas.openxmlformats.org/officeDocument/2006/math">
                              <m:oMathParaPr>
                                <m:jc m:val="right"/>
                              </m:oMathParaPr>
                              <m:oMath xmlns:m="http://schemas.openxmlformats.org/officeDocument/2006/math">
                                <m:r>
                                  <a:rPr lang="en-US" sz="2600" b="0" i="1" smtClean="0">
                                    <a:solidFill>
                                      <a:schemeClr val="tx2"/>
                                    </a:solidFill>
                                    <a:latin typeface="Cambria Math" panose="02040503050406030204" pitchFamily="18" charset="0"/>
                                  </a:rPr>
                                  <m:t>54</m:t>
                                </m:r>
                                <m:r>
                                  <a:rPr lang="en-US" sz="2600" b="0" i="1" smtClean="0">
                                    <a:solidFill>
                                      <a:schemeClr val="tx2"/>
                                    </a:solidFill>
                                    <a:latin typeface="Cambria Math" panose="02040503050406030204" pitchFamily="18" charset="0"/>
                                  </a:rPr>
                                  <m:t>𝑥</m:t>
                                </m:r>
                              </m:oMath>
                            </m:oMathPara>
                          </a14:m>
                          <a:endParaRPr lang="en-IN" sz="26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600" b="0" i="1" smtClean="0">
                                    <a:solidFill>
                                      <a:schemeClr val="tx2"/>
                                    </a:solidFill>
                                    <a:latin typeface="Cambria Math" panose="02040503050406030204" pitchFamily="18" charset="0"/>
                                  </a:rPr>
                                  <m:t>=432</m:t>
                                </m:r>
                              </m:oMath>
                            </m:oMathPara>
                          </a14:m>
                          <a:endParaRPr lang="en-IN" sz="26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600" b="0" i="0" u="none" strike="noStrike" kern="1200" baseline="0">
                              <a:solidFill>
                                <a:srgbClr val="0070C0"/>
                              </a:solidFill>
                              <a:latin typeface="+mn-lt"/>
                              <a:ea typeface="+mn-ea"/>
                              <a:cs typeface="+mn-cs"/>
                            </a:rPr>
                            <a:t>Multiplication Property of Equality</a:t>
                          </a:r>
                          <a:endParaRPr lang="en-IN" sz="260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67083608"/>
                      </a:ext>
                    </a:extLst>
                  </a:tr>
                  <a:tr h="603667">
                    <a:tc>
                      <a:txBody>
                        <a:bodyPr/>
                        <a:lstStyle/>
                        <a:p>
                          <a:pPr/>
                          <a14:m>
                            <m:oMathPara xmlns:m="http://schemas.openxmlformats.org/officeDocument/2006/math">
                              <m:oMathParaPr>
                                <m:jc m:val="right"/>
                              </m:oMathParaPr>
                              <m:oMath xmlns:m="http://schemas.openxmlformats.org/officeDocument/2006/math">
                                <m:r>
                                  <a:rPr lang="en-US" sz="2600" b="0" i="1" smtClean="0">
                                    <a:solidFill>
                                      <a:schemeClr val="tx2"/>
                                    </a:solidFill>
                                    <a:latin typeface="Cambria Math" panose="02040503050406030204" pitchFamily="18" charset="0"/>
                                  </a:rPr>
                                  <m:t>𝑥</m:t>
                                </m:r>
                              </m:oMath>
                            </m:oMathPara>
                          </a14:m>
                          <a:endParaRPr lang="en-IN" sz="26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600" b="0" i="1" smtClean="0">
                                    <a:solidFill>
                                      <a:schemeClr val="tx2"/>
                                    </a:solidFill>
                                    <a:latin typeface="Cambria Math" panose="02040503050406030204" pitchFamily="18" charset="0"/>
                                  </a:rPr>
                                  <m:t>=8</m:t>
                                </m:r>
                              </m:oMath>
                            </m:oMathPara>
                          </a14:m>
                          <a:endParaRPr lang="en-IN" sz="26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600" b="0" i="0" u="none" strike="noStrike" kern="1200" baseline="0">
                              <a:solidFill>
                                <a:srgbClr val="0070C0"/>
                              </a:solidFill>
                              <a:latin typeface="+mn-lt"/>
                              <a:ea typeface="+mn-ea"/>
                              <a:cs typeface="+mn-cs"/>
                            </a:rPr>
                            <a:t>Solve for </a:t>
                          </a:r>
                          <a:r>
                            <a:rPr lang="en-IN" sz="2600" b="0" i="1" u="none" strike="noStrike" kern="1200" baseline="0">
                              <a:solidFill>
                                <a:srgbClr val="0070C0"/>
                              </a:solidFill>
                              <a:latin typeface="+mn-lt"/>
                              <a:ea typeface="+mn-ea"/>
                              <a:cs typeface="+mn-cs"/>
                            </a:rPr>
                            <a:t>x</a:t>
                          </a:r>
                          <a:r>
                            <a:rPr lang="en-IN" sz="2600" b="0" i="0" u="none" strike="noStrike" kern="1200" baseline="0">
                              <a:solidFill>
                                <a:srgbClr val="0070C0"/>
                              </a:solidFill>
                              <a:latin typeface="+mn-lt"/>
                              <a:ea typeface="+mn-ea"/>
                              <a:cs typeface="+mn-cs"/>
                            </a:rPr>
                            <a:t>.</a:t>
                          </a:r>
                          <a:endParaRPr lang="en-IN" sz="260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51670912"/>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731080966"/>
                  </p:ext>
                </p:extLst>
              </p:nvPr>
            </p:nvGraphicFramePr>
            <p:xfrm>
              <a:off x="459873" y="1920875"/>
              <a:ext cx="7874528" cy="3108960"/>
            </p:xfrm>
            <a:graphic>
              <a:graphicData uri="http://schemas.openxmlformats.org/drawingml/2006/table">
                <a:tbl>
                  <a:tblPr firstRow="1" bandRow="1">
                    <a:tableStyleId>{2D5ABB26-0587-4C30-8999-92F81FD0307C}</a:tableStyleId>
                  </a:tblPr>
                  <a:tblGrid>
                    <a:gridCol w="896587">
                      <a:extLst>
                        <a:ext uri="{9D8B030D-6E8A-4147-A177-3AD203B41FA5}">
                          <a16:colId xmlns:a16="http://schemas.microsoft.com/office/drawing/2014/main" val="3761305862"/>
                        </a:ext>
                      </a:extLst>
                    </a:gridCol>
                    <a:gridCol w="1645920">
                      <a:extLst>
                        <a:ext uri="{9D8B030D-6E8A-4147-A177-3AD203B41FA5}">
                          <a16:colId xmlns:a16="http://schemas.microsoft.com/office/drawing/2014/main" val="3854070935"/>
                        </a:ext>
                      </a:extLst>
                    </a:gridCol>
                    <a:gridCol w="5332021">
                      <a:extLst>
                        <a:ext uri="{9D8B030D-6E8A-4147-A177-3AD203B41FA5}">
                          <a16:colId xmlns:a16="http://schemas.microsoft.com/office/drawing/2014/main" val="1144890444"/>
                        </a:ext>
                      </a:extLst>
                    </a:gridCol>
                  </a:tblGrid>
                  <a:tr h="1094146">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r="-779592" b="-192222"/>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l="-54444" r="-324444" b="-192222"/>
                          </a:stretch>
                        </a:blipFill>
                      </a:tcPr>
                    </a:tc>
                    <a:tc>
                      <a:txBody>
                        <a:bodyPr/>
                        <a:lstStyle/>
                        <a:p>
                          <a:r>
                            <a:rPr lang="en-IN" sz="2600" b="0" i="0" u="none" strike="noStrike" kern="1200" baseline="0">
                              <a:solidFill>
                                <a:srgbClr val="0070C0"/>
                              </a:solidFill>
                              <a:latin typeface="+mn-lt"/>
                              <a:ea typeface="+mn-ea"/>
                              <a:cs typeface="+mn-cs"/>
                            </a:rPr>
                            <a:t>∼△s have corr. medians proportional to corr. sides.</a:t>
                          </a:r>
                          <a:endParaRPr lang="en-IN" sz="260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32565928"/>
                      </a:ext>
                    </a:extLst>
                  </a:tr>
                  <a:tr h="80748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t="-135338" r="-779592" b="-160150"/>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l="-54444" t="-135338" r="-324444" b="-160150"/>
                          </a:stretch>
                        </a:blipFill>
                      </a:tcPr>
                    </a:tc>
                    <a:tc>
                      <a:txBody>
                        <a:bodyPr/>
                        <a:lstStyle/>
                        <a:p>
                          <a:r>
                            <a:rPr lang="en-IN" sz="2600" b="0" i="0" u="none" strike="noStrike" kern="1200" baseline="0">
                              <a:solidFill>
                                <a:srgbClr val="0070C0"/>
                              </a:solidFill>
                              <a:latin typeface="+mn-lt"/>
                              <a:ea typeface="+mn-ea"/>
                              <a:cs typeface="+mn-cs"/>
                            </a:rPr>
                            <a:t>Substitution</a:t>
                          </a:r>
                          <a:endParaRPr lang="en-IN" sz="260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09648814"/>
                      </a:ext>
                    </a:extLst>
                  </a:tr>
                  <a:tr h="603667">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t="-316162" r="-779592" b="-115152"/>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l="-54444" t="-316162" r="-324444" b="-115152"/>
                          </a:stretch>
                        </a:blipFill>
                      </a:tcPr>
                    </a:tc>
                    <a:tc>
                      <a:txBody>
                        <a:bodyPr/>
                        <a:lstStyle/>
                        <a:p>
                          <a:r>
                            <a:rPr lang="en-IN" sz="2600" b="0" i="0" u="none" strike="noStrike" kern="1200" baseline="0">
                              <a:solidFill>
                                <a:srgbClr val="0070C0"/>
                              </a:solidFill>
                              <a:latin typeface="+mn-lt"/>
                              <a:ea typeface="+mn-ea"/>
                              <a:cs typeface="+mn-cs"/>
                            </a:rPr>
                            <a:t>Multiplication Property of Equality</a:t>
                          </a:r>
                          <a:endParaRPr lang="en-IN" sz="260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67083608"/>
                      </a:ext>
                    </a:extLst>
                  </a:tr>
                  <a:tr h="603667">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t="-416162" r="-779592" b="-15152"/>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l="-54444" t="-416162" r="-324444" b="-15152"/>
                          </a:stretch>
                        </a:blipFill>
                      </a:tcPr>
                    </a:tc>
                    <a:tc>
                      <a:txBody>
                        <a:bodyPr/>
                        <a:lstStyle/>
                        <a:p>
                          <a:r>
                            <a:rPr lang="en-IN" sz="2600" b="0" i="0" u="none" strike="noStrike" kern="1200" baseline="0">
                              <a:solidFill>
                                <a:srgbClr val="0070C0"/>
                              </a:solidFill>
                              <a:latin typeface="+mn-lt"/>
                              <a:ea typeface="+mn-ea"/>
                              <a:cs typeface="+mn-cs"/>
                            </a:rPr>
                            <a:t>Solve for </a:t>
                          </a:r>
                          <a:r>
                            <a:rPr lang="en-IN" sz="2600" b="0" i="1" u="none" strike="noStrike" kern="1200" baseline="0">
                              <a:solidFill>
                                <a:srgbClr val="0070C0"/>
                              </a:solidFill>
                              <a:latin typeface="+mn-lt"/>
                              <a:ea typeface="+mn-ea"/>
                              <a:cs typeface="+mn-cs"/>
                            </a:rPr>
                            <a:t>x</a:t>
                          </a:r>
                          <a:r>
                            <a:rPr lang="en-IN" sz="2600" b="0" i="0" u="none" strike="noStrike" kern="1200" baseline="0">
                              <a:solidFill>
                                <a:srgbClr val="0070C0"/>
                              </a:solidFill>
                              <a:latin typeface="+mn-lt"/>
                              <a:ea typeface="+mn-ea"/>
                              <a:cs typeface="+mn-cs"/>
                            </a:rPr>
                            <a:t>.</a:t>
                          </a:r>
                          <a:endParaRPr lang="en-IN" sz="260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51670912"/>
                      </a:ext>
                    </a:extLst>
                  </a:tr>
                </a:tbl>
              </a:graphicData>
            </a:graphic>
          </p:graphicFrame>
        </mc:Fallback>
      </mc:AlternateContent>
      <p:pic>
        <p:nvPicPr>
          <p:cNvPr id="9" name="Picture 8" descr="Shape, polygon&#10;&#10;Description automatically generated">
            <a:extLst>
              <a:ext uri="{FF2B5EF4-FFF2-40B4-BE49-F238E27FC236}">
                <a16:creationId xmlns:a16="http://schemas.microsoft.com/office/drawing/2014/main" id="{26E0C473-2FAA-4B5B-9C64-E1627DB1CD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0479" y="1828625"/>
            <a:ext cx="2719738" cy="3017520"/>
          </a:xfrm>
          <a:prstGeom prst="rect">
            <a:avLst/>
          </a:prstGeom>
        </p:spPr>
      </p:pic>
    </p:spTree>
    <p:extLst>
      <p:ext uri="{BB962C8B-B14F-4D97-AF65-F5344CB8AC3E}">
        <p14:creationId xmlns:p14="http://schemas.microsoft.com/office/powerpoint/2010/main" val="2817083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9456022" cy="449107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PHOTOGRAPHY </a:t>
            </a:r>
            <a:r>
              <a:rPr lang="en-IN" sz="2800" b="1"/>
              <a:t>A digital camera projects an image through its lens and onto its sensor, where it is converted into a digital image. The distance between the camera’s lens and its sensor is known as the focal length and is adjusted depending on the size of the object being photographed and its distance from the camera lens. Ms. Elgin sets her camera up 3 meters away from her subject, who is 1.6 meters tall. If the sensor on her camera is 4.8 </a:t>
            </a:r>
            <a:r>
              <a:rPr lang="en-IN" sz="2800" b="1" err="1"/>
              <a:t>millimeters</a:t>
            </a:r>
            <a:r>
              <a:rPr lang="en-IN" sz="2800" b="1"/>
              <a:t> tall, what is the optimal focal length?</a:t>
            </a:r>
            <a:r>
              <a:rPr lang="en-IN" sz="2800" b="1">
                <a:solidFill>
                  <a:schemeClr val="tx1"/>
                </a:solidFill>
              </a:rPr>
              <a:t> </a:t>
            </a:r>
            <a:endParaRPr lang="en-IN"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Apply Example 2</a:t>
            </a:r>
            <a:br>
              <a:rPr lang="en-US" sz="2800">
                <a:solidFill>
                  <a:srgbClr val="0070C0"/>
                </a:solidFill>
              </a:rPr>
            </a:br>
            <a:r>
              <a:rPr lang="en-IN" sz="2800" b="0">
                <a:solidFill>
                  <a:schemeClr val="tx1"/>
                </a:solidFill>
              </a:rPr>
              <a:t>Use Similar Triangles to Solve Problems</a:t>
            </a:r>
            <a:endParaRPr lang="en-US" sz="2800" b="0">
              <a:solidFill>
                <a:schemeClr val="tx1"/>
              </a:solidFill>
            </a:endParaRPr>
          </a:p>
        </p:txBody>
      </p:sp>
    </p:spTree>
    <p:extLst>
      <p:ext uri="{BB962C8B-B14F-4D97-AF65-F5344CB8AC3E}">
        <p14:creationId xmlns:p14="http://schemas.microsoft.com/office/powerpoint/2010/main" val="3234513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8379326" cy="226090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rgbClr val="00A6B9"/>
                </a:solidFill>
              </a:rPr>
              <a:t>Talk About It!</a:t>
            </a:r>
          </a:p>
          <a:p>
            <a:r>
              <a:rPr lang="en-IN" sz="2800"/>
              <a:t>Share your method with a partner. How does your method compare to theirs? </a:t>
            </a:r>
            <a:endParaRPr lang="en-IN"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Apply Example 2</a:t>
            </a:r>
            <a:br>
              <a:rPr lang="en-US" sz="2800">
                <a:solidFill>
                  <a:srgbClr val="0070C0"/>
                </a:solidFill>
              </a:rPr>
            </a:br>
            <a:r>
              <a:rPr lang="en-IN" sz="2800" b="0">
                <a:solidFill>
                  <a:schemeClr val="tx1"/>
                </a:solidFill>
              </a:rPr>
              <a:t>Use Similar Triangles to Solve Problems</a:t>
            </a:r>
            <a:endParaRPr lang="en-US" sz="2800" b="0">
              <a:solidFill>
                <a:schemeClr val="tx1"/>
              </a:solidFill>
            </a:endParaRPr>
          </a:p>
        </p:txBody>
      </p:sp>
    </p:spTree>
    <p:extLst>
      <p:ext uri="{BB962C8B-B14F-4D97-AF65-F5344CB8AC3E}">
        <p14:creationId xmlns:p14="http://schemas.microsoft.com/office/powerpoint/2010/main" val="3311365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4"/>
            <a:ext cx="7128458" cy="345792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p>
          <a:p>
            <a:r>
              <a:rPr lang="en-IN" sz="2800" b="1">
                <a:solidFill>
                  <a:schemeClr val="tx1"/>
                </a:solidFill>
              </a:rPr>
              <a:t>TRAFFIC ENFORCEMENT </a:t>
            </a:r>
            <a:r>
              <a:rPr lang="en-IN" sz="2800"/>
              <a:t>A police officer is determining where to park his vehicle to observe traffic at the red light. If </a:t>
            </a:r>
            <a:r>
              <a:rPr lang="en-IN" sz="2800" i="1"/>
              <a:t>AC </a:t>
            </a:r>
            <a:r>
              <a:rPr lang="en-IN" sz="2800"/>
              <a:t>= 512 feet, </a:t>
            </a:r>
            <a:r>
              <a:rPr lang="en-IN" sz="2800" i="1"/>
              <a:t>RP </a:t>
            </a:r>
            <a:r>
              <a:rPr lang="en-IN" sz="2800"/>
              <a:t>= 384 feet, and </a:t>
            </a:r>
            <a:r>
              <a:rPr lang="en-IN" sz="2800" i="1"/>
              <a:t>Y </a:t>
            </a:r>
            <a:r>
              <a:rPr lang="en-IN" sz="2800"/>
              <a:t>is 201 feet from </a:t>
            </a:r>
            <a:r>
              <a:rPr lang="en-IN" sz="2800" i="1"/>
              <a:t>B</a:t>
            </a:r>
            <a:r>
              <a:rPr lang="en-IN" sz="2800"/>
              <a:t>, how far is </a:t>
            </a:r>
            <a:r>
              <a:rPr lang="en-IN" sz="2800" i="1"/>
              <a:t>Z </a:t>
            </a:r>
            <a:r>
              <a:rPr lang="en-IN" sz="2800"/>
              <a:t>from </a:t>
            </a:r>
            <a:r>
              <a:rPr lang="en-IN" sz="2800" i="1"/>
              <a:t>Q</a:t>
            </a:r>
            <a:r>
              <a:rPr lang="en-IN" sz="2800"/>
              <a:t>?</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Apply Example 2</a:t>
            </a:r>
            <a:br>
              <a:rPr lang="en-US" sz="2800">
                <a:solidFill>
                  <a:srgbClr val="0070C0"/>
                </a:solidFill>
              </a:rPr>
            </a:br>
            <a:r>
              <a:rPr lang="en-IN" sz="2800" b="0">
                <a:solidFill>
                  <a:schemeClr val="tx1"/>
                </a:solidFill>
              </a:rPr>
              <a:t>Use Similar Triangles to Solve Problems</a:t>
            </a:r>
            <a:endParaRPr lang="en-US" sz="2800" b="0">
              <a:solidFill>
                <a:schemeClr val="tx1"/>
              </a:solidFill>
            </a:endParaRPr>
          </a:p>
        </p:txBody>
      </p:sp>
      <p:pic>
        <p:nvPicPr>
          <p:cNvPr id="4" name="Picture 3" descr="Chart, radar chart&#10;&#10;Description automatically generated">
            <a:extLst>
              <a:ext uri="{FF2B5EF4-FFF2-40B4-BE49-F238E27FC236}">
                <a16:creationId xmlns:a16="http://schemas.microsoft.com/office/drawing/2014/main" id="{B9B45BDC-1719-4B9E-8DF9-1073BD113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6395" y="2260083"/>
            <a:ext cx="3495675" cy="3486150"/>
          </a:xfrm>
          <a:prstGeom prst="rect">
            <a:avLst/>
          </a:prstGeom>
        </p:spPr>
      </p:pic>
    </p:spTree>
    <p:extLst>
      <p:ext uri="{BB962C8B-B14F-4D97-AF65-F5344CB8AC3E}">
        <p14:creationId xmlns:p14="http://schemas.microsoft.com/office/powerpoint/2010/main" val="2335495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4"/>
            <a:ext cx="7128458" cy="345792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p>
          <a:p>
            <a:r>
              <a:rPr lang="en-IN" sz="2800" b="1">
                <a:solidFill>
                  <a:schemeClr val="tx1"/>
                </a:solidFill>
              </a:rPr>
              <a:t>TRAFFIC ENFORCEMENT </a:t>
            </a:r>
            <a:r>
              <a:rPr lang="en-IN" sz="2800"/>
              <a:t>A police officer is determining where to park his vehicle to observe traffic at the red light. If </a:t>
            </a:r>
            <a:r>
              <a:rPr lang="en-IN" sz="2800" i="1"/>
              <a:t>AC </a:t>
            </a:r>
            <a:r>
              <a:rPr lang="en-IN" sz="2800"/>
              <a:t>= 512 feet, </a:t>
            </a:r>
            <a:r>
              <a:rPr lang="en-IN" sz="2800" i="1"/>
              <a:t>RP </a:t>
            </a:r>
            <a:r>
              <a:rPr lang="en-IN" sz="2800"/>
              <a:t>= 384 feet, and </a:t>
            </a:r>
            <a:r>
              <a:rPr lang="en-IN" sz="2800" i="1"/>
              <a:t>Y </a:t>
            </a:r>
            <a:r>
              <a:rPr lang="en-IN" sz="2800"/>
              <a:t>is 201 feet from </a:t>
            </a:r>
            <a:r>
              <a:rPr lang="en-IN" sz="2800" i="1"/>
              <a:t>B</a:t>
            </a:r>
            <a:r>
              <a:rPr lang="en-IN" sz="2800"/>
              <a:t>, how far is </a:t>
            </a:r>
            <a:r>
              <a:rPr lang="en-IN" sz="2800" i="1"/>
              <a:t>Z </a:t>
            </a:r>
            <a:r>
              <a:rPr lang="en-IN" sz="2800"/>
              <a:t>from </a:t>
            </a:r>
            <a:r>
              <a:rPr lang="en-IN" sz="2800" i="1"/>
              <a:t>Q</a:t>
            </a:r>
            <a:r>
              <a:rPr lang="en-IN" sz="2800"/>
              <a:t>? </a:t>
            </a:r>
          </a:p>
          <a:p>
            <a:r>
              <a:rPr lang="en-US" sz="2800">
                <a:solidFill>
                  <a:srgbClr val="FF0000"/>
                </a:solidFill>
              </a:rPr>
              <a:t>150.75 </a:t>
            </a:r>
            <a:r>
              <a:rPr lang="en-US" sz="2800" err="1">
                <a:solidFill>
                  <a:srgbClr val="FF0000"/>
                </a:solidFill>
              </a:rPr>
              <a:t>ft</a:t>
            </a:r>
            <a:endParaRPr lang="en-IN" sz="2800">
              <a:solidFill>
                <a:srgbClr val="FF0000"/>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Apply Example 2</a:t>
            </a:r>
            <a:br>
              <a:rPr lang="en-US" sz="2800">
                <a:solidFill>
                  <a:srgbClr val="0070C0"/>
                </a:solidFill>
              </a:rPr>
            </a:br>
            <a:r>
              <a:rPr lang="en-IN" sz="2800" b="0">
                <a:solidFill>
                  <a:schemeClr val="tx1"/>
                </a:solidFill>
              </a:rPr>
              <a:t>Use Similar Triangles to Solve Problems</a:t>
            </a:r>
            <a:endParaRPr lang="en-US" sz="2800" b="0">
              <a:solidFill>
                <a:schemeClr val="tx1"/>
              </a:solidFill>
            </a:endParaRPr>
          </a:p>
        </p:txBody>
      </p:sp>
      <p:pic>
        <p:nvPicPr>
          <p:cNvPr id="6" name="Picture 5" descr="Chart, radar chart&#10;&#10;Description automatically generated">
            <a:extLst>
              <a:ext uri="{FF2B5EF4-FFF2-40B4-BE49-F238E27FC236}">
                <a16:creationId xmlns:a16="http://schemas.microsoft.com/office/drawing/2014/main" id="{03AEB3A5-DE8F-4CA6-8CD7-B827B6BFF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395" y="2260083"/>
            <a:ext cx="3495675" cy="3486150"/>
          </a:xfrm>
          <a:prstGeom prst="rect">
            <a:avLst/>
          </a:prstGeom>
        </p:spPr>
      </p:pic>
    </p:spTree>
    <p:extLst>
      <p:ext uri="{BB962C8B-B14F-4D97-AF65-F5344CB8AC3E}">
        <p14:creationId xmlns:p14="http://schemas.microsoft.com/office/powerpoint/2010/main" val="3983487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4254630" cy="92899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Find the value of </a:t>
            </a:r>
            <a:r>
              <a:rPr lang="en-IN" sz="2800" b="1" i="1">
                <a:solidFill>
                  <a:schemeClr val="tx1"/>
                </a:solidFill>
              </a:rPr>
              <a:t>x</a:t>
            </a:r>
            <a:r>
              <a:rPr lang="en-IN" sz="2800" b="1">
                <a:solidFill>
                  <a:schemeClr val="tx1"/>
                </a:solidFill>
              </a:rPr>
              <a:t>.</a:t>
            </a:r>
            <a:endParaRPr lang="en-IN"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0070C0"/>
                </a:solidFill>
              </a:rPr>
            </a:br>
            <a:r>
              <a:rPr lang="en-IN" sz="2800" b="0">
                <a:solidFill>
                  <a:schemeClr val="tx1"/>
                </a:solidFill>
              </a:rPr>
              <a:t>Use the Triangle Angle Bisector Theorem</a:t>
            </a:r>
            <a:endParaRPr lang="en-US" sz="2800" b="0">
              <a:solidFill>
                <a:schemeClr val="tx1"/>
              </a:solidFill>
            </a:endParaRPr>
          </a:p>
        </p:txBody>
      </p:sp>
      <p:pic>
        <p:nvPicPr>
          <p:cNvPr id="7" name="Picture 6"/>
          <p:cNvPicPr>
            <a:picLocks noChangeAspect="1"/>
          </p:cNvPicPr>
          <p:nvPr/>
        </p:nvPicPr>
        <p:blipFill>
          <a:blip r:embed="rId3"/>
          <a:stretch>
            <a:fillRect/>
          </a:stretch>
        </p:blipFill>
        <p:spPr>
          <a:xfrm>
            <a:off x="4214351" y="1867333"/>
            <a:ext cx="2817314" cy="2255292"/>
          </a:xfrm>
          <a:prstGeom prst="rect">
            <a:avLst/>
          </a:prstGeom>
        </p:spPr>
      </p:pic>
    </p:spTree>
    <p:extLst>
      <p:ext uri="{BB962C8B-B14F-4D97-AF65-F5344CB8AC3E}">
        <p14:creationId xmlns:p14="http://schemas.microsoft.com/office/powerpoint/2010/main" val="63606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332861"/>
                <a:ext cx="9810348" cy="4913559"/>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Solve for x.</a:t>
                </a:r>
              </a:p>
              <a:p>
                <a:r>
                  <a:rPr lang="en-US" sz="2800" b="1" dirty="0">
                    <a:solidFill>
                      <a:schemeClr val="tx1"/>
                    </a:solidFill>
                    <a:latin typeface="Proxima Nova" panose="02000506030000020004" pitchFamily="50" charset="0"/>
                  </a:rPr>
                  <a:t>1.</a:t>
                </a:r>
                <a:r>
                  <a:rPr lang="en-US" sz="2800" b="1" dirty="0">
                    <a:solidFill>
                      <a:srgbClr val="333333"/>
                    </a:solidFill>
                    <a:latin typeface="Proxima Nova" panose="02000506030000020004" pitchFamily="50" charset="0"/>
                  </a:rPr>
                  <a:t> </a:t>
                </a:r>
                <a14:m>
                  <m:oMath xmlns:m="http://schemas.openxmlformats.org/officeDocument/2006/math">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𝑥</m:t>
                        </m:r>
                      </m:num>
                      <m:den>
                        <m:r>
                          <a:rPr lang="en-US" sz="2800" b="0" i="1" smtClean="0">
                            <a:solidFill>
                              <a:schemeClr val="tx2"/>
                            </a:solidFill>
                            <a:latin typeface="Cambria Math" panose="02040503050406030204" pitchFamily="18" charset="0"/>
                          </a:rPr>
                          <m:t>12</m:t>
                        </m:r>
                      </m:den>
                    </m:f>
                    <m:r>
                      <a:rPr lang="en-US" sz="2800" b="0" i="1"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2</m:t>
                        </m:r>
                      </m:num>
                      <m:den>
                        <m:r>
                          <a:rPr lang="en-US" sz="2800" b="0" i="1" smtClean="0">
                            <a:solidFill>
                              <a:schemeClr val="tx2"/>
                            </a:solidFill>
                            <a:latin typeface="Cambria Math" panose="02040503050406030204" pitchFamily="18" charset="0"/>
                          </a:rPr>
                          <m:t>8</m:t>
                        </m:r>
                      </m:den>
                    </m:f>
                  </m:oMath>
                </a14:m>
                <a:r>
                  <a:rPr lang="en-US" sz="2800" dirty="0">
                    <a:solidFill>
                      <a:srgbClr val="333333"/>
                    </a:solidFill>
                    <a:latin typeface="Proxima Nova" panose="02000506030000020004" pitchFamily="50" charset="0"/>
                  </a:rPr>
                  <a:t> </a:t>
                </a:r>
              </a:p>
              <a:p>
                <a:r>
                  <a:rPr lang="en-US" sz="2800" b="1" dirty="0">
                    <a:solidFill>
                      <a:schemeClr val="tx1"/>
                    </a:solidFill>
                    <a:latin typeface="Proxima Nova" panose="02000506030000020004" pitchFamily="50" charset="0"/>
                  </a:rPr>
                  <a:t>2.</a:t>
                </a:r>
                <a:r>
                  <a:rPr lang="en-US" sz="2800" b="1" dirty="0">
                    <a:solidFill>
                      <a:srgbClr val="333333"/>
                    </a:solidFill>
                    <a:latin typeface="Proxima Nova" panose="02000506030000020004" pitchFamily="50" charset="0"/>
                  </a:rPr>
                  <a:t> </a:t>
                </a:r>
                <a14:m>
                  <m:oMath xmlns:m="http://schemas.openxmlformats.org/officeDocument/2006/math">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6</m:t>
                        </m:r>
                      </m:num>
                      <m:den>
                        <m:r>
                          <a:rPr lang="en-US" sz="2800" b="0" i="1" smtClean="0">
                            <a:solidFill>
                              <a:schemeClr val="tx2"/>
                            </a:solidFill>
                            <a:latin typeface="Cambria Math" panose="02040503050406030204" pitchFamily="18" charset="0"/>
                          </a:rPr>
                          <m:t>5</m:t>
                        </m:r>
                      </m:den>
                    </m:f>
                    <m:r>
                      <a:rPr lang="en-US" sz="2800" b="0" i="1">
                        <a:solidFill>
                          <a:schemeClr val="tx2"/>
                        </a:solidFill>
                        <a:latin typeface="Cambria Math" panose="02040503050406030204" pitchFamily="18" charset="0"/>
                      </a:rPr>
                      <m:t>=</m:t>
                    </m:r>
                    <m:f>
                      <m:fPr>
                        <m:ctrlPr>
                          <a:rPr lang="en-US" sz="2800" i="1">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12</m:t>
                        </m:r>
                      </m:num>
                      <m:den>
                        <m:r>
                          <a:rPr lang="en-US" sz="2800" b="0" i="1" smtClean="0">
                            <a:solidFill>
                              <a:schemeClr val="tx2"/>
                            </a:solidFill>
                            <a:latin typeface="Cambria Math" panose="02040503050406030204" pitchFamily="18" charset="0"/>
                          </a:rPr>
                          <m:t>𝑥</m:t>
                        </m:r>
                      </m:den>
                    </m:f>
                  </m:oMath>
                </a14:m>
                <a:endParaRPr lang="en-US" sz="2800" dirty="0">
                  <a:solidFill>
                    <a:srgbClr val="333333"/>
                  </a:solidFill>
                  <a:latin typeface="Proxima Nova" panose="02000506030000020004" pitchFamily="50" charset="0"/>
                </a:endParaRPr>
              </a:p>
              <a:p>
                <a:r>
                  <a:rPr lang="en-US" sz="2800" b="1" dirty="0">
                    <a:solidFill>
                      <a:schemeClr val="tx1"/>
                    </a:solidFill>
                    <a:latin typeface="Proxima Nova" panose="02000506030000020004" pitchFamily="50" charset="0"/>
                  </a:rPr>
                  <a:t>3.</a:t>
                </a:r>
                <a:r>
                  <a:rPr lang="en-US" sz="2800" b="1" dirty="0">
                    <a:solidFill>
                      <a:srgbClr val="333333"/>
                    </a:solidFill>
                    <a:latin typeface="Proxima Nova" panose="02000506030000020004" pitchFamily="50" charset="0"/>
                  </a:rPr>
                  <a:t> </a:t>
                </a:r>
                <a14:m>
                  <m:oMath xmlns:m="http://schemas.openxmlformats.org/officeDocument/2006/math">
                    <m:f>
                      <m:fPr>
                        <m:ctrlPr>
                          <a:rPr lang="en-US" sz="2800" i="1" smtClean="0">
                            <a:solidFill>
                              <a:schemeClr val="tx2"/>
                            </a:solidFill>
                            <a:latin typeface="Cambria Math" panose="02040503050406030204" pitchFamily="18" charset="0"/>
                          </a:rPr>
                        </m:ctrlPr>
                      </m:fPr>
                      <m:num>
                        <m:r>
                          <a:rPr lang="en-US" sz="2800" b="0" i="1">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 + 2</m:t>
                        </m:r>
                      </m:num>
                      <m:den>
                        <m:r>
                          <a:rPr lang="en-US" sz="2800" b="0" i="1">
                            <a:solidFill>
                              <a:schemeClr val="tx2"/>
                            </a:solidFill>
                            <a:latin typeface="Cambria Math" panose="02040503050406030204" pitchFamily="18" charset="0"/>
                          </a:rPr>
                          <m:t>12</m:t>
                        </m:r>
                      </m:den>
                    </m:f>
                    <m:r>
                      <a:rPr lang="en-US" sz="2800" b="0" i="1">
                        <a:solidFill>
                          <a:schemeClr val="tx2"/>
                        </a:solidFill>
                        <a:latin typeface="Cambria Math" panose="02040503050406030204" pitchFamily="18" charset="0"/>
                      </a:rPr>
                      <m:t>=</m:t>
                    </m:r>
                    <m:f>
                      <m:fPr>
                        <m:ctrlPr>
                          <a:rPr lang="en-US" sz="2800" i="1">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3</m:t>
                        </m:r>
                      </m:num>
                      <m:den>
                        <m:r>
                          <a:rPr lang="en-US" sz="2800" b="0" i="1">
                            <a:solidFill>
                              <a:schemeClr val="tx2"/>
                            </a:solidFill>
                            <a:latin typeface="Cambria Math" panose="02040503050406030204" pitchFamily="18" charset="0"/>
                          </a:rPr>
                          <m:t>8</m:t>
                        </m:r>
                      </m:den>
                    </m:f>
                  </m:oMath>
                </a14:m>
                <a:endParaRPr lang="en-US" sz="2800" dirty="0">
                  <a:solidFill>
                    <a:srgbClr val="333333"/>
                  </a:solidFill>
                  <a:latin typeface="Proxima Nova" panose="02000506030000020004" pitchFamily="50" charset="0"/>
                </a:endParaRPr>
              </a:p>
              <a:p>
                <a:pPr marL="5557838" indent="-5557838"/>
                <a:r>
                  <a:rPr lang="en-US" sz="2800" b="1" dirty="0">
                    <a:solidFill>
                      <a:schemeClr val="tx1"/>
                    </a:solidFill>
                    <a:latin typeface="Proxima Nova" panose="02000506030000020004" pitchFamily="50" charset="0"/>
                  </a:rPr>
                  <a:t>4.</a:t>
                </a:r>
                <a:r>
                  <a:rPr lang="en-US" sz="2800" b="1" dirty="0">
                    <a:solidFill>
                      <a:srgbClr val="333333"/>
                    </a:solidFill>
                    <a:latin typeface="Proxima Nova" panose="02000506030000020004" pitchFamily="50" charset="0"/>
                  </a:rPr>
                  <a:t> 	</a:t>
                </a:r>
                <a:r>
                  <a:rPr lang="en-US" sz="2800" b="1" dirty="0">
                    <a:solidFill>
                      <a:schemeClr val="tx1"/>
                    </a:solidFill>
                    <a:latin typeface="Proxima Nova" panose="02000506030000020004" pitchFamily="50" charset="0"/>
                  </a:rPr>
                  <a:t>5.</a:t>
                </a:r>
              </a:p>
            </p:txBody>
          </p:sp>
        </mc:Choice>
        <mc:Fallback xmlns="">
          <p:sp>
            <p:nvSpPr>
              <p:cNvPr id="10" name="Content Placeholder 2">
                <a:extLst>
                  <a:ext uri="{FF2B5EF4-FFF2-40B4-BE49-F238E27FC236}">
                    <a16:creationId xmlns:a16="http://schemas.microsoft.com/office/drawing/2014/main" id="{D7D5C8EC-F1EF-6146-850F-128719B25F22}"/>
                  </a:ext>
                </a:extLst>
              </p:cNvPr>
              <p:cNvSpPr txBox="1">
                <a:spLocks noRot="1" noChangeAspect="1" noMove="1" noResize="1" noEditPoints="1" noAdjustHandles="1" noChangeArrowheads="1" noChangeShapeType="1" noTextEdit="1"/>
              </p:cNvSpPr>
              <p:nvPr/>
            </p:nvSpPr>
            <p:spPr>
              <a:xfrm>
                <a:off x="476652" y="1332861"/>
                <a:ext cx="9810348" cy="4913559"/>
              </a:xfrm>
              <a:prstGeom prst="rect">
                <a:avLst/>
              </a:prstGeom>
              <a:blipFill>
                <a:blip r:embed="rId4"/>
                <a:stretch>
                  <a:fillRect l="-1242" t="-136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5F6EA18C-2DFE-4FD4-A4CD-2AD6230A30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682" y="4416225"/>
            <a:ext cx="2446752" cy="1584829"/>
          </a:xfrm>
          <a:prstGeom prst="rect">
            <a:avLst/>
          </a:prstGeom>
        </p:spPr>
      </p:pic>
      <p:pic>
        <p:nvPicPr>
          <p:cNvPr id="7" name="Picture 6">
            <a:extLst>
              <a:ext uri="{FF2B5EF4-FFF2-40B4-BE49-F238E27FC236}">
                <a16:creationId xmlns:a16="http://schemas.microsoft.com/office/drawing/2014/main" id="{FDAA1BAA-A099-436D-88AF-DF6F081967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2497" y="4317952"/>
            <a:ext cx="2935555" cy="1801041"/>
          </a:xfrm>
          <a:prstGeom prst="rect">
            <a:avLst/>
          </a:prstGeom>
        </p:spPr>
      </p:pic>
    </p:spTree>
    <p:extLst>
      <p:ext uri="{BB962C8B-B14F-4D97-AF65-F5344CB8AC3E}">
        <p14:creationId xmlns:p14="http://schemas.microsoft.com/office/powerpoint/2010/main" val="1785101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6474326" cy="149849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Because </a:t>
                </a:r>
                <a14:m>
                  <m:oMath xmlns:m="http://schemas.openxmlformats.org/officeDocument/2006/math">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𝐹𝐽</m:t>
                        </m:r>
                      </m:e>
                    </m:acc>
                  </m:oMath>
                </a14:m>
                <a:r>
                  <a:rPr lang="en-IN" sz="2800" i="1"/>
                  <a:t> </a:t>
                </a:r>
                <a:r>
                  <a:rPr lang="en-IN" sz="2800"/>
                  <a:t>is an angle bisector of △</a:t>
                </a:r>
                <a:r>
                  <a:rPr lang="en-IN" sz="2800" i="1"/>
                  <a:t>FGH</a:t>
                </a:r>
                <a:r>
                  <a:rPr lang="en-IN" sz="2800"/>
                  <a:t>, you can use the Triangle Angle Bisector Theorem to write a proportion.</a:t>
                </a:r>
                <a:endParaRPr lang="en-IN" sz="2800">
                  <a:solidFill>
                    <a:schemeClr val="tx1"/>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4" y="1707845"/>
                <a:ext cx="6474326" cy="1498493"/>
              </a:xfrm>
              <a:prstGeom prst="rect">
                <a:avLst/>
              </a:prstGeom>
              <a:blipFill>
                <a:blip r:embed="rId3"/>
                <a:stretch>
                  <a:fillRect l="-1881" t="-4065" r="-753" b="-2846"/>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0070C0"/>
                </a:solidFill>
              </a:rPr>
            </a:br>
            <a:r>
              <a:rPr lang="en-IN" sz="2800" b="0">
                <a:solidFill>
                  <a:schemeClr val="tx1"/>
                </a:solidFill>
              </a:rPr>
              <a:t>Use the Triangle Angle Bisector Theorem</a:t>
            </a:r>
            <a:endParaRPr lang="en-US" sz="2800" b="0">
              <a:solidFill>
                <a:schemeClr val="tx1"/>
              </a:solidFill>
            </a:endParaRPr>
          </a:p>
        </p:txBody>
      </p:sp>
      <p:pic>
        <p:nvPicPr>
          <p:cNvPr id="3" name="Picture 2"/>
          <p:cNvPicPr>
            <a:picLocks noChangeAspect="1"/>
          </p:cNvPicPr>
          <p:nvPr/>
        </p:nvPicPr>
        <p:blipFill>
          <a:blip r:embed="rId4"/>
          <a:stretch>
            <a:fillRect/>
          </a:stretch>
        </p:blipFill>
        <p:spPr>
          <a:xfrm>
            <a:off x="7205460" y="1173708"/>
            <a:ext cx="2817314" cy="2255292"/>
          </a:xfrm>
          <a:prstGeom prst="rect">
            <a:avLst/>
          </a:prstGeom>
        </p:spPr>
      </p:pic>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76835148"/>
                  </p:ext>
                </p:extLst>
              </p:nvPr>
            </p:nvGraphicFramePr>
            <p:xfrm>
              <a:off x="459873" y="3531998"/>
              <a:ext cx="9562901" cy="2926080"/>
            </p:xfrm>
            <a:graphic>
              <a:graphicData uri="http://schemas.openxmlformats.org/drawingml/2006/table">
                <a:tbl>
                  <a:tblPr firstRow="1" bandRow="1">
                    <a:tableStyleId>{2D5ABB26-0587-4C30-8999-92F81FD0307C}</a:tableStyleId>
                  </a:tblPr>
                  <a:tblGrid>
                    <a:gridCol w="1273924">
                      <a:extLst>
                        <a:ext uri="{9D8B030D-6E8A-4147-A177-3AD203B41FA5}">
                          <a16:colId xmlns:a16="http://schemas.microsoft.com/office/drawing/2014/main" val="515188863"/>
                        </a:ext>
                      </a:extLst>
                    </a:gridCol>
                    <a:gridCol w="2909455">
                      <a:extLst>
                        <a:ext uri="{9D8B030D-6E8A-4147-A177-3AD203B41FA5}">
                          <a16:colId xmlns:a16="http://schemas.microsoft.com/office/drawing/2014/main" val="466672576"/>
                        </a:ext>
                      </a:extLst>
                    </a:gridCol>
                    <a:gridCol w="5379522">
                      <a:extLst>
                        <a:ext uri="{9D8B030D-6E8A-4147-A177-3AD203B41FA5}">
                          <a16:colId xmlns:a16="http://schemas.microsoft.com/office/drawing/2014/main" val="3382037327"/>
                        </a:ext>
                      </a:extLst>
                    </a:gridCol>
                  </a:tblGrid>
                  <a:tr h="724769">
                    <a:tc>
                      <a:txBody>
                        <a:bodyPr/>
                        <a:lstStyle/>
                        <a:p>
                          <a:pPr algn="r"/>
                          <a14:m>
                            <m:oMath xmlns:m="http://schemas.openxmlformats.org/officeDocument/2006/math">
                              <m:f>
                                <m:fPr>
                                  <m:ctrlPr>
                                    <a:rPr lang="en-US" sz="2600" b="0" i="1" smtClean="0">
                                      <a:solidFill>
                                        <a:schemeClr val="tx2"/>
                                      </a:solidFill>
                                      <a:latin typeface="Cambria Math" panose="02040503050406030204" pitchFamily="18" charset="0"/>
                                    </a:rPr>
                                  </m:ctrlPr>
                                </m:fPr>
                                <m:num>
                                  <m:r>
                                    <a:rPr lang="en-US" sz="2600" b="0" i="1" smtClean="0">
                                      <a:solidFill>
                                        <a:schemeClr val="tx2"/>
                                      </a:solidFill>
                                      <a:latin typeface="Cambria Math" panose="02040503050406030204" pitchFamily="18" charset="0"/>
                                    </a:rPr>
                                    <m:t>𝐺𝐽</m:t>
                                  </m:r>
                                </m:num>
                                <m:den>
                                  <m:r>
                                    <a:rPr lang="en-US" sz="2600" b="0" i="1" smtClean="0">
                                      <a:solidFill>
                                        <a:schemeClr val="tx2"/>
                                      </a:solidFill>
                                      <a:latin typeface="Cambria Math" panose="02040503050406030204" pitchFamily="18" charset="0"/>
                                    </a:rPr>
                                    <m:t>𝐽𝐻</m:t>
                                  </m:r>
                                </m:den>
                              </m:f>
                            </m:oMath>
                          </a14:m>
                          <a:r>
                            <a:rPr lang="en-IN" sz="260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600" b="0" i="1" smtClean="0">
                                  <a:solidFill>
                                    <a:schemeClr val="tx2"/>
                                  </a:solidFill>
                                  <a:latin typeface="Cambria Math" panose="02040503050406030204" pitchFamily="18" charset="0"/>
                                </a:rPr>
                                <m:t>=</m:t>
                              </m:r>
                              <m:f>
                                <m:fPr>
                                  <m:ctrlPr>
                                    <a:rPr lang="en-US" sz="2600" b="0" i="1" smtClean="0">
                                      <a:solidFill>
                                        <a:schemeClr val="tx2"/>
                                      </a:solidFill>
                                      <a:latin typeface="Cambria Math" panose="02040503050406030204" pitchFamily="18" charset="0"/>
                                    </a:rPr>
                                  </m:ctrlPr>
                                </m:fPr>
                                <m:num>
                                  <m:r>
                                    <a:rPr lang="en-US" sz="2600" b="0" i="1" smtClean="0">
                                      <a:solidFill>
                                        <a:schemeClr val="tx2"/>
                                      </a:solidFill>
                                      <a:latin typeface="Cambria Math" panose="02040503050406030204" pitchFamily="18" charset="0"/>
                                    </a:rPr>
                                    <m:t>𝐹𝐺</m:t>
                                  </m:r>
                                </m:num>
                                <m:den>
                                  <m:r>
                                    <a:rPr lang="en-US" sz="2600" b="0" i="1" smtClean="0">
                                      <a:solidFill>
                                        <a:schemeClr val="tx2"/>
                                      </a:solidFill>
                                      <a:latin typeface="Cambria Math" panose="02040503050406030204" pitchFamily="18" charset="0"/>
                                    </a:rPr>
                                    <m:t>𝐹𝐻</m:t>
                                  </m:r>
                                </m:den>
                              </m:f>
                            </m:oMath>
                          </a14:m>
                          <a:r>
                            <a:rPr lang="en-IN" sz="260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600">
                              <a:solidFill>
                                <a:srgbClr val="0070C0"/>
                              </a:solidFill>
                            </a:rPr>
                            <a:t>Triangle Angle Bisector Theorem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98116446"/>
                      </a:ext>
                    </a:extLst>
                  </a:tr>
                  <a:tr h="680206">
                    <a:tc>
                      <a:txBody>
                        <a:bodyPr/>
                        <a:lstStyle/>
                        <a:p>
                          <a:pPr algn="r"/>
                          <a14:m>
                            <m:oMath xmlns:m="http://schemas.openxmlformats.org/officeDocument/2006/math">
                              <m:f>
                                <m:fPr>
                                  <m:ctrlPr>
                                    <a:rPr lang="en-US" sz="2600" b="0" i="1" smtClean="0">
                                      <a:solidFill>
                                        <a:schemeClr val="tx2"/>
                                      </a:solidFill>
                                      <a:latin typeface="Cambria Math" panose="02040503050406030204" pitchFamily="18" charset="0"/>
                                    </a:rPr>
                                  </m:ctrlPr>
                                </m:fPr>
                                <m:num>
                                  <m:r>
                                    <a:rPr lang="en-US" sz="2600" b="0" i="1" smtClean="0">
                                      <a:solidFill>
                                        <a:schemeClr val="tx2"/>
                                      </a:solidFill>
                                      <a:latin typeface="Cambria Math" panose="02040503050406030204" pitchFamily="18" charset="0"/>
                                    </a:rPr>
                                    <m:t>12</m:t>
                                  </m:r>
                                </m:num>
                                <m:den>
                                  <m:r>
                                    <a:rPr lang="en-US" sz="2600" b="0" i="1" smtClean="0">
                                      <a:solidFill>
                                        <a:schemeClr val="tx2"/>
                                      </a:solidFill>
                                      <a:latin typeface="Cambria Math" panose="02040503050406030204" pitchFamily="18" charset="0"/>
                                    </a:rPr>
                                    <m:t>𝑥</m:t>
                                  </m:r>
                                  <m:r>
                                    <a:rPr lang="en-US" sz="2600" b="0" i="1" smtClean="0">
                                      <a:solidFill>
                                        <a:schemeClr val="tx2"/>
                                      </a:solidFill>
                                      <a:latin typeface="Cambria Math" panose="02040503050406030204" pitchFamily="18" charset="0"/>
                                    </a:rPr>
                                    <m:t>−12</m:t>
                                  </m:r>
                                </m:den>
                              </m:f>
                            </m:oMath>
                          </a14:m>
                          <a:r>
                            <a:rPr lang="en-IN" sz="260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600" b="0" i="1" smtClean="0">
                                  <a:solidFill>
                                    <a:schemeClr val="tx2"/>
                                  </a:solidFill>
                                  <a:latin typeface="Cambria Math" panose="02040503050406030204" pitchFamily="18" charset="0"/>
                                </a:rPr>
                                <m:t>=</m:t>
                              </m:r>
                              <m:f>
                                <m:fPr>
                                  <m:ctrlPr>
                                    <a:rPr lang="en-US" sz="2600" b="0" i="1" smtClean="0">
                                      <a:solidFill>
                                        <a:schemeClr val="tx2"/>
                                      </a:solidFill>
                                      <a:latin typeface="Cambria Math" panose="02040503050406030204" pitchFamily="18" charset="0"/>
                                    </a:rPr>
                                  </m:ctrlPr>
                                </m:fPr>
                                <m:num>
                                  <m:r>
                                    <a:rPr lang="en-US" sz="2600" b="0" i="1" smtClean="0">
                                      <a:solidFill>
                                        <a:schemeClr val="tx2"/>
                                      </a:solidFill>
                                      <a:latin typeface="Cambria Math" panose="02040503050406030204" pitchFamily="18" charset="0"/>
                                    </a:rPr>
                                    <m:t>30</m:t>
                                  </m:r>
                                </m:num>
                                <m:den>
                                  <m:r>
                                    <a:rPr lang="en-US" sz="2600" b="0" i="1" smtClean="0">
                                      <a:solidFill>
                                        <a:schemeClr val="tx2"/>
                                      </a:solidFill>
                                      <a:latin typeface="Cambria Math" panose="02040503050406030204" pitchFamily="18" charset="0"/>
                                    </a:rPr>
                                    <m:t>25</m:t>
                                  </m:r>
                                </m:den>
                              </m:f>
                            </m:oMath>
                          </a14:m>
                          <a:r>
                            <a:rPr lang="en-IN" sz="260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600">
                              <a:solidFill>
                                <a:srgbClr val="0070C0"/>
                              </a:solidFill>
                            </a:rPr>
                            <a:t>Substitution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20093626"/>
                      </a:ext>
                    </a:extLst>
                  </a:tr>
                  <a:tr h="507035">
                    <a:tc>
                      <a:txBody>
                        <a:bodyPr/>
                        <a:lstStyle/>
                        <a:p>
                          <a:pPr algn="r"/>
                          <a14:m>
                            <m:oMath xmlns:m="http://schemas.openxmlformats.org/officeDocument/2006/math">
                              <m:r>
                                <a:rPr lang="en-US" sz="2600" b="0" i="1" smtClean="0">
                                  <a:solidFill>
                                    <a:schemeClr val="tx2"/>
                                  </a:solidFill>
                                  <a:latin typeface="Cambria Math" panose="02040503050406030204" pitchFamily="18" charset="0"/>
                                </a:rPr>
                                <m:t>12</m:t>
                              </m:r>
                              <m:r>
                                <a:rPr lang="en-US" sz="2600" b="0" i="1" smtClean="0">
                                  <a:solidFill>
                                    <a:schemeClr val="tx2"/>
                                  </a:solidFill>
                                  <a:latin typeface="Cambria Math" panose="02040503050406030204" pitchFamily="18" charset="0"/>
                                  <a:ea typeface="Cambria Math" panose="02040503050406030204" pitchFamily="18" charset="0"/>
                                </a:rPr>
                                <m:t>∙25</m:t>
                              </m:r>
                            </m:oMath>
                          </a14:m>
                          <a:r>
                            <a:rPr lang="en-IN" sz="260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14:m>
                            <m:oMath xmlns:m="http://schemas.openxmlformats.org/officeDocument/2006/math">
                              <m:r>
                                <a:rPr lang="en-US" sz="2600" b="0" i="1" smtClean="0">
                                  <a:solidFill>
                                    <a:schemeClr val="tx2"/>
                                  </a:solidFill>
                                  <a:latin typeface="Cambria Math" panose="02040503050406030204" pitchFamily="18" charset="0"/>
                                </a:rPr>
                                <m:t>=30(</m:t>
                              </m:r>
                              <m:r>
                                <a:rPr lang="en-US" sz="2600" b="0" i="1" smtClean="0">
                                  <a:solidFill>
                                    <a:schemeClr val="tx2"/>
                                  </a:solidFill>
                                  <a:latin typeface="Cambria Math" panose="02040503050406030204" pitchFamily="18" charset="0"/>
                                </a:rPr>
                                <m:t>𝑥</m:t>
                              </m:r>
                              <m:r>
                                <a:rPr lang="en-US" sz="2600" b="0" i="1" smtClean="0">
                                  <a:solidFill>
                                    <a:schemeClr val="tx2"/>
                                  </a:solidFill>
                                  <a:latin typeface="Cambria Math" panose="02040503050406030204" pitchFamily="18" charset="0"/>
                                </a:rPr>
                                <m:t>−12)</m:t>
                              </m:r>
                            </m:oMath>
                          </a14:m>
                          <a:r>
                            <a:rPr lang="en-IN" sz="260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600">
                              <a:solidFill>
                                <a:srgbClr val="0070C0"/>
                              </a:solidFill>
                            </a:rPr>
                            <a:t>Multiplication Property of Equality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13705798"/>
                      </a:ext>
                    </a:extLst>
                  </a:tr>
                  <a:tr h="507035">
                    <a:tc>
                      <a:txBody>
                        <a:bodyPr/>
                        <a:lstStyle/>
                        <a:p>
                          <a:pPr algn="r"/>
                          <a14:m>
                            <m:oMathPara xmlns:m="http://schemas.openxmlformats.org/officeDocument/2006/math">
                              <m:oMathParaPr>
                                <m:jc m:val="right"/>
                              </m:oMathParaPr>
                              <m:oMath xmlns:m="http://schemas.openxmlformats.org/officeDocument/2006/math">
                                <m:r>
                                  <a:rPr lang="en-US" sz="2600" b="0" i="1" smtClean="0">
                                    <a:solidFill>
                                      <a:schemeClr val="tx2"/>
                                    </a:solidFill>
                                    <a:latin typeface="Cambria Math" panose="02040503050406030204" pitchFamily="18" charset="0"/>
                                  </a:rPr>
                                  <m:t>300</m:t>
                                </m:r>
                              </m:oMath>
                            </m:oMathPara>
                          </a14:m>
                          <a:endParaRPr lang="en-IN" sz="26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14:m>
                            <m:oMathPara xmlns:m="http://schemas.openxmlformats.org/officeDocument/2006/math">
                              <m:oMathParaPr>
                                <m:jc m:val="left"/>
                              </m:oMathParaPr>
                              <m:oMath xmlns:m="http://schemas.openxmlformats.org/officeDocument/2006/math">
                                <m:r>
                                  <a:rPr lang="en-US" sz="2600" b="0" i="1" smtClean="0">
                                    <a:solidFill>
                                      <a:schemeClr val="tx2"/>
                                    </a:solidFill>
                                    <a:latin typeface="Cambria Math" panose="02040503050406030204" pitchFamily="18" charset="0"/>
                                  </a:rPr>
                                  <m:t>=30</m:t>
                                </m:r>
                                <m:r>
                                  <a:rPr lang="en-US" sz="2600" b="0" i="1" smtClean="0">
                                    <a:solidFill>
                                      <a:schemeClr val="tx2"/>
                                    </a:solidFill>
                                    <a:latin typeface="Cambria Math" panose="02040503050406030204" pitchFamily="18" charset="0"/>
                                  </a:rPr>
                                  <m:t>𝑥</m:t>
                                </m:r>
                                <m:r>
                                  <a:rPr lang="en-US" sz="2600" b="0" i="1" smtClean="0">
                                    <a:solidFill>
                                      <a:schemeClr val="tx2"/>
                                    </a:solidFill>
                                    <a:latin typeface="Cambria Math" panose="02040503050406030204" pitchFamily="18" charset="0"/>
                                  </a:rPr>
                                  <m:t>−360</m:t>
                                </m:r>
                              </m:oMath>
                            </m:oMathPara>
                          </a14:m>
                          <a:endParaRPr lang="en-IN" sz="26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600">
                              <a:solidFill>
                                <a:srgbClr val="0070C0"/>
                              </a:solidFill>
                            </a:rPr>
                            <a:t>Simplify.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27854919"/>
                      </a:ext>
                    </a:extLst>
                  </a:tr>
                  <a:tr h="507035">
                    <a:tc>
                      <a:txBody>
                        <a:bodyPr/>
                        <a:lstStyle/>
                        <a:p>
                          <a:pPr algn="r"/>
                          <a14:m>
                            <m:oMathPara xmlns:m="http://schemas.openxmlformats.org/officeDocument/2006/math">
                              <m:oMathParaPr>
                                <m:jc m:val="right"/>
                              </m:oMathParaPr>
                              <m:oMath xmlns:m="http://schemas.openxmlformats.org/officeDocument/2006/math">
                                <m:r>
                                  <a:rPr lang="en-US" sz="2600" b="0" i="1" smtClean="0">
                                    <a:solidFill>
                                      <a:schemeClr val="tx2"/>
                                    </a:solidFill>
                                    <a:latin typeface="Cambria Math" panose="02040503050406030204" pitchFamily="18" charset="0"/>
                                  </a:rPr>
                                  <m:t>22</m:t>
                                </m:r>
                              </m:oMath>
                            </m:oMathPara>
                          </a14:m>
                          <a:endParaRPr lang="en-IN" sz="26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14:m>
                            <m:oMathPara xmlns:m="http://schemas.openxmlformats.org/officeDocument/2006/math">
                              <m:oMathParaPr>
                                <m:jc m:val="left"/>
                              </m:oMathParaPr>
                              <m:oMath xmlns:m="http://schemas.openxmlformats.org/officeDocument/2006/math">
                                <m:r>
                                  <a:rPr lang="en-US" sz="2600" b="0" i="1" smtClean="0">
                                    <a:solidFill>
                                      <a:schemeClr val="tx2"/>
                                    </a:solidFill>
                                    <a:latin typeface="Cambria Math" panose="02040503050406030204" pitchFamily="18" charset="0"/>
                                  </a:rPr>
                                  <m:t>=</m:t>
                                </m:r>
                                <m:r>
                                  <a:rPr lang="en-US" sz="2600" b="0" i="1" smtClean="0">
                                    <a:solidFill>
                                      <a:schemeClr val="tx2"/>
                                    </a:solidFill>
                                    <a:latin typeface="Cambria Math" panose="02040503050406030204" pitchFamily="18" charset="0"/>
                                  </a:rPr>
                                  <m:t>𝑥</m:t>
                                </m:r>
                              </m:oMath>
                            </m:oMathPara>
                          </a14:m>
                          <a:endParaRPr lang="en-IN" sz="26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600">
                              <a:solidFill>
                                <a:srgbClr val="0070C0"/>
                              </a:solidFill>
                            </a:rPr>
                            <a:t>Solve.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63051517"/>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76835148"/>
                  </p:ext>
                </p:extLst>
              </p:nvPr>
            </p:nvGraphicFramePr>
            <p:xfrm>
              <a:off x="459873" y="3531998"/>
              <a:ext cx="9562901" cy="2926080"/>
            </p:xfrm>
            <a:graphic>
              <a:graphicData uri="http://schemas.openxmlformats.org/drawingml/2006/table">
                <a:tbl>
                  <a:tblPr firstRow="1" bandRow="1">
                    <a:tableStyleId>{2D5ABB26-0587-4C30-8999-92F81FD0307C}</a:tableStyleId>
                  </a:tblPr>
                  <a:tblGrid>
                    <a:gridCol w="1273924">
                      <a:extLst>
                        <a:ext uri="{9D8B030D-6E8A-4147-A177-3AD203B41FA5}">
                          <a16:colId xmlns:a16="http://schemas.microsoft.com/office/drawing/2014/main" val="515188863"/>
                        </a:ext>
                      </a:extLst>
                    </a:gridCol>
                    <a:gridCol w="2909455">
                      <a:extLst>
                        <a:ext uri="{9D8B030D-6E8A-4147-A177-3AD203B41FA5}">
                          <a16:colId xmlns:a16="http://schemas.microsoft.com/office/drawing/2014/main" val="466672576"/>
                        </a:ext>
                      </a:extLst>
                    </a:gridCol>
                    <a:gridCol w="5379522">
                      <a:extLst>
                        <a:ext uri="{9D8B030D-6E8A-4147-A177-3AD203B41FA5}">
                          <a16:colId xmlns:a16="http://schemas.microsoft.com/office/drawing/2014/main" val="3382037327"/>
                        </a:ext>
                      </a:extLst>
                    </a:gridCol>
                  </a:tblGrid>
                  <a:tr h="724769">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r="-651196" b="-323529"/>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43724" r="-184728" b="-323529"/>
                          </a:stretch>
                        </a:blipFill>
                      </a:tcPr>
                    </a:tc>
                    <a:tc>
                      <a:txBody>
                        <a:bodyPr/>
                        <a:lstStyle/>
                        <a:p>
                          <a:r>
                            <a:rPr lang="en-IN" sz="2600">
                              <a:solidFill>
                                <a:srgbClr val="0070C0"/>
                              </a:solidFill>
                            </a:rPr>
                            <a:t>Triangle Angle Bisector Theorem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98116446"/>
                      </a:ext>
                    </a:extLst>
                  </a:tr>
                  <a:tr h="680206">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t="-106250" r="-651196" b="-243750"/>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43724" t="-106250" r="-184728" b="-243750"/>
                          </a:stretch>
                        </a:blipFill>
                      </a:tcPr>
                    </a:tc>
                    <a:tc>
                      <a:txBody>
                        <a:bodyPr/>
                        <a:lstStyle/>
                        <a:p>
                          <a:r>
                            <a:rPr lang="en-IN" sz="2600">
                              <a:solidFill>
                                <a:srgbClr val="0070C0"/>
                              </a:solidFill>
                            </a:rPr>
                            <a:t>Substitution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20093626"/>
                      </a:ext>
                    </a:extLst>
                  </a:tr>
                  <a:tr h="507035">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t="-278313" r="-651196" b="-228916"/>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43724" t="-278313" r="-184728" b="-228916"/>
                          </a:stretch>
                        </a:blipFill>
                      </a:tcPr>
                    </a:tc>
                    <a:tc>
                      <a:txBody>
                        <a:bodyPr/>
                        <a:lstStyle/>
                        <a:p>
                          <a:r>
                            <a:rPr lang="en-IN" sz="2600">
                              <a:solidFill>
                                <a:srgbClr val="0070C0"/>
                              </a:solidFill>
                            </a:rPr>
                            <a:t>Multiplication Property of Equality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13705798"/>
                      </a:ext>
                    </a:extLst>
                  </a:tr>
                  <a:tr h="507035">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t="-373810" r="-651196" b="-126190"/>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43724" t="-373810" r="-184728" b="-126190"/>
                          </a:stretch>
                        </a:blipFill>
                      </a:tcPr>
                    </a:tc>
                    <a:tc>
                      <a:txBody>
                        <a:bodyPr/>
                        <a:lstStyle/>
                        <a:p>
                          <a:r>
                            <a:rPr lang="en-IN" sz="2600">
                              <a:solidFill>
                                <a:srgbClr val="0070C0"/>
                              </a:solidFill>
                            </a:rPr>
                            <a:t>Simplify.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27854919"/>
                      </a:ext>
                    </a:extLst>
                  </a:tr>
                  <a:tr h="507035">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t="-479518" r="-651196" b="-27711"/>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43724" t="-479518" r="-184728" b="-27711"/>
                          </a:stretch>
                        </a:blipFill>
                      </a:tcPr>
                    </a:tc>
                    <a:tc>
                      <a:txBody>
                        <a:bodyPr/>
                        <a:lstStyle/>
                        <a:p>
                          <a:r>
                            <a:rPr lang="en-IN" sz="2600">
                              <a:solidFill>
                                <a:srgbClr val="0070C0"/>
                              </a:solidFill>
                            </a:rPr>
                            <a:t>Solve.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63051517"/>
                      </a:ext>
                    </a:extLst>
                  </a:tr>
                </a:tbl>
              </a:graphicData>
            </a:graphic>
          </p:graphicFrame>
        </mc:Fallback>
      </mc:AlternateContent>
    </p:spTree>
    <p:extLst>
      <p:ext uri="{BB962C8B-B14F-4D97-AF65-F5344CB8AC3E}">
        <p14:creationId xmlns:p14="http://schemas.microsoft.com/office/powerpoint/2010/main" val="3639918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6474326" cy="149849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p>
          <a:p>
            <a:r>
              <a:rPr lang="en-IN" sz="2800"/>
              <a:t>Find the value of </a:t>
            </a:r>
            <a:r>
              <a:rPr lang="en-IN" sz="2800" i="1"/>
              <a:t>x</a:t>
            </a:r>
            <a:r>
              <a:rPr lang="en-IN" sz="2800"/>
              <a:t>.</a:t>
            </a:r>
            <a:endParaRPr lang="en-IN"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0070C0"/>
                </a:solidFill>
              </a:rPr>
            </a:br>
            <a:r>
              <a:rPr lang="en-IN" sz="2800" b="0">
                <a:solidFill>
                  <a:schemeClr val="tx1"/>
                </a:solidFill>
              </a:rPr>
              <a:t>Use the Triangle Angle Bisector Theorem</a:t>
            </a:r>
            <a:endParaRPr lang="en-US" sz="2800" b="0">
              <a:solidFill>
                <a:schemeClr val="tx1"/>
              </a:solidFill>
            </a:endParaRPr>
          </a:p>
        </p:txBody>
      </p:sp>
      <p:pic>
        <p:nvPicPr>
          <p:cNvPr id="3" name="Picture 2" descr="A picture containing laser, light&#10;&#10;Description automatically generated">
            <a:extLst>
              <a:ext uri="{FF2B5EF4-FFF2-40B4-BE49-F238E27FC236}">
                <a16:creationId xmlns:a16="http://schemas.microsoft.com/office/drawing/2014/main" id="{2852E9B4-4FA7-4D30-A244-48E5063F6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8628" y="2370839"/>
            <a:ext cx="2620841" cy="2926080"/>
          </a:xfrm>
          <a:prstGeom prst="rect">
            <a:avLst/>
          </a:prstGeom>
        </p:spPr>
      </p:pic>
    </p:spTree>
    <p:extLst>
      <p:ext uri="{BB962C8B-B14F-4D97-AF65-F5344CB8AC3E}">
        <p14:creationId xmlns:p14="http://schemas.microsoft.com/office/powerpoint/2010/main" val="481341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6474326" cy="149849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p>
          <a:p>
            <a:r>
              <a:rPr lang="en-IN" sz="2800"/>
              <a:t>Find the value of </a:t>
            </a:r>
            <a:r>
              <a:rPr lang="en-IN" sz="2800" i="1"/>
              <a:t>x</a:t>
            </a:r>
            <a:r>
              <a:rPr lang="en-IN" sz="2800"/>
              <a:t>.</a:t>
            </a:r>
          </a:p>
          <a:p>
            <a:r>
              <a:rPr lang="en-US" sz="2800" i="1">
                <a:solidFill>
                  <a:srgbClr val="FF0000"/>
                </a:solidFill>
              </a:rPr>
              <a:t>x</a:t>
            </a:r>
            <a:r>
              <a:rPr lang="en-US" sz="2800">
                <a:solidFill>
                  <a:srgbClr val="FF0000"/>
                </a:solidFill>
              </a:rPr>
              <a:t> = 8</a:t>
            </a:r>
            <a:endParaRPr lang="en-IN" sz="2800">
              <a:solidFill>
                <a:srgbClr val="FF0000"/>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0070C0"/>
                </a:solidFill>
              </a:rPr>
            </a:br>
            <a:r>
              <a:rPr lang="en-IN" sz="2800" b="0">
                <a:solidFill>
                  <a:schemeClr val="tx1"/>
                </a:solidFill>
              </a:rPr>
              <a:t>Use the Triangle Angle Bisector Theorem</a:t>
            </a:r>
            <a:endParaRPr lang="en-US" sz="2800" b="0">
              <a:solidFill>
                <a:schemeClr val="tx1"/>
              </a:solidFill>
            </a:endParaRPr>
          </a:p>
        </p:txBody>
      </p:sp>
      <p:pic>
        <p:nvPicPr>
          <p:cNvPr id="6" name="Picture 5" descr="A picture containing laser, light&#10;&#10;Description automatically generated">
            <a:extLst>
              <a:ext uri="{FF2B5EF4-FFF2-40B4-BE49-F238E27FC236}">
                <a16:creationId xmlns:a16="http://schemas.microsoft.com/office/drawing/2014/main" id="{6279B5C8-62E4-4A1C-9A11-3BA25D95D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8628" y="2370839"/>
            <a:ext cx="2620841" cy="2926080"/>
          </a:xfrm>
          <a:prstGeom prst="rect">
            <a:avLst/>
          </a:prstGeom>
        </p:spPr>
      </p:pic>
    </p:spTree>
    <p:extLst>
      <p:ext uri="{BB962C8B-B14F-4D97-AF65-F5344CB8AC3E}">
        <p14:creationId xmlns:p14="http://schemas.microsoft.com/office/powerpoint/2010/main" val="1329324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495185"/>
            <a:ext cx="10940438" cy="47404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IN" sz="2800" b="1">
                <a:solidFill>
                  <a:schemeClr val="tx1"/>
                </a:solidFill>
              </a:rPr>
              <a:t>Complete each theorem. </a:t>
            </a:r>
            <a:endParaRPr lang="en-IN" sz="2800">
              <a:solidFill>
                <a:schemeClr val="tx1"/>
              </a:solidFill>
            </a:endParaRPr>
          </a:p>
          <a:p>
            <a:pPr>
              <a:spcBef>
                <a:spcPts val="1000"/>
              </a:spcBef>
            </a:pPr>
            <a:r>
              <a:rPr lang="en-IN" sz="2800" b="1">
                <a:solidFill>
                  <a:schemeClr val="tx1"/>
                </a:solidFill>
                <a:latin typeface="Proxima Nova"/>
              </a:rPr>
              <a:t>1.</a:t>
            </a:r>
            <a:r>
              <a:rPr lang="en-IN" sz="2800" b="1"/>
              <a:t> </a:t>
            </a:r>
            <a:r>
              <a:rPr lang="en-IN" sz="2800"/>
              <a:t>Theorem 8.11: If two triangles are </a:t>
            </a:r>
            <a:r>
              <a:rPr lang="en-IN" sz="2800" u="sng"/>
              <a:t> ? </a:t>
            </a:r>
            <a:r>
              <a:rPr lang="en-IN" sz="2800"/>
              <a:t>, the lengths of corresponding medians are proportional to the lengths of corresponding sides.</a:t>
            </a:r>
          </a:p>
          <a:p>
            <a:pPr>
              <a:spcBef>
                <a:spcPts val="1000"/>
              </a:spcBef>
            </a:pPr>
            <a:r>
              <a:rPr lang="en-IN" sz="2800" b="1">
                <a:solidFill>
                  <a:schemeClr val="tx1"/>
                </a:solidFill>
                <a:latin typeface="Proxima Nova"/>
              </a:rPr>
              <a:t>2.</a:t>
            </a:r>
            <a:r>
              <a:rPr lang="en-IN" sz="2800" b="1"/>
              <a:t> </a:t>
            </a:r>
            <a:r>
              <a:rPr lang="en-IN" sz="2800"/>
              <a:t>Theorem 8.9: If two triangles are similar, the lengths of corresponding altitudes are proportional to the lengths of corresponding </a:t>
            </a:r>
            <a:r>
              <a:rPr lang="en-IN" sz="2800" u="sng"/>
              <a:t> ? </a:t>
            </a:r>
            <a:r>
              <a:rPr lang="en-IN" sz="2800"/>
              <a:t>.</a:t>
            </a:r>
          </a:p>
          <a:p>
            <a:pPr>
              <a:spcBef>
                <a:spcPts val="1000"/>
              </a:spcBef>
            </a:pPr>
            <a:r>
              <a:rPr lang="en-IN" sz="2800" b="1">
                <a:solidFill>
                  <a:schemeClr val="tx1"/>
                </a:solidFill>
                <a:latin typeface="Proxima Nova"/>
              </a:rPr>
              <a:t>3.</a:t>
            </a:r>
            <a:r>
              <a:rPr lang="en-IN" sz="2800" b="1"/>
              <a:t> </a:t>
            </a:r>
            <a:r>
              <a:rPr lang="en-IN" sz="2800"/>
              <a:t>Theorem 8.10: If two triangles are similar, the lengths of corresponding </a:t>
            </a:r>
            <a:r>
              <a:rPr lang="en-IN" sz="2800" u="sng"/>
              <a:t> ? </a:t>
            </a:r>
            <a:r>
              <a:rPr lang="en-IN" sz="2800"/>
              <a:t> are proportional to the lengths of corresponding sides.</a:t>
            </a:r>
            <a:endParaRPr lang="en-IN" sz="2800">
              <a:solidFill>
                <a:srgbClr val="FF0000"/>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Tree>
    <p:extLst>
      <p:ext uri="{BB962C8B-B14F-4D97-AF65-F5344CB8AC3E}">
        <p14:creationId xmlns:p14="http://schemas.microsoft.com/office/powerpoint/2010/main" val="3596109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495185"/>
            <a:ext cx="10940438" cy="47404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IN" sz="2800" b="1" dirty="0">
                <a:solidFill>
                  <a:schemeClr val="tx1"/>
                </a:solidFill>
              </a:rPr>
              <a:t>Complete each theorem. </a:t>
            </a:r>
            <a:endParaRPr lang="en-IN" sz="2800" dirty="0">
              <a:solidFill>
                <a:schemeClr val="tx1"/>
              </a:solidFill>
            </a:endParaRPr>
          </a:p>
          <a:p>
            <a:pPr>
              <a:spcBef>
                <a:spcPts val="1000"/>
              </a:spcBef>
            </a:pPr>
            <a:r>
              <a:rPr lang="en-IN" sz="2800" b="1" dirty="0">
                <a:solidFill>
                  <a:schemeClr val="tx1"/>
                </a:solidFill>
                <a:latin typeface="Proxima Nova"/>
              </a:rPr>
              <a:t>1.</a:t>
            </a:r>
            <a:r>
              <a:rPr lang="en-IN" sz="2800" b="1" dirty="0"/>
              <a:t> </a:t>
            </a:r>
            <a:r>
              <a:rPr lang="en-IN" sz="2800" dirty="0"/>
              <a:t>Theorem 8.11: If two triangles are </a:t>
            </a:r>
            <a:r>
              <a:rPr lang="en-IN" sz="2800" u="sng" dirty="0"/>
              <a:t> ? </a:t>
            </a:r>
            <a:r>
              <a:rPr lang="en-IN" sz="2800" dirty="0"/>
              <a:t>, the lengths of corresponding medians are proportional to the lengths of corresponding sides. </a:t>
            </a:r>
            <a:r>
              <a:rPr lang="en-IN" sz="2800" dirty="0">
                <a:solidFill>
                  <a:srgbClr val="FF0000"/>
                </a:solidFill>
              </a:rPr>
              <a:t>similar</a:t>
            </a:r>
          </a:p>
          <a:p>
            <a:pPr>
              <a:spcBef>
                <a:spcPts val="1000"/>
              </a:spcBef>
            </a:pPr>
            <a:r>
              <a:rPr lang="en-IN" sz="2800" b="1" dirty="0">
                <a:solidFill>
                  <a:schemeClr val="tx1"/>
                </a:solidFill>
                <a:latin typeface="Proxima Nova"/>
              </a:rPr>
              <a:t>2.</a:t>
            </a:r>
            <a:r>
              <a:rPr lang="en-IN" sz="2800" b="1" dirty="0"/>
              <a:t> </a:t>
            </a:r>
            <a:r>
              <a:rPr lang="en-IN" sz="2800" dirty="0"/>
              <a:t>Theorem 8.9: If two triangles are similar, the lengths of corresponding altitudes are proportional to the lengths of corresponding </a:t>
            </a:r>
            <a:r>
              <a:rPr lang="en-IN" sz="2800" u="sng" dirty="0"/>
              <a:t> ? </a:t>
            </a:r>
            <a:r>
              <a:rPr lang="en-IN" sz="2800" dirty="0"/>
              <a:t>. </a:t>
            </a:r>
            <a:r>
              <a:rPr lang="en-IN" sz="2800" dirty="0">
                <a:solidFill>
                  <a:srgbClr val="FF0000"/>
                </a:solidFill>
              </a:rPr>
              <a:t>sides</a:t>
            </a:r>
          </a:p>
          <a:p>
            <a:pPr>
              <a:spcBef>
                <a:spcPts val="1000"/>
              </a:spcBef>
            </a:pPr>
            <a:r>
              <a:rPr lang="en-IN" sz="2800" b="1" dirty="0">
                <a:solidFill>
                  <a:schemeClr val="tx1"/>
                </a:solidFill>
                <a:latin typeface="Proxima Nova"/>
              </a:rPr>
              <a:t>3.</a:t>
            </a:r>
            <a:r>
              <a:rPr lang="en-IN" sz="2800" b="1" dirty="0"/>
              <a:t> </a:t>
            </a:r>
            <a:r>
              <a:rPr lang="en-IN" sz="2800" dirty="0"/>
              <a:t>Theorem 8.10: If two triangles are similar, the lengths of corresponding </a:t>
            </a:r>
            <a:r>
              <a:rPr lang="en-IN" sz="2800" u="sng" dirty="0"/>
              <a:t> ? </a:t>
            </a:r>
            <a:r>
              <a:rPr lang="en-IN" sz="2800" dirty="0"/>
              <a:t> are proportional to the lengths of corresponding sides. </a:t>
            </a:r>
            <a:r>
              <a:rPr lang="en-IN" sz="2800" dirty="0">
                <a:solidFill>
                  <a:srgbClr val="FF0000"/>
                </a:solidFill>
              </a:rPr>
              <a:t>angle bisectors</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Tree>
    <p:extLst>
      <p:ext uri="{BB962C8B-B14F-4D97-AF65-F5344CB8AC3E}">
        <p14:creationId xmlns:p14="http://schemas.microsoft.com/office/powerpoint/2010/main" val="3940705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332861"/>
                <a:ext cx="9810348" cy="4913559"/>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Solve for x.</a:t>
                </a:r>
              </a:p>
              <a:p>
                <a:r>
                  <a:rPr lang="en-US" sz="2800" b="1">
                    <a:solidFill>
                      <a:schemeClr val="tx1"/>
                    </a:solidFill>
                    <a:latin typeface="Proxima Nova" panose="02000506030000020004" pitchFamily="50" charset="0"/>
                  </a:rPr>
                  <a:t>1.</a:t>
                </a:r>
                <a:r>
                  <a:rPr lang="en-US" sz="2800" b="1">
                    <a:solidFill>
                      <a:srgbClr val="333333"/>
                    </a:solidFill>
                    <a:latin typeface="Proxima Nova" panose="02000506030000020004" pitchFamily="50" charset="0"/>
                  </a:rPr>
                  <a:t> </a:t>
                </a:r>
                <a14:m>
                  <m:oMath xmlns:m="http://schemas.openxmlformats.org/officeDocument/2006/math">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𝑥</m:t>
                        </m:r>
                      </m:num>
                      <m:den>
                        <m:r>
                          <a:rPr lang="en-US" sz="2800" b="0" i="1" smtClean="0">
                            <a:solidFill>
                              <a:schemeClr val="tx2"/>
                            </a:solidFill>
                            <a:latin typeface="Cambria Math" panose="02040503050406030204" pitchFamily="18" charset="0"/>
                          </a:rPr>
                          <m:t>12</m:t>
                        </m:r>
                      </m:den>
                    </m:f>
                    <m:r>
                      <a:rPr lang="en-US" sz="2800" b="0" i="1"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2</m:t>
                        </m:r>
                      </m:num>
                      <m:den>
                        <m:r>
                          <a:rPr lang="en-US" sz="2800" b="0" i="1" smtClean="0">
                            <a:solidFill>
                              <a:schemeClr val="tx2"/>
                            </a:solidFill>
                            <a:latin typeface="Cambria Math" panose="02040503050406030204" pitchFamily="18" charset="0"/>
                          </a:rPr>
                          <m:t>8</m:t>
                        </m:r>
                      </m:den>
                    </m:f>
                  </m:oMath>
                </a14:m>
                <a:r>
                  <a:rPr lang="en-US" sz="2800">
                    <a:solidFill>
                      <a:srgbClr val="333333"/>
                    </a:solidFill>
                    <a:latin typeface="Proxima Nova" panose="02000506030000020004" pitchFamily="50" charset="0"/>
                  </a:rPr>
                  <a:t>	</a:t>
                </a:r>
                <a:r>
                  <a:rPr lang="en-IN" sz="2800" b="1">
                    <a:solidFill>
                      <a:srgbClr val="FF0000"/>
                    </a:solidFill>
                  </a:rPr>
                  <a:t>3</a:t>
                </a:r>
                <a:endParaRPr lang="en-US" sz="2800">
                  <a:solidFill>
                    <a:srgbClr val="333333"/>
                  </a:solidFill>
                  <a:latin typeface="Proxima Nova" panose="02000506030000020004" pitchFamily="50" charset="0"/>
                </a:endParaRPr>
              </a:p>
              <a:p>
                <a:r>
                  <a:rPr lang="en-US" sz="2800" b="1">
                    <a:solidFill>
                      <a:schemeClr val="tx1"/>
                    </a:solidFill>
                    <a:latin typeface="Proxima Nova" panose="02000506030000020004" pitchFamily="50" charset="0"/>
                  </a:rPr>
                  <a:t>2.</a:t>
                </a:r>
                <a:r>
                  <a:rPr lang="en-US" sz="2800" b="1">
                    <a:solidFill>
                      <a:srgbClr val="333333"/>
                    </a:solidFill>
                    <a:latin typeface="Proxima Nova" panose="02000506030000020004" pitchFamily="50" charset="0"/>
                  </a:rPr>
                  <a:t> </a:t>
                </a:r>
                <a14:m>
                  <m:oMath xmlns:m="http://schemas.openxmlformats.org/officeDocument/2006/math">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6</m:t>
                        </m:r>
                      </m:num>
                      <m:den>
                        <m:r>
                          <a:rPr lang="en-US" sz="2800" b="0" i="1" smtClean="0">
                            <a:solidFill>
                              <a:schemeClr val="tx2"/>
                            </a:solidFill>
                            <a:latin typeface="Cambria Math" panose="02040503050406030204" pitchFamily="18" charset="0"/>
                          </a:rPr>
                          <m:t>5</m:t>
                        </m:r>
                      </m:den>
                    </m:f>
                    <m:r>
                      <a:rPr lang="en-US" sz="2800" b="0" i="1">
                        <a:solidFill>
                          <a:schemeClr val="tx2"/>
                        </a:solidFill>
                        <a:latin typeface="Cambria Math" panose="02040503050406030204" pitchFamily="18" charset="0"/>
                      </a:rPr>
                      <m:t>=</m:t>
                    </m:r>
                    <m:f>
                      <m:fPr>
                        <m:ctrlPr>
                          <a:rPr lang="en-US" sz="2800" i="1">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12</m:t>
                        </m:r>
                      </m:num>
                      <m:den>
                        <m:r>
                          <a:rPr lang="en-US" sz="2800" b="0" i="1" smtClean="0">
                            <a:solidFill>
                              <a:schemeClr val="tx2"/>
                            </a:solidFill>
                            <a:latin typeface="Cambria Math" panose="02040503050406030204" pitchFamily="18" charset="0"/>
                          </a:rPr>
                          <m:t>𝑥</m:t>
                        </m:r>
                      </m:den>
                    </m:f>
                  </m:oMath>
                </a14:m>
                <a:r>
                  <a:rPr lang="en-US" sz="2800">
                    <a:solidFill>
                      <a:srgbClr val="333333"/>
                    </a:solidFill>
                    <a:latin typeface="Proxima Nova" panose="02000506030000020004" pitchFamily="50" charset="0"/>
                  </a:rPr>
                  <a:t>	</a:t>
                </a:r>
                <a:r>
                  <a:rPr lang="en-IN" sz="2800" b="1">
                    <a:solidFill>
                      <a:srgbClr val="FF0000"/>
                    </a:solidFill>
                  </a:rPr>
                  <a:t>10</a:t>
                </a:r>
                <a:endParaRPr lang="en-US" sz="2800">
                  <a:solidFill>
                    <a:srgbClr val="333333"/>
                  </a:solidFill>
                  <a:latin typeface="Proxima Nova" panose="02000506030000020004" pitchFamily="50" charset="0"/>
                </a:endParaRPr>
              </a:p>
              <a:p>
                <a:r>
                  <a:rPr lang="en-US" sz="2800" b="1">
                    <a:solidFill>
                      <a:schemeClr val="tx1"/>
                    </a:solidFill>
                    <a:latin typeface="Proxima Nova" panose="02000506030000020004" pitchFamily="50" charset="0"/>
                  </a:rPr>
                  <a:t>3.</a:t>
                </a:r>
                <a:r>
                  <a:rPr lang="en-US" sz="2800" b="1">
                    <a:solidFill>
                      <a:srgbClr val="333333"/>
                    </a:solidFill>
                    <a:latin typeface="Proxima Nova" panose="02000506030000020004" pitchFamily="50" charset="0"/>
                  </a:rPr>
                  <a:t> </a:t>
                </a:r>
                <a14:m>
                  <m:oMath xmlns:m="http://schemas.openxmlformats.org/officeDocument/2006/math">
                    <m:f>
                      <m:fPr>
                        <m:ctrlPr>
                          <a:rPr lang="en-US" sz="2800" i="1" smtClean="0">
                            <a:solidFill>
                              <a:schemeClr val="tx2"/>
                            </a:solidFill>
                            <a:latin typeface="Cambria Math" panose="02040503050406030204" pitchFamily="18" charset="0"/>
                          </a:rPr>
                        </m:ctrlPr>
                      </m:fPr>
                      <m:num>
                        <m:r>
                          <a:rPr lang="en-US" sz="2800" b="0" i="1">
                            <a:solidFill>
                              <a:schemeClr val="tx2"/>
                            </a:solidFill>
                            <a:latin typeface="Cambria Math" panose="02040503050406030204" pitchFamily="18" charset="0"/>
                          </a:rPr>
                          <m:t>𝑥</m:t>
                        </m:r>
                        <m:r>
                          <a:rPr lang="en-US" sz="2800" b="0" i="1" smtClean="0">
                            <a:solidFill>
                              <a:schemeClr val="tx2"/>
                            </a:solidFill>
                            <a:latin typeface="Cambria Math" panose="02040503050406030204" pitchFamily="18" charset="0"/>
                          </a:rPr>
                          <m:t> + 2</m:t>
                        </m:r>
                      </m:num>
                      <m:den>
                        <m:r>
                          <a:rPr lang="en-US" sz="2800" b="0" i="1">
                            <a:solidFill>
                              <a:schemeClr val="tx2"/>
                            </a:solidFill>
                            <a:latin typeface="Cambria Math" panose="02040503050406030204" pitchFamily="18" charset="0"/>
                          </a:rPr>
                          <m:t>12</m:t>
                        </m:r>
                      </m:den>
                    </m:f>
                    <m:r>
                      <a:rPr lang="en-US" sz="2800" b="0" i="1">
                        <a:solidFill>
                          <a:schemeClr val="tx2"/>
                        </a:solidFill>
                        <a:latin typeface="Cambria Math" panose="02040503050406030204" pitchFamily="18" charset="0"/>
                      </a:rPr>
                      <m:t>=</m:t>
                    </m:r>
                    <m:f>
                      <m:fPr>
                        <m:ctrlPr>
                          <a:rPr lang="en-US" sz="2800" i="1">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3</m:t>
                        </m:r>
                      </m:num>
                      <m:den>
                        <m:r>
                          <a:rPr lang="en-US" sz="2800" b="0" i="1">
                            <a:solidFill>
                              <a:schemeClr val="tx2"/>
                            </a:solidFill>
                            <a:latin typeface="Cambria Math" panose="02040503050406030204" pitchFamily="18" charset="0"/>
                          </a:rPr>
                          <m:t>8</m:t>
                        </m:r>
                      </m:den>
                    </m:f>
                  </m:oMath>
                </a14:m>
                <a:r>
                  <a:rPr lang="en-US" sz="2800">
                    <a:solidFill>
                      <a:srgbClr val="333333"/>
                    </a:solidFill>
                    <a:latin typeface="Proxima Nova" panose="02000506030000020004" pitchFamily="50" charset="0"/>
                  </a:rPr>
                  <a:t>	</a:t>
                </a:r>
                <a:r>
                  <a:rPr lang="en-US" sz="2800" b="1">
                    <a:solidFill>
                      <a:srgbClr val="FF0000"/>
                    </a:solidFill>
                  </a:rPr>
                  <a:t> </a:t>
                </a:r>
                <a14:m>
                  <m:oMath xmlns:m="http://schemas.openxmlformats.org/officeDocument/2006/math">
                    <m:r>
                      <a:rPr lang="en-US" sz="2800" b="1" i="1">
                        <a:solidFill>
                          <a:srgbClr val="FF0000"/>
                        </a:solidFill>
                        <a:latin typeface="Cambria Math" panose="02040503050406030204" pitchFamily="18" charset="0"/>
                      </a:rPr>
                      <m:t>𝟐</m:t>
                    </m:r>
                    <m:f>
                      <m:fPr>
                        <m:ctrlPr>
                          <a:rPr lang="en-US" sz="2800" b="1" i="1">
                            <a:solidFill>
                              <a:srgbClr val="FF0000"/>
                            </a:solidFill>
                            <a:latin typeface="Cambria Math" panose="02040503050406030204" pitchFamily="18" charset="0"/>
                          </a:rPr>
                        </m:ctrlPr>
                      </m:fPr>
                      <m:num>
                        <m:r>
                          <a:rPr lang="en-US" sz="2800" b="1" i="1">
                            <a:solidFill>
                              <a:srgbClr val="FF0000"/>
                            </a:solidFill>
                            <a:latin typeface="Cambria Math" panose="02040503050406030204" pitchFamily="18" charset="0"/>
                          </a:rPr>
                          <m:t>𝟏</m:t>
                        </m:r>
                      </m:num>
                      <m:den>
                        <m:r>
                          <a:rPr lang="en-US" sz="2800" b="1" i="1">
                            <a:solidFill>
                              <a:srgbClr val="FF0000"/>
                            </a:solidFill>
                            <a:latin typeface="Cambria Math" panose="02040503050406030204" pitchFamily="18" charset="0"/>
                          </a:rPr>
                          <m:t>𝟐</m:t>
                        </m:r>
                      </m:den>
                    </m:f>
                  </m:oMath>
                </a14:m>
                <a:r>
                  <a:rPr lang="en-US" sz="2800">
                    <a:solidFill>
                      <a:srgbClr val="333333"/>
                    </a:solidFill>
                    <a:latin typeface="Proxima Nova" panose="02000506030000020004" pitchFamily="50" charset="0"/>
                  </a:rPr>
                  <a:t> </a:t>
                </a:r>
              </a:p>
              <a:p>
                <a:pPr marL="5557838" indent="-5557838"/>
                <a:r>
                  <a:rPr lang="en-US" sz="2800" b="1">
                    <a:solidFill>
                      <a:schemeClr val="tx1"/>
                    </a:solidFill>
                    <a:latin typeface="Proxima Nova" panose="02000506030000020004" pitchFamily="50" charset="0"/>
                  </a:rPr>
                  <a:t>4.</a:t>
                </a:r>
                <a:r>
                  <a:rPr lang="en-US" sz="2800" b="1">
                    <a:solidFill>
                      <a:srgbClr val="333333"/>
                    </a:solidFill>
                    <a:latin typeface="Proxima Nova" panose="02000506030000020004" pitchFamily="50" charset="0"/>
                  </a:rPr>
                  <a:t> </a:t>
                </a:r>
                <a:r>
                  <a:rPr lang="en-IN" sz="2800" b="1">
                    <a:solidFill>
                      <a:srgbClr val="FF0000"/>
                    </a:solidFill>
                  </a:rPr>
                  <a:t>2</a:t>
                </a:r>
                <a:r>
                  <a:rPr lang="en-US" sz="2800" b="1">
                    <a:solidFill>
                      <a:srgbClr val="333333"/>
                    </a:solidFill>
                    <a:latin typeface="Proxima Nova" panose="02000506030000020004" pitchFamily="50" charset="0"/>
                  </a:rPr>
                  <a:t>	</a:t>
                </a:r>
                <a:r>
                  <a:rPr lang="en-US" sz="2800" b="1">
                    <a:solidFill>
                      <a:schemeClr val="tx1"/>
                    </a:solidFill>
                    <a:latin typeface="Proxima Nova" panose="02000506030000020004" pitchFamily="50" charset="0"/>
                  </a:rPr>
                  <a:t>5. </a:t>
                </a:r>
                <a14:m>
                  <m:oMath xmlns:m="http://schemas.openxmlformats.org/officeDocument/2006/math">
                    <m:f>
                      <m:fPr>
                        <m:ctrlPr>
                          <a:rPr lang="en-US" sz="2800" b="1" i="1" smtClean="0">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𝟖</m:t>
                        </m:r>
                      </m:num>
                      <m:den>
                        <m:r>
                          <a:rPr lang="en-US" sz="2800" b="1" i="1" smtClean="0">
                            <a:solidFill>
                              <a:srgbClr val="FF0000"/>
                            </a:solidFill>
                            <a:latin typeface="Cambria Math" panose="02040503050406030204" pitchFamily="18" charset="0"/>
                          </a:rPr>
                          <m:t>𝟑</m:t>
                        </m:r>
                      </m:den>
                    </m:f>
                  </m:oMath>
                </a14:m>
                <a:r>
                  <a:rPr lang="en-IN" sz="2800" b="1">
                    <a:solidFill>
                      <a:srgbClr val="FF0000"/>
                    </a:solidFill>
                  </a:rPr>
                  <a:t> </a:t>
                </a:r>
              </a:p>
              <a:p>
                <a:pPr marL="5557838" indent="-5557838"/>
                <a:endParaRPr lang="en-US" sz="2800" b="1">
                  <a:solidFill>
                    <a:schemeClr val="tx1"/>
                  </a:solidFill>
                  <a:latin typeface="Proxima Nova" panose="02000506030000020004" pitchFamily="50" charset="0"/>
                </a:endParaRPr>
              </a:p>
            </p:txBody>
          </p:sp>
        </mc:Choice>
        <mc:Fallback xmlns="">
          <p:sp>
            <p:nvSpPr>
              <p:cNvPr id="10" name="Content Placeholder 2">
                <a:extLst>
                  <a:ext uri="{FF2B5EF4-FFF2-40B4-BE49-F238E27FC236}">
                    <a16:creationId xmlns:a16="http://schemas.microsoft.com/office/drawing/2014/main" id="{D7D5C8EC-F1EF-6146-850F-128719B25F22}"/>
                  </a:ext>
                </a:extLst>
              </p:cNvPr>
              <p:cNvSpPr txBox="1">
                <a:spLocks noRot="1" noChangeAspect="1" noMove="1" noResize="1" noEditPoints="1" noAdjustHandles="1" noChangeArrowheads="1" noChangeShapeType="1" noTextEdit="1"/>
              </p:cNvSpPr>
              <p:nvPr/>
            </p:nvSpPr>
            <p:spPr>
              <a:xfrm>
                <a:off x="476652" y="1332861"/>
                <a:ext cx="9810348" cy="4913559"/>
              </a:xfrm>
              <a:prstGeom prst="rect">
                <a:avLst/>
              </a:prstGeom>
              <a:blipFill>
                <a:blip r:embed="rId3"/>
                <a:stretch>
                  <a:fillRect l="-1242" t="-1365"/>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A99EC783-3BC5-4EE3-86A7-E0A34B2E3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5682" y="4416225"/>
            <a:ext cx="2446752" cy="1584829"/>
          </a:xfrm>
          <a:prstGeom prst="rect">
            <a:avLst/>
          </a:prstGeom>
        </p:spPr>
      </p:pic>
      <p:pic>
        <p:nvPicPr>
          <p:cNvPr id="8" name="Picture 7">
            <a:extLst>
              <a:ext uri="{FF2B5EF4-FFF2-40B4-BE49-F238E27FC236}">
                <a16:creationId xmlns:a16="http://schemas.microsoft.com/office/drawing/2014/main" id="{C2E9D78E-3C94-4F7B-9D5E-3D73DA9B79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2497" y="4317952"/>
            <a:ext cx="2935555" cy="1801041"/>
          </a:xfrm>
          <a:prstGeom prst="rect">
            <a:avLst/>
          </a:prstGeom>
        </p:spPr>
      </p:pic>
    </p:spTree>
    <p:extLst>
      <p:ext uri="{BB962C8B-B14F-4D97-AF65-F5344CB8AC3E}">
        <p14:creationId xmlns:p14="http://schemas.microsoft.com/office/powerpoint/2010/main" val="1511407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8384489" cy="1384995"/>
          </a:xfrm>
          <a:prstGeom prst="rect">
            <a:avLst/>
          </a:prstGeom>
          <a:noFill/>
        </p:spPr>
        <p:txBody>
          <a:bodyPr wrap="square" rtlCol="0">
            <a:spAutoFit/>
          </a:bodyPr>
          <a:lstStyle/>
          <a:p>
            <a:r>
              <a:rPr lang="en-IN" sz="2800" b="1"/>
              <a:t>MA.912.GR.1.6 </a:t>
            </a:r>
            <a:r>
              <a:rPr lang="en-IN" sz="2800">
                <a:solidFill>
                  <a:schemeClr val="tx2"/>
                </a:solidFill>
              </a:rPr>
              <a:t>Solve mathematical and real-world problems involving congruence or similarity in two-dimensional figures.</a:t>
            </a:r>
            <a:endParaRPr lang="en-US" sz="2800">
              <a:solidFill>
                <a:schemeClr val="tx2"/>
              </a:solidFill>
            </a:endParaRP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2"/>
            <a:ext cx="7561132" cy="11530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Florida’s B.E.S.T. Standards for Mathematics</a:t>
            </a:r>
            <a:endParaRPr lang="en-US">
              <a:solidFill>
                <a:srgbClr val="0070C0"/>
              </a:solidFill>
            </a:endParaRPr>
          </a:p>
        </p:txBody>
      </p:sp>
    </p:spTree>
    <p:extLst>
      <p:ext uri="{BB962C8B-B14F-4D97-AF65-F5344CB8AC3E}">
        <p14:creationId xmlns:p14="http://schemas.microsoft.com/office/powerpoint/2010/main" val="202067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1384995"/>
          </a:xfrm>
          <a:prstGeom prst="rect">
            <a:avLst/>
          </a:prstGeom>
          <a:noFill/>
        </p:spPr>
        <p:txBody>
          <a:bodyPr wrap="square" rtlCol="0">
            <a:spAutoFit/>
          </a:bodyPr>
          <a:lstStyle/>
          <a:p>
            <a:pPr fontAlgn="t"/>
            <a:r>
              <a:rPr lang="en-US" sz="2800" b="1" dirty="0"/>
              <a:t>MA.K12.MTR.4.1 </a:t>
            </a:r>
            <a:endParaRPr lang="en-US" sz="2800" dirty="0"/>
          </a:p>
          <a:p>
            <a:pPr fontAlgn="t"/>
            <a:r>
              <a:rPr lang="en-US" sz="2800" dirty="0">
                <a:solidFill>
                  <a:schemeClr val="tx2"/>
                </a:solidFill>
              </a:rPr>
              <a:t>Engage in discussions that reflect on the mathematical thinking of self and others.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1568749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4"/>
            <a:ext cx="10560428" cy="466920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latin typeface="+mj-lt"/>
              </a:rPr>
              <a:t>Content Objective</a:t>
            </a:r>
            <a:br>
              <a:rPr lang="en-US" sz="2800" b="1">
                <a:solidFill>
                  <a:schemeClr val="tx1"/>
                </a:solidFill>
                <a:latin typeface="+mj-lt"/>
              </a:rPr>
            </a:br>
            <a:r>
              <a:rPr lang="en-IN" sz="2800">
                <a:latin typeface="+mj-lt"/>
              </a:rPr>
              <a:t>Students solve problems and prove theorems about parts of similar triangles by using triangle similarity.</a:t>
            </a:r>
            <a:br>
              <a:rPr lang="en-US" sz="2800">
                <a:latin typeface="+mj-lt"/>
              </a:rPr>
            </a:br>
            <a:endParaRPr lang="en-US" sz="2800">
              <a:latin typeface="+mj-lt"/>
            </a:endParaRPr>
          </a:p>
          <a:p>
            <a:r>
              <a:rPr lang="en-US" sz="2800" b="1">
                <a:solidFill>
                  <a:schemeClr val="tx1"/>
                </a:solidFill>
                <a:latin typeface="+mj-lt"/>
              </a:rPr>
              <a:t>Language Objectives</a:t>
            </a:r>
          </a:p>
          <a:p>
            <a:pPr marL="291600" indent="-291600">
              <a:buFont typeface="Arial" panose="020B0604020202020204" pitchFamily="34" charset="0"/>
              <a:buChar char="•"/>
            </a:pPr>
            <a:r>
              <a:rPr lang="en-IN" sz="2800"/>
              <a:t>Students explain how to solve problems and prove theorems about parts of similar triangles by using triangle similarity with </a:t>
            </a:r>
            <a:r>
              <a:rPr lang="en-IN" sz="2800" i="1"/>
              <a:t>If</a:t>
            </a:r>
            <a:r>
              <a:rPr lang="en-IN" sz="2800"/>
              <a:t>. </a:t>
            </a:r>
          </a:p>
          <a:p>
            <a:pPr marL="291600" indent="-291600">
              <a:buFont typeface="Arial" panose="020B0604020202020204" pitchFamily="34" charset="0"/>
              <a:buChar char="•"/>
            </a:pPr>
            <a:r>
              <a:rPr lang="en-IN" sz="2800"/>
              <a:t>To maximize linguistic and cognitive meta-awareness, students participate in MLR5: Co-Craft Questions and Problems. </a:t>
            </a:r>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Lesson Objectives</a:t>
            </a:r>
            <a:endParaRPr lang="en-US">
              <a:solidFill>
                <a:srgbClr val="0070C0"/>
              </a:solidFill>
            </a:endParaRPr>
          </a:p>
        </p:txBody>
      </p:sp>
    </p:spTree>
    <p:extLst>
      <p:ext uri="{BB962C8B-B14F-4D97-AF65-F5344CB8AC3E}">
        <p14:creationId xmlns:p14="http://schemas.microsoft.com/office/powerpoint/2010/main" val="415340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8125987" cy="118973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Theorems: </a:t>
            </a:r>
            <a:r>
              <a:rPr lang="en-IN" sz="2800" b="1"/>
              <a:t>Parts of Similar Triangles</a:t>
            </a:r>
            <a:endParaRPr lang="en-IN" sz="2800"/>
          </a:p>
          <a:p>
            <a:r>
              <a:rPr lang="en-IN" sz="2800" b="1">
                <a:solidFill>
                  <a:schemeClr val="tx1"/>
                </a:solidFill>
              </a:rPr>
              <a:t>Theorem 8.9</a:t>
            </a:r>
            <a:endParaRPr lang="en-IN"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IN" sz="2800" b="0">
                <a:solidFill>
                  <a:schemeClr val="tx1"/>
                </a:solidFill>
              </a:rPr>
              <a:t>Parts of Similar Triangles</a:t>
            </a:r>
            <a:endParaRPr lang="en-US" sz="2800" b="0">
              <a:solidFill>
                <a:schemeClr val="tx1"/>
              </a:solidFill>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543063239"/>
                  </p:ext>
                </p:extLst>
              </p:nvPr>
            </p:nvGraphicFramePr>
            <p:xfrm>
              <a:off x="459871" y="2856229"/>
              <a:ext cx="10241280" cy="347472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1816295149"/>
                        </a:ext>
                      </a:extLst>
                    </a:gridCol>
                    <a:gridCol w="4846320">
                      <a:extLst>
                        <a:ext uri="{9D8B030D-6E8A-4147-A177-3AD203B41FA5}">
                          <a16:colId xmlns:a16="http://schemas.microsoft.com/office/drawing/2014/main" val="1012117861"/>
                        </a:ext>
                      </a:extLst>
                    </a:gridCol>
                    <a:gridCol w="3566160">
                      <a:extLst>
                        <a:ext uri="{9D8B030D-6E8A-4147-A177-3AD203B41FA5}">
                          <a16:colId xmlns:a16="http://schemas.microsoft.com/office/drawing/2014/main" val="2125322215"/>
                        </a:ext>
                      </a:extLst>
                    </a:gridCol>
                  </a:tblGrid>
                  <a:tr h="2377440">
                    <a:tc>
                      <a:txBody>
                        <a:bodyPr/>
                        <a:lstStyle/>
                        <a:p>
                          <a:r>
                            <a:rPr lang="en-IN" sz="2800" b="1"/>
                            <a:t>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0" u="none" strike="noStrike" kern="1200" baseline="0">
                              <a:solidFill>
                                <a:schemeClr val="tx2"/>
                              </a:solidFill>
                              <a:latin typeface="+mn-lt"/>
                              <a:ea typeface="+mn-ea"/>
                              <a:cs typeface="+mn-cs"/>
                            </a:rPr>
                            <a:t>If two triangles are similar, the lengths of the corresponding altitudes are proportional to the lengths of corresponding sides.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IN" sz="2800" b="1" i="0" u="none" strike="noStrike" kern="1200" baseline="0">
                              <a:solidFill>
                                <a:schemeClr val="tx1"/>
                              </a:solidFill>
                              <a:latin typeface="+mn-lt"/>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0" u="none" strike="noStrike" kern="1200" baseline="0">
                              <a:solidFill>
                                <a:schemeClr val="tx2"/>
                              </a:solidFill>
                              <a:latin typeface="+mn-lt"/>
                              <a:ea typeface="+mn-ea"/>
                              <a:cs typeface="+mn-cs"/>
                            </a:rPr>
                            <a:t>If </a:t>
                          </a:r>
                          <a:r>
                            <a:rPr lang="en-IN" sz="2800" b="1" i="0" u="none" strike="noStrike" kern="1200" baseline="0">
                              <a:solidFill>
                                <a:schemeClr val="tx2"/>
                              </a:solidFill>
                              <a:latin typeface="+mn-lt"/>
                              <a:ea typeface="+mn-ea"/>
                              <a:cs typeface="+mn-cs"/>
                            </a:rPr>
                            <a:t>△</a:t>
                          </a:r>
                          <a:r>
                            <a:rPr lang="en-IN" sz="2800" b="0" i="1" u="none" strike="noStrike" kern="1200" baseline="0">
                              <a:solidFill>
                                <a:schemeClr val="tx2"/>
                              </a:solidFill>
                              <a:latin typeface="+mn-lt"/>
                              <a:ea typeface="+mn-ea"/>
                              <a:cs typeface="+mn-cs"/>
                            </a:rPr>
                            <a:t>XYZ </a:t>
                          </a:r>
                          <a:r>
                            <a:rPr lang="en-IN" sz="2800" b="1"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RST</a:t>
                          </a:r>
                          <a:r>
                            <a:rPr lang="en-IN" sz="2800" b="0" i="0" u="none" strike="noStrike" kern="1200" baseline="0">
                              <a:solidFill>
                                <a:schemeClr val="tx2"/>
                              </a:solidFill>
                              <a:latin typeface="+mn-lt"/>
                              <a:ea typeface="+mn-ea"/>
                              <a:cs typeface="+mn-cs"/>
                            </a:rPr>
                            <a:t>, then </a:t>
                          </a:r>
                          <a14:m>
                            <m:oMath xmlns:m="http://schemas.openxmlformats.org/officeDocument/2006/math">
                              <m:f>
                                <m:fPr>
                                  <m:ctrlPr>
                                    <a:rPr lang="en-IN" sz="2800" b="0" i="1" u="none" strike="noStrike" kern="1200" baseline="0" smtClean="0">
                                      <a:solidFill>
                                        <a:schemeClr val="tx2"/>
                                      </a:solidFill>
                                      <a:latin typeface="Cambria Math" panose="02040503050406030204" pitchFamily="18" charset="0"/>
                                      <a:ea typeface="+mn-ea"/>
                                      <a:cs typeface="+mn-cs"/>
                                    </a:rPr>
                                  </m:ctrlPr>
                                </m:fPr>
                                <m:num>
                                  <m:r>
                                    <a:rPr lang="en-US" sz="2800" b="0" i="1" u="none" strike="noStrike" kern="1200" baseline="0" smtClean="0">
                                      <a:solidFill>
                                        <a:schemeClr val="tx2"/>
                                      </a:solidFill>
                                      <a:latin typeface="Cambria Math" panose="02040503050406030204" pitchFamily="18" charset="0"/>
                                      <a:ea typeface="+mn-ea"/>
                                      <a:cs typeface="+mn-cs"/>
                                    </a:rPr>
                                    <m:t>𝑌𝑊</m:t>
                                  </m:r>
                                </m:num>
                                <m:den>
                                  <m:r>
                                    <a:rPr lang="en-US" sz="2800" b="0" i="1" u="none" strike="noStrike" kern="1200" baseline="0" smtClean="0">
                                      <a:solidFill>
                                        <a:schemeClr val="tx2"/>
                                      </a:solidFill>
                                      <a:latin typeface="Cambria Math" panose="02040503050406030204" pitchFamily="18" charset="0"/>
                                      <a:ea typeface="+mn-ea"/>
                                      <a:cs typeface="+mn-cs"/>
                                    </a:rPr>
                                    <m:t>𝑆𝑄</m:t>
                                  </m:r>
                                </m:den>
                              </m:f>
                              <m:r>
                                <a:rPr lang="en-US" sz="2800" b="0" i="1" u="none" strike="noStrike" kern="1200" baseline="0" smtClean="0">
                                  <a:solidFill>
                                    <a:schemeClr val="tx2"/>
                                  </a:solidFill>
                                  <a:latin typeface="Cambria Math" panose="02040503050406030204" pitchFamily="18" charset="0"/>
                                  <a:ea typeface="+mn-ea"/>
                                  <a:cs typeface="+mn-cs"/>
                                </a:rPr>
                                <m:t>=</m:t>
                              </m:r>
                              <m:f>
                                <m:fPr>
                                  <m:ctrlPr>
                                    <a:rPr lang="en-US" sz="2800" b="0" i="1" u="none" strike="noStrike" kern="1200" baseline="0" smtClean="0">
                                      <a:solidFill>
                                        <a:schemeClr val="tx2"/>
                                      </a:solidFill>
                                      <a:latin typeface="Cambria Math" panose="02040503050406030204" pitchFamily="18" charset="0"/>
                                      <a:ea typeface="+mn-ea"/>
                                      <a:cs typeface="+mn-cs"/>
                                    </a:rPr>
                                  </m:ctrlPr>
                                </m:fPr>
                                <m:num>
                                  <m:r>
                                    <a:rPr lang="en-US" sz="2800" b="0" i="1" u="none" strike="noStrike" kern="1200" baseline="0" smtClean="0">
                                      <a:solidFill>
                                        <a:schemeClr val="tx2"/>
                                      </a:solidFill>
                                      <a:latin typeface="Cambria Math" panose="02040503050406030204" pitchFamily="18" charset="0"/>
                                      <a:ea typeface="+mn-ea"/>
                                      <a:cs typeface="+mn-cs"/>
                                    </a:rPr>
                                    <m:t>𝑌𝑍</m:t>
                                  </m:r>
                                </m:num>
                                <m:den>
                                  <m:r>
                                    <a:rPr lang="en-US" sz="2800" b="0" i="1" u="none" strike="noStrike" kern="1200" baseline="0" smtClean="0">
                                      <a:solidFill>
                                        <a:schemeClr val="tx2"/>
                                      </a:solidFill>
                                      <a:latin typeface="Cambria Math" panose="02040503050406030204" pitchFamily="18" charset="0"/>
                                      <a:ea typeface="+mn-ea"/>
                                      <a:cs typeface="+mn-cs"/>
                                    </a:rPr>
                                    <m:t>𝑆𝑇</m:t>
                                  </m:r>
                                </m:den>
                              </m:f>
                              <m:r>
                                <a:rPr lang="en-US" sz="2800" b="0" i="1" u="none" strike="noStrike" kern="1200" baseline="0" smtClean="0">
                                  <a:solidFill>
                                    <a:schemeClr val="tx2"/>
                                  </a:solidFill>
                                  <a:latin typeface="Cambria Math" panose="02040503050406030204" pitchFamily="18" charset="0"/>
                                  <a:ea typeface="+mn-ea"/>
                                  <a:cs typeface="+mn-cs"/>
                                </a:rPr>
                                <m:t>.</m:t>
                              </m:r>
                            </m:oMath>
                          </a14:m>
                          <a:endParaRPr lang="en-IN" sz="2800" b="0" i="0" u="none" strike="noStrike" kern="1200" baseline="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9050317"/>
                      </a:ext>
                    </a:extLst>
                  </a:tr>
                  <a:tr h="1097280">
                    <a:tc>
                      <a:txBody>
                        <a:bodyPr/>
                        <a:lstStyle/>
                        <a:p>
                          <a:r>
                            <a:rPr lang="en-IN" sz="2800" b="1"/>
                            <a:t>Symbols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1" i="0" u="none" strike="noStrike" kern="1200" baseline="0">
                              <a:solidFill>
                                <a:schemeClr val="tx2"/>
                              </a:solidFill>
                              <a:latin typeface="+mn-lt"/>
                              <a:ea typeface="+mn-ea"/>
                              <a:cs typeface="+mn-cs"/>
                            </a:rPr>
                            <a:t>∼△</a:t>
                          </a:r>
                          <a:r>
                            <a:rPr lang="en-IN" sz="2800" b="0" i="0" u="none" strike="noStrike" kern="1200" baseline="0">
                              <a:solidFill>
                                <a:schemeClr val="tx2"/>
                              </a:solidFill>
                              <a:latin typeface="+mn-lt"/>
                              <a:ea typeface="+mn-ea"/>
                              <a:cs typeface="+mn-cs"/>
                            </a:rPr>
                            <a:t>s have corr. altitudes proportional to corr. sides.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IN" sz="2800" b="0" i="0" u="none" strike="noStrike" kern="1200" baseline="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178132"/>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543063239"/>
                  </p:ext>
                </p:extLst>
              </p:nvPr>
            </p:nvGraphicFramePr>
            <p:xfrm>
              <a:off x="459871" y="2856229"/>
              <a:ext cx="10241280" cy="347472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1816295149"/>
                        </a:ext>
                      </a:extLst>
                    </a:gridCol>
                    <a:gridCol w="4846320">
                      <a:extLst>
                        <a:ext uri="{9D8B030D-6E8A-4147-A177-3AD203B41FA5}">
                          <a16:colId xmlns:a16="http://schemas.microsoft.com/office/drawing/2014/main" val="1012117861"/>
                        </a:ext>
                      </a:extLst>
                    </a:gridCol>
                    <a:gridCol w="3566160">
                      <a:extLst>
                        <a:ext uri="{9D8B030D-6E8A-4147-A177-3AD203B41FA5}">
                          <a16:colId xmlns:a16="http://schemas.microsoft.com/office/drawing/2014/main" val="2125322215"/>
                        </a:ext>
                      </a:extLst>
                    </a:gridCol>
                  </a:tblGrid>
                  <a:tr h="2377440">
                    <a:tc>
                      <a:txBody>
                        <a:bodyPr/>
                        <a:lstStyle/>
                        <a:p>
                          <a:r>
                            <a:rPr lang="en-IN" sz="2800" b="1"/>
                            <a:t>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0" u="none" strike="noStrike" kern="1200" baseline="0">
                              <a:solidFill>
                                <a:schemeClr val="tx2"/>
                              </a:solidFill>
                              <a:latin typeface="+mn-lt"/>
                              <a:ea typeface="+mn-ea"/>
                              <a:cs typeface="+mn-cs"/>
                            </a:rPr>
                            <a:t>If two triangles are similar, the lengths of the corresponding altitudes are proportional to the lengths of corresponding sides.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87521" t="-1751" r="-342" b="-525"/>
                          </a:stretch>
                        </a:blipFill>
                      </a:tcPr>
                    </a:tc>
                    <a:extLst>
                      <a:ext uri="{0D108BD9-81ED-4DB2-BD59-A6C34878D82A}">
                        <a16:rowId xmlns:a16="http://schemas.microsoft.com/office/drawing/2014/main" val="1469050317"/>
                      </a:ext>
                    </a:extLst>
                  </a:tr>
                  <a:tr h="1097280">
                    <a:tc>
                      <a:txBody>
                        <a:bodyPr/>
                        <a:lstStyle/>
                        <a:p>
                          <a:r>
                            <a:rPr lang="en-IN" sz="2800" b="1"/>
                            <a:t>Symbols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1" i="0" u="none" strike="noStrike" kern="1200" baseline="0">
                              <a:solidFill>
                                <a:schemeClr val="tx2"/>
                              </a:solidFill>
                              <a:latin typeface="+mn-lt"/>
                              <a:ea typeface="+mn-ea"/>
                              <a:cs typeface="+mn-cs"/>
                            </a:rPr>
                            <a:t>∼△</a:t>
                          </a:r>
                          <a:r>
                            <a:rPr lang="en-IN" sz="2800" b="0" i="0" u="none" strike="noStrike" kern="1200" baseline="0">
                              <a:solidFill>
                                <a:schemeClr val="tx2"/>
                              </a:solidFill>
                              <a:latin typeface="+mn-lt"/>
                              <a:ea typeface="+mn-ea"/>
                              <a:cs typeface="+mn-cs"/>
                            </a:rPr>
                            <a:t>s have corr. altitudes proportional to corr. sides.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IN" sz="2800" b="0" i="0" u="none" strike="noStrike" kern="1200" baseline="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178132"/>
                      </a:ext>
                    </a:extLst>
                  </a:tr>
                </a:tbl>
              </a:graphicData>
            </a:graphic>
          </p:graphicFrame>
        </mc:Fallback>
      </mc:AlternateContent>
      <p:pic>
        <p:nvPicPr>
          <p:cNvPr id="5" name="Picture 4" descr="A screenshot of a computer&#10;&#10;Description automatically generated with low confidence">
            <a:extLst>
              <a:ext uri="{FF2B5EF4-FFF2-40B4-BE49-F238E27FC236}">
                <a16:creationId xmlns:a16="http://schemas.microsoft.com/office/drawing/2014/main" id="{96703F2F-DD64-4F4E-B7D5-3FE6E8FD3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5187" y="4611991"/>
            <a:ext cx="3381375" cy="1285875"/>
          </a:xfrm>
          <a:prstGeom prst="rect">
            <a:avLst/>
          </a:prstGeom>
        </p:spPr>
      </p:pic>
    </p:spTree>
    <p:extLst>
      <p:ext uri="{BB962C8B-B14F-4D97-AF65-F5344CB8AC3E}">
        <p14:creationId xmlns:p14="http://schemas.microsoft.com/office/powerpoint/2010/main" val="3860608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6"/>
            <a:ext cx="2900844" cy="59596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Theorem 8.10</a:t>
            </a:r>
            <a:endParaRPr lang="en-IN"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IN" sz="2800" b="0">
                <a:solidFill>
                  <a:schemeClr val="tx1"/>
                </a:solidFill>
              </a:rPr>
              <a:t>Parts of Similar Triangles</a:t>
            </a:r>
            <a:endParaRPr lang="en-US" sz="2800" b="0">
              <a:solidFill>
                <a:schemeClr val="tx1"/>
              </a:solidFill>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267523283"/>
                  </p:ext>
                </p:extLst>
              </p:nvPr>
            </p:nvGraphicFramePr>
            <p:xfrm>
              <a:off x="459871" y="2392585"/>
              <a:ext cx="10972800" cy="36576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1816295149"/>
                        </a:ext>
                      </a:extLst>
                    </a:gridCol>
                    <a:gridCol w="4846320">
                      <a:extLst>
                        <a:ext uri="{9D8B030D-6E8A-4147-A177-3AD203B41FA5}">
                          <a16:colId xmlns:a16="http://schemas.microsoft.com/office/drawing/2014/main" val="1012117861"/>
                        </a:ext>
                      </a:extLst>
                    </a:gridCol>
                    <a:gridCol w="4297680">
                      <a:extLst>
                        <a:ext uri="{9D8B030D-6E8A-4147-A177-3AD203B41FA5}">
                          <a16:colId xmlns:a16="http://schemas.microsoft.com/office/drawing/2014/main" val="1045043865"/>
                        </a:ext>
                      </a:extLst>
                    </a:gridCol>
                  </a:tblGrid>
                  <a:tr h="2468880">
                    <a:tc>
                      <a:txBody>
                        <a:bodyPr/>
                        <a:lstStyle/>
                        <a:p>
                          <a:r>
                            <a:rPr lang="en-IN" sz="2800" b="1"/>
                            <a:t>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0" u="none" strike="noStrike" kern="1200" baseline="0">
                              <a:solidFill>
                                <a:schemeClr val="tx2"/>
                              </a:solidFill>
                              <a:latin typeface="+mn-lt"/>
                              <a:ea typeface="+mn-ea"/>
                              <a:cs typeface="+mn-cs"/>
                            </a:rPr>
                            <a:t>If two triangles are similar, the lengths of corresponding angle bisectors are proportional to the lengths of the corresponding sides.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IN" sz="2800" b="1" i="0" u="none" strike="noStrike" kern="1200" baseline="0">
                              <a:solidFill>
                                <a:schemeClr val="tx1"/>
                              </a:solidFill>
                              <a:latin typeface="+mn-lt"/>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0" u="none" strike="noStrike" kern="1200" baseline="0">
                              <a:solidFill>
                                <a:schemeClr val="tx2"/>
                              </a:solidFill>
                              <a:latin typeface="+mn-lt"/>
                              <a:ea typeface="+mn-ea"/>
                              <a:cs typeface="+mn-cs"/>
                            </a:rPr>
                            <a:t>If </a:t>
                          </a:r>
                          <a:r>
                            <a:rPr lang="en-IN" sz="2800" b="1" i="0" u="none" strike="noStrike" kern="1200" baseline="0">
                              <a:solidFill>
                                <a:schemeClr val="tx2"/>
                              </a:solidFill>
                              <a:latin typeface="+mn-lt"/>
                              <a:ea typeface="+mn-ea"/>
                              <a:cs typeface="+mn-cs"/>
                            </a:rPr>
                            <a:t>△</a:t>
                          </a:r>
                          <a:r>
                            <a:rPr lang="en-IN" sz="2800" b="0" i="1" u="none" strike="noStrike" kern="1200" baseline="0">
                              <a:solidFill>
                                <a:schemeClr val="tx2"/>
                              </a:solidFill>
                              <a:latin typeface="+mn-lt"/>
                              <a:ea typeface="+mn-ea"/>
                              <a:cs typeface="+mn-cs"/>
                            </a:rPr>
                            <a:t>DEF </a:t>
                          </a:r>
                          <a:r>
                            <a:rPr lang="en-IN" sz="2800" b="1"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TUV</a:t>
                          </a:r>
                          <a:r>
                            <a:rPr lang="en-IN" sz="2800" b="0" i="0" u="none" strike="noStrike" kern="1200" baseline="0">
                              <a:solidFill>
                                <a:schemeClr val="tx2"/>
                              </a:solidFill>
                              <a:latin typeface="+mn-lt"/>
                              <a:ea typeface="+mn-ea"/>
                              <a:cs typeface="+mn-cs"/>
                            </a:rPr>
                            <a:t>, then </a:t>
                          </a:r>
                          <a14:m>
                            <m:oMath xmlns:m="http://schemas.openxmlformats.org/officeDocument/2006/math">
                              <m:f>
                                <m:fPr>
                                  <m:ctrlPr>
                                    <a:rPr lang="en-IN" sz="2800" b="0" i="1" u="none" strike="noStrike" kern="1200" baseline="0" smtClean="0">
                                      <a:solidFill>
                                        <a:schemeClr val="tx2"/>
                                      </a:solidFill>
                                      <a:latin typeface="Cambria Math" panose="02040503050406030204" pitchFamily="18" charset="0"/>
                                      <a:ea typeface="+mn-ea"/>
                                      <a:cs typeface="+mn-cs"/>
                                    </a:rPr>
                                  </m:ctrlPr>
                                </m:fPr>
                                <m:num>
                                  <m:r>
                                    <a:rPr lang="en-US" sz="2800" b="0" i="1" u="none" strike="noStrike" kern="1200" baseline="0" smtClean="0">
                                      <a:solidFill>
                                        <a:schemeClr val="tx2"/>
                                      </a:solidFill>
                                      <a:latin typeface="Cambria Math" panose="02040503050406030204" pitchFamily="18" charset="0"/>
                                      <a:ea typeface="+mn-ea"/>
                                      <a:cs typeface="+mn-cs"/>
                                    </a:rPr>
                                    <m:t>𝐸𝑊</m:t>
                                  </m:r>
                                </m:num>
                                <m:den>
                                  <m:r>
                                    <a:rPr lang="en-US" sz="2800" b="0" i="1" u="none" strike="noStrike" kern="1200" baseline="0" smtClean="0">
                                      <a:solidFill>
                                        <a:schemeClr val="tx2"/>
                                      </a:solidFill>
                                      <a:latin typeface="Cambria Math" panose="02040503050406030204" pitchFamily="18" charset="0"/>
                                      <a:ea typeface="+mn-ea"/>
                                      <a:cs typeface="+mn-cs"/>
                                    </a:rPr>
                                    <m:t>𝑈𝑄</m:t>
                                  </m:r>
                                </m:den>
                              </m:f>
                              <m:r>
                                <a:rPr lang="en-US" sz="2800" b="0" i="1" u="none" strike="noStrike" kern="1200" baseline="0" smtClean="0">
                                  <a:solidFill>
                                    <a:schemeClr val="tx2"/>
                                  </a:solidFill>
                                  <a:latin typeface="Cambria Math" panose="02040503050406030204" pitchFamily="18" charset="0"/>
                                  <a:ea typeface="+mn-ea"/>
                                  <a:cs typeface="+mn-cs"/>
                                </a:rPr>
                                <m:t>=</m:t>
                              </m:r>
                              <m:f>
                                <m:fPr>
                                  <m:ctrlPr>
                                    <a:rPr lang="en-US" sz="2800" b="0" i="1" u="none" strike="noStrike" kern="1200" baseline="0" smtClean="0">
                                      <a:solidFill>
                                        <a:schemeClr val="tx2"/>
                                      </a:solidFill>
                                      <a:latin typeface="Cambria Math" panose="02040503050406030204" pitchFamily="18" charset="0"/>
                                      <a:ea typeface="+mn-ea"/>
                                      <a:cs typeface="+mn-cs"/>
                                    </a:rPr>
                                  </m:ctrlPr>
                                </m:fPr>
                                <m:num>
                                  <m:r>
                                    <a:rPr lang="en-US" sz="2800" b="0" i="1" u="none" strike="noStrike" kern="1200" baseline="0" smtClean="0">
                                      <a:solidFill>
                                        <a:schemeClr val="tx2"/>
                                      </a:solidFill>
                                      <a:latin typeface="Cambria Math" panose="02040503050406030204" pitchFamily="18" charset="0"/>
                                      <a:ea typeface="+mn-ea"/>
                                      <a:cs typeface="+mn-cs"/>
                                    </a:rPr>
                                    <m:t>𝐷𝐸</m:t>
                                  </m:r>
                                </m:num>
                                <m:den>
                                  <m:r>
                                    <a:rPr lang="en-US" sz="2800" b="0" i="1" u="none" strike="noStrike" kern="1200" baseline="0" smtClean="0">
                                      <a:solidFill>
                                        <a:schemeClr val="tx2"/>
                                      </a:solidFill>
                                      <a:latin typeface="Cambria Math" panose="02040503050406030204" pitchFamily="18" charset="0"/>
                                      <a:ea typeface="+mn-ea"/>
                                      <a:cs typeface="+mn-cs"/>
                                    </a:rPr>
                                    <m:t>𝑇𝑈</m:t>
                                  </m:r>
                                </m:den>
                              </m:f>
                              <m:r>
                                <a:rPr lang="en-US" sz="2800" b="0" i="1" u="none" strike="noStrike" kern="1200" baseline="0" smtClean="0">
                                  <a:solidFill>
                                    <a:schemeClr val="tx2"/>
                                  </a:solidFill>
                                  <a:latin typeface="Cambria Math" panose="02040503050406030204" pitchFamily="18" charset="0"/>
                                  <a:ea typeface="+mn-ea"/>
                                  <a:cs typeface="+mn-cs"/>
                                </a:rPr>
                                <m:t>.</m:t>
                              </m:r>
                            </m:oMath>
                          </a14:m>
                          <a:endParaRPr lang="en-IN" sz="2800" b="0" i="0" u="none" strike="noStrike" kern="1200" baseline="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9050317"/>
                      </a:ext>
                    </a:extLst>
                  </a:tr>
                  <a:tr h="1188720">
                    <a:tc>
                      <a:txBody>
                        <a:bodyPr/>
                        <a:lstStyle/>
                        <a:p>
                          <a:r>
                            <a:rPr lang="en-IN" sz="2800" b="1"/>
                            <a:t>Symbols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1" i="0" u="none" strike="noStrike" kern="1200" baseline="0">
                              <a:solidFill>
                                <a:schemeClr val="tx2"/>
                              </a:solidFill>
                              <a:latin typeface="+mn-lt"/>
                              <a:ea typeface="+mn-ea"/>
                              <a:cs typeface="+mn-cs"/>
                            </a:rPr>
                            <a:t>∼△</a:t>
                          </a:r>
                          <a:r>
                            <a:rPr lang="en-IN" sz="2800" b="0" i="0" u="none" strike="noStrike" kern="1200" baseline="0">
                              <a:solidFill>
                                <a:schemeClr val="tx2"/>
                              </a:solidFill>
                              <a:latin typeface="+mn-lt"/>
                              <a:ea typeface="+mn-ea"/>
                              <a:cs typeface="+mn-cs"/>
                            </a:rPr>
                            <a:t>s have corr. </a:t>
                          </a:r>
                          <a:r>
                            <a:rPr lang="en-IN" sz="2800" b="1" i="0" u="none" strike="noStrike" kern="1200" baseline="0">
                              <a:solidFill>
                                <a:schemeClr val="tx2"/>
                              </a:solidFill>
                              <a:latin typeface="+mn-lt"/>
                              <a:ea typeface="+mn-ea"/>
                              <a:cs typeface="+mn-cs"/>
                            </a:rPr>
                            <a:t>∠ </a:t>
                          </a:r>
                          <a:r>
                            <a:rPr lang="en-IN" sz="2800" b="0" i="0" u="none" strike="noStrike" kern="1200" baseline="0">
                              <a:solidFill>
                                <a:schemeClr val="tx2"/>
                              </a:solidFill>
                              <a:latin typeface="+mn-lt"/>
                              <a:ea typeface="+mn-ea"/>
                              <a:cs typeface="+mn-cs"/>
                            </a:rPr>
                            <a:t>bisectors proportional to corr. sides.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IN" sz="2800" b="0" i="0" u="none" strike="noStrike" kern="1200" baseline="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178132"/>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267523283"/>
                  </p:ext>
                </p:extLst>
              </p:nvPr>
            </p:nvGraphicFramePr>
            <p:xfrm>
              <a:off x="459871" y="2392585"/>
              <a:ext cx="10972800" cy="36576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1816295149"/>
                        </a:ext>
                      </a:extLst>
                    </a:gridCol>
                    <a:gridCol w="4846320">
                      <a:extLst>
                        <a:ext uri="{9D8B030D-6E8A-4147-A177-3AD203B41FA5}">
                          <a16:colId xmlns:a16="http://schemas.microsoft.com/office/drawing/2014/main" val="1012117861"/>
                        </a:ext>
                      </a:extLst>
                    </a:gridCol>
                    <a:gridCol w="4297680">
                      <a:extLst>
                        <a:ext uri="{9D8B030D-6E8A-4147-A177-3AD203B41FA5}">
                          <a16:colId xmlns:a16="http://schemas.microsoft.com/office/drawing/2014/main" val="1045043865"/>
                        </a:ext>
                      </a:extLst>
                    </a:gridCol>
                  </a:tblGrid>
                  <a:tr h="2468880">
                    <a:tc>
                      <a:txBody>
                        <a:bodyPr/>
                        <a:lstStyle/>
                        <a:p>
                          <a:r>
                            <a:rPr lang="en-IN" sz="2800" b="1"/>
                            <a:t>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0" u="none" strike="noStrike" kern="1200" baseline="0">
                              <a:solidFill>
                                <a:schemeClr val="tx2"/>
                              </a:solidFill>
                              <a:latin typeface="+mn-lt"/>
                              <a:ea typeface="+mn-ea"/>
                              <a:cs typeface="+mn-cs"/>
                            </a:rPr>
                            <a:t>If two triangles are similar, the lengths of corresponding angle bisectors are proportional to the lengths of the corresponding sides.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55603" t="-1664" r="-284" b="-333"/>
                          </a:stretch>
                        </a:blipFill>
                      </a:tcPr>
                    </a:tc>
                    <a:extLst>
                      <a:ext uri="{0D108BD9-81ED-4DB2-BD59-A6C34878D82A}">
                        <a16:rowId xmlns:a16="http://schemas.microsoft.com/office/drawing/2014/main" val="1469050317"/>
                      </a:ext>
                    </a:extLst>
                  </a:tr>
                  <a:tr h="1188720">
                    <a:tc>
                      <a:txBody>
                        <a:bodyPr/>
                        <a:lstStyle/>
                        <a:p>
                          <a:r>
                            <a:rPr lang="en-IN" sz="2800" b="1"/>
                            <a:t>Symbols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1" i="0" u="none" strike="noStrike" kern="1200" baseline="0">
                              <a:solidFill>
                                <a:schemeClr val="tx2"/>
                              </a:solidFill>
                              <a:latin typeface="+mn-lt"/>
                              <a:ea typeface="+mn-ea"/>
                              <a:cs typeface="+mn-cs"/>
                            </a:rPr>
                            <a:t>∼△</a:t>
                          </a:r>
                          <a:r>
                            <a:rPr lang="en-IN" sz="2800" b="0" i="0" u="none" strike="noStrike" kern="1200" baseline="0">
                              <a:solidFill>
                                <a:schemeClr val="tx2"/>
                              </a:solidFill>
                              <a:latin typeface="+mn-lt"/>
                              <a:ea typeface="+mn-ea"/>
                              <a:cs typeface="+mn-cs"/>
                            </a:rPr>
                            <a:t>s have corr. </a:t>
                          </a:r>
                          <a:r>
                            <a:rPr lang="en-IN" sz="2800" b="1" i="0" u="none" strike="noStrike" kern="1200" baseline="0">
                              <a:solidFill>
                                <a:schemeClr val="tx2"/>
                              </a:solidFill>
                              <a:latin typeface="+mn-lt"/>
                              <a:ea typeface="+mn-ea"/>
                              <a:cs typeface="+mn-cs"/>
                            </a:rPr>
                            <a:t>∠ </a:t>
                          </a:r>
                          <a:r>
                            <a:rPr lang="en-IN" sz="2800" b="0" i="0" u="none" strike="noStrike" kern="1200" baseline="0">
                              <a:solidFill>
                                <a:schemeClr val="tx2"/>
                              </a:solidFill>
                              <a:latin typeface="+mn-lt"/>
                              <a:ea typeface="+mn-ea"/>
                              <a:cs typeface="+mn-cs"/>
                            </a:rPr>
                            <a:t>bisectors proportional to corr. sides.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IN" sz="2800" b="0" i="0" u="none" strike="noStrike" kern="1200" baseline="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178132"/>
                      </a:ext>
                    </a:extLst>
                  </a:tr>
                </a:tbl>
              </a:graphicData>
            </a:graphic>
          </p:graphicFrame>
        </mc:Fallback>
      </mc:AlternateContent>
      <p:pic>
        <p:nvPicPr>
          <p:cNvPr id="5" name="Picture 4" descr="A picture containing laser, night sky&#10;&#10;Description automatically generated">
            <a:extLst>
              <a:ext uri="{FF2B5EF4-FFF2-40B4-BE49-F238E27FC236}">
                <a16:creationId xmlns:a16="http://schemas.microsoft.com/office/drawing/2014/main" id="{3E2ED10C-ED0A-4DAA-A4F4-6DD002341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0134" y="4203477"/>
            <a:ext cx="3714750" cy="1447800"/>
          </a:xfrm>
          <a:prstGeom prst="rect">
            <a:avLst/>
          </a:prstGeom>
        </p:spPr>
      </p:pic>
    </p:spTree>
    <p:extLst>
      <p:ext uri="{BB962C8B-B14F-4D97-AF65-F5344CB8AC3E}">
        <p14:creationId xmlns:p14="http://schemas.microsoft.com/office/powerpoint/2010/main" val="260611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6"/>
            <a:ext cx="2900844" cy="59596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Theorem 8.11</a:t>
            </a:r>
            <a:endParaRPr lang="en-IN"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IN" sz="2800" b="0">
                <a:solidFill>
                  <a:schemeClr val="tx1"/>
                </a:solidFill>
              </a:rPr>
              <a:t>Parts of Similar Triangles</a:t>
            </a:r>
            <a:endParaRPr lang="en-US" sz="2800" b="0">
              <a:solidFill>
                <a:schemeClr val="tx1"/>
              </a:solidFill>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3752103421"/>
                  </p:ext>
                </p:extLst>
              </p:nvPr>
            </p:nvGraphicFramePr>
            <p:xfrm>
              <a:off x="459871" y="2392585"/>
              <a:ext cx="11155680" cy="36576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1816295149"/>
                        </a:ext>
                      </a:extLst>
                    </a:gridCol>
                    <a:gridCol w="4846320">
                      <a:extLst>
                        <a:ext uri="{9D8B030D-6E8A-4147-A177-3AD203B41FA5}">
                          <a16:colId xmlns:a16="http://schemas.microsoft.com/office/drawing/2014/main" val="1012117861"/>
                        </a:ext>
                      </a:extLst>
                    </a:gridCol>
                    <a:gridCol w="4480560">
                      <a:extLst>
                        <a:ext uri="{9D8B030D-6E8A-4147-A177-3AD203B41FA5}">
                          <a16:colId xmlns:a16="http://schemas.microsoft.com/office/drawing/2014/main" val="4119263259"/>
                        </a:ext>
                      </a:extLst>
                    </a:gridCol>
                  </a:tblGrid>
                  <a:tr h="2468880">
                    <a:tc>
                      <a:txBody>
                        <a:bodyPr/>
                        <a:lstStyle/>
                        <a:p>
                          <a:r>
                            <a:rPr lang="en-IN" sz="2800" b="1"/>
                            <a:t>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0" u="none" strike="noStrike" kern="1200" baseline="0">
                              <a:solidFill>
                                <a:schemeClr val="tx2"/>
                              </a:solidFill>
                              <a:latin typeface="+mn-lt"/>
                              <a:ea typeface="+mn-ea"/>
                              <a:cs typeface="+mn-cs"/>
                            </a:rPr>
                            <a:t>If two triangles are similar, the lengths of corresponding medians are proportional to the lengths of corresponding sides.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IN" sz="2800" b="1" i="0" u="none" strike="noStrike" kern="1200" baseline="0">
                              <a:solidFill>
                                <a:schemeClr val="tx1"/>
                              </a:solidFill>
                              <a:latin typeface="+mn-lt"/>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0" u="none" strike="noStrike" kern="1200" baseline="0">
                              <a:solidFill>
                                <a:schemeClr val="tx2"/>
                              </a:solidFill>
                              <a:latin typeface="+mn-lt"/>
                              <a:ea typeface="+mn-ea"/>
                              <a:cs typeface="+mn-cs"/>
                            </a:rPr>
                            <a:t>If </a:t>
                          </a:r>
                          <a:r>
                            <a:rPr lang="en-IN" sz="2800" b="1" i="0" u="none" strike="noStrike" kern="1200" baseline="0">
                              <a:solidFill>
                                <a:schemeClr val="tx2"/>
                              </a:solidFill>
                              <a:latin typeface="+mn-lt"/>
                              <a:ea typeface="+mn-ea"/>
                              <a:cs typeface="+mn-cs"/>
                            </a:rPr>
                            <a:t>△</a:t>
                          </a:r>
                          <a:r>
                            <a:rPr lang="en-IN" sz="2800" b="0" i="1" u="none" strike="noStrike" kern="1200" baseline="0">
                              <a:solidFill>
                                <a:schemeClr val="tx2"/>
                              </a:solidFill>
                              <a:latin typeface="+mn-lt"/>
                              <a:ea typeface="+mn-ea"/>
                              <a:cs typeface="+mn-cs"/>
                            </a:rPr>
                            <a:t>PQR </a:t>
                          </a:r>
                          <a:r>
                            <a:rPr lang="en-IN" sz="2800" b="1"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FGH</a:t>
                          </a:r>
                          <a:r>
                            <a:rPr lang="en-IN" sz="2800" b="0" i="0" u="none" strike="noStrike" kern="1200" baseline="0">
                              <a:solidFill>
                                <a:schemeClr val="tx2"/>
                              </a:solidFill>
                              <a:latin typeface="+mn-lt"/>
                              <a:ea typeface="+mn-ea"/>
                              <a:cs typeface="+mn-cs"/>
                            </a:rPr>
                            <a:t>, then </a:t>
                          </a:r>
                          <a14:m>
                            <m:oMath xmlns:m="http://schemas.openxmlformats.org/officeDocument/2006/math">
                              <m:f>
                                <m:fPr>
                                  <m:ctrlPr>
                                    <a:rPr lang="en-IN" sz="2800" b="0" i="1" u="none" strike="noStrike" kern="1200" baseline="0" smtClean="0">
                                      <a:solidFill>
                                        <a:schemeClr val="tx2"/>
                                      </a:solidFill>
                                      <a:latin typeface="Cambria Math" panose="02040503050406030204" pitchFamily="18" charset="0"/>
                                      <a:ea typeface="+mn-ea"/>
                                      <a:cs typeface="+mn-cs"/>
                                    </a:rPr>
                                  </m:ctrlPr>
                                </m:fPr>
                                <m:num>
                                  <m:r>
                                    <a:rPr lang="en-US" sz="2800" b="0" i="1" u="none" strike="noStrike" kern="1200" baseline="0" smtClean="0">
                                      <a:solidFill>
                                        <a:schemeClr val="tx2"/>
                                      </a:solidFill>
                                      <a:latin typeface="Cambria Math" panose="02040503050406030204" pitchFamily="18" charset="0"/>
                                      <a:ea typeface="+mn-ea"/>
                                      <a:cs typeface="+mn-cs"/>
                                    </a:rPr>
                                    <m:t>𝑅𝑆</m:t>
                                  </m:r>
                                </m:num>
                                <m:den>
                                  <m:r>
                                    <a:rPr lang="en-US" sz="2800" b="0" i="1" u="none" strike="noStrike" kern="1200" baseline="0" smtClean="0">
                                      <a:solidFill>
                                        <a:schemeClr val="tx2"/>
                                      </a:solidFill>
                                      <a:latin typeface="Cambria Math" panose="02040503050406030204" pitchFamily="18" charset="0"/>
                                      <a:ea typeface="+mn-ea"/>
                                      <a:cs typeface="+mn-cs"/>
                                    </a:rPr>
                                    <m:t>𝐻𝐽</m:t>
                                  </m:r>
                                </m:den>
                              </m:f>
                              <m:r>
                                <a:rPr lang="en-US" sz="2800" b="0" i="1" u="none" strike="noStrike" kern="1200" baseline="0" smtClean="0">
                                  <a:solidFill>
                                    <a:schemeClr val="tx2"/>
                                  </a:solidFill>
                                  <a:latin typeface="Cambria Math" panose="02040503050406030204" pitchFamily="18" charset="0"/>
                                  <a:ea typeface="+mn-ea"/>
                                  <a:cs typeface="+mn-cs"/>
                                </a:rPr>
                                <m:t>=</m:t>
                              </m:r>
                              <m:f>
                                <m:fPr>
                                  <m:ctrlPr>
                                    <a:rPr lang="en-US" sz="2800" b="0" i="1" u="none" strike="noStrike" kern="1200" baseline="0" smtClean="0">
                                      <a:solidFill>
                                        <a:schemeClr val="tx2"/>
                                      </a:solidFill>
                                      <a:latin typeface="Cambria Math" panose="02040503050406030204" pitchFamily="18" charset="0"/>
                                      <a:ea typeface="+mn-ea"/>
                                      <a:cs typeface="+mn-cs"/>
                                    </a:rPr>
                                  </m:ctrlPr>
                                </m:fPr>
                                <m:num>
                                  <m:r>
                                    <a:rPr lang="en-US" sz="2800" b="0" i="1" u="none" strike="noStrike" kern="1200" baseline="0" smtClean="0">
                                      <a:solidFill>
                                        <a:schemeClr val="tx2"/>
                                      </a:solidFill>
                                      <a:latin typeface="Cambria Math" panose="02040503050406030204" pitchFamily="18" charset="0"/>
                                      <a:ea typeface="+mn-ea"/>
                                      <a:cs typeface="+mn-cs"/>
                                    </a:rPr>
                                    <m:t>𝑃𝑄</m:t>
                                  </m:r>
                                </m:num>
                                <m:den>
                                  <m:r>
                                    <a:rPr lang="en-US" sz="2800" b="0" i="1" u="none" strike="noStrike" kern="1200" baseline="0" smtClean="0">
                                      <a:solidFill>
                                        <a:schemeClr val="tx2"/>
                                      </a:solidFill>
                                      <a:latin typeface="Cambria Math" panose="02040503050406030204" pitchFamily="18" charset="0"/>
                                      <a:ea typeface="+mn-ea"/>
                                      <a:cs typeface="+mn-cs"/>
                                    </a:rPr>
                                    <m:t>𝐹𝐺</m:t>
                                  </m:r>
                                </m:den>
                              </m:f>
                              <m:r>
                                <a:rPr lang="en-US" sz="2800" b="0" i="1" u="none" strike="noStrike" kern="1200" baseline="0" smtClean="0">
                                  <a:solidFill>
                                    <a:schemeClr val="tx2"/>
                                  </a:solidFill>
                                  <a:latin typeface="Cambria Math" panose="02040503050406030204" pitchFamily="18" charset="0"/>
                                  <a:ea typeface="+mn-ea"/>
                                  <a:cs typeface="+mn-cs"/>
                                </a:rPr>
                                <m:t>.</m:t>
                              </m:r>
                            </m:oMath>
                          </a14:m>
                          <a:endParaRPr lang="en-IN" sz="2800" b="0" i="0" u="none" strike="noStrike" kern="1200" baseline="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9050317"/>
                      </a:ext>
                    </a:extLst>
                  </a:tr>
                  <a:tr h="1188720">
                    <a:tc>
                      <a:txBody>
                        <a:bodyPr/>
                        <a:lstStyle/>
                        <a:p>
                          <a:r>
                            <a:rPr lang="en-IN" sz="2800" b="1"/>
                            <a:t>Symbols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1" i="0" u="none" strike="noStrike" kern="1200" baseline="0">
                              <a:solidFill>
                                <a:schemeClr val="tx2"/>
                              </a:solidFill>
                              <a:latin typeface="+mn-lt"/>
                              <a:ea typeface="+mn-ea"/>
                              <a:cs typeface="+mn-cs"/>
                            </a:rPr>
                            <a:t>∼△</a:t>
                          </a:r>
                          <a:r>
                            <a:rPr lang="en-IN" sz="2800" b="0" i="0" u="none" strike="noStrike" kern="1200" baseline="0">
                              <a:solidFill>
                                <a:schemeClr val="tx2"/>
                              </a:solidFill>
                              <a:latin typeface="+mn-lt"/>
                              <a:ea typeface="+mn-ea"/>
                              <a:cs typeface="+mn-cs"/>
                            </a:rPr>
                            <a:t>s have corr. medians proportional to corr. sides.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IN" sz="2800" b="0" i="0" u="none" strike="noStrike" kern="1200" baseline="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178132"/>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752103421"/>
                  </p:ext>
                </p:extLst>
              </p:nvPr>
            </p:nvGraphicFramePr>
            <p:xfrm>
              <a:off x="459871" y="2392585"/>
              <a:ext cx="11155680" cy="36576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1816295149"/>
                        </a:ext>
                      </a:extLst>
                    </a:gridCol>
                    <a:gridCol w="4846320">
                      <a:extLst>
                        <a:ext uri="{9D8B030D-6E8A-4147-A177-3AD203B41FA5}">
                          <a16:colId xmlns:a16="http://schemas.microsoft.com/office/drawing/2014/main" val="1012117861"/>
                        </a:ext>
                      </a:extLst>
                    </a:gridCol>
                    <a:gridCol w="4480560">
                      <a:extLst>
                        <a:ext uri="{9D8B030D-6E8A-4147-A177-3AD203B41FA5}">
                          <a16:colId xmlns:a16="http://schemas.microsoft.com/office/drawing/2014/main" val="4119263259"/>
                        </a:ext>
                      </a:extLst>
                    </a:gridCol>
                  </a:tblGrid>
                  <a:tr h="2468880">
                    <a:tc>
                      <a:txBody>
                        <a:bodyPr/>
                        <a:lstStyle/>
                        <a:p>
                          <a:r>
                            <a:rPr lang="en-IN" sz="2800" b="1"/>
                            <a:t>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0" u="none" strike="noStrike" kern="1200" baseline="0">
                              <a:solidFill>
                                <a:schemeClr val="tx2"/>
                              </a:solidFill>
                              <a:latin typeface="+mn-lt"/>
                              <a:ea typeface="+mn-ea"/>
                              <a:cs typeface="+mn-cs"/>
                            </a:rPr>
                            <a:t>If two triangles are similar, the lengths of corresponding medians are proportional to the lengths of corresponding sides.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49252" t="-1664" r="-272" b="-333"/>
                          </a:stretch>
                        </a:blipFill>
                      </a:tcPr>
                    </a:tc>
                    <a:extLst>
                      <a:ext uri="{0D108BD9-81ED-4DB2-BD59-A6C34878D82A}">
                        <a16:rowId xmlns:a16="http://schemas.microsoft.com/office/drawing/2014/main" val="1469050317"/>
                      </a:ext>
                    </a:extLst>
                  </a:tr>
                  <a:tr h="1188720">
                    <a:tc>
                      <a:txBody>
                        <a:bodyPr/>
                        <a:lstStyle/>
                        <a:p>
                          <a:r>
                            <a:rPr lang="en-IN" sz="2800" b="1"/>
                            <a:t>Symbols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1" i="0" u="none" strike="noStrike" kern="1200" baseline="0">
                              <a:solidFill>
                                <a:schemeClr val="tx2"/>
                              </a:solidFill>
                              <a:latin typeface="+mn-lt"/>
                              <a:ea typeface="+mn-ea"/>
                              <a:cs typeface="+mn-cs"/>
                            </a:rPr>
                            <a:t>∼△</a:t>
                          </a:r>
                          <a:r>
                            <a:rPr lang="en-IN" sz="2800" b="0" i="0" u="none" strike="noStrike" kern="1200" baseline="0">
                              <a:solidFill>
                                <a:schemeClr val="tx2"/>
                              </a:solidFill>
                              <a:latin typeface="+mn-lt"/>
                              <a:ea typeface="+mn-ea"/>
                              <a:cs typeface="+mn-cs"/>
                            </a:rPr>
                            <a:t>s have corr. medians proportional to corr. sides.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IN" sz="2800" b="0" i="0" u="none" strike="noStrike" kern="1200" baseline="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178132"/>
                      </a:ext>
                    </a:extLst>
                  </a:tr>
                </a:tbl>
              </a:graphicData>
            </a:graphic>
          </p:graphicFrame>
        </mc:Fallback>
      </mc:AlternateContent>
      <p:pic>
        <p:nvPicPr>
          <p:cNvPr id="5" name="Picture 4" descr="Shape&#10;&#10;Description automatically generated with medium confidence">
            <a:extLst>
              <a:ext uri="{FF2B5EF4-FFF2-40B4-BE49-F238E27FC236}">
                <a16:creationId xmlns:a16="http://schemas.microsoft.com/office/drawing/2014/main" id="{63708B45-3A1E-4F8B-AC46-B73854114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7479" y="4358545"/>
            <a:ext cx="3990975" cy="1323975"/>
          </a:xfrm>
          <a:prstGeom prst="rect">
            <a:avLst/>
          </a:prstGeom>
        </p:spPr>
      </p:pic>
    </p:spTree>
    <p:extLst>
      <p:ext uri="{BB962C8B-B14F-4D97-AF65-F5344CB8AC3E}">
        <p14:creationId xmlns:p14="http://schemas.microsoft.com/office/powerpoint/2010/main" val="3318548664"/>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0EC8B5-3819-4979-9120-C477F29E8895}">
  <ds:schemaRefs>
    <ds:schemaRef ds:uri="http://purl.org/dc/terms/"/>
    <ds:schemaRef ds:uri="9450ef5d-1a70-432a-a187-b784c13ee2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eebb11a2-b469-44b8-8bf8-081d58bb6473"/>
    <ds:schemaRef ds:uri="http://www.w3.org/XML/1998/namespace"/>
    <ds:schemaRef ds:uri="http://purl.org/dc/dcmitype/"/>
  </ds:schemaRefs>
</ds:datastoreItem>
</file>

<file path=customXml/itemProps2.xml><?xml version="1.0" encoding="utf-8"?>
<ds:datastoreItem xmlns:ds="http://schemas.openxmlformats.org/officeDocument/2006/customXml" ds:itemID="{DFEC1D11-7A12-4EA8-B69D-9D4D09D9BA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2E7C71-38C8-4AE5-BA32-A0BF338EEF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TotalTime>
  <Words>1136</Words>
  <Application>Microsoft Office PowerPoint</Application>
  <PresentationFormat>Widescreen</PresentationFormat>
  <Paragraphs>143</Paragraphs>
  <Slides>24</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Cambria Math</vt:lpstr>
      <vt:lpstr>Proxima Nova</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Sobalvarro, Jaime A.</cp:lastModifiedBy>
  <cp:revision>6</cp:revision>
  <cp:lastPrinted>2018-08-01T21:17:27Z</cp:lastPrinted>
  <dcterms:created xsi:type="dcterms:W3CDTF">2020-09-17T18:06:02Z</dcterms:created>
  <dcterms:modified xsi:type="dcterms:W3CDTF">2023-01-02T21:38:50Z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