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7"/>
  </p:notesMasterIdLst>
  <p:handoutMasterIdLst>
    <p:handoutMasterId r:id="rId38"/>
  </p:handoutMasterIdLst>
  <p:sldIdLst>
    <p:sldId id="362" r:id="rId6"/>
    <p:sldId id="459" r:id="rId7"/>
    <p:sldId id="460" r:id="rId8"/>
    <p:sldId id="461" r:id="rId9"/>
    <p:sldId id="378" r:id="rId10"/>
    <p:sldId id="462" r:id="rId11"/>
    <p:sldId id="463" r:id="rId12"/>
    <p:sldId id="464" r:id="rId13"/>
    <p:sldId id="465" r:id="rId14"/>
    <p:sldId id="466" r:id="rId15"/>
    <p:sldId id="467" r:id="rId16"/>
    <p:sldId id="468" r:id="rId17"/>
    <p:sldId id="469" r:id="rId18"/>
    <p:sldId id="471" r:id="rId19"/>
    <p:sldId id="472" r:id="rId20"/>
    <p:sldId id="494" r:id="rId21"/>
    <p:sldId id="476" r:id="rId22"/>
    <p:sldId id="479" r:id="rId23"/>
    <p:sldId id="477" r:id="rId24"/>
    <p:sldId id="480" r:id="rId25"/>
    <p:sldId id="481" r:id="rId26"/>
    <p:sldId id="482" r:id="rId27"/>
    <p:sldId id="483" r:id="rId28"/>
    <p:sldId id="484" r:id="rId29"/>
    <p:sldId id="495" r:id="rId30"/>
    <p:sldId id="496" r:id="rId31"/>
    <p:sldId id="489" r:id="rId32"/>
    <p:sldId id="488" r:id="rId33"/>
    <p:sldId id="493" r:id="rId34"/>
    <p:sldId id="491" r:id="rId35"/>
    <p:sldId id="446" r:id="rId36"/>
  </p:sldIdLst>
  <p:sldSz cx="12192000" cy="6858000"/>
  <p:notesSz cx="7010400" cy="923607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hilling, Kate" initials="SK" lastIdx="2" clrIdx="6">
    <p:extLst>
      <p:ext uri="{19B8F6BF-5375-455C-9EA6-DF929625EA0E}">
        <p15:presenceInfo xmlns:p15="http://schemas.microsoft.com/office/powerpoint/2012/main" userId="S::Kate.Schilling@mheducation.com::208af9e5-fb00-4cc1-af35-d15ed655bb62" providerId="AD"/>
      </p:ext>
    </p:extLst>
  </p:cmAuthor>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91"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0"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175A"/>
    <a:srgbClr val="00A6B9"/>
    <a:srgbClr val="00C7C3"/>
    <a:srgbClr val="02F0DE"/>
    <a:srgbClr val="FFB600"/>
    <a:srgbClr val="33F0E1"/>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9" autoAdjust="0"/>
    <p:restoredTop sz="79765" autoAdjust="0"/>
  </p:normalViewPr>
  <p:slideViewPr>
    <p:cSldViewPr snapToGrid="0">
      <p:cViewPr varScale="1">
        <p:scale>
          <a:sx n="66" d="100"/>
          <a:sy n="66" d="100"/>
        </p:scale>
        <p:origin x="1080" y="43"/>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5814"/>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9/22/2024</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9/22/2024</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714000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FF0000"/>
                </a:solidFill>
              </a:rPr>
              <a:t>2, 4, 1, 3</a:t>
            </a:r>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190995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405844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2"/>
                </a:solidFill>
                <a:latin typeface="+mn-lt"/>
                <a:ea typeface="+mn-ea"/>
                <a:cs typeface="+mn-cs"/>
              </a:rPr>
              <a:t>1.</a:t>
            </a:r>
            <a:r>
              <a:rPr lang="en-IN" sz="1200" b="0" i="1"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Given</a:t>
            </a:r>
            <a:r>
              <a:rPr lang="en-IN" sz="1200" b="0" i="0" u="none" strike="noStrike" kern="1200" baseline="0" dirty="0">
                <a:solidFill>
                  <a:schemeClr val="tx2"/>
                </a:solidFill>
                <a:latin typeface="+mn-lt"/>
                <a:ea typeface="+mn-ea"/>
                <a:cs typeface="+mn-cs"/>
              </a:rPr>
              <a:t> </a:t>
            </a:r>
            <a:r>
              <a:rPr lang="en-IN" sz="1200" b="0" i="1" u="none" strike="noStrike" kern="1200" baseline="0" dirty="0">
                <a:solidFill>
                  <a:schemeClr val="tx2"/>
                </a:solidFill>
                <a:latin typeface="+mn-lt"/>
                <a:ea typeface="+mn-ea"/>
                <a:cs typeface="+mn-cs"/>
              </a:rPr>
              <a:t>	</a:t>
            </a:r>
          </a:p>
          <a:p>
            <a:r>
              <a:rPr lang="en-US" sz="1200" b="0" i="0" u="none" strike="noStrike" kern="1200" baseline="0" dirty="0">
                <a:solidFill>
                  <a:schemeClr val="tx2"/>
                </a:solidFill>
                <a:latin typeface="+mn-lt"/>
                <a:ea typeface="+mn-ea"/>
                <a:cs typeface="+mn-cs"/>
              </a:rPr>
              <a:t>2. </a:t>
            </a:r>
            <a:r>
              <a:rPr lang="en-IN" sz="1200" b="0" i="0" u="none" strike="noStrike" kern="1200" baseline="0" dirty="0">
                <a:solidFill>
                  <a:srgbClr val="FF0000"/>
                </a:solidFill>
                <a:latin typeface="+mn-lt"/>
                <a:ea typeface="+mn-ea"/>
                <a:cs typeface="+mn-cs"/>
              </a:rPr>
              <a:t>Definition of congruence</a:t>
            </a:r>
            <a:r>
              <a:rPr lang="en-IN" sz="1200" b="0" i="0" u="none" strike="noStrike" kern="1200" baseline="0" dirty="0">
                <a:solidFill>
                  <a:schemeClr val="tx2"/>
                </a:solidFill>
                <a:latin typeface="+mn-lt"/>
                <a:ea typeface="+mn-ea"/>
                <a:cs typeface="+mn-cs"/>
              </a:rPr>
              <a:t> </a:t>
            </a:r>
            <a:endParaRPr lang="en-IN" sz="1200" b="0" i="1" u="none" strike="noStrike" kern="1200" baseline="0" dirty="0">
              <a:solidFill>
                <a:schemeClr val="tx2"/>
              </a:solidFill>
              <a:latin typeface="+mn-lt"/>
              <a:ea typeface="+mn-ea"/>
              <a:cs typeface="+mn-cs"/>
            </a:endParaRPr>
          </a:p>
          <a:p>
            <a:r>
              <a:rPr lang="en-US" sz="1200" b="0" i="0" u="none" strike="noStrike" kern="1200" baseline="0" dirty="0">
                <a:solidFill>
                  <a:schemeClr val="tx2"/>
                </a:solidFill>
                <a:latin typeface="+mn-lt"/>
                <a:ea typeface="+mn-ea"/>
                <a:cs typeface="+mn-cs"/>
              </a:rPr>
              <a:t>3.</a:t>
            </a:r>
            <a:r>
              <a:rPr lang="en-US" sz="1200" b="1" i="0"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Segment Addition Postulate</a:t>
            </a:r>
            <a:endParaRPr lang="en-IN" sz="1200" b="0" i="1" u="none" strike="noStrike" kern="1200" baseline="0" dirty="0">
              <a:solidFill>
                <a:srgbClr val="FF0000"/>
              </a:solidFill>
              <a:latin typeface="+mn-lt"/>
              <a:ea typeface="+mn-ea"/>
              <a:cs typeface="+mn-cs"/>
            </a:endParaRPr>
          </a:p>
          <a:p>
            <a:pPr marL="442913" indent="-442913"/>
            <a:r>
              <a:rPr lang="en-IN" sz="1200" b="0" i="0" u="none" strike="noStrike" kern="1200" baseline="0" dirty="0">
                <a:solidFill>
                  <a:schemeClr val="tx2"/>
                </a:solidFill>
                <a:latin typeface="+mn-lt"/>
                <a:ea typeface="+mn-ea"/>
                <a:cs typeface="+mn-cs"/>
              </a:rPr>
              <a:t>4.</a:t>
            </a:r>
            <a:r>
              <a:rPr lang="en-IN" sz="1200" b="1" i="0"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Substitution Property of Equality</a:t>
            </a:r>
          </a:p>
          <a:p>
            <a:r>
              <a:rPr lang="en-IN" sz="1200" b="0" i="0" u="none" strike="noStrike" kern="1200" baseline="0" dirty="0">
                <a:solidFill>
                  <a:schemeClr val="tx2"/>
                </a:solidFill>
                <a:latin typeface="+mn-lt"/>
                <a:ea typeface="+mn-ea"/>
                <a:cs typeface="+mn-cs"/>
              </a:rPr>
              <a:t>5.</a:t>
            </a:r>
            <a:r>
              <a:rPr lang="en-IN" sz="1200" b="0" i="1"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Segment Addition Postulate</a:t>
            </a:r>
            <a:endParaRPr lang="en-IN" sz="1200" b="0" i="1" u="none" strike="noStrike" kern="1200" baseline="0" dirty="0">
              <a:solidFill>
                <a:srgbClr val="FF0000"/>
              </a:solidFill>
              <a:latin typeface="+mn-lt"/>
              <a:ea typeface="+mn-ea"/>
              <a:cs typeface="+mn-cs"/>
            </a:endParaRPr>
          </a:p>
          <a:p>
            <a:r>
              <a:rPr lang="en-US" sz="1200" b="0" i="0" u="none" strike="noStrike" kern="1200" baseline="0" dirty="0">
                <a:solidFill>
                  <a:schemeClr val="tx2"/>
                </a:solidFill>
                <a:latin typeface="+mn-lt"/>
                <a:ea typeface="+mn-ea"/>
                <a:cs typeface="+mn-cs"/>
              </a:rPr>
              <a:t>6. </a:t>
            </a:r>
            <a:r>
              <a:rPr lang="en-IN" sz="1200" dirty="0">
                <a:solidFill>
                  <a:srgbClr val="FF0000"/>
                </a:solidFill>
              </a:rPr>
              <a:t>Transitive Property of Equality</a:t>
            </a:r>
            <a:r>
              <a:rPr lang="en-IN" sz="1200" b="0" i="0" u="none" strike="noStrike" kern="1200" baseline="0" dirty="0">
                <a:solidFill>
                  <a:schemeClr val="tx2"/>
                </a:solidFill>
                <a:latin typeface="+mn-lt"/>
                <a:ea typeface="+mn-ea"/>
                <a:cs typeface="+mn-cs"/>
              </a:rPr>
              <a:t> </a:t>
            </a:r>
            <a:endParaRPr lang="en-IN" sz="1200" b="0" i="1" u="none" strike="noStrike" kern="1200" baseline="0" dirty="0">
              <a:solidFill>
                <a:schemeClr val="tx2"/>
              </a:solidFill>
              <a:latin typeface="+mn-lt"/>
              <a:ea typeface="+mn-ea"/>
              <a:cs typeface="+mn-cs"/>
            </a:endParaRPr>
          </a:p>
          <a:p>
            <a:r>
              <a:rPr lang="en-US" sz="1200" b="0" i="0" u="none" strike="noStrike" kern="1200" baseline="0" dirty="0">
                <a:solidFill>
                  <a:schemeClr val="tx2"/>
                </a:solidFill>
                <a:latin typeface="+mn-lt"/>
                <a:ea typeface="+mn-ea"/>
                <a:cs typeface="+mn-cs"/>
              </a:rPr>
              <a:t>7.</a:t>
            </a:r>
            <a:r>
              <a:rPr lang="en-US" sz="1200" b="1" i="0"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Definition of congruence</a:t>
            </a:r>
            <a:endParaRPr lang="en-IN" sz="1200" b="0" i="1" u="none" strike="noStrike" kern="1200" baseline="0" dirty="0">
              <a:solidFill>
                <a:srgbClr val="FF0000"/>
              </a:solidFill>
              <a:latin typeface="+mn-lt"/>
              <a:ea typeface="+mn-ea"/>
              <a:cs typeface="+mn-cs"/>
            </a:endParaRPr>
          </a:p>
          <a:p>
            <a:pPr marL="442913" indent="-442913"/>
            <a:endParaRPr lang="en-IN" sz="1200" b="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117910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2"/>
                </a:solidFill>
                <a:latin typeface="+mn-lt"/>
                <a:ea typeface="+mn-ea"/>
                <a:cs typeface="+mn-cs"/>
              </a:rPr>
              <a:t>1.</a:t>
            </a:r>
            <a:r>
              <a:rPr lang="en-IN" sz="1200" b="0" i="1"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Given</a:t>
            </a:r>
            <a:r>
              <a:rPr lang="en-IN" sz="1200" b="0" i="1" u="none" strike="noStrike" kern="1200" baseline="0" dirty="0">
                <a:solidFill>
                  <a:schemeClr val="tx2"/>
                </a:solidFill>
                <a:latin typeface="+mn-lt"/>
                <a:ea typeface="+mn-ea"/>
                <a:cs typeface="+mn-cs"/>
              </a:rPr>
              <a:t>	</a:t>
            </a:r>
          </a:p>
          <a:p>
            <a:r>
              <a:rPr lang="en-US" sz="1200" b="0" i="0" u="none" strike="noStrike" kern="1200" baseline="0" dirty="0">
                <a:solidFill>
                  <a:schemeClr val="tx2"/>
                </a:solidFill>
                <a:latin typeface="+mn-lt"/>
                <a:ea typeface="+mn-ea"/>
                <a:cs typeface="+mn-cs"/>
              </a:rPr>
              <a:t>2. </a:t>
            </a:r>
            <a:r>
              <a:rPr lang="en-US" sz="1200" b="0" i="0" u="none" strike="noStrike" kern="1200" baseline="0" dirty="0">
                <a:solidFill>
                  <a:srgbClr val="FF0000"/>
                </a:solidFill>
                <a:latin typeface="+mn-lt"/>
                <a:ea typeface="+mn-ea"/>
                <a:cs typeface="+mn-cs"/>
              </a:rPr>
              <a:t>Midpoint Theorem</a:t>
            </a:r>
            <a:endParaRPr lang="en-IN" sz="1200" b="0" i="1" u="none" strike="noStrike" kern="1200" baseline="0" dirty="0">
              <a:solidFill>
                <a:srgbClr val="FF0000"/>
              </a:solidFill>
              <a:latin typeface="+mn-lt"/>
              <a:ea typeface="+mn-ea"/>
              <a:cs typeface="+mn-cs"/>
            </a:endParaRPr>
          </a:p>
          <a:p>
            <a:r>
              <a:rPr lang="en-US" sz="1200" b="0" i="0" u="none" strike="noStrike" kern="1200" baseline="0" dirty="0">
                <a:solidFill>
                  <a:schemeClr val="tx2"/>
                </a:solidFill>
                <a:latin typeface="+mn-lt"/>
                <a:ea typeface="+mn-ea"/>
                <a:cs typeface="+mn-cs"/>
              </a:rPr>
              <a:t>3.</a:t>
            </a:r>
            <a:r>
              <a:rPr lang="en-US" sz="1200" b="1" i="0"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Definition of congruence</a:t>
            </a:r>
            <a:endParaRPr lang="en-IN" sz="1200" b="0" i="1" u="none" strike="noStrike" kern="1200" baseline="0" dirty="0">
              <a:solidFill>
                <a:srgbClr val="FF0000"/>
              </a:solidFill>
              <a:latin typeface="+mn-lt"/>
              <a:ea typeface="+mn-ea"/>
              <a:cs typeface="+mn-cs"/>
            </a:endParaRPr>
          </a:p>
          <a:p>
            <a:pPr marL="442913" indent="-442913"/>
            <a:r>
              <a:rPr lang="en-IN" sz="1200" b="0" i="0" u="none" strike="noStrike" kern="1200" baseline="0" dirty="0">
                <a:solidFill>
                  <a:schemeClr val="tx2"/>
                </a:solidFill>
                <a:latin typeface="+mn-lt"/>
                <a:ea typeface="+mn-ea"/>
                <a:cs typeface="+mn-cs"/>
              </a:rPr>
              <a:t>4.</a:t>
            </a:r>
            <a:r>
              <a:rPr lang="en-IN" sz="1200" b="1" i="0"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Given</a:t>
            </a:r>
          </a:p>
          <a:p>
            <a:r>
              <a:rPr lang="en-IN" sz="1200" b="0" i="0" u="none" strike="noStrike" kern="1200" baseline="0" dirty="0">
                <a:solidFill>
                  <a:schemeClr val="tx2"/>
                </a:solidFill>
                <a:latin typeface="+mn-lt"/>
                <a:ea typeface="+mn-ea"/>
                <a:cs typeface="+mn-cs"/>
              </a:rPr>
              <a:t>5. </a:t>
            </a:r>
            <a:r>
              <a:rPr lang="en-IN" sz="1200" b="0" i="0" u="none" strike="noStrike" kern="1200" baseline="0" dirty="0">
                <a:solidFill>
                  <a:srgbClr val="FF0000"/>
                </a:solidFill>
                <a:latin typeface="+mn-lt"/>
                <a:ea typeface="+mn-ea"/>
                <a:cs typeface="+mn-cs"/>
              </a:rPr>
              <a:t>Definition of congruence</a:t>
            </a:r>
            <a:r>
              <a:rPr lang="en-IN" sz="1200" b="0" i="0" u="none" strike="noStrike" kern="1200" baseline="0" dirty="0">
                <a:solidFill>
                  <a:schemeClr val="tx2"/>
                </a:solidFill>
                <a:latin typeface="+mn-lt"/>
                <a:ea typeface="+mn-ea"/>
                <a:cs typeface="+mn-cs"/>
              </a:rPr>
              <a:t> </a:t>
            </a:r>
          </a:p>
          <a:p>
            <a:r>
              <a:rPr lang="en-IN" sz="1200" b="0" i="0" u="none" strike="noStrike" kern="1200" baseline="0" dirty="0">
                <a:solidFill>
                  <a:schemeClr val="tx2"/>
                </a:solidFill>
                <a:latin typeface="+mn-lt"/>
                <a:ea typeface="+mn-ea"/>
                <a:cs typeface="+mn-cs"/>
              </a:rPr>
              <a:t>6. </a:t>
            </a:r>
            <a:r>
              <a:rPr lang="en-IN" sz="1200" b="0" i="0" u="none" strike="noStrike" kern="1200" baseline="0" dirty="0">
                <a:solidFill>
                  <a:srgbClr val="FF0000"/>
                </a:solidFill>
                <a:latin typeface="+mn-lt"/>
                <a:ea typeface="+mn-ea"/>
                <a:cs typeface="+mn-cs"/>
              </a:rPr>
              <a:t>Segment Addition Postulate</a:t>
            </a:r>
            <a:endParaRPr lang="en-IN" sz="1000" b="0" i="0" u="none" strike="noStrike" kern="1200" baseline="0" dirty="0">
              <a:solidFill>
                <a:srgbClr val="FF0000"/>
              </a:solidFill>
              <a:latin typeface="+mn-lt"/>
              <a:ea typeface="+mn-ea"/>
              <a:cs typeface="+mn-cs"/>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193706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a:solidFill>
                  <a:schemeClr val="tx2"/>
                </a:solidFill>
                <a:latin typeface="+mn-lt"/>
                <a:ea typeface="+mn-ea"/>
                <a:cs typeface="+mn-cs"/>
              </a:rPr>
              <a:t>7.</a:t>
            </a:r>
            <a:r>
              <a:rPr lang="en-IN" sz="1200" b="0" i="1" u="none" strike="noStrike" kern="1200" baseline="0" dirty="0">
                <a:solidFill>
                  <a:schemeClr val="tx2"/>
                </a:solidFill>
                <a:latin typeface="+mn-lt"/>
                <a:ea typeface="+mn-ea"/>
                <a:cs typeface="+mn-cs"/>
              </a:rPr>
              <a:t> </a:t>
            </a:r>
            <a:r>
              <a:rPr lang="en-US" sz="1200" b="0" i="0" u="none" strike="noStrike" kern="1200" baseline="0" dirty="0">
                <a:solidFill>
                  <a:srgbClr val="FF0000"/>
                </a:solidFill>
                <a:latin typeface="+mn-lt"/>
                <a:ea typeface="+mn-ea"/>
                <a:cs typeface="+mn-cs"/>
              </a:rPr>
              <a:t>Substitution Property of Equality</a:t>
            </a:r>
            <a:r>
              <a:rPr lang="en-IN" sz="1200" b="0" i="1" u="none" strike="noStrike" kern="1200" baseline="0" dirty="0">
                <a:solidFill>
                  <a:srgbClr val="FF0000"/>
                </a:solidFill>
                <a:latin typeface="+mn-lt"/>
                <a:ea typeface="+mn-ea"/>
                <a:cs typeface="+mn-cs"/>
              </a:rPr>
              <a:t>	</a:t>
            </a:r>
          </a:p>
          <a:p>
            <a:r>
              <a:rPr lang="en-US" sz="1200" b="0" i="0" u="none" strike="noStrike" kern="1200" baseline="0" dirty="0">
                <a:solidFill>
                  <a:schemeClr val="tx2"/>
                </a:solidFill>
                <a:latin typeface="+mn-lt"/>
                <a:ea typeface="+mn-ea"/>
                <a:cs typeface="+mn-cs"/>
              </a:rPr>
              <a:t>8. </a:t>
            </a:r>
            <a:r>
              <a:rPr lang="en-US" sz="1200" b="0" i="0" u="none" strike="noStrike" kern="1200" baseline="0" dirty="0">
                <a:solidFill>
                  <a:srgbClr val="FF0000"/>
                </a:solidFill>
                <a:latin typeface="+mn-lt"/>
                <a:ea typeface="+mn-ea"/>
                <a:cs typeface="+mn-cs"/>
              </a:rPr>
              <a:t>Substitution Property of Equality</a:t>
            </a:r>
            <a:endParaRPr lang="en-IN" sz="1200" b="0" i="1" u="none" strike="noStrike" kern="1200" baseline="0" dirty="0">
              <a:solidFill>
                <a:srgbClr val="FF0000"/>
              </a:solidFill>
              <a:latin typeface="+mn-lt"/>
              <a:ea typeface="+mn-ea"/>
              <a:cs typeface="+mn-cs"/>
            </a:endParaRPr>
          </a:p>
          <a:p>
            <a:r>
              <a:rPr lang="en-US" sz="1200" b="0" i="0" u="none" strike="noStrike" kern="1200" baseline="0" dirty="0">
                <a:solidFill>
                  <a:schemeClr val="tx2"/>
                </a:solidFill>
                <a:latin typeface="+mn-lt"/>
                <a:ea typeface="+mn-ea"/>
                <a:cs typeface="+mn-cs"/>
              </a:rPr>
              <a:t>9.</a:t>
            </a:r>
            <a:r>
              <a:rPr lang="en-US" sz="1200" b="1" i="0" u="none" strike="noStrike" kern="1200" baseline="0" dirty="0">
                <a:solidFill>
                  <a:schemeClr val="tx2"/>
                </a:solidFill>
                <a:latin typeface="+mn-lt"/>
                <a:ea typeface="+mn-ea"/>
                <a:cs typeface="+mn-cs"/>
              </a:rPr>
              <a:t> </a:t>
            </a:r>
            <a:r>
              <a:rPr lang="en-IN" sz="1200" b="0" i="0" u="none" strike="noStrike" kern="1200" baseline="0" dirty="0">
                <a:solidFill>
                  <a:srgbClr val="FF0000"/>
                </a:solidFill>
                <a:latin typeface="+mn-lt"/>
                <a:ea typeface="+mn-ea"/>
                <a:cs typeface="+mn-cs"/>
              </a:rPr>
              <a:t>Add</a:t>
            </a:r>
            <a:r>
              <a:rPr lang="en-IN" sz="1200" b="0" i="0" u="none" strike="noStrike" kern="1200" baseline="0" dirty="0">
                <a:solidFill>
                  <a:schemeClr val="tx2"/>
                </a:solidFill>
                <a:latin typeface="+mn-lt"/>
                <a:ea typeface="+mn-ea"/>
                <a:cs typeface="+mn-cs"/>
              </a:rPr>
              <a:t>.</a:t>
            </a:r>
            <a:endParaRPr lang="en-IN" sz="1200" b="0" i="1" u="none" strike="noStrike" kern="1200" baseline="0" dirty="0">
              <a:solidFill>
                <a:srgbClr val="FF0000"/>
              </a:solidFill>
              <a:latin typeface="+mn-lt"/>
              <a:ea typeface="+mn-ea"/>
              <a:cs typeface="+mn-cs"/>
            </a:endParaRPr>
          </a:p>
          <a:p>
            <a:pPr marL="442913" indent="-442913"/>
            <a:r>
              <a:rPr lang="en-IN" sz="1200" b="0" i="0" u="none" strike="noStrike" kern="1200" baseline="0" dirty="0">
                <a:solidFill>
                  <a:schemeClr val="tx2"/>
                </a:solidFill>
                <a:latin typeface="+mn-lt"/>
                <a:ea typeface="+mn-ea"/>
                <a:cs typeface="+mn-cs"/>
              </a:rPr>
              <a:t>10.</a:t>
            </a:r>
            <a:r>
              <a:rPr lang="en-IN" sz="1200" b="1" i="0" u="none" strike="noStrike" kern="1200" baseline="0" dirty="0">
                <a:solidFill>
                  <a:schemeClr val="tx2"/>
                </a:solidFill>
                <a:latin typeface="+mn-lt"/>
                <a:ea typeface="+mn-ea"/>
                <a:cs typeface="+mn-cs"/>
              </a:rPr>
              <a:t> </a:t>
            </a:r>
            <a:r>
              <a:rPr lang="en-US" sz="1200" b="0" i="0" u="none" strike="noStrike" kern="1200" baseline="0" dirty="0">
                <a:solidFill>
                  <a:srgbClr val="FF0000"/>
                </a:solidFill>
                <a:latin typeface="+mn-lt"/>
                <a:ea typeface="+mn-ea"/>
                <a:cs typeface="+mn-cs"/>
              </a:rPr>
              <a:t>Divide each side by 2.</a:t>
            </a:r>
            <a:endParaRPr lang="en-IN" sz="1200" b="0" i="0" u="none" strike="noStrike" kern="1200" baseline="0" dirty="0">
              <a:solidFill>
                <a:srgbClr val="FF0000"/>
              </a:solidFill>
              <a:latin typeface="+mn-lt"/>
              <a:ea typeface="+mn-ea"/>
              <a:cs typeface="+mn-cs"/>
            </a:endParaRPr>
          </a:p>
          <a:p>
            <a:r>
              <a:rPr lang="en-IN" sz="1200" b="0" i="0" u="none" strike="noStrike" kern="1200" baseline="0" dirty="0">
                <a:solidFill>
                  <a:schemeClr val="tx2"/>
                </a:solidFill>
                <a:latin typeface="+mn-lt"/>
                <a:ea typeface="+mn-ea"/>
                <a:cs typeface="+mn-cs"/>
              </a:rPr>
              <a:t>11. </a:t>
            </a:r>
            <a:r>
              <a:rPr lang="en-IN" sz="1200" b="0" i="0" u="none" strike="noStrike" kern="1200" baseline="0" dirty="0">
                <a:solidFill>
                  <a:srgbClr val="FF0000"/>
                </a:solidFill>
                <a:latin typeface="+mn-lt"/>
                <a:ea typeface="+mn-ea"/>
                <a:cs typeface="+mn-cs"/>
              </a:rPr>
              <a:t>Definition of congruence</a:t>
            </a:r>
          </a:p>
        </p:txBody>
      </p:sp>
      <p:sp>
        <p:nvSpPr>
          <p:cNvPr id="4" name="Slide Number Placeholder 3"/>
          <p:cNvSpPr>
            <a:spLocks noGrp="1"/>
          </p:cNvSpPr>
          <p:nvPr>
            <p:ph type="sldNum" sz="quarter" idx="5"/>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272174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No</a:t>
            </a:r>
          </a:p>
          <a:p>
            <a:r>
              <a:rPr lang="en-IN" sz="1200" dirty="0">
                <a:solidFill>
                  <a:srgbClr val="FF0000"/>
                </a:solidFill>
              </a:rPr>
              <a:t>No</a:t>
            </a:r>
          </a:p>
          <a:p>
            <a:r>
              <a:rPr lang="en-US" sz="1200" dirty="0">
                <a:solidFill>
                  <a:srgbClr val="FF0000"/>
                </a:solidFill>
              </a:rPr>
              <a:t>Yes</a:t>
            </a:r>
          </a:p>
          <a:p>
            <a:r>
              <a:rPr lang="en-US" sz="1200" dirty="0">
                <a:solidFill>
                  <a:srgbClr val="FF0000"/>
                </a:solidFill>
              </a:rPr>
              <a:t>Yes</a:t>
            </a:r>
          </a:p>
          <a:p>
            <a:r>
              <a:rPr lang="pt-BR" sz="1200" dirty="0">
                <a:solidFill>
                  <a:srgbClr val="FF0000"/>
                </a:solidFill>
              </a:rPr>
              <a:t>No</a:t>
            </a:r>
          </a:p>
          <a:p>
            <a:endParaRPr lang="en-US"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2739727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Transitive Property of Congruence Theorem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Symmetric Property of Congruence Theorem</a:t>
            </a:r>
            <a:endParaRPr lang="en-US" sz="1200" dirty="0">
              <a:solidFill>
                <a:srgbClr val="FF0000"/>
              </a:solidFill>
              <a:sym typeface="Symbol" panose="05050102010706020507" pitchFamily="18"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Segment Addition Postulate</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sym typeface="Symbol" panose="05050102010706020507" pitchFamily="18" charset="2"/>
              </a:rPr>
              <a:t>Reflexive Property of </a:t>
            </a:r>
            <a:r>
              <a:rPr lang="en-IN" sz="1200">
                <a:solidFill>
                  <a:srgbClr val="FF0000"/>
                </a:solidFill>
                <a:sym typeface="Symbol" panose="05050102010706020507" pitchFamily="18" charset="2"/>
              </a:rPr>
              <a:t>Congruence Theorem</a:t>
            </a:r>
            <a:endParaRPr lang="en-US" sz="1200" dirty="0">
              <a:solidFill>
                <a:srgbClr val="FF0000"/>
              </a:solidFill>
              <a:sym typeface="Symbol" panose="05050102010706020507" pitchFamily="18" charset="2"/>
            </a:endParaRPr>
          </a:p>
          <a:p>
            <a:endParaRPr lang="en-US" sz="1200" dirty="0">
              <a:solidFill>
                <a:srgbClr val="FF0000"/>
              </a:solidFill>
              <a:sym typeface="Symbol" panose="05050102010706020507" pitchFamily="18" charset="2"/>
            </a:endParaRPr>
          </a:p>
          <a:p>
            <a:endParaRPr lang="en-US" sz="1200" dirty="0">
              <a:solidFill>
                <a:srgbClr val="FF0000"/>
              </a:solidFill>
              <a:sym typeface="Symbol" panose="05050102010706020507" pitchFamily="18" charset="2"/>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124044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9/22/2024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900" b="0" i="0" u="none" strike="noStrike" kern="1200" baseline="0" dirty="0">
                <a:solidFill>
                  <a:schemeClr val="tx1"/>
                </a:solidFill>
                <a:latin typeface="+mn-lt"/>
                <a:ea typeface="+mn-ea"/>
                <a:cs typeface="+mn-cs"/>
              </a:rPr>
              <a:t>Proving Segment Relationships</a:t>
            </a:r>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dirty="0">
                <a:solidFill>
                  <a:srgbClr val="33175A"/>
                </a:solidFill>
                <a:latin typeface="Arial" panose="020B0604020202020204" pitchFamily="34" charset="0"/>
                <a:cs typeface="Arial" panose="020B0604020202020204" pitchFamily="34" charset="0"/>
              </a:rPr>
              <a:t>Section 3-5</a:t>
            </a:r>
          </a:p>
          <a:p>
            <a:r>
              <a:rPr lang="en-IN" sz="3600" b="1" dirty="0">
                <a:solidFill>
                  <a:srgbClr val="33175A"/>
                </a:solidFill>
                <a:latin typeface="Arial" panose="020B0604020202020204" pitchFamily="34" charset="0"/>
                <a:cs typeface="Arial" panose="020B0604020202020204" pitchFamily="34" charset="0"/>
              </a:rPr>
              <a:t>Proving Segment Relationships </a:t>
            </a:r>
            <a:endParaRPr lang="en-US" sz="3600" b="1" dirty="0">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Segment Addition </a:t>
            </a:r>
          </a:p>
        </p:txBody>
      </p:sp>
      <p:graphicFrame>
        <p:nvGraphicFramePr>
          <p:cNvPr id="6" name="Table 5"/>
          <p:cNvGraphicFramePr>
            <a:graphicFrameLocks noGrp="1"/>
          </p:cNvGraphicFramePr>
          <p:nvPr>
            <p:extLst>
              <p:ext uri="{D42A27DB-BD31-4B8C-83A1-F6EECF244321}">
                <p14:modId xmlns:p14="http://schemas.microsoft.com/office/powerpoint/2010/main" val="2726781686"/>
              </p:ext>
            </p:extLst>
          </p:nvPr>
        </p:nvGraphicFramePr>
        <p:xfrm>
          <a:off x="459873" y="1619075"/>
          <a:ext cx="10617200" cy="3299289"/>
        </p:xfrm>
        <a:graphic>
          <a:graphicData uri="http://schemas.openxmlformats.org/drawingml/2006/table">
            <a:tbl>
              <a:tblPr firstRow="1" bandRow="1">
                <a:tableStyleId>{5C22544A-7EE6-4342-B048-85BDC9FD1C3A}</a:tableStyleId>
              </a:tblPr>
              <a:tblGrid>
                <a:gridCol w="1909254">
                  <a:extLst>
                    <a:ext uri="{9D8B030D-6E8A-4147-A177-3AD203B41FA5}">
                      <a16:colId xmlns:a16="http://schemas.microsoft.com/office/drawing/2014/main" val="1974861299"/>
                    </a:ext>
                  </a:extLst>
                </a:gridCol>
                <a:gridCol w="8707946">
                  <a:extLst>
                    <a:ext uri="{9D8B030D-6E8A-4147-A177-3AD203B41FA5}">
                      <a16:colId xmlns:a16="http://schemas.microsoft.com/office/drawing/2014/main" val="2824525211"/>
                    </a:ext>
                  </a:extLst>
                </a:gridCol>
              </a:tblGrid>
              <a:tr h="542234">
                <a:tc gridSpan="2">
                  <a:txBody>
                    <a:bodyPr/>
                    <a:lstStyle/>
                    <a:p>
                      <a:pPr algn="l"/>
                      <a:r>
                        <a:rPr lang="en-IN" sz="2800" b="1" i="0" u="none" strike="noStrike" kern="1200" baseline="0" dirty="0">
                          <a:solidFill>
                            <a:schemeClr val="tx1"/>
                          </a:solidFill>
                          <a:latin typeface="+mn-lt"/>
                          <a:ea typeface="+mn-ea"/>
                          <a:cs typeface="+mn-cs"/>
                        </a:rPr>
                        <a:t>Postulate 3.9: </a:t>
                      </a:r>
                      <a:r>
                        <a:rPr lang="en-IN" sz="2800" b="1" i="0" u="none" strike="noStrike" kern="1200" baseline="0" dirty="0">
                          <a:solidFill>
                            <a:schemeClr val="tx2"/>
                          </a:solidFill>
                          <a:latin typeface="+mn-lt"/>
                          <a:ea typeface="+mn-ea"/>
                          <a:cs typeface="+mn-cs"/>
                        </a:rPr>
                        <a:t>Segment Addition Postulate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N"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919139">
                <a:tc>
                  <a:txBody>
                    <a:bodyPr/>
                    <a:lstStyle/>
                    <a:p>
                      <a:r>
                        <a:rPr lang="en-IN" sz="2800" b="1" i="0" u="none" strike="noStrike" kern="1200" baseline="0" dirty="0">
                          <a:solidFill>
                            <a:schemeClr val="dk1"/>
                          </a:solidFill>
                          <a:latin typeface="+mn-lt"/>
                          <a:ea typeface="+mn-ea"/>
                          <a:cs typeface="+mn-cs"/>
                        </a:rPr>
                        <a:t>Words</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If </a:t>
                      </a:r>
                      <a:r>
                        <a:rPr lang="en-US" sz="2800" b="0" i="1" u="none" strike="noStrike" kern="1200" baseline="0" dirty="0">
                          <a:solidFill>
                            <a:schemeClr val="tx2"/>
                          </a:solidFill>
                          <a:latin typeface="+mn-lt"/>
                          <a:ea typeface="+mn-ea"/>
                          <a:cs typeface="+mn-cs"/>
                        </a:rPr>
                        <a:t>A</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B</a:t>
                      </a:r>
                      <a:r>
                        <a:rPr lang="en-US" sz="2800" b="0" i="0" u="none" strike="noStrike" kern="1200" baseline="0" dirty="0">
                          <a:solidFill>
                            <a:schemeClr val="tx2"/>
                          </a:solidFill>
                          <a:latin typeface="+mn-lt"/>
                          <a:ea typeface="+mn-ea"/>
                          <a:cs typeface="+mn-cs"/>
                        </a:rPr>
                        <a:t>, and </a:t>
                      </a:r>
                      <a:r>
                        <a:rPr lang="en-US" sz="2800" b="0" i="1" u="none" strike="noStrike" kern="1200" baseline="0" dirty="0">
                          <a:solidFill>
                            <a:schemeClr val="tx2"/>
                          </a:solidFill>
                          <a:latin typeface="+mn-lt"/>
                          <a:ea typeface="+mn-ea"/>
                          <a:cs typeface="+mn-cs"/>
                        </a:rPr>
                        <a:t>C </a:t>
                      </a:r>
                      <a:r>
                        <a:rPr lang="en-US" sz="2800" b="0" i="0" u="none" strike="noStrike" kern="1200" baseline="0" dirty="0">
                          <a:solidFill>
                            <a:schemeClr val="tx2"/>
                          </a:solidFill>
                          <a:latin typeface="+mn-lt"/>
                          <a:ea typeface="+mn-ea"/>
                          <a:cs typeface="+mn-cs"/>
                        </a:rPr>
                        <a:t>are collinear, then point </a:t>
                      </a:r>
                      <a:r>
                        <a:rPr lang="en-US" sz="2800" b="0" i="1" u="none" strike="noStrike" kern="1200" baseline="0" dirty="0">
                          <a:solidFill>
                            <a:schemeClr val="tx2"/>
                          </a:solidFill>
                          <a:latin typeface="+mn-lt"/>
                          <a:ea typeface="+mn-ea"/>
                          <a:cs typeface="+mn-cs"/>
                        </a:rPr>
                        <a:t>B </a:t>
                      </a:r>
                      <a:r>
                        <a:rPr lang="en-US" sz="2800" b="0" i="0" u="none" strike="noStrike" kern="1200" baseline="0" dirty="0">
                          <a:solidFill>
                            <a:schemeClr val="tx2"/>
                          </a:solidFill>
                          <a:latin typeface="+mn-lt"/>
                          <a:ea typeface="+mn-ea"/>
                          <a:cs typeface="+mn-cs"/>
                        </a:rPr>
                        <a:t>is between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chemeClr val="tx2"/>
                          </a:solidFill>
                          <a:latin typeface="+mn-lt"/>
                          <a:ea typeface="+mn-ea"/>
                          <a:cs typeface="+mn-cs"/>
                        </a:rPr>
                        <a:t>C </a:t>
                      </a:r>
                      <a:r>
                        <a:rPr lang="en-US" sz="2800" b="0" i="0" u="none" strike="noStrike" kern="1200" baseline="0" dirty="0">
                          <a:solidFill>
                            <a:schemeClr val="tx2"/>
                          </a:solidFill>
                          <a:latin typeface="+mn-lt"/>
                          <a:ea typeface="+mn-ea"/>
                          <a:cs typeface="+mn-cs"/>
                        </a:rPr>
                        <a:t>if and only if </a:t>
                      </a:r>
                      <a:r>
                        <a:rPr lang="en-US" sz="2800" b="0" i="1" u="none" strike="noStrike" kern="1200" baseline="0" dirty="0">
                          <a:solidFill>
                            <a:schemeClr val="tx2"/>
                          </a:solidFill>
                          <a:latin typeface="+mn-lt"/>
                          <a:ea typeface="+mn-ea"/>
                          <a:cs typeface="+mn-cs"/>
                        </a:rPr>
                        <a:t>AB </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BC </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AC</a:t>
                      </a:r>
                      <a:r>
                        <a:rPr lang="en-US" sz="2800" b="0" i="0" u="none" strike="noStrike" kern="1200" baseline="0" dirty="0">
                          <a:solidFill>
                            <a:schemeClr val="tx2"/>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r h="1812175">
                <a:tc>
                  <a:txBody>
                    <a:bodyPr/>
                    <a:lstStyle/>
                    <a:p>
                      <a:r>
                        <a:rPr lang="en-IN" sz="2800" b="1" i="0" u="none" strike="noStrike" kern="1200" baseline="0" dirty="0">
                          <a:solidFill>
                            <a:schemeClr val="dk1"/>
                          </a:solidFill>
                          <a:latin typeface="+mn-lt"/>
                          <a:ea typeface="+mn-ea"/>
                          <a:cs typeface="+mn-cs"/>
                        </a:rPr>
                        <a:t>Example</a:t>
                      </a:r>
                      <a:endParaRPr lang="en-IN" sz="2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944446"/>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933" y="3324775"/>
            <a:ext cx="3745432" cy="1435749"/>
          </a:xfrm>
          <a:prstGeom prst="rect">
            <a:avLst/>
          </a:prstGeom>
        </p:spPr>
      </p:pic>
    </p:spTree>
    <p:extLst>
      <p:ext uri="{BB962C8B-B14F-4D97-AF65-F5344CB8AC3E}">
        <p14:creationId xmlns:p14="http://schemas.microsoft.com/office/powerpoint/2010/main" val="6948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endParaRPr lang="en-US" sz="1800" b="0" dirty="0">
              <a:solidFill>
                <a:srgbClr val="000000"/>
              </a:solidFill>
              <a:latin typeface="Vectipede Bk"/>
            </a:endParaRPr>
          </a:p>
          <a:p>
            <a:r>
              <a:rPr lang="en-US" sz="2800" b="0" dirty="0">
                <a:solidFill>
                  <a:schemeClr val="tx1"/>
                </a:solidFill>
              </a:rPr>
              <a:t>Segment Addition </a:t>
            </a:r>
          </a:p>
        </p:txBody>
      </p:sp>
      <p:sp>
        <p:nvSpPr>
          <p:cNvPr id="5"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210600"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pPr>
              <a:spcBef>
                <a:spcPts val="600"/>
              </a:spcBef>
            </a:pPr>
            <a:r>
              <a:rPr lang="en-US" sz="2800" dirty="0"/>
              <a:t>Determine whether the statement is </a:t>
            </a:r>
            <a:r>
              <a:rPr lang="en-US" sz="2800" i="1" dirty="0"/>
              <a:t>true </a:t>
            </a:r>
            <a:r>
              <a:rPr lang="en-US" sz="2800" dirty="0"/>
              <a:t>or </a:t>
            </a:r>
            <a:r>
              <a:rPr lang="en-US" sz="2800" i="1" dirty="0"/>
              <a:t>false</a:t>
            </a:r>
            <a:r>
              <a:rPr lang="en-US" sz="2800" dirty="0"/>
              <a:t>. If it is false, provide a counterexample.</a:t>
            </a:r>
          </a:p>
          <a:p>
            <a:pPr>
              <a:spcBef>
                <a:spcPts val="600"/>
              </a:spcBef>
            </a:pPr>
            <a:r>
              <a:rPr lang="en-US" sz="2800" dirty="0"/>
              <a:t>If </a:t>
            </a:r>
            <a:r>
              <a:rPr lang="en-US" sz="2800" i="1" dirty="0"/>
              <a:t>A, B, C, D, </a:t>
            </a:r>
            <a:r>
              <a:rPr lang="en-US" sz="2800" dirty="0"/>
              <a:t>and </a:t>
            </a:r>
            <a:r>
              <a:rPr lang="en-US" sz="2800" i="1" dirty="0"/>
              <a:t>E </a:t>
            </a:r>
            <a:r>
              <a:rPr lang="en-US" sz="2800" dirty="0"/>
              <a:t>are collinear with </a:t>
            </a:r>
            <a:r>
              <a:rPr lang="en-US" sz="2800" i="1" dirty="0"/>
              <a:t>AC </a:t>
            </a:r>
            <a:r>
              <a:rPr lang="en-US" sz="2800" dirty="0"/>
              <a:t>= 10, </a:t>
            </a:r>
            <a:r>
              <a:rPr lang="en-US" sz="2800" i="1" dirty="0"/>
              <a:t>B </a:t>
            </a:r>
            <a:r>
              <a:rPr lang="en-US" sz="2800" dirty="0"/>
              <a:t>between </a:t>
            </a:r>
            <a:r>
              <a:rPr lang="en-US" sz="2800" i="1" dirty="0"/>
              <a:t>A </a:t>
            </a:r>
            <a:r>
              <a:rPr lang="en-US" sz="2800" dirty="0"/>
              <a:t>and </a:t>
            </a:r>
            <a:r>
              <a:rPr lang="en-US" sz="2800" i="1" dirty="0"/>
              <a:t>C, C </a:t>
            </a:r>
            <a:r>
              <a:rPr lang="en-US" sz="2800" dirty="0"/>
              <a:t>between </a:t>
            </a:r>
            <a:r>
              <a:rPr lang="en-US" sz="2800" i="1" dirty="0"/>
              <a:t>B </a:t>
            </a:r>
            <a:r>
              <a:rPr lang="en-US" sz="2800" dirty="0"/>
              <a:t>and </a:t>
            </a:r>
            <a:r>
              <a:rPr lang="en-US" sz="2800" i="1" dirty="0"/>
              <a:t>D, D </a:t>
            </a:r>
            <a:r>
              <a:rPr lang="en-US" sz="2800" dirty="0"/>
              <a:t>between </a:t>
            </a:r>
            <a:r>
              <a:rPr lang="en-US" sz="2800" i="1" dirty="0"/>
              <a:t>C </a:t>
            </a:r>
            <a:r>
              <a:rPr lang="en-US" sz="2800" dirty="0"/>
              <a:t>and </a:t>
            </a:r>
            <a:r>
              <a:rPr lang="en-US" sz="2800" i="1" dirty="0"/>
              <a:t>E</a:t>
            </a:r>
            <a:r>
              <a:rPr lang="en-US" sz="2800" dirty="0"/>
              <a:t>, and </a:t>
            </a:r>
            <a:r>
              <a:rPr lang="en-US" sz="2800" i="1" dirty="0"/>
              <a:t>AC </a:t>
            </a:r>
            <a:r>
              <a:rPr lang="en-US" sz="2800" dirty="0"/>
              <a:t>= </a:t>
            </a:r>
            <a:r>
              <a:rPr lang="en-US" sz="2800" i="1" dirty="0"/>
              <a:t>BD </a:t>
            </a:r>
            <a:r>
              <a:rPr lang="en-US" sz="2800" dirty="0"/>
              <a:t>= </a:t>
            </a:r>
            <a:r>
              <a:rPr lang="en-US" sz="2800" i="1" dirty="0"/>
              <a:t>CE</a:t>
            </a:r>
            <a:r>
              <a:rPr lang="en-US" sz="2800" dirty="0"/>
              <a:t>, then </a:t>
            </a:r>
            <a:r>
              <a:rPr lang="en-US" sz="2800" i="1" dirty="0"/>
              <a:t>AB </a:t>
            </a:r>
            <a:r>
              <a:rPr lang="en-US" sz="2800" dirty="0"/>
              <a:t>= </a:t>
            </a:r>
            <a:r>
              <a:rPr lang="en-US" sz="2800" i="1" dirty="0"/>
              <a:t>BC </a:t>
            </a:r>
            <a:r>
              <a:rPr lang="en-US" sz="2800" dirty="0"/>
              <a:t>= </a:t>
            </a:r>
            <a:r>
              <a:rPr lang="en-US" sz="2800" i="1" dirty="0"/>
              <a:t>DE</a:t>
            </a:r>
            <a:r>
              <a:rPr lang="en-US" sz="2800" dirty="0"/>
              <a:t>. </a:t>
            </a:r>
            <a:endParaRPr lang="en-US" sz="2800" dirty="0">
              <a:solidFill>
                <a:schemeClr val="tx1">
                  <a:lumMod val="65000"/>
                  <a:lumOff val="35000"/>
                </a:schemeClr>
              </a:solidFill>
              <a:latin typeface="+mj-lt"/>
            </a:endParaRPr>
          </a:p>
        </p:txBody>
      </p:sp>
    </p:spTree>
    <p:extLst>
      <p:ext uri="{BB962C8B-B14F-4D97-AF65-F5344CB8AC3E}">
        <p14:creationId xmlns:p14="http://schemas.microsoft.com/office/powerpoint/2010/main" val="325719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Segment Addition Postulate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5663836" cy="24592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Write a two-column proof.</a:t>
                </a:r>
              </a:p>
              <a:p>
                <a:endParaRPr lang="en-US" sz="2800" b="1" dirty="0">
                  <a:solidFill>
                    <a:schemeClr val="tx1"/>
                  </a:solidFill>
                </a:endParaRPr>
              </a:p>
              <a:p>
                <a:r>
                  <a:rPr lang="en-IN" sz="2800" b="1" dirty="0">
                    <a:solidFill>
                      <a:schemeClr val="tx1"/>
                    </a:solidFill>
                  </a:rPr>
                  <a:t>Given:</a:t>
                </a:r>
                <a:r>
                  <a:rPr lang="en-IN" sz="2800" b="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𝑄𝑇</m:t>
                        </m:r>
                      </m:e>
                    </m:acc>
                  </m:oMath>
                </a14:m>
                <a:r>
                  <a:rPr lang="en-IN" sz="2800" i="1" dirty="0"/>
                  <a:t> </a:t>
                </a:r>
                <a:r>
                  <a:rPr lang="en-IN" sz="2800"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𝑅𝑉</m:t>
                        </m:r>
                      </m:e>
                    </m:acc>
                  </m:oMath>
                </a14:m>
                <a:endParaRPr lang="en-IN" sz="2800" dirty="0"/>
              </a:p>
              <a:p>
                <a:r>
                  <a:rPr lang="en-IN" sz="2800" b="1" dirty="0">
                    <a:solidFill>
                      <a:schemeClr val="tx1"/>
                    </a:solidFill>
                  </a:rPr>
                  <a:t>Prove: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𝑄</m:t>
                        </m:r>
                        <m:r>
                          <a:rPr lang="en-US" sz="2800" b="0" i="1" smtClean="0">
                            <a:latin typeface="Cambria Math" panose="02040503050406030204" pitchFamily="18" charset="0"/>
                            <a:ea typeface="Cambria Math" panose="02040503050406030204" pitchFamily="18" charset="0"/>
                          </a:rPr>
                          <m:t>𝑅</m:t>
                        </m:r>
                      </m:e>
                    </m:acc>
                  </m:oMath>
                </a14:m>
                <a:r>
                  <a:rPr lang="en-IN" sz="2800" i="1" dirty="0"/>
                  <a:t> </a:t>
                </a:r>
                <a:r>
                  <a:rPr lang="en-IN" sz="2800"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𝑉</m:t>
                        </m:r>
                      </m:e>
                    </m:acc>
                  </m:oMath>
                </a14:m>
                <a:r>
                  <a:rPr lang="en-IN" sz="2800" dirty="0"/>
                  <a:t> </a:t>
                </a:r>
                <a:endParaRPr lang="en-US" sz="2800" b="1" dirty="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5663836" cy="2459295"/>
              </a:xfrm>
              <a:prstGeom prst="rect">
                <a:avLst/>
              </a:prstGeom>
              <a:blipFill>
                <a:blip r:embed="rId2"/>
                <a:stretch>
                  <a:fillRect l="-2151" t="-248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3430" y="2178410"/>
            <a:ext cx="3806238" cy="869590"/>
          </a:xfrm>
          <a:prstGeom prst="rect">
            <a:avLst/>
          </a:prstGeom>
        </p:spPr>
      </p:pic>
    </p:spTree>
    <p:extLst>
      <p:ext uri="{BB962C8B-B14F-4D97-AF65-F5344CB8AC3E}">
        <p14:creationId xmlns:p14="http://schemas.microsoft.com/office/powerpoint/2010/main" val="1848493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Segment Addition Postulate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23961205"/>
                  </p:ext>
                </p:extLst>
              </p:nvPr>
            </p:nvGraphicFramePr>
            <p:xfrm>
              <a:off x="459873" y="1843455"/>
              <a:ext cx="11435591" cy="4512818"/>
            </p:xfrm>
            <a:graphic>
              <a:graphicData uri="http://schemas.openxmlformats.org/drawingml/2006/table">
                <a:tbl>
                  <a:tblPr firstRow="1" bandRow="1">
                    <a:tableStyleId>{5C22544A-7EE6-4342-B048-85BDC9FD1C3A}</a:tableStyleId>
                  </a:tblPr>
                  <a:tblGrid>
                    <a:gridCol w="5491991">
                      <a:extLst>
                        <a:ext uri="{9D8B030D-6E8A-4147-A177-3AD203B41FA5}">
                          <a16:colId xmlns:a16="http://schemas.microsoft.com/office/drawing/2014/main" val="1974861299"/>
                        </a:ext>
                      </a:extLst>
                    </a:gridCol>
                    <a:gridCol w="5943600">
                      <a:extLst>
                        <a:ext uri="{9D8B030D-6E8A-4147-A177-3AD203B41FA5}">
                          <a16:colId xmlns:a16="http://schemas.microsoft.com/office/drawing/2014/main" val="1480376890"/>
                        </a:ext>
                      </a:extLst>
                    </a:gridCol>
                  </a:tblGrid>
                  <a:tr h="459292">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313523">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𝑄𝑇</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𝑅𝑉</m:t>
                                  </m:r>
                                </m:e>
                              </m:acc>
                            </m:oMath>
                          </a14:m>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2. </a:t>
                          </a:r>
                          <a:r>
                            <a:rPr lang="en-IN" sz="2800" b="0" i="1" u="none" strike="noStrike" kern="1200" baseline="0" dirty="0">
                              <a:solidFill>
                                <a:schemeClr val="tx2"/>
                              </a:solidFill>
                              <a:latin typeface="+mn-lt"/>
                              <a:ea typeface="+mn-ea"/>
                              <a:cs typeface="+mn-cs"/>
                            </a:rPr>
                            <a:t>QT = RV</a:t>
                          </a: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QR + RT = QT; RT + TV = RV</a:t>
                          </a:r>
                        </a:p>
                        <a:p>
                          <a:pPr>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QR + RT = RT + TV</a:t>
                          </a:r>
                          <a:r>
                            <a:rPr lang="en-IN" sz="2800" b="0" i="1" u="none" strike="noStrike" kern="1200" baseline="0" dirty="0">
                              <a:solidFill>
                                <a:schemeClr val="dk1"/>
                              </a:solidFill>
                              <a:latin typeface="+mn-lt"/>
                              <a:ea typeface="+mn-ea"/>
                              <a:cs typeface="+mn-cs"/>
                            </a:rPr>
                            <a:t> </a:t>
                          </a:r>
                          <a:endParaRPr lang="en-IN" sz="2800" b="0" i="0" u="none" strike="noStrike" kern="1200" baseline="0" dirty="0">
                            <a:solidFill>
                              <a:schemeClr val="dk1"/>
                            </a:solidFill>
                            <a:latin typeface="+mn-lt"/>
                            <a:ea typeface="+mn-ea"/>
                            <a:cs typeface="+mn-cs"/>
                          </a:endParaRP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QR </a:t>
                          </a:r>
                          <a:r>
                            <a:rPr lang="en-IN" sz="2800" b="0" i="0" u="none" strike="noStrike" kern="1200" baseline="0" dirty="0">
                              <a:solidFill>
                                <a:schemeClr val="tx2"/>
                              </a:solidFill>
                              <a:latin typeface="+mn-lt"/>
                              <a:ea typeface="+mn-ea"/>
                              <a:cs typeface="+mn-cs"/>
                            </a:rPr>
                            <a:t>+</a:t>
                          </a:r>
                          <a:r>
                            <a:rPr lang="en-IN" sz="2800" b="0" i="1" u="none" strike="noStrike" kern="1200" baseline="0" dirty="0">
                              <a:solidFill>
                                <a:schemeClr val="tx2"/>
                              </a:solidFill>
                              <a:latin typeface="+mn-lt"/>
                              <a:ea typeface="+mn-ea"/>
                              <a:cs typeface="+mn-cs"/>
                            </a:rPr>
                            <a:t> RT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RT </a:t>
                          </a:r>
                          <a:r>
                            <a:rPr lang="en-IN" sz="2800" b="0" i="0" u="none" strike="noStrike" kern="1200" baseline="0" dirty="0">
                              <a:solidFill>
                                <a:schemeClr val="tx2"/>
                              </a:solidFill>
                              <a:latin typeface="+mn-lt"/>
                              <a:ea typeface="+mn-ea"/>
                              <a:cs typeface="+mn-cs"/>
                            </a:rPr>
                            <a:t>=</a:t>
                          </a:r>
                          <a:r>
                            <a:rPr lang="en-IN" sz="2800" b="0" i="1" u="none" strike="noStrike" kern="1200" baseline="0" dirty="0">
                              <a:solidFill>
                                <a:schemeClr val="tx2"/>
                              </a:solidFill>
                              <a:latin typeface="+mn-lt"/>
                              <a:ea typeface="+mn-ea"/>
                              <a:cs typeface="+mn-cs"/>
                            </a:rPr>
                            <a:t> RT </a:t>
                          </a:r>
                          <a:r>
                            <a:rPr lang="en-IN" sz="2800" b="0" i="0" u="none" strike="noStrike" kern="1200" baseline="0" dirty="0">
                              <a:solidFill>
                                <a:schemeClr val="tx2"/>
                              </a:solidFill>
                              <a:latin typeface="+mn-lt"/>
                              <a:ea typeface="+mn-ea"/>
                              <a:cs typeface="+mn-cs"/>
                            </a:rPr>
                            <a:t>+</a:t>
                          </a:r>
                          <a:r>
                            <a:rPr lang="en-IN" sz="2800" b="0" i="1" u="none" strike="noStrike" kern="1200" baseline="0" dirty="0">
                              <a:solidFill>
                                <a:schemeClr val="tx2"/>
                              </a:solidFill>
                              <a:latin typeface="+mn-lt"/>
                              <a:ea typeface="+mn-ea"/>
                              <a:cs typeface="+mn-cs"/>
                            </a:rPr>
                            <a:t> TV </a:t>
                          </a:r>
                          <a:r>
                            <a:rPr lang="en-IN" sz="2800" b="0" i="0" u="none" strike="noStrike" kern="1200" baseline="0" dirty="0">
                              <a:solidFill>
                                <a:schemeClr val="tx2"/>
                              </a:solidFill>
                              <a:latin typeface="+mn-lt"/>
                              <a:ea typeface="+mn-ea"/>
                              <a:cs typeface="+mn-cs"/>
                            </a:rPr>
                            <a:t>–</a:t>
                          </a:r>
                          <a:r>
                            <a:rPr lang="en-IN" sz="2800" b="0" i="1" u="none" strike="noStrike" kern="1200" baseline="0" dirty="0">
                              <a:solidFill>
                                <a:schemeClr val="tx2"/>
                              </a:solidFill>
                              <a:latin typeface="+mn-lt"/>
                              <a:ea typeface="+mn-ea"/>
                              <a:cs typeface="+mn-cs"/>
                            </a:rPr>
                            <a:t> RT</a:t>
                          </a:r>
                        </a:p>
                        <a:p>
                          <a:pPr>
                            <a:spcAft>
                              <a:spcPts val="1200"/>
                            </a:spcAft>
                          </a:pPr>
                          <a:r>
                            <a:rPr lang="en-US" sz="2800" b="0" i="0" u="none" strike="noStrike" kern="1200" baseline="0" dirty="0">
                              <a:solidFill>
                                <a:schemeClr val="tx2"/>
                              </a:solidFill>
                              <a:latin typeface="+mn-lt"/>
                              <a:ea typeface="+mn-ea"/>
                              <a:cs typeface="+mn-cs"/>
                            </a:rPr>
                            <a:t>6. </a:t>
                          </a:r>
                          <a:r>
                            <a:rPr lang="en-IN" sz="2800" b="0" i="1" u="none" strike="noStrike" kern="1200" baseline="0" dirty="0">
                              <a:solidFill>
                                <a:schemeClr val="tx2"/>
                              </a:solidFill>
                              <a:latin typeface="+mn-lt"/>
                              <a:ea typeface="+mn-ea"/>
                              <a:cs typeface="+mn-cs"/>
                            </a:rPr>
                            <a:t>QR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TV </a:t>
                          </a:r>
                          <a:r>
                            <a:rPr lang="en-IN" sz="2800" b="0" i="0" u="none" strike="noStrike" kern="1200" baseline="0" dirty="0">
                              <a:solidFill>
                                <a:schemeClr val="dk1"/>
                              </a:solidFill>
                              <a:latin typeface="+mn-lt"/>
                              <a:ea typeface="+mn-ea"/>
                              <a:cs typeface="+mn-cs"/>
                            </a:rPr>
                            <a:t>	</a:t>
                          </a: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𝑄𝑅</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𝑇𝑉</m:t>
                                  </m:r>
                                </m:e>
                              </m:acc>
                            </m:oMath>
                          </a14:m>
                          <a:endParaRPr lang="en-IN" sz="28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Given </a:t>
                          </a:r>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r>
                            <a:rPr lang="en-IN" sz="2800" b="0" i="0" u="none" strike="noStrike" kern="1200" baseline="0" dirty="0">
                              <a:solidFill>
                                <a:schemeClr val="tx2"/>
                              </a:solidFill>
                              <a:latin typeface="+mn-lt"/>
                              <a:ea typeface="+mn-ea"/>
                              <a:cs typeface="+mn-cs"/>
                            </a:rPr>
                            <a:t>Definition of congruence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Segment Addition Postulate</a:t>
                          </a:r>
                          <a:endParaRPr lang="en-IN" sz="2800" b="0" i="1" u="none" strike="noStrike" kern="1200" baseline="0" dirty="0">
                            <a:solidFill>
                              <a:schemeClr val="tx2"/>
                            </a:solidFill>
                            <a:latin typeface="+mn-lt"/>
                            <a:ea typeface="+mn-ea"/>
                            <a:cs typeface="+mn-cs"/>
                          </a:endParaRPr>
                        </a:p>
                        <a:p>
                          <a:pPr marL="442913" indent="-442913">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Substitution Property of Equality</a:t>
                          </a: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Subtraction Property of Equality</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6. </a:t>
                          </a:r>
                          <a:r>
                            <a:rPr lang="en-IN" sz="2800" b="0" i="0" u="none" strike="noStrike" kern="1200" baseline="0" dirty="0">
                              <a:solidFill>
                                <a:schemeClr val="tx2"/>
                              </a:solidFill>
                              <a:latin typeface="+mn-lt"/>
                              <a:ea typeface="+mn-ea"/>
                              <a:cs typeface="+mn-cs"/>
                            </a:rPr>
                            <a:t>Substitution Property of Equality </a:t>
                          </a:r>
                          <a:endParaRPr lang="en-IN" sz="2800" b="0" i="1" u="none" strike="noStrike" kern="1200" baseline="0" dirty="0">
                            <a:solidFill>
                              <a:schemeClr val="tx2"/>
                            </a:solidFill>
                            <a:latin typeface="+mn-lt"/>
                            <a:ea typeface="+mn-ea"/>
                            <a:cs typeface="+mn-cs"/>
                          </a:endParaRP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Definition of congruence</a:t>
                          </a:r>
                          <a:endParaRPr lang="en-IN" sz="2800" b="0" i="1"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23961205"/>
                  </p:ext>
                </p:extLst>
              </p:nvPr>
            </p:nvGraphicFramePr>
            <p:xfrm>
              <a:off x="459873" y="1843455"/>
              <a:ext cx="11435591" cy="4512818"/>
            </p:xfrm>
            <a:graphic>
              <a:graphicData uri="http://schemas.openxmlformats.org/drawingml/2006/table">
                <a:tbl>
                  <a:tblPr firstRow="1" bandRow="1">
                    <a:tableStyleId>{5C22544A-7EE6-4342-B048-85BDC9FD1C3A}</a:tableStyleId>
                  </a:tblPr>
                  <a:tblGrid>
                    <a:gridCol w="5491991">
                      <a:extLst>
                        <a:ext uri="{9D8B030D-6E8A-4147-A177-3AD203B41FA5}">
                          <a16:colId xmlns:a16="http://schemas.microsoft.com/office/drawing/2014/main" val="1974861299"/>
                        </a:ext>
                      </a:extLst>
                    </a:gridCol>
                    <a:gridCol w="594360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994658">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4482" r="-108435" b="-4116"/>
                          </a:stretch>
                        </a:blipFill>
                      </a:tcPr>
                    </a:tc>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Given </a:t>
                          </a:r>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r>
                            <a:rPr lang="en-IN" sz="2800" b="0" i="0" u="none" strike="noStrike" kern="1200" baseline="0" dirty="0">
                              <a:solidFill>
                                <a:schemeClr val="tx2"/>
                              </a:solidFill>
                              <a:latin typeface="+mn-lt"/>
                              <a:ea typeface="+mn-ea"/>
                              <a:cs typeface="+mn-cs"/>
                            </a:rPr>
                            <a:t>Definition of congruence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Segment Addition Postulate</a:t>
                          </a:r>
                          <a:endParaRPr lang="en-IN" sz="2800" b="0" i="1" u="none" strike="noStrike" kern="1200" baseline="0" dirty="0">
                            <a:solidFill>
                              <a:schemeClr val="tx2"/>
                            </a:solidFill>
                            <a:latin typeface="+mn-lt"/>
                            <a:ea typeface="+mn-ea"/>
                            <a:cs typeface="+mn-cs"/>
                          </a:endParaRPr>
                        </a:p>
                        <a:p>
                          <a:pPr marL="442913" indent="-442913">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Substitution Property of Equality</a:t>
                          </a: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Subtraction Property of Equality</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6. </a:t>
                          </a:r>
                          <a:r>
                            <a:rPr lang="en-IN" sz="2800" b="0" i="0" u="none" strike="noStrike" kern="1200" baseline="0" dirty="0">
                              <a:solidFill>
                                <a:schemeClr val="tx2"/>
                              </a:solidFill>
                              <a:latin typeface="+mn-lt"/>
                              <a:ea typeface="+mn-ea"/>
                              <a:cs typeface="+mn-cs"/>
                            </a:rPr>
                            <a:t>Substitution Property of Equality </a:t>
                          </a:r>
                          <a:endParaRPr lang="en-IN" sz="2800" b="0" i="1" u="none" strike="noStrike" kern="1200" baseline="0" dirty="0">
                            <a:solidFill>
                              <a:schemeClr val="tx2"/>
                            </a:solidFill>
                            <a:latin typeface="+mn-lt"/>
                            <a:ea typeface="+mn-ea"/>
                            <a:cs typeface="+mn-cs"/>
                          </a:endParaRP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Definition of congruence</a:t>
                          </a:r>
                          <a:endParaRPr lang="en-IN" sz="2800" b="0" i="1"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239936"/>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pic>
        <p:nvPicPr>
          <p:cNvPr id="2" name="Picture 1">
            <a:extLst>
              <a:ext uri="{FF2B5EF4-FFF2-40B4-BE49-F238E27FC236}">
                <a16:creationId xmlns:a16="http://schemas.microsoft.com/office/drawing/2014/main" id="{10DD1037-935A-CCC3-604F-DE8DD4438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1616" y="1133790"/>
            <a:ext cx="2820511" cy="644386"/>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795E80-56A2-425C-A206-7FAABE855F93}"/>
                  </a:ext>
                </a:extLst>
              </p:cNvPr>
              <p:cNvSpPr txBox="1">
                <a:spLocks/>
              </p:cNvSpPr>
              <p:nvPr/>
            </p:nvSpPr>
            <p:spPr>
              <a:xfrm>
                <a:off x="4938964" y="64275"/>
                <a:ext cx="4937030" cy="10989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Write a two-column proof.</a:t>
                </a:r>
              </a:p>
              <a:p>
                <a:endParaRPr lang="en-US" sz="2800" b="1" dirty="0">
                  <a:solidFill>
                    <a:schemeClr val="tx1"/>
                  </a:solidFill>
                </a:endParaRPr>
              </a:p>
              <a:p>
                <a:r>
                  <a:rPr lang="en-IN" sz="2800" b="1" dirty="0">
                    <a:solidFill>
                      <a:schemeClr val="tx1"/>
                    </a:solidFill>
                  </a:rPr>
                  <a:t>Given:</a:t>
                </a:r>
                <a:r>
                  <a:rPr lang="en-IN" sz="2800" b="1"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𝑄𝑇</m:t>
                        </m:r>
                      </m:e>
                    </m:acc>
                  </m:oMath>
                </a14:m>
                <a:r>
                  <a:rPr lang="en-IN" sz="2800" i="1" dirty="0"/>
                  <a:t> </a:t>
                </a:r>
                <a:r>
                  <a:rPr lang="en-IN" sz="2800"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𝑅𝑉</m:t>
                        </m:r>
                      </m:e>
                    </m:acc>
                  </m:oMath>
                </a14:m>
                <a:endParaRPr lang="en-IN" sz="2800" dirty="0"/>
              </a:p>
              <a:p>
                <a:r>
                  <a:rPr lang="en-IN" sz="2800" b="1" dirty="0">
                    <a:solidFill>
                      <a:schemeClr val="tx1"/>
                    </a:solidFill>
                  </a:rPr>
                  <a:t>Prove: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𝑄</m:t>
                        </m:r>
                        <m:r>
                          <a:rPr lang="en-US" sz="2800" b="0" i="1" smtClean="0">
                            <a:latin typeface="Cambria Math" panose="02040503050406030204" pitchFamily="18" charset="0"/>
                            <a:ea typeface="Cambria Math" panose="02040503050406030204" pitchFamily="18" charset="0"/>
                          </a:rPr>
                          <m:t>𝑅</m:t>
                        </m:r>
                      </m:e>
                    </m:acc>
                  </m:oMath>
                </a14:m>
                <a:r>
                  <a:rPr lang="en-IN" sz="2800" i="1" dirty="0"/>
                  <a:t> </a:t>
                </a:r>
                <a:r>
                  <a:rPr lang="en-IN" sz="2800" dirty="0"/>
                  <a:t>≅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𝑇</m:t>
                        </m:r>
                        <m:r>
                          <a:rPr lang="en-US" sz="2800" i="1">
                            <a:latin typeface="Cambria Math" panose="02040503050406030204" pitchFamily="18" charset="0"/>
                            <a:ea typeface="Cambria Math" panose="02040503050406030204" pitchFamily="18" charset="0"/>
                          </a:rPr>
                          <m:t>𝑉</m:t>
                        </m:r>
                      </m:e>
                    </m:acc>
                  </m:oMath>
                </a14:m>
                <a:r>
                  <a:rPr lang="en-IN" sz="2800" dirty="0"/>
                  <a:t> </a:t>
                </a:r>
                <a:endParaRPr lang="en-US" sz="2800" b="1" dirty="0"/>
              </a:p>
            </p:txBody>
          </p:sp>
        </mc:Choice>
        <mc:Fallback xmlns="">
          <p:sp>
            <p:nvSpPr>
              <p:cNvPr id="3" name="Content Placeholder 2">
                <a:extLst>
                  <a:ext uri="{FF2B5EF4-FFF2-40B4-BE49-F238E27FC236}">
                    <a16:creationId xmlns:a16="http://schemas.microsoft.com/office/drawing/2014/main" id="{21795E80-56A2-425C-A206-7FAABE855F93}"/>
                  </a:ext>
                </a:extLst>
              </p:cNvPr>
              <p:cNvSpPr txBox="1">
                <a:spLocks noRot="1" noChangeAspect="1" noMove="1" noResize="1" noEditPoints="1" noAdjustHandles="1" noChangeArrowheads="1" noChangeShapeType="1" noTextEdit="1"/>
              </p:cNvSpPr>
              <p:nvPr/>
            </p:nvSpPr>
            <p:spPr>
              <a:xfrm>
                <a:off x="4938964" y="64275"/>
                <a:ext cx="4937030" cy="1098943"/>
              </a:xfrm>
              <a:prstGeom prst="rect">
                <a:avLst/>
              </a:prstGeom>
              <a:blipFill>
                <a:blip r:embed="rId4"/>
                <a:stretch>
                  <a:fillRect l="-2469" t="-6111" b="-12111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A43882E-BA87-0C7E-D07B-68253E387C52}"/>
              </a:ext>
            </a:extLst>
          </p:cNvPr>
          <p:cNvSpPr/>
          <p:nvPr/>
        </p:nvSpPr>
        <p:spPr>
          <a:xfrm>
            <a:off x="5930215" y="6518645"/>
            <a:ext cx="5962801" cy="36505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7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Segment Addition Postulate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51545"/>
                <a:ext cx="5663836" cy="30897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 </a:t>
                </a:r>
                <a:endParaRPr lang="en-US" sz="2800" b="1" dirty="0">
                  <a:solidFill>
                    <a:schemeClr val="tx1"/>
                  </a:solidFill>
                </a:endParaRPr>
              </a:p>
              <a:p>
                <a:r>
                  <a:rPr lang="en-US" sz="2800" dirty="0">
                    <a:solidFill>
                      <a:schemeClr val="tx2"/>
                    </a:solidFill>
                  </a:rPr>
                  <a:t>Complete the two-column proof.</a:t>
                </a:r>
              </a:p>
              <a:p>
                <a:endParaRPr lang="en-US" sz="2800" dirty="0">
                  <a:solidFill>
                    <a:schemeClr val="tx2"/>
                  </a:solidFill>
                </a:endParaRPr>
              </a:p>
              <a:p>
                <a:r>
                  <a:rPr lang="en-IN" sz="2800" b="1" dirty="0">
                    <a:solidFill>
                      <a:schemeClr val="tx2"/>
                    </a:solidFill>
                  </a:rPr>
                  <a:t>Given: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𝐶𝐸</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𝐹𝐸</m:t>
                        </m:r>
                      </m:e>
                    </m:acc>
                  </m:oMath>
                </a14:m>
                <a:r>
                  <a:rPr lang="en-IN"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𝐸𝐷</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𝐸𝐺</m:t>
                        </m:r>
                      </m:e>
                    </m:acc>
                  </m:oMath>
                </a14:m>
                <a:endParaRPr lang="en-IN" sz="2800" dirty="0">
                  <a:solidFill>
                    <a:schemeClr val="tx2"/>
                  </a:solidFill>
                </a:endParaRPr>
              </a:p>
              <a:p>
                <a:r>
                  <a:rPr lang="en-IN" sz="2800" b="1" dirty="0">
                    <a:solidFill>
                      <a:schemeClr val="tx2"/>
                    </a:solidFill>
                  </a:rPr>
                  <a:t>Prove: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i="1" smtClean="0">
                            <a:solidFill>
                              <a:schemeClr val="tx2"/>
                            </a:solidFill>
                            <a:latin typeface="Cambria Math" panose="02040503050406030204" pitchFamily="18" charset="0"/>
                            <a:ea typeface="Cambria Math" panose="02040503050406030204" pitchFamily="18" charset="0"/>
                          </a:rPr>
                          <m:t>𝐶</m:t>
                        </m:r>
                        <m:r>
                          <a:rPr lang="en-US" sz="2800" b="0" i="1" smtClean="0">
                            <a:solidFill>
                              <a:schemeClr val="tx2"/>
                            </a:solidFill>
                            <a:latin typeface="Cambria Math" panose="02040503050406030204" pitchFamily="18" charset="0"/>
                            <a:ea typeface="Cambria Math" panose="02040503050406030204" pitchFamily="18" charset="0"/>
                          </a:rPr>
                          <m:t>𝐷</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𝐹𝐺</m:t>
                        </m:r>
                      </m:e>
                    </m:acc>
                  </m:oMath>
                </a14:m>
                <a:endParaRPr lang="en-US" sz="2800" b="1" dirty="0">
                  <a:solidFill>
                    <a:schemeClr val="tx2"/>
                  </a:solidFill>
                </a:endParaRP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651545"/>
                <a:ext cx="5663836" cy="3089787"/>
              </a:xfrm>
              <a:prstGeom prst="rect">
                <a:avLst/>
              </a:prstGeom>
              <a:blipFill>
                <a:blip r:embed="rId2"/>
                <a:stretch>
                  <a:fillRect l="-2151" t="-2170"/>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9809" y="1651546"/>
            <a:ext cx="2460481" cy="2959010"/>
          </a:xfrm>
          <a:prstGeom prst="rect">
            <a:avLst/>
          </a:prstGeom>
        </p:spPr>
      </p:pic>
    </p:spTree>
    <p:extLst>
      <p:ext uri="{BB962C8B-B14F-4D97-AF65-F5344CB8AC3E}">
        <p14:creationId xmlns:p14="http://schemas.microsoft.com/office/powerpoint/2010/main" val="22420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Segment Addition Postulate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714960586"/>
                  </p:ext>
                </p:extLst>
              </p:nvPr>
            </p:nvGraphicFramePr>
            <p:xfrm>
              <a:off x="459873" y="1765396"/>
              <a:ext cx="10698480" cy="451281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974861299"/>
                        </a:ext>
                      </a:extLst>
                    </a:gridCol>
                    <a:gridCol w="6126480">
                      <a:extLst>
                        <a:ext uri="{9D8B030D-6E8A-4147-A177-3AD203B41FA5}">
                          <a16:colId xmlns:a16="http://schemas.microsoft.com/office/drawing/2014/main" val="1480376890"/>
                        </a:ext>
                      </a:extLst>
                    </a:gridCol>
                  </a:tblGrid>
                  <a:tr h="459292">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313523">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𝐶𝐸</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𝐹𝐸</m:t>
                                  </m:r>
                                </m:e>
                              </m:acc>
                            </m:oMath>
                          </a14:m>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𝐸𝐷</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𝐸𝐺</m:t>
                                  </m:r>
                                </m:e>
                              </m:acc>
                            </m:oMath>
                          </a14:m>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r>
                            <a:rPr lang="en-IN" sz="2800" b="0" i="1" u="none" strike="noStrike" kern="1200" baseline="0" dirty="0">
                              <a:solidFill>
                                <a:schemeClr val="tx2"/>
                              </a:solidFill>
                              <a:latin typeface="+mn-lt"/>
                              <a:ea typeface="+mn-ea"/>
                              <a:cs typeface="+mn-cs"/>
                            </a:rPr>
                            <a:t>CE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FE</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ED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EG </a:t>
                          </a:r>
                          <a:r>
                            <a:rPr lang="en-IN" sz="1800" b="0" i="0" u="none" strike="noStrike" kern="1200" baseline="0" dirty="0">
                              <a:solidFill>
                                <a:schemeClr val="dk1"/>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ED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CD </a:t>
                          </a:r>
                          <a:r>
                            <a:rPr lang="en-IN" sz="1800" b="0" i="0" u="none" strike="noStrike" kern="1200" baseline="0" dirty="0">
                              <a:solidFill>
                                <a:schemeClr val="dk1"/>
                              </a:solidFill>
                              <a:latin typeface="+mn-lt"/>
                              <a:ea typeface="+mn-ea"/>
                              <a:cs typeface="+mn-cs"/>
                            </a:rPr>
                            <a:t>	</a:t>
                          </a:r>
                        </a:p>
                        <a:p>
                          <a:pPr>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EG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CD</a:t>
                          </a:r>
                          <a:r>
                            <a:rPr lang="en-IN" sz="2800" b="0" i="1" u="none" strike="noStrike" kern="1200" baseline="0" dirty="0">
                              <a:solidFill>
                                <a:schemeClr val="dk1"/>
                              </a:solidFill>
                              <a:latin typeface="+mn-lt"/>
                              <a:ea typeface="+mn-ea"/>
                              <a:cs typeface="+mn-cs"/>
                            </a:rPr>
                            <a:t> </a:t>
                          </a: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FE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EG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FG</a:t>
                          </a:r>
                          <a:r>
                            <a:rPr lang="en-IN" sz="2800" b="0" i="1" u="none" strike="noStrike" kern="1200" baseline="0" dirty="0">
                              <a:solidFill>
                                <a:schemeClr val="dk1"/>
                              </a:solidFill>
                              <a:latin typeface="+mn-lt"/>
                              <a:ea typeface="+mn-ea"/>
                              <a:cs typeface="+mn-cs"/>
                            </a:rPr>
                            <a:t> </a:t>
                          </a:r>
                          <a:r>
                            <a:rPr lang="en-IN" sz="2800" b="0" i="0" u="none" strike="noStrike" kern="1200" baseline="0" dirty="0">
                              <a:solidFill>
                                <a:schemeClr val="dk1"/>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6. </a:t>
                          </a:r>
                          <a:r>
                            <a:rPr lang="en-IN" sz="2800" b="0" i="1" u="none" strike="noStrike" kern="1200" baseline="0" dirty="0">
                              <a:solidFill>
                                <a:schemeClr val="tx2"/>
                              </a:solidFill>
                              <a:latin typeface="+mn-lt"/>
                              <a:ea typeface="+mn-ea"/>
                              <a:cs typeface="+mn-cs"/>
                            </a:rPr>
                            <a:t>CD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FG</a:t>
                          </a:r>
                          <a:r>
                            <a:rPr lang="en-IN" sz="2800" b="0" i="1" u="none" strike="noStrike" kern="1200" baseline="0" dirty="0">
                              <a:solidFill>
                                <a:schemeClr val="dk1"/>
                              </a:solidFill>
                              <a:latin typeface="+mn-lt"/>
                              <a:ea typeface="+mn-ea"/>
                              <a:cs typeface="+mn-cs"/>
                            </a:rPr>
                            <a:t> </a:t>
                          </a:r>
                          <a:r>
                            <a:rPr lang="en-IN" sz="2800" b="0" i="0" u="none" strike="noStrike" kern="1200" baseline="0" dirty="0">
                              <a:solidFill>
                                <a:schemeClr val="dk1"/>
                              </a:solidFill>
                              <a:latin typeface="+mn-lt"/>
                              <a:ea typeface="+mn-ea"/>
                              <a:cs typeface="+mn-cs"/>
                            </a:rPr>
                            <a:t>	</a:t>
                          </a: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i="1" smtClean="0">
                                      <a:solidFill>
                                        <a:schemeClr val="tx2"/>
                                      </a:solidFill>
                                      <a:latin typeface="Cambria Math" panose="02040503050406030204" pitchFamily="18" charset="0"/>
                                      <a:ea typeface="Cambria Math" panose="02040503050406030204" pitchFamily="18" charset="0"/>
                                    </a:rPr>
                                    <m:t>𝐶</m:t>
                                  </m:r>
                                  <m:r>
                                    <a:rPr lang="en-US" sz="2800" b="0" i="1" smtClean="0">
                                      <a:solidFill>
                                        <a:schemeClr val="tx2"/>
                                      </a:solidFill>
                                      <a:latin typeface="Cambria Math" panose="02040503050406030204" pitchFamily="18" charset="0"/>
                                      <a:ea typeface="Cambria Math" panose="02040503050406030204" pitchFamily="18" charset="0"/>
                                    </a:rPr>
                                    <m:t>𝐷</m:t>
                                  </m:r>
                                </m:e>
                              </m:acc>
                            </m:oMath>
                          </a14:m>
                          <a:r>
                            <a:rPr lang="en-IN" sz="2800" i="1" dirty="0">
                              <a:solidFill>
                                <a:schemeClr val="tx2"/>
                              </a:solidFill>
                            </a:rPr>
                            <a:t> </a:t>
                          </a:r>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𝐹𝐺</m:t>
                                  </m:r>
                                </m:e>
                              </m:acc>
                            </m:oMath>
                          </a14:m>
                          <a:r>
                            <a:rPr lang="en-IN" sz="2800" b="0" i="1" u="none" strike="noStrike" kern="1200" baseline="0" dirty="0">
                              <a:solidFill>
                                <a:schemeClr val="tx2"/>
                              </a:solidFill>
                              <a:latin typeface="+mn-lt"/>
                              <a:ea typeface="+mn-ea"/>
                              <a:cs typeface="+mn-cs"/>
                            </a:rPr>
                            <a:t> </a:t>
                          </a:r>
                          <a:r>
                            <a:rPr lang="en-IN" sz="1800" b="0" i="0" u="none" strike="noStrike" kern="1200" baseline="0" dirty="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endParaRPr lang="en-IN" sz="2800" b="0" i="1" u="none" strike="noStrike" kern="1200" baseline="0" dirty="0">
                            <a:solidFill>
                              <a:srgbClr val="FF0000"/>
                            </a:solidFill>
                            <a:latin typeface="+mn-lt"/>
                            <a:ea typeface="+mn-ea"/>
                            <a:cs typeface="+mn-cs"/>
                          </a:endParaRPr>
                        </a:p>
                        <a:p>
                          <a:pPr marL="442913" indent="-442913">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p>
                        <a:p>
                          <a:pPr marL="442913" indent="-442913">
                            <a:spcAft>
                              <a:spcPts val="1200"/>
                            </a:spcAft>
                          </a:pPr>
                          <a:r>
                            <a:rPr lang="en-IN" sz="2800" b="0" i="0" u="none" strike="noStrike" kern="1200" baseline="0" dirty="0">
                              <a:solidFill>
                                <a:schemeClr val="tx2"/>
                              </a:solidFill>
                              <a:latin typeface="+mn-lt"/>
                              <a:ea typeface="+mn-ea"/>
                              <a:cs typeface="+mn-cs"/>
                            </a:rPr>
                            <a:t>5.</a:t>
                          </a:r>
                        </a:p>
                        <a:p>
                          <a:pPr marL="442913" indent="-442913">
                            <a:spcAft>
                              <a:spcPts val="1200"/>
                            </a:spcAft>
                          </a:pPr>
                          <a:r>
                            <a:rPr lang="en-IN" sz="2800" b="0" i="0" u="none" strike="noStrike" kern="1200" baseline="0" dirty="0">
                              <a:solidFill>
                                <a:schemeClr val="tx2"/>
                              </a:solidFill>
                              <a:latin typeface="+mn-lt"/>
                              <a:ea typeface="+mn-ea"/>
                              <a:cs typeface="+mn-cs"/>
                            </a:rPr>
                            <a:t>6.</a:t>
                          </a:r>
                        </a:p>
                        <a:p>
                          <a:pPr marL="442913" indent="-442913"/>
                          <a:r>
                            <a:rPr lang="en-IN" sz="2800" b="0" i="0" u="none" strike="noStrike" kern="1200" baseline="0" dirty="0">
                              <a:solidFill>
                                <a:schemeClr val="tx2"/>
                              </a:solidFill>
                              <a:latin typeface="+mn-lt"/>
                              <a:ea typeface="+mn-ea"/>
                              <a:cs typeface="+mn-cs"/>
                            </a:rPr>
                            <a:t>7.</a:t>
                          </a:r>
                          <a:endParaRPr lang="en-IN" sz="28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714960586"/>
                  </p:ext>
                </p:extLst>
              </p:nvPr>
            </p:nvGraphicFramePr>
            <p:xfrm>
              <a:off x="459873" y="1765396"/>
              <a:ext cx="10698480" cy="451281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974861299"/>
                        </a:ext>
                      </a:extLst>
                    </a:gridCol>
                    <a:gridCol w="612648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994658">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4482" r="-134267" b="-4268"/>
                          </a:stretch>
                        </a:blipFill>
                      </a:tcPr>
                    </a:tc>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endParaRPr lang="en-IN" sz="2800" b="0" i="1" u="none" strike="noStrike" kern="1200" baseline="0" dirty="0">
                            <a:solidFill>
                              <a:srgbClr val="FF0000"/>
                            </a:solidFill>
                            <a:latin typeface="+mn-lt"/>
                            <a:ea typeface="+mn-ea"/>
                            <a:cs typeface="+mn-cs"/>
                          </a:endParaRPr>
                        </a:p>
                        <a:p>
                          <a:pPr marL="442913" indent="-442913">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p>
                        <a:p>
                          <a:pPr marL="442913" indent="-442913">
                            <a:spcAft>
                              <a:spcPts val="1200"/>
                            </a:spcAft>
                          </a:pPr>
                          <a:r>
                            <a:rPr lang="en-IN" sz="2800" b="0" i="0" u="none" strike="noStrike" kern="1200" baseline="0" dirty="0">
                              <a:solidFill>
                                <a:schemeClr val="tx2"/>
                              </a:solidFill>
                              <a:latin typeface="+mn-lt"/>
                              <a:ea typeface="+mn-ea"/>
                              <a:cs typeface="+mn-cs"/>
                            </a:rPr>
                            <a:t>5.</a:t>
                          </a:r>
                        </a:p>
                        <a:p>
                          <a:pPr marL="442913" indent="-442913">
                            <a:spcAft>
                              <a:spcPts val="1200"/>
                            </a:spcAft>
                          </a:pPr>
                          <a:r>
                            <a:rPr lang="en-IN" sz="2800" b="0" i="0" u="none" strike="noStrike" kern="1200" baseline="0" dirty="0">
                              <a:solidFill>
                                <a:schemeClr val="tx2"/>
                              </a:solidFill>
                              <a:latin typeface="+mn-lt"/>
                              <a:ea typeface="+mn-ea"/>
                              <a:cs typeface="+mn-cs"/>
                            </a:rPr>
                            <a:t>6.</a:t>
                          </a:r>
                        </a:p>
                        <a:p>
                          <a:pPr marL="442913" indent="-442913"/>
                          <a:r>
                            <a:rPr lang="en-IN" sz="2800" b="0" i="0" u="none" strike="noStrike" kern="1200" baseline="0" dirty="0">
                              <a:solidFill>
                                <a:schemeClr val="tx2"/>
                              </a:solidFill>
                              <a:latin typeface="+mn-lt"/>
                              <a:ea typeface="+mn-ea"/>
                              <a:cs typeface="+mn-cs"/>
                            </a:rPr>
                            <a:t>7.</a:t>
                          </a:r>
                          <a:endParaRPr lang="en-IN" sz="28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195330"/>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spTree>
    <p:extLst>
      <p:ext uri="{BB962C8B-B14F-4D97-AF65-F5344CB8AC3E}">
        <p14:creationId xmlns:p14="http://schemas.microsoft.com/office/powerpoint/2010/main" val="1102420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Segment Addition Postulate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147335875"/>
                  </p:ext>
                </p:extLst>
              </p:nvPr>
            </p:nvGraphicFramePr>
            <p:xfrm>
              <a:off x="459873" y="1765396"/>
              <a:ext cx="10698480" cy="451281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974861299"/>
                        </a:ext>
                      </a:extLst>
                    </a:gridCol>
                    <a:gridCol w="6126480">
                      <a:extLst>
                        <a:ext uri="{9D8B030D-6E8A-4147-A177-3AD203B41FA5}">
                          <a16:colId xmlns:a16="http://schemas.microsoft.com/office/drawing/2014/main" val="1480376890"/>
                        </a:ext>
                      </a:extLst>
                    </a:gridCol>
                  </a:tblGrid>
                  <a:tr h="459292">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313523">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𝐶𝐸</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𝐹𝐸</m:t>
                                  </m:r>
                                </m:e>
                              </m:acc>
                            </m:oMath>
                          </a14:m>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𝐸𝐷</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𝐸𝐺</m:t>
                                  </m:r>
                                </m:e>
                              </m:acc>
                            </m:oMath>
                          </a14:m>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r>
                            <a:rPr lang="en-IN" sz="2800" b="0" i="1" u="none" strike="noStrike" kern="1200" baseline="0" dirty="0">
                              <a:solidFill>
                                <a:schemeClr val="tx2"/>
                              </a:solidFill>
                              <a:latin typeface="+mn-lt"/>
                              <a:ea typeface="+mn-ea"/>
                              <a:cs typeface="+mn-cs"/>
                            </a:rPr>
                            <a:t>CE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FE</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ED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EG </a:t>
                          </a:r>
                          <a:r>
                            <a:rPr lang="en-IN" sz="1800" b="0" i="0" u="none" strike="noStrike" kern="1200" baseline="0" dirty="0">
                              <a:solidFill>
                                <a:schemeClr val="dk1"/>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ED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CD </a:t>
                          </a:r>
                          <a:r>
                            <a:rPr lang="en-IN" sz="1800" b="0" i="0" u="none" strike="noStrike" kern="1200" baseline="0" dirty="0">
                              <a:solidFill>
                                <a:schemeClr val="dk1"/>
                              </a:solidFill>
                              <a:latin typeface="+mn-lt"/>
                              <a:ea typeface="+mn-ea"/>
                              <a:cs typeface="+mn-cs"/>
                            </a:rPr>
                            <a:t>	</a:t>
                          </a:r>
                        </a:p>
                        <a:p>
                          <a:pPr>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EG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CD</a:t>
                          </a:r>
                          <a:r>
                            <a:rPr lang="en-IN" sz="2800" b="0" i="1" u="none" strike="noStrike" kern="1200" baseline="0" dirty="0">
                              <a:solidFill>
                                <a:schemeClr val="dk1"/>
                              </a:solidFill>
                              <a:latin typeface="+mn-lt"/>
                              <a:ea typeface="+mn-ea"/>
                              <a:cs typeface="+mn-cs"/>
                            </a:rPr>
                            <a:t> </a:t>
                          </a: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FE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EG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FG</a:t>
                          </a:r>
                          <a:r>
                            <a:rPr lang="en-IN" sz="2800" b="0" i="1" u="none" strike="noStrike" kern="1200" baseline="0" dirty="0">
                              <a:solidFill>
                                <a:schemeClr val="dk1"/>
                              </a:solidFill>
                              <a:latin typeface="+mn-lt"/>
                              <a:ea typeface="+mn-ea"/>
                              <a:cs typeface="+mn-cs"/>
                            </a:rPr>
                            <a:t> </a:t>
                          </a:r>
                          <a:r>
                            <a:rPr lang="en-IN" sz="2800" b="0" i="0" u="none" strike="noStrike" kern="1200" baseline="0" dirty="0">
                              <a:solidFill>
                                <a:schemeClr val="dk1"/>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6. </a:t>
                          </a:r>
                          <a:r>
                            <a:rPr lang="en-IN" sz="2800" b="0" i="1" u="none" strike="noStrike" kern="1200" baseline="0" dirty="0">
                              <a:solidFill>
                                <a:schemeClr val="tx2"/>
                              </a:solidFill>
                              <a:latin typeface="+mn-lt"/>
                              <a:ea typeface="+mn-ea"/>
                              <a:cs typeface="+mn-cs"/>
                            </a:rPr>
                            <a:t>CD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FG</a:t>
                          </a:r>
                          <a:r>
                            <a:rPr lang="en-IN" sz="2800" b="0" i="1" u="none" strike="noStrike" kern="1200" baseline="0" dirty="0">
                              <a:solidFill>
                                <a:schemeClr val="dk1"/>
                              </a:solidFill>
                              <a:latin typeface="+mn-lt"/>
                              <a:ea typeface="+mn-ea"/>
                              <a:cs typeface="+mn-cs"/>
                            </a:rPr>
                            <a:t> </a:t>
                          </a:r>
                          <a:r>
                            <a:rPr lang="en-IN" sz="2800" b="0" i="0" u="none" strike="noStrike" kern="1200" baseline="0" dirty="0">
                              <a:solidFill>
                                <a:schemeClr val="dk1"/>
                              </a:solidFill>
                              <a:latin typeface="+mn-lt"/>
                              <a:ea typeface="+mn-ea"/>
                              <a:cs typeface="+mn-cs"/>
                            </a:rPr>
                            <a:t>	</a:t>
                          </a: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i="1" smtClean="0">
                                      <a:solidFill>
                                        <a:schemeClr val="tx2"/>
                                      </a:solidFill>
                                      <a:latin typeface="Cambria Math" panose="02040503050406030204" pitchFamily="18" charset="0"/>
                                      <a:ea typeface="Cambria Math" panose="02040503050406030204" pitchFamily="18" charset="0"/>
                                    </a:rPr>
                                    <m:t>𝐶</m:t>
                                  </m:r>
                                  <m:r>
                                    <a:rPr lang="en-US" sz="2800" b="0" i="1" smtClean="0">
                                      <a:solidFill>
                                        <a:schemeClr val="tx2"/>
                                      </a:solidFill>
                                      <a:latin typeface="Cambria Math" panose="02040503050406030204" pitchFamily="18" charset="0"/>
                                      <a:ea typeface="Cambria Math" panose="02040503050406030204" pitchFamily="18" charset="0"/>
                                    </a:rPr>
                                    <m:t>𝐷</m:t>
                                  </m:r>
                                </m:e>
                              </m:acc>
                            </m:oMath>
                          </a14:m>
                          <a:r>
                            <a:rPr lang="en-IN" sz="2800" i="1" dirty="0">
                              <a:solidFill>
                                <a:schemeClr val="tx2"/>
                              </a:solidFill>
                            </a:rPr>
                            <a:t> </a:t>
                          </a:r>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𝐹𝐺</m:t>
                                  </m:r>
                                </m:e>
                              </m:acc>
                            </m:oMath>
                          </a14:m>
                          <a:r>
                            <a:rPr lang="en-IN" sz="2800" b="0" i="1" u="none" strike="noStrike" kern="1200" baseline="0" dirty="0">
                              <a:solidFill>
                                <a:schemeClr val="tx2"/>
                              </a:solidFill>
                              <a:latin typeface="+mn-lt"/>
                              <a:ea typeface="+mn-ea"/>
                              <a:cs typeface="+mn-cs"/>
                            </a:rPr>
                            <a:t> </a:t>
                          </a:r>
                          <a:r>
                            <a:rPr lang="en-IN" sz="1800" b="0" i="0" u="none" strike="noStrike" kern="1200" baseline="0" dirty="0">
                              <a:solidFill>
                                <a:schemeClr val="dk1"/>
                              </a:solidFill>
                              <a:latin typeface="+mn-lt"/>
                              <a:ea typeface="+mn-ea"/>
                              <a:cs typeface="+mn-cs"/>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Given</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r>
                            <a:rPr lang="en-IN" sz="2800" b="0" i="0" u="none" strike="noStrike" kern="1200" baseline="0" dirty="0">
                              <a:solidFill>
                                <a:srgbClr val="FF0000"/>
                              </a:solidFill>
                              <a:latin typeface="+mn-lt"/>
                              <a:ea typeface="+mn-ea"/>
                              <a:cs typeface="+mn-cs"/>
                            </a:rPr>
                            <a:t>Definition of congruence</a:t>
                          </a:r>
                          <a:r>
                            <a:rPr lang="en-IN" sz="2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Segment Addition Postulate</a:t>
                          </a:r>
                          <a:endParaRPr lang="en-IN" sz="2800" b="0" i="1" u="none" strike="noStrike" kern="1200" baseline="0" dirty="0">
                            <a:solidFill>
                              <a:srgbClr val="FF0000"/>
                            </a:solidFill>
                            <a:latin typeface="+mn-lt"/>
                            <a:ea typeface="+mn-ea"/>
                            <a:cs typeface="+mn-cs"/>
                          </a:endParaRPr>
                        </a:p>
                        <a:p>
                          <a:pPr marL="442913" indent="-442913">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Substitution Property of Equality</a:t>
                          </a: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Segment Addition Postulate</a:t>
                          </a:r>
                          <a:endParaRPr lang="en-IN" sz="2800" b="0" i="1" u="none" strike="noStrike" kern="1200" baseline="0" dirty="0">
                            <a:solidFill>
                              <a:srgbClr val="FF0000"/>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6. </a:t>
                          </a:r>
                          <a:r>
                            <a:rPr lang="en-IN" sz="2800" dirty="0">
                              <a:solidFill>
                                <a:srgbClr val="FF0000"/>
                              </a:solidFill>
                            </a:rPr>
                            <a:t>Transitive Property of Equality</a:t>
                          </a:r>
                          <a:r>
                            <a:rPr lang="en-IN" sz="2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Definition of congruence</a:t>
                          </a:r>
                          <a:endParaRPr lang="en-IN" sz="2800" b="0" i="1" u="none" strike="noStrike" kern="1200" baseline="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147335875"/>
                  </p:ext>
                </p:extLst>
              </p:nvPr>
            </p:nvGraphicFramePr>
            <p:xfrm>
              <a:off x="459873" y="1765396"/>
              <a:ext cx="10698480" cy="4512818"/>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974861299"/>
                        </a:ext>
                      </a:extLst>
                    </a:gridCol>
                    <a:gridCol w="612648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994658">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4482" r="-134267" b="-4268"/>
                          </a:stretch>
                        </a:blipFill>
                      </a:tcPr>
                    </a:tc>
                    <a:tc>
                      <a:txBody>
                        <a:bodyPr/>
                        <a:lstStyle/>
                        <a:p>
                          <a:pPr>
                            <a:spcAft>
                              <a:spcPts val="12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Given</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	</a:t>
                          </a:r>
                        </a:p>
                        <a:p>
                          <a:pPr>
                            <a:spcAft>
                              <a:spcPts val="1200"/>
                            </a:spcAft>
                          </a:pPr>
                          <a:r>
                            <a:rPr lang="en-US" sz="2800" b="0" i="0" u="none" strike="noStrike" kern="1200" baseline="0" dirty="0">
                              <a:solidFill>
                                <a:schemeClr val="tx2"/>
                              </a:solidFill>
                              <a:latin typeface="+mn-lt"/>
                              <a:ea typeface="+mn-ea"/>
                              <a:cs typeface="+mn-cs"/>
                            </a:rPr>
                            <a:t>2. </a:t>
                          </a:r>
                          <a:r>
                            <a:rPr lang="en-IN" sz="2800" b="0" i="0" u="none" strike="noStrike" kern="1200" baseline="0" dirty="0">
                              <a:solidFill>
                                <a:srgbClr val="FF0000"/>
                              </a:solidFill>
                              <a:latin typeface="+mn-lt"/>
                              <a:ea typeface="+mn-ea"/>
                              <a:cs typeface="+mn-cs"/>
                            </a:rPr>
                            <a:t>Definition of congruence</a:t>
                          </a:r>
                          <a:r>
                            <a:rPr lang="en-IN" sz="2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Segment Addition Postulate</a:t>
                          </a:r>
                          <a:endParaRPr lang="en-IN" sz="2800" b="0" i="1" u="none" strike="noStrike" kern="1200" baseline="0" dirty="0">
                            <a:solidFill>
                              <a:srgbClr val="FF0000"/>
                            </a:solidFill>
                            <a:latin typeface="+mn-lt"/>
                            <a:ea typeface="+mn-ea"/>
                            <a:cs typeface="+mn-cs"/>
                          </a:endParaRPr>
                        </a:p>
                        <a:p>
                          <a:pPr marL="442913" indent="-442913">
                            <a:spcAft>
                              <a:spcPts val="12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Substitution Property of Equality</a:t>
                          </a:r>
                        </a:p>
                        <a:p>
                          <a:pPr>
                            <a:spcAft>
                              <a:spcPts val="1200"/>
                            </a:spcAft>
                          </a:pPr>
                          <a:r>
                            <a:rPr lang="en-IN" sz="2800" b="0" i="0" u="none" strike="noStrike" kern="1200" baseline="0" dirty="0">
                              <a:solidFill>
                                <a:schemeClr val="tx2"/>
                              </a:solidFill>
                              <a:latin typeface="+mn-lt"/>
                              <a:ea typeface="+mn-ea"/>
                              <a:cs typeface="+mn-cs"/>
                            </a:rPr>
                            <a:t>5.</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Segment Addition Postulate</a:t>
                          </a:r>
                          <a:endParaRPr lang="en-IN" sz="2800" b="0" i="1" u="none" strike="noStrike" kern="1200" baseline="0" dirty="0">
                            <a:solidFill>
                              <a:srgbClr val="FF0000"/>
                            </a:solidFill>
                            <a:latin typeface="+mn-lt"/>
                            <a:ea typeface="+mn-ea"/>
                            <a:cs typeface="+mn-cs"/>
                          </a:endParaRPr>
                        </a:p>
                        <a:p>
                          <a:pPr>
                            <a:spcAft>
                              <a:spcPts val="1200"/>
                            </a:spcAft>
                          </a:pPr>
                          <a:r>
                            <a:rPr lang="en-US" sz="2800" b="0" i="0" u="none" strike="noStrike" kern="1200" baseline="0" dirty="0">
                              <a:solidFill>
                                <a:schemeClr val="tx2"/>
                              </a:solidFill>
                              <a:latin typeface="+mn-lt"/>
                              <a:ea typeface="+mn-ea"/>
                              <a:cs typeface="+mn-cs"/>
                            </a:rPr>
                            <a:t>6. </a:t>
                          </a:r>
                          <a:r>
                            <a:rPr lang="en-IN" sz="2800" dirty="0">
                              <a:solidFill>
                                <a:srgbClr val="FF0000"/>
                              </a:solidFill>
                            </a:rPr>
                            <a:t>Transitive Property of Equality</a:t>
                          </a:r>
                          <a:r>
                            <a:rPr lang="en-IN" sz="2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r>
                            <a:rPr lang="en-US" sz="2800" b="0" i="0" u="none" strike="noStrike" kern="1200" baseline="0" dirty="0">
                              <a:solidFill>
                                <a:schemeClr val="tx2"/>
                              </a:solidFill>
                              <a:latin typeface="+mn-lt"/>
                              <a:ea typeface="+mn-ea"/>
                              <a:cs typeface="+mn-cs"/>
                            </a:rPr>
                            <a:t>7.</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Definition of congruence</a:t>
                          </a:r>
                          <a:endParaRPr lang="en-IN" sz="2800" b="0" i="1" u="none" strike="noStrike" kern="1200" baseline="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195330"/>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spTree>
    <p:extLst>
      <p:ext uri="{BB962C8B-B14F-4D97-AF65-F5344CB8AC3E}">
        <p14:creationId xmlns:p14="http://schemas.microsoft.com/office/powerpoint/2010/main" val="4093253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861763" cy="186662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You learned that segment measures are reflexive, symmetric, and transitive. Because segments with the same measure are congruent, these properties apply to segment congruence.</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Segment </a:t>
            </a:r>
            <a:r>
              <a:rPr lang="en-IN" sz="2800" b="0" dirty="0">
                <a:solidFill>
                  <a:schemeClr val="tx1"/>
                </a:solidFill>
              </a:rPr>
              <a:t>Congruence</a:t>
            </a:r>
            <a:r>
              <a:rPr lang="en-US" sz="2800" b="0" dirty="0">
                <a:solidFill>
                  <a:schemeClr val="tx1"/>
                </a:solidFill>
              </a:rPr>
              <a:t> </a:t>
            </a:r>
          </a:p>
        </p:txBody>
      </p:sp>
    </p:spTree>
    <p:extLst>
      <p:ext uri="{BB962C8B-B14F-4D97-AF65-F5344CB8AC3E}">
        <p14:creationId xmlns:p14="http://schemas.microsoft.com/office/powerpoint/2010/main" val="3756705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endParaRPr lang="en-US" sz="1800" b="0" dirty="0">
              <a:solidFill>
                <a:srgbClr val="000000"/>
              </a:solidFill>
              <a:latin typeface="Vectipede Bk"/>
            </a:endParaRPr>
          </a:p>
          <a:p>
            <a:r>
              <a:rPr lang="en-US" sz="2800" b="0" dirty="0">
                <a:solidFill>
                  <a:schemeClr val="tx1"/>
                </a:solidFill>
              </a:rPr>
              <a:t>Segment Addition </a:t>
            </a:r>
          </a:p>
        </p:txBody>
      </p:sp>
      <p:sp>
        <p:nvSpPr>
          <p:cNvPr id="5"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8132798" cy="2820809"/>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pPr>
              <a:spcBef>
                <a:spcPts val="600"/>
              </a:spcBef>
            </a:pPr>
            <a:r>
              <a:rPr lang="en-US" sz="2800" dirty="0"/>
              <a:t>Is there an Addition Property of Congruence? Explain. </a:t>
            </a:r>
            <a:endParaRPr lang="en-US" sz="2800" dirty="0">
              <a:solidFill>
                <a:schemeClr val="tx1">
                  <a:lumMod val="65000"/>
                  <a:lumOff val="35000"/>
                </a:schemeClr>
              </a:solidFill>
              <a:latin typeface="+mj-lt"/>
            </a:endParaRPr>
          </a:p>
        </p:txBody>
      </p:sp>
    </p:spTree>
    <p:extLst>
      <p:ext uri="{BB962C8B-B14F-4D97-AF65-F5344CB8AC3E}">
        <p14:creationId xmlns:p14="http://schemas.microsoft.com/office/powerpoint/2010/main" val="4004998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Segment Addition </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21697240"/>
                  </p:ext>
                </p:extLst>
              </p:nvPr>
            </p:nvGraphicFramePr>
            <p:xfrm>
              <a:off x="626127" y="1481223"/>
              <a:ext cx="11039883" cy="490728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1974861299"/>
                        </a:ext>
                      </a:extLst>
                    </a:gridCol>
                    <a:gridCol w="6650763">
                      <a:extLst>
                        <a:ext uri="{9D8B030D-6E8A-4147-A177-3AD203B41FA5}">
                          <a16:colId xmlns:a16="http://schemas.microsoft.com/office/drawing/2014/main" val="2824525211"/>
                        </a:ext>
                      </a:extLst>
                    </a:gridCol>
                  </a:tblGrid>
                  <a:tr h="505887">
                    <a:tc gridSpan="2">
                      <a:txBody>
                        <a:bodyPr/>
                        <a:lstStyle/>
                        <a:p>
                          <a:pPr algn="l"/>
                          <a:r>
                            <a:rPr lang="en-IN" sz="2800" b="1" i="0" u="none" strike="noStrike" kern="1200" baseline="0" dirty="0">
                              <a:solidFill>
                                <a:schemeClr val="tx1"/>
                              </a:solidFill>
                              <a:latin typeface="+mn-lt"/>
                              <a:ea typeface="+mn-ea"/>
                              <a:cs typeface="+mn-cs"/>
                            </a:rPr>
                            <a:t>Theorem 3.2: </a:t>
                          </a:r>
                          <a:r>
                            <a:rPr lang="en-IN" sz="2800" b="1" i="0" u="none" strike="noStrike" kern="1200" baseline="0" dirty="0">
                              <a:solidFill>
                                <a:schemeClr val="tx2"/>
                              </a:solidFill>
                              <a:latin typeface="+mn-lt"/>
                              <a:ea typeface="+mn-ea"/>
                              <a:cs typeface="+mn-cs"/>
                            </a:rPr>
                            <a:t>Properties of Segment Congruence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N"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1371600">
                    <a:tc gridSpan="2">
                      <a:txBody>
                        <a:bodyPr/>
                        <a:lstStyle/>
                        <a:p>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r h="1005840">
                    <a:tc>
                      <a:txBody>
                        <a:bodyPr/>
                        <a:lstStyle/>
                        <a:p>
                          <a:r>
                            <a:rPr lang="en-IN" sz="2800" b="1" i="0" u="none" strike="noStrike" kern="1200" baseline="0" dirty="0">
                              <a:solidFill>
                                <a:schemeClr val="dk1"/>
                              </a:solidFill>
                              <a:latin typeface="+mn-lt"/>
                              <a:ea typeface="+mn-ea"/>
                              <a:cs typeface="+mn-cs"/>
                            </a:rPr>
                            <a:t>Reflexive Property of Congruence </a:t>
                          </a:r>
                          <a:endParaRPr lang="en-IN" sz="2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14:m>
                            <m:oMathPara xmlns:m="http://schemas.openxmlformats.org/officeDocument/2006/math">
                              <m:oMathParaPr>
                                <m:jc m:val="left"/>
                              </m:oMathParaPr>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i="1" smtClean="0">
                                        <a:solidFill>
                                          <a:schemeClr val="tx2"/>
                                        </a:solidFill>
                                        <a:latin typeface="Cambria Math" panose="02040503050406030204" pitchFamily="18" charset="0"/>
                                        <a:ea typeface="Cambria Math" panose="02040503050406030204" pitchFamily="18" charset="0"/>
                                      </a:rPr>
                                      <m:t>𝐴</m:t>
                                    </m:r>
                                    <m:r>
                                      <a:rPr lang="en-US" sz="2800" b="0" i="1" smtClean="0">
                                        <a:solidFill>
                                          <a:schemeClr val="tx2"/>
                                        </a:solidFill>
                                        <a:latin typeface="Cambria Math" panose="02040503050406030204" pitchFamily="18" charset="0"/>
                                        <a:ea typeface="Cambria Math" panose="02040503050406030204" pitchFamily="18" charset="0"/>
                                      </a:rPr>
                                      <m:t>𝐵</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𝐴𝐵</m:t>
                                    </m:r>
                                  </m:e>
                                </m:acc>
                              </m:oMath>
                            </m:oMathPara>
                          </a14:m>
                          <a:endParaRPr lang="en-IN" sz="2800" b="0" i="0" u="none" strike="noStrike" kern="1200" baseline="0" dirty="0">
                            <a:solidFill>
                              <a:schemeClr val="tx2"/>
                            </a:solidFill>
                            <a:latin typeface="+mn-lt"/>
                            <a:ea typeface="+mn-ea"/>
                            <a:cs typeface="+mn-cs"/>
                          </a:endParaRPr>
                        </a:p>
                        <a:p>
                          <a:endParaRPr 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944446"/>
                      </a:ext>
                    </a:extLst>
                  </a:tr>
                  <a:tr h="1005840">
                    <a:tc>
                      <a:txBody>
                        <a:bodyPr/>
                        <a:lstStyle/>
                        <a:p>
                          <a:r>
                            <a:rPr lang="en-IN" sz="2800" b="1" i="0" u="none" strike="noStrike" kern="1200" baseline="0" dirty="0">
                              <a:solidFill>
                                <a:schemeClr val="dk1"/>
                              </a:solidFill>
                              <a:latin typeface="+mn-lt"/>
                              <a:ea typeface="+mn-ea"/>
                              <a:cs typeface="+mn-cs"/>
                            </a:rPr>
                            <a:t>Symmetric Property of Congruence</a:t>
                          </a:r>
                          <a:r>
                            <a:rPr lang="en-IN" sz="2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2800" b="0" i="0" u="none" strike="noStrike" kern="1200" baseline="0" dirty="0">
                              <a:solidFill>
                                <a:schemeClr val="tx2"/>
                              </a:solidFill>
                              <a:latin typeface="+mn-lt"/>
                              <a:ea typeface="+mn-ea"/>
                              <a:cs typeface="+mn-cs"/>
                            </a:rPr>
                            <a:t>If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𝐴𝐵</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𝐶𝐷</m:t>
                                  </m:r>
                                </m:e>
                              </m:acc>
                            </m:oMath>
                          </a14:m>
                          <a:r>
                            <a:rPr lang="en-IN" sz="2800" b="0" i="0" u="none" strike="noStrike" kern="1200" baseline="0" dirty="0">
                              <a:solidFill>
                                <a:schemeClr val="tx2"/>
                              </a:solidFill>
                              <a:latin typeface="+mn-lt"/>
                              <a:ea typeface="+mn-ea"/>
                              <a:cs typeface="+mn-cs"/>
                            </a:rPr>
                            <a:t>, then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𝐶𝐷</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𝐴𝐵</m:t>
                                  </m:r>
                                </m:e>
                              </m:acc>
                            </m:oMath>
                          </a14:m>
                          <a:r>
                            <a:rPr lang="en-IN" sz="2800" b="0" i="0" u="none" strike="noStrike" kern="1200" baseline="0" dirty="0">
                              <a:solidFill>
                                <a:schemeClr val="tx2"/>
                              </a:solidFill>
                              <a:latin typeface="+mn-lt"/>
                              <a:ea typeface="+mn-ea"/>
                              <a:cs typeface="+mn-cs"/>
                            </a:rPr>
                            <a:t>.</a:t>
                          </a:r>
                        </a:p>
                        <a:p>
                          <a:endParaRPr lang="en-US" sz="10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014834"/>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i="0" u="none" strike="noStrike" kern="1200" baseline="0" dirty="0">
                              <a:solidFill>
                                <a:schemeClr val="dk1"/>
                              </a:solidFill>
                              <a:latin typeface="+mn-lt"/>
                              <a:ea typeface="+mn-ea"/>
                              <a:cs typeface="+mn-cs"/>
                            </a:rPr>
                            <a:t>Transitive Property of Congruence</a:t>
                          </a:r>
                          <a:endParaRPr lang="en-IN" sz="2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chemeClr val="tx2"/>
                              </a:solidFill>
                              <a:latin typeface="+mn-lt"/>
                              <a:ea typeface="+mn-ea"/>
                              <a:cs typeface="+mn-cs"/>
                            </a:rPr>
                            <a:t>If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𝐴𝐵</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𝐶𝐷</m:t>
                                  </m:r>
                                </m:e>
                              </m:acc>
                            </m:oMath>
                          </a14:m>
                          <a:r>
                            <a:rPr lang="en-US" sz="2800" b="0" i="0" u="none" strike="noStrike" kern="1200" baseline="0" dirty="0">
                              <a:solidFill>
                                <a:schemeClr val="tx2"/>
                              </a:solidFill>
                              <a:latin typeface="+mn-lt"/>
                              <a:ea typeface="+mn-ea"/>
                              <a:cs typeface="+mn-cs"/>
                            </a:rPr>
                            <a:t>, and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𝐶𝐷</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𝐸𝐹</m:t>
                                  </m:r>
                                </m:e>
                              </m:acc>
                            </m:oMath>
                          </a14:m>
                          <a:r>
                            <a:rPr lang="en-US" sz="2800" b="0" i="1" u="none" strike="noStrike" kern="1200" baseline="0" dirty="0">
                              <a:solidFill>
                                <a:schemeClr val="tx2"/>
                              </a:solidFill>
                              <a:latin typeface="+mn-lt"/>
                              <a:ea typeface="+mn-ea"/>
                              <a:cs typeface="+mn-cs"/>
                            </a:rPr>
                            <a:t>, </a:t>
                          </a:r>
                          <a:r>
                            <a:rPr lang="en-US" sz="2800" b="0" i="0" u="none" strike="noStrike" kern="1200" baseline="0" dirty="0">
                              <a:solidFill>
                                <a:schemeClr val="tx2"/>
                              </a:solidFill>
                              <a:latin typeface="+mn-lt"/>
                              <a:ea typeface="+mn-ea"/>
                              <a:cs typeface="+mn-cs"/>
                            </a:rPr>
                            <a:t>then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𝐴𝐵</m:t>
                                  </m:r>
                                </m:e>
                              </m:acc>
                              <m:r>
                                <a:rPr lang="en-US" sz="2800" b="0" i="1" smtClean="0">
                                  <a:solidFill>
                                    <a:schemeClr val="tx2"/>
                                  </a:solidFill>
                                  <a:latin typeface="Cambria Math" panose="02040503050406030204" pitchFamily="18" charset="0"/>
                                  <a:ea typeface="Cambria Math" panose="02040503050406030204" pitchFamily="18" charset="0"/>
                                </a:rPr>
                                <m:t>≅</m:t>
                              </m:r>
                              <m:acc>
                                <m:accPr>
                                  <m:chr m:val="̅"/>
                                  <m:ctrlPr>
                                    <a:rPr lang="en-US"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𝐸𝐹</m:t>
                                  </m:r>
                                </m:e>
                              </m:acc>
                            </m:oMath>
                          </a14:m>
                          <a:r>
                            <a:rPr lang="en-US" sz="2800" b="0" i="0" u="none" strike="noStrike" kern="1200" baseline="0" dirty="0">
                              <a:solidFill>
                                <a:schemeClr val="tx2"/>
                              </a:solidFill>
                              <a:latin typeface="+mn-lt"/>
                              <a:ea typeface="+mn-ea"/>
                              <a:cs typeface="+mn-cs"/>
                            </a:rPr>
                            <a:t>.</a:t>
                          </a:r>
                          <a:endParaRPr lang="en-IN" sz="2800" b="0" i="0" u="none" strike="noStrike" kern="1200" baseline="0" dirty="0">
                            <a:solidFill>
                              <a:schemeClr val="tx2"/>
                            </a:solidFill>
                            <a:latin typeface="+mn-lt"/>
                            <a:ea typeface="+mn-ea"/>
                            <a:cs typeface="+mn-cs"/>
                          </a:endParaRPr>
                        </a:p>
                        <a:p>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09686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50933829"/>
                  </p:ext>
                </p:extLst>
              </p:nvPr>
            </p:nvGraphicFramePr>
            <p:xfrm>
              <a:off x="626127" y="1481223"/>
              <a:ext cx="11039883" cy="490728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1974861299"/>
                        </a:ext>
                      </a:extLst>
                    </a:gridCol>
                    <a:gridCol w="6650763">
                      <a:extLst>
                        <a:ext uri="{9D8B030D-6E8A-4147-A177-3AD203B41FA5}">
                          <a16:colId xmlns:a16="http://schemas.microsoft.com/office/drawing/2014/main" val="2824525211"/>
                        </a:ext>
                      </a:extLst>
                    </a:gridCol>
                  </a:tblGrid>
                  <a:tr h="518160">
                    <a:tc gridSpan="2">
                      <a:txBody>
                        <a:bodyPr/>
                        <a:lstStyle/>
                        <a:p>
                          <a:pPr algn="l"/>
                          <a:r>
                            <a:rPr lang="en-IN" sz="2800" b="1" i="0" u="none" strike="noStrike" kern="1200" baseline="0" dirty="0">
                              <a:solidFill>
                                <a:schemeClr val="tx2"/>
                              </a:solidFill>
                              <a:latin typeface="+mn-lt"/>
                              <a:ea typeface="+mn-ea"/>
                              <a:cs typeface="+mn-cs"/>
                            </a:rPr>
                            <a:t>Theorem 3.2:</a:t>
                          </a:r>
                          <a:r>
                            <a:rPr lang="en-IN" sz="2800" b="1" i="0" u="none" strike="noStrike" kern="1200" baseline="0" dirty="0">
                              <a:solidFill>
                                <a:schemeClr val="tx1"/>
                              </a:solidFill>
                              <a:latin typeface="+mn-lt"/>
                              <a:ea typeface="+mn-ea"/>
                              <a:cs typeface="+mn-cs"/>
                            </a:rPr>
                            <a:t> </a:t>
                          </a:r>
                          <a:r>
                            <a:rPr lang="en-IN" sz="2800" b="1" i="0" u="none" strike="noStrike" kern="1200" baseline="0" dirty="0">
                              <a:solidFill>
                                <a:schemeClr val="tx2"/>
                              </a:solidFill>
                              <a:latin typeface="+mn-lt"/>
                              <a:ea typeface="+mn-ea"/>
                              <a:cs typeface="+mn-cs"/>
                            </a:rPr>
                            <a:t>Properties of Segment Congruence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N"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1371600">
                    <a:tc gridSpan="2">
                      <a:txBody>
                        <a:bodyPr/>
                        <a:lstStyle/>
                        <a:p>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r h="1005840">
                    <a:tc>
                      <a:txBody>
                        <a:bodyPr/>
                        <a:lstStyle/>
                        <a:p>
                          <a:r>
                            <a:rPr lang="en-IN" sz="2800" b="1" i="0" u="none" strike="noStrike" kern="1200" baseline="0" dirty="0">
                              <a:solidFill>
                                <a:schemeClr val="dk1"/>
                              </a:solidFill>
                              <a:latin typeface="+mn-lt"/>
                              <a:ea typeface="+mn-ea"/>
                              <a:cs typeface="+mn-cs"/>
                            </a:rPr>
                            <a:t>Reflexive Property of Congruence </a:t>
                          </a:r>
                          <a:endParaRPr lang="en-IN" sz="2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66026" t="-192771" r="-183" b="-209639"/>
                          </a:stretch>
                        </a:blipFill>
                      </a:tcPr>
                    </a:tc>
                    <a:extLst>
                      <a:ext uri="{0D108BD9-81ED-4DB2-BD59-A6C34878D82A}">
                        <a16:rowId xmlns:a16="http://schemas.microsoft.com/office/drawing/2014/main" val="914944446"/>
                      </a:ext>
                    </a:extLst>
                  </a:tr>
                  <a:tr h="1005840">
                    <a:tc>
                      <a:txBody>
                        <a:bodyPr/>
                        <a:lstStyle/>
                        <a:p>
                          <a:r>
                            <a:rPr lang="en-IN" sz="2800" b="1" i="0" u="none" strike="noStrike" kern="1200" baseline="0" dirty="0">
                              <a:solidFill>
                                <a:schemeClr val="dk1"/>
                              </a:solidFill>
                              <a:latin typeface="+mn-lt"/>
                              <a:ea typeface="+mn-ea"/>
                              <a:cs typeface="+mn-cs"/>
                            </a:rPr>
                            <a:t>Symmetric Property of Congruence</a:t>
                          </a:r>
                          <a:r>
                            <a:rPr lang="en-IN" sz="28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66026" t="-294545" r="-183" b="-110909"/>
                          </a:stretch>
                        </a:blipFill>
                      </a:tcPr>
                    </a:tc>
                    <a:extLst>
                      <a:ext uri="{0D108BD9-81ED-4DB2-BD59-A6C34878D82A}">
                        <a16:rowId xmlns:a16="http://schemas.microsoft.com/office/drawing/2014/main" val="276014834"/>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i="0" u="none" strike="noStrike" kern="1200" baseline="0" dirty="0">
                              <a:solidFill>
                                <a:schemeClr val="dk1"/>
                              </a:solidFill>
                              <a:latin typeface="+mn-lt"/>
                              <a:ea typeface="+mn-ea"/>
                              <a:cs typeface="+mn-cs"/>
                            </a:rPr>
                            <a:t>Transitive Property of Congruence</a:t>
                          </a:r>
                          <a:endParaRPr lang="en-IN" sz="2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66026" t="-394545" r="-183" b="-10909"/>
                          </a:stretch>
                        </a:blipFill>
                      </a:tcPr>
                    </a:tc>
                    <a:extLst>
                      <a:ext uri="{0D108BD9-81ED-4DB2-BD59-A6C34878D82A}">
                        <a16:rowId xmlns:a16="http://schemas.microsoft.com/office/drawing/2014/main" val="2458096861"/>
                      </a:ext>
                    </a:extLst>
                  </a:tr>
                </a:tbl>
              </a:graphicData>
            </a:graphic>
          </p:graphicFrame>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732" y="2086417"/>
            <a:ext cx="4594839" cy="1142567"/>
          </a:xfrm>
          <a:prstGeom prst="rect">
            <a:avLst/>
          </a:prstGeom>
        </p:spPr>
      </p:pic>
    </p:spTree>
    <p:extLst>
      <p:ext uri="{BB962C8B-B14F-4D97-AF65-F5344CB8AC3E}">
        <p14:creationId xmlns:p14="http://schemas.microsoft.com/office/powerpoint/2010/main" val="55463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B444D6E-B0F7-6C42-A572-7680D7C7EF9B}"/>
              </a:ext>
            </a:extLst>
          </p:cNvPr>
          <p:cNvSpPr txBox="1"/>
          <p:nvPr/>
        </p:nvSpPr>
        <p:spPr>
          <a:xfrm>
            <a:off x="454710" y="1008569"/>
            <a:ext cx="11002999" cy="4308872"/>
          </a:xfrm>
          <a:prstGeom prst="rect">
            <a:avLst/>
          </a:prstGeom>
          <a:noFill/>
        </p:spPr>
        <p:txBody>
          <a:bodyPr wrap="square" rtlCol="0">
            <a:spAutoFit/>
          </a:bodyPr>
          <a:lstStyle/>
          <a:p>
            <a:pPr>
              <a:spcBef>
                <a:spcPts val="1200"/>
              </a:spcBef>
            </a:pPr>
            <a:r>
              <a:rPr lang="en-US" sz="2800" b="1" dirty="0"/>
              <a:t>Give the correct order for the set of statements.</a:t>
            </a:r>
          </a:p>
          <a:p>
            <a:pPr>
              <a:spcBef>
                <a:spcPts val="1200"/>
              </a:spcBef>
            </a:pPr>
            <a:r>
              <a:rPr lang="en-US" sz="2800" b="1" dirty="0"/>
              <a:t>Prove: </a:t>
            </a:r>
            <a:r>
              <a:rPr lang="en-US" sz="2800" dirty="0">
                <a:solidFill>
                  <a:schemeClr val="tx2"/>
                </a:solidFill>
              </a:rPr>
              <a:t>The sum of any two consecutive integers is an odd number.</a:t>
            </a:r>
            <a:r>
              <a:rPr lang="en-US" sz="2800" b="1" dirty="0">
                <a:solidFill>
                  <a:schemeClr val="tx2"/>
                </a:solidFill>
              </a:rPr>
              <a:t> </a:t>
            </a:r>
            <a:endParaRPr lang="en-US" sz="2800" dirty="0">
              <a:solidFill>
                <a:schemeClr val="tx2"/>
              </a:solidFill>
            </a:endParaRPr>
          </a:p>
          <a:p>
            <a:pPr marL="569913" indent="-569913">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Since 2 times a number is always even, adding 1 makes it odd. So 2</a:t>
            </a:r>
            <a:r>
              <a:rPr lang="en-US" sz="2800" i="1" dirty="0">
                <a:solidFill>
                  <a:schemeClr val="tx2"/>
                </a:solidFill>
              </a:rPr>
              <a:t>n </a:t>
            </a:r>
            <a:r>
              <a:rPr lang="en-US" sz="2800" dirty="0">
                <a:solidFill>
                  <a:schemeClr val="tx2"/>
                </a:solidFill>
              </a:rPr>
              <a:t>+ 1 is odd.</a:t>
            </a:r>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Let </a:t>
            </a:r>
            <a:r>
              <a:rPr lang="en-US" sz="2800" i="1" dirty="0">
                <a:solidFill>
                  <a:schemeClr val="tx2"/>
                </a:solidFill>
              </a:rPr>
              <a:t>n </a:t>
            </a:r>
            <a:r>
              <a:rPr lang="en-US" sz="2800" dirty="0">
                <a:solidFill>
                  <a:schemeClr val="tx2"/>
                </a:solidFill>
              </a:rPr>
              <a:t>and </a:t>
            </a:r>
            <a:r>
              <a:rPr lang="en-US" sz="2800" i="1" dirty="0">
                <a:solidFill>
                  <a:schemeClr val="tx2"/>
                </a:solidFill>
              </a:rPr>
              <a:t>n </a:t>
            </a:r>
            <a:r>
              <a:rPr lang="en-US" sz="2800" dirty="0">
                <a:solidFill>
                  <a:schemeClr val="tx2"/>
                </a:solidFill>
              </a:rPr>
              <a:t>+ 1 represent any two consecutive integers.</a:t>
            </a:r>
          </a:p>
          <a:p>
            <a:pPr marL="569913" indent="-569913">
              <a:spcBef>
                <a:spcPts val="1200"/>
              </a:spcBef>
            </a:pPr>
            <a:r>
              <a:rPr lang="en-US" sz="2800" b="1" dirty="0">
                <a:latin typeface="Proxima Nova" panose="02000506030000020004" pitchFamily="50" charset="0"/>
              </a:rPr>
              <a:t>3.  </a:t>
            </a:r>
            <a:r>
              <a:rPr lang="en-US" sz="2800" dirty="0">
                <a:solidFill>
                  <a:schemeClr val="tx2"/>
                </a:solidFill>
              </a:rPr>
              <a:t>Since 2</a:t>
            </a:r>
            <a:r>
              <a:rPr lang="en-US" sz="2800" i="1" dirty="0">
                <a:solidFill>
                  <a:schemeClr val="tx2"/>
                </a:solidFill>
              </a:rPr>
              <a:t>n </a:t>
            </a:r>
            <a:r>
              <a:rPr lang="en-US" sz="2800" dirty="0">
                <a:solidFill>
                  <a:schemeClr val="tx2"/>
                </a:solidFill>
              </a:rPr>
              <a:t>+ 1 is odd, the sum of any two consecutive integers is an odd number.</a:t>
            </a:r>
          </a:p>
          <a:p>
            <a:pPr>
              <a:spcBef>
                <a:spcPts val="1200"/>
              </a:spcBef>
            </a:pPr>
            <a:r>
              <a:rPr lang="en-US" sz="2800" b="1" dirty="0">
                <a:latin typeface="Proxima Nova" panose="02000506030000020004" pitchFamily="50" charset="0"/>
              </a:rPr>
              <a:t>4.  </a:t>
            </a:r>
            <a:r>
              <a:rPr lang="pt-BR" sz="2800" i="1" dirty="0">
                <a:solidFill>
                  <a:schemeClr val="tx2"/>
                </a:solidFill>
              </a:rPr>
              <a:t>n </a:t>
            </a:r>
            <a:r>
              <a:rPr lang="pt-BR" sz="2800" dirty="0">
                <a:solidFill>
                  <a:schemeClr val="tx2"/>
                </a:solidFill>
              </a:rPr>
              <a:t>+ </a:t>
            </a:r>
            <a:r>
              <a:rPr lang="pt-BR" sz="2800" i="1" dirty="0">
                <a:solidFill>
                  <a:schemeClr val="tx2"/>
                </a:solidFill>
              </a:rPr>
              <a:t>n </a:t>
            </a:r>
            <a:r>
              <a:rPr lang="pt-BR" sz="2800" dirty="0">
                <a:solidFill>
                  <a:schemeClr val="tx2"/>
                </a:solidFill>
              </a:rPr>
              <a:t>+ 1 = 2</a:t>
            </a:r>
            <a:r>
              <a:rPr lang="pt-BR" sz="2800" i="1" dirty="0">
                <a:solidFill>
                  <a:schemeClr val="tx2"/>
                </a:solidFill>
              </a:rPr>
              <a:t>n </a:t>
            </a:r>
            <a:r>
              <a:rPr lang="pt-BR" sz="2800" dirty="0">
                <a:solidFill>
                  <a:schemeClr val="tx2"/>
                </a:solidFill>
              </a:rPr>
              <a:t>+ 1	</a:t>
            </a:r>
            <a:endParaRPr lang="en-US" sz="2800" dirty="0">
              <a:solidFill>
                <a:srgbClr val="FF0000"/>
              </a:solidFill>
            </a:endParaRPr>
          </a:p>
        </p:txBody>
      </p:sp>
      <p:sp>
        <p:nvSpPr>
          <p:cNvPr id="7"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latin typeface="Arial" panose="020B0604020202020204" pitchFamily="34" charset="0"/>
                <a:cs typeface="Arial" panose="020B0604020202020204" pitchFamily="34" charset="0"/>
              </a:rPr>
              <a:t>Warm Up</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112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51546"/>
                <a:ext cx="5663836" cy="27680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Write a two-column proof.</a:t>
                </a:r>
              </a:p>
              <a:p>
                <a:endParaRPr lang="en-US" sz="2800" b="1" dirty="0">
                  <a:solidFill>
                    <a:schemeClr val="tx1"/>
                  </a:solidFill>
                </a:endParaRPr>
              </a:p>
              <a:p>
                <a:pPr marL="1163638" indent="-1163638"/>
                <a:r>
                  <a:rPr lang="en-IN" sz="2800" b="1" dirty="0">
                    <a:solidFill>
                      <a:schemeClr val="tx1"/>
                    </a:solidFill>
                  </a:rPr>
                  <a:t>Given: </a:t>
                </a:r>
                <a:r>
                  <a:rPr lang="en-US" sz="2800" i="1" dirty="0"/>
                  <a:t>R </a:t>
                </a:r>
                <a:r>
                  <a:rPr lang="en-US" sz="2800" dirty="0"/>
                  <a:t>is the midpoint of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𝑄𝑆</m:t>
                        </m:r>
                      </m:e>
                    </m:acc>
                  </m:oMath>
                </a14:m>
                <a:r>
                  <a:rPr lang="en-US" sz="2800" dirty="0"/>
                  <a:t>.</a:t>
                </a:r>
                <a:br>
                  <a:rPr lang="en-US" sz="2800" dirty="0"/>
                </a:br>
                <a:r>
                  <a:rPr lang="en-US" sz="2800" i="1" dirty="0"/>
                  <a:t>T </a:t>
                </a:r>
                <a:r>
                  <a:rPr lang="en-US" sz="2800" dirty="0"/>
                  <a:t>is the midpoint of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𝑉𝑆</m:t>
                        </m:r>
                      </m:e>
                    </m:acc>
                  </m:oMath>
                </a14:m>
                <a:r>
                  <a:rPr lang="en-US" sz="2800" dirty="0"/>
                  <a:t>.</a:t>
                </a:r>
                <a:br>
                  <a:rPr lang="en-US" sz="2800" dirty="0"/>
                </a:b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𝑄𝑅</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𝑉𝑇</m:t>
                        </m:r>
                      </m:e>
                    </m:acc>
                  </m:oMath>
                </a14:m>
                <a:r>
                  <a:rPr lang="en-US" sz="2800" dirty="0"/>
                  <a:t> </a:t>
                </a:r>
                <a:endParaRPr lang="en-IN" sz="2800" b="1" dirty="0"/>
              </a:p>
              <a:p>
                <a:r>
                  <a:rPr lang="en-IN" sz="2800" b="1" dirty="0">
                    <a:solidFill>
                      <a:schemeClr val="tx1"/>
                    </a:solidFill>
                  </a:rPr>
                  <a:t>Prove: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smtClean="0">
                            <a:latin typeface="Cambria Math" panose="02040503050406030204" pitchFamily="18" charset="0"/>
                            <a:ea typeface="Cambria Math" panose="02040503050406030204" pitchFamily="18" charset="0"/>
                          </a:rPr>
                          <m:t>𝑅</m:t>
                        </m:r>
                        <m:r>
                          <a:rPr lang="en-US" sz="2800" b="0" i="1" smtClean="0">
                            <a:latin typeface="Cambria Math" panose="02040503050406030204" pitchFamily="18" charset="0"/>
                            <a:ea typeface="Cambria Math" panose="02040503050406030204" pitchFamily="18" charset="0"/>
                          </a:rPr>
                          <m:t>𝑆</m:t>
                        </m:r>
                      </m:e>
                    </m:acc>
                    <m:r>
                      <a:rPr lang="en-IN"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𝑉𝑆</m:t>
                        </m:r>
                      </m:e>
                    </m:acc>
                  </m:oMath>
                </a14:m>
                <a:r>
                  <a:rPr lang="en-IN" sz="2800" dirty="0"/>
                  <a:t> </a:t>
                </a:r>
                <a:endParaRPr lang="en-US" sz="2800" b="1" dirty="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651546"/>
                <a:ext cx="5663836" cy="2768054"/>
              </a:xfrm>
              <a:prstGeom prst="rect">
                <a:avLst/>
              </a:prstGeom>
              <a:blipFill>
                <a:blip r:embed="rId2"/>
                <a:stretch>
                  <a:fillRect l="-2151" t="-2423" b="-18502"/>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915" y="1875559"/>
            <a:ext cx="1791939" cy="3021120"/>
          </a:xfrm>
          <a:prstGeom prst="rect">
            <a:avLst/>
          </a:prstGeom>
        </p:spPr>
      </p:pic>
    </p:spTree>
    <p:extLst>
      <p:ext uri="{BB962C8B-B14F-4D97-AF65-F5344CB8AC3E}">
        <p14:creationId xmlns:p14="http://schemas.microsoft.com/office/powerpoint/2010/main" val="3659943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endParaRPr lang="en-US" sz="2800" b="0" dirty="0">
              <a:solidFill>
                <a:schemeClr val="tx1"/>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74417151"/>
                  </p:ext>
                </p:extLst>
              </p:nvPr>
            </p:nvGraphicFramePr>
            <p:xfrm>
              <a:off x="459873" y="2311803"/>
              <a:ext cx="10983982" cy="3983863"/>
            </p:xfrm>
            <a:graphic>
              <a:graphicData uri="http://schemas.openxmlformats.org/drawingml/2006/table">
                <a:tbl>
                  <a:tblPr firstRow="1" bandRow="1">
                    <a:tableStyleId>{5C22544A-7EE6-4342-B048-85BDC9FD1C3A}</a:tableStyleId>
                  </a:tblPr>
                  <a:tblGrid>
                    <a:gridCol w="4818709">
                      <a:extLst>
                        <a:ext uri="{9D8B030D-6E8A-4147-A177-3AD203B41FA5}">
                          <a16:colId xmlns:a16="http://schemas.microsoft.com/office/drawing/2014/main" val="1974861299"/>
                        </a:ext>
                      </a:extLst>
                    </a:gridCol>
                    <a:gridCol w="6165273">
                      <a:extLst>
                        <a:ext uri="{9D8B030D-6E8A-4147-A177-3AD203B41FA5}">
                          <a16:colId xmlns:a16="http://schemas.microsoft.com/office/drawing/2014/main" val="1480376890"/>
                        </a:ext>
                      </a:extLst>
                    </a:gridCol>
                  </a:tblGrid>
                  <a:tr h="431686">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255530">
                    <a:tc>
                      <a:txBody>
                        <a:bodyPr/>
                        <a:lstStyle/>
                        <a:p>
                          <a:pPr marL="360363" indent="-360363">
                            <a:spcAft>
                              <a:spcPts val="6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R </a:t>
                          </a:r>
                          <a:r>
                            <a:rPr lang="en-US" sz="2800" b="0" i="0" u="none" strike="noStrike" kern="1200" baseline="0" dirty="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𝑄𝑆</m:t>
                                  </m:r>
                                </m:e>
                              </m:acc>
                            </m:oMath>
                          </a14:m>
                          <a:r>
                            <a:rPr lang="en-US" sz="2800" b="0" i="0" u="none" strike="noStrike" kern="1200" baseline="0" dirty="0">
                              <a:solidFill>
                                <a:schemeClr val="tx2"/>
                              </a:solidFill>
                              <a:latin typeface="+mn-lt"/>
                              <a:ea typeface="+mn-ea"/>
                              <a:cs typeface="+mn-cs"/>
                            </a:rPr>
                            <a:t>.</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T </a:t>
                          </a:r>
                          <a:r>
                            <a:rPr lang="en-US" sz="2800" b="0" i="0" u="none" strike="noStrike" kern="1200" baseline="0" dirty="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𝑉𝑆</m:t>
                                  </m:r>
                                </m:e>
                              </m:acc>
                            </m:oMath>
                          </a14:m>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𝑄𝑅</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𝑅𝑆</m:t>
                                  </m:r>
                                </m:e>
                              </m:acc>
                            </m:oMath>
                          </a14:m>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𝑉𝑇</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𝑇𝑆</m:t>
                                  </m:r>
                                </m:e>
                              </m:acc>
                            </m:oMath>
                          </a14:m>
                          <a:r>
                            <a:rPr lang="en-IN" sz="2800" b="0" i="1" u="none" strike="noStrike" kern="1200" baseline="0" dirty="0">
                              <a:solidFill>
                                <a:schemeClr val="tx2"/>
                              </a:solidFill>
                              <a:latin typeface="+mn-lt"/>
                              <a:ea typeface="+mn-ea"/>
                              <a:cs typeface="+mn-cs"/>
                            </a:rPr>
                            <a:t> </a:t>
                          </a:r>
                          <a:r>
                            <a:rPr lang="en-IN" sz="1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𝑄𝑅</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𝑉𝑇</m:t>
                                  </m:r>
                                </m:e>
                              </m:acc>
                            </m:oMath>
                          </a14:m>
                          <a:r>
                            <a:rPr lang="en-IN" sz="2800" b="0" i="1" u="none" strike="noStrike" kern="1200" baseline="0" dirty="0">
                              <a:solidFill>
                                <a:schemeClr val="tx2"/>
                              </a:solidFill>
                              <a:latin typeface="+mn-lt"/>
                              <a:ea typeface="+mn-ea"/>
                              <a:cs typeface="+mn-cs"/>
                            </a:rPr>
                            <a:t> </a:t>
                          </a:r>
                          <a:r>
                            <a:rPr lang="en-IN" sz="1800" b="0" i="0" u="none" strike="noStrike" kern="1200" baseline="0" dirty="0">
                              <a:solidFill>
                                <a:schemeClr val="tx2"/>
                              </a:solidFill>
                              <a:latin typeface="+mn-lt"/>
                              <a:ea typeface="+mn-ea"/>
                              <a:cs typeface="+mn-cs"/>
                            </a:rPr>
                            <a:t>	</a:t>
                          </a:r>
                        </a:p>
                        <a:p>
                          <a:pPr>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𝑄𝑅</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𝑇𝑆</m:t>
                                  </m:r>
                                </m:e>
                              </m:acc>
                            </m:oMath>
                          </a14:m>
                          <a:r>
                            <a:rPr lang="en-IN" sz="1800" b="0" i="0"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5.</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𝑅𝑆</m:t>
                                  </m:r>
                                </m:e>
                              </m:acc>
                            </m:oMath>
                          </a14:m>
                          <a:r>
                            <a:rPr lang="en-IN" sz="2800" i="1" dirty="0">
                              <a:solidFill>
                                <a:schemeClr val="tx2"/>
                              </a:solidFill>
                            </a:rPr>
                            <a:t> </a:t>
                          </a:r>
                          <a:r>
                            <a:rPr lang="en-IN"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𝑄𝑅</m:t>
                                  </m:r>
                                </m:e>
                              </m:acc>
                            </m:oMath>
                          </a14:m>
                          <a:r>
                            <a:rPr lang="en-IN" sz="2800" b="0" i="1"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6.</a:t>
                          </a:r>
                          <a:r>
                            <a:rPr lang="en-IN"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𝑅𝑆</m:t>
                                  </m:r>
                                </m:e>
                              </m:acc>
                            </m:oMath>
                          </a14:m>
                          <a:r>
                            <a:rPr lang="en-IN" sz="2800" i="1" dirty="0">
                              <a:solidFill>
                                <a:schemeClr val="tx2"/>
                              </a:solidFill>
                            </a:rPr>
                            <a:t> </a:t>
                          </a:r>
                          <a:r>
                            <a:rPr lang="en-IN"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𝑇𝑆</m:t>
                                  </m:r>
                                </m:e>
                              </m:acc>
                            </m:oMath>
                          </a14:m>
                          <a:endParaRPr lang="en-IN" sz="1800" b="0" i="0" u="none" strike="noStrike" kern="1200" baseline="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14350" indent="-514350">
                            <a:spcAft>
                              <a:spcPts val="600"/>
                            </a:spcAft>
                            <a:buAutoNum type="arabicPeriod"/>
                          </a:pPr>
                          <a:r>
                            <a:rPr lang="en-IN" sz="2800" b="0" i="0" u="none" strike="noStrike" kern="1200" baseline="0" dirty="0">
                              <a:solidFill>
                                <a:schemeClr val="tx2"/>
                              </a:solidFill>
                              <a:latin typeface="+mn-lt"/>
                              <a:ea typeface="+mn-ea"/>
                              <a:cs typeface="+mn-cs"/>
                            </a:rPr>
                            <a:t>Given</a:t>
                          </a:r>
                        </a:p>
                        <a:p>
                          <a:pPr marL="0" indent="0">
                            <a:buNone/>
                          </a:pP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2. Midpoint Theorem</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Given</a:t>
                          </a:r>
                          <a:endParaRPr lang="en-IN" sz="2800" b="0" i="1" u="none" strike="noStrike" kern="1200" baseline="0" dirty="0">
                            <a:solidFill>
                              <a:schemeClr val="tx2"/>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Transitive Property of Congruence</a:t>
                          </a:r>
                        </a:p>
                        <a:p>
                          <a:pPr>
                            <a:spcAft>
                              <a:spcPts val="600"/>
                            </a:spcAft>
                          </a:pPr>
                          <a:r>
                            <a:rPr lang="en-IN" sz="2800" b="0" i="0" u="none" strike="noStrike" kern="1200" baseline="0" dirty="0">
                              <a:solidFill>
                                <a:schemeClr val="tx2"/>
                              </a:solidFill>
                              <a:latin typeface="+mn-lt"/>
                              <a:ea typeface="+mn-ea"/>
                              <a:cs typeface="+mn-cs"/>
                            </a:rPr>
                            <a:t>5. Symmetric Property of Congruence </a:t>
                          </a:r>
                        </a:p>
                        <a:p>
                          <a:r>
                            <a:rPr lang="en-IN" sz="2800" b="0" i="0" u="none" strike="noStrike" kern="1200" baseline="0" dirty="0">
                              <a:solidFill>
                                <a:schemeClr val="tx2"/>
                              </a:solidFill>
                              <a:latin typeface="+mn-lt"/>
                              <a:ea typeface="+mn-ea"/>
                              <a:cs typeface="+mn-cs"/>
                            </a:rPr>
                            <a:t>6. Transitive Property of Congruence</a:t>
                          </a:r>
                          <a:endParaRPr lang="en-IN" sz="1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74417151"/>
                  </p:ext>
                </p:extLst>
              </p:nvPr>
            </p:nvGraphicFramePr>
            <p:xfrm>
              <a:off x="459873" y="2311803"/>
              <a:ext cx="10983982" cy="3983863"/>
            </p:xfrm>
            <a:graphic>
              <a:graphicData uri="http://schemas.openxmlformats.org/drawingml/2006/table">
                <a:tbl>
                  <a:tblPr firstRow="1" bandRow="1">
                    <a:tableStyleId>{5C22544A-7EE6-4342-B048-85BDC9FD1C3A}</a:tableStyleId>
                  </a:tblPr>
                  <a:tblGrid>
                    <a:gridCol w="4818709">
                      <a:extLst>
                        <a:ext uri="{9D8B030D-6E8A-4147-A177-3AD203B41FA5}">
                          <a16:colId xmlns:a16="http://schemas.microsoft.com/office/drawing/2014/main" val="1974861299"/>
                        </a:ext>
                      </a:extLst>
                    </a:gridCol>
                    <a:gridCol w="6165273">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465703">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6696" r="-128066" b="-4745"/>
                          </a:stretch>
                        </a:blipFill>
                      </a:tcPr>
                    </a:tc>
                    <a:tc>
                      <a:txBody>
                        <a:bodyPr/>
                        <a:lstStyle/>
                        <a:p>
                          <a:pPr marL="514350" indent="-514350">
                            <a:spcAft>
                              <a:spcPts val="600"/>
                            </a:spcAft>
                            <a:buAutoNum type="arabicPeriod"/>
                          </a:pPr>
                          <a:r>
                            <a:rPr lang="en-IN" sz="2800" b="0" i="0" u="none" strike="noStrike" kern="1200" baseline="0" dirty="0">
                              <a:solidFill>
                                <a:schemeClr val="tx2"/>
                              </a:solidFill>
                              <a:latin typeface="+mn-lt"/>
                              <a:ea typeface="+mn-ea"/>
                              <a:cs typeface="+mn-cs"/>
                            </a:rPr>
                            <a:t>Given</a:t>
                          </a:r>
                        </a:p>
                        <a:p>
                          <a:pPr marL="0" indent="0">
                            <a:buNone/>
                          </a:pP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2. Midpoint Theorem</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Given</a:t>
                          </a:r>
                          <a:endParaRPr lang="en-IN" sz="2800" b="0" i="1" u="none" strike="noStrike" kern="1200" baseline="0" dirty="0">
                            <a:solidFill>
                              <a:schemeClr val="tx2"/>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Transitive Property of Congruence</a:t>
                          </a:r>
                        </a:p>
                        <a:p>
                          <a:pPr>
                            <a:spcAft>
                              <a:spcPts val="600"/>
                            </a:spcAft>
                          </a:pPr>
                          <a:r>
                            <a:rPr lang="en-IN" sz="2800" b="0" i="0" u="none" strike="noStrike" kern="1200" baseline="0" dirty="0">
                              <a:solidFill>
                                <a:schemeClr val="tx2"/>
                              </a:solidFill>
                              <a:latin typeface="+mn-lt"/>
                              <a:ea typeface="+mn-ea"/>
                              <a:cs typeface="+mn-cs"/>
                            </a:rPr>
                            <a:t>5. Symmetric Property of Congruence </a:t>
                          </a:r>
                        </a:p>
                        <a:p>
                          <a:r>
                            <a:rPr lang="en-IN" sz="2800" b="0" i="0" u="none" strike="noStrike" kern="1200" baseline="0" dirty="0">
                              <a:solidFill>
                                <a:schemeClr val="tx2"/>
                              </a:solidFill>
                              <a:latin typeface="+mn-lt"/>
                              <a:ea typeface="+mn-ea"/>
                              <a:cs typeface="+mn-cs"/>
                            </a:rPr>
                            <a:t>6. Transitive Property of Congruence</a:t>
                          </a:r>
                          <a:endParaRPr lang="en-IN" sz="1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pic>
        <p:nvPicPr>
          <p:cNvPr id="3" name="Picture 2">
            <a:extLst>
              <a:ext uri="{FF2B5EF4-FFF2-40B4-BE49-F238E27FC236}">
                <a16:creationId xmlns:a16="http://schemas.microsoft.com/office/drawing/2014/main" id="{60FEDE84-9F9E-836D-4C99-F13DA61AA69B}"/>
              </a:ext>
            </a:extLst>
          </p:cNvPr>
          <p:cNvPicPr>
            <a:picLocks noChangeAspect="1"/>
          </p:cNvPicPr>
          <p:nvPr/>
        </p:nvPicPr>
        <p:blipFill>
          <a:blip r:embed="rId3"/>
          <a:stretch>
            <a:fillRect/>
          </a:stretch>
        </p:blipFill>
        <p:spPr>
          <a:xfrm>
            <a:off x="2850852" y="284622"/>
            <a:ext cx="4932086" cy="1917298"/>
          </a:xfrm>
          <a:prstGeom prst="rect">
            <a:avLst/>
          </a:prstGeom>
        </p:spPr>
      </p:pic>
      <p:pic>
        <p:nvPicPr>
          <p:cNvPr id="5" name="Picture 4">
            <a:extLst>
              <a:ext uri="{FF2B5EF4-FFF2-40B4-BE49-F238E27FC236}">
                <a16:creationId xmlns:a16="http://schemas.microsoft.com/office/drawing/2014/main" id="{F183D694-C834-472D-AF59-C1170669837C}"/>
              </a:ext>
            </a:extLst>
          </p:cNvPr>
          <p:cNvPicPr>
            <a:picLocks noChangeAspect="1"/>
          </p:cNvPicPr>
          <p:nvPr/>
        </p:nvPicPr>
        <p:blipFill>
          <a:blip r:embed="rId4"/>
          <a:stretch>
            <a:fillRect/>
          </a:stretch>
        </p:blipFill>
        <p:spPr>
          <a:xfrm>
            <a:off x="9273165" y="-39619"/>
            <a:ext cx="1801504" cy="2565779"/>
          </a:xfrm>
          <a:prstGeom prst="rect">
            <a:avLst/>
          </a:prstGeom>
        </p:spPr>
      </p:pic>
    </p:spTree>
    <p:extLst>
      <p:ext uri="{BB962C8B-B14F-4D97-AF65-F5344CB8AC3E}">
        <p14:creationId xmlns:p14="http://schemas.microsoft.com/office/powerpoint/2010/main" val="95361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51545"/>
                <a:ext cx="5663836" cy="323654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b="1" dirty="0"/>
                  <a:t>Complete the two-column proof.</a:t>
                </a:r>
              </a:p>
              <a:p>
                <a:pPr marL="1163638" indent="-1163638"/>
                <a:r>
                  <a:rPr lang="en-IN" sz="2800" b="1" dirty="0"/>
                  <a:t>Given: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𝐺𝐽</m:t>
                        </m:r>
                      </m:e>
                    </m:acc>
                    <m:r>
                      <a:rPr lang="en-IN"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𝐺𝐼</m:t>
                        </m:r>
                      </m:e>
                    </m:acc>
                  </m:oMath>
                </a14:m>
                <a:br>
                  <a:rPr lang="en-US" sz="2800" i="1" dirty="0"/>
                </a:br>
                <a:r>
                  <a:rPr lang="en-US" sz="2800" i="1" dirty="0"/>
                  <a:t>K </a:t>
                </a:r>
                <a:r>
                  <a:rPr lang="en-US" sz="2800" dirty="0"/>
                  <a:t>is the midpoint of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𝐺𝐽</m:t>
                        </m:r>
                      </m:e>
                    </m:acc>
                  </m:oMath>
                </a14:m>
                <a:r>
                  <a:rPr lang="en-US" sz="2800" dirty="0"/>
                  <a:t>.</a:t>
                </a:r>
                <a:br>
                  <a:rPr lang="en-US" sz="2800" dirty="0"/>
                </a:br>
                <a:r>
                  <a:rPr lang="en-US" sz="2800" i="1" dirty="0"/>
                  <a:t>H </a:t>
                </a:r>
                <a:r>
                  <a:rPr lang="en-US" sz="2800" dirty="0"/>
                  <a:t>is the midpoint of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𝐺𝐼</m:t>
                        </m:r>
                      </m:e>
                    </m:acc>
                  </m:oMath>
                </a14:m>
                <a:r>
                  <a:rPr lang="en-US" sz="2800" dirty="0"/>
                  <a:t>.</a:t>
                </a:r>
                <a:endParaRPr lang="en-IN" sz="2800" b="1" dirty="0"/>
              </a:p>
              <a:p>
                <a:r>
                  <a:rPr lang="en-IN" sz="2800" b="1" dirty="0"/>
                  <a:t>Prove: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smtClean="0">
                            <a:latin typeface="Cambria Math" panose="02040503050406030204" pitchFamily="18" charset="0"/>
                            <a:ea typeface="Cambria Math" panose="02040503050406030204" pitchFamily="18" charset="0"/>
                          </a:rPr>
                          <m:t>𝐺</m:t>
                        </m:r>
                        <m:r>
                          <a:rPr lang="en-US" sz="2800" b="0" i="1" smtClean="0">
                            <a:latin typeface="Cambria Math" panose="02040503050406030204" pitchFamily="18" charset="0"/>
                            <a:ea typeface="Cambria Math" panose="02040503050406030204" pitchFamily="18" charset="0"/>
                          </a:rPr>
                          <m:t>𝐾</m:t>
                        </m:r>
                      </m:e>
                    </m:acc>
                    <m:r>
                      <a:rPr lang="en-IN"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𝐺𝐻</m:t>
                        </m:r>
                      </m:e>
                    </m:acc>
                  </m:oMath>
                </a14:m>
                <a:r>
                  <a:rPr lang="en-IN" sz="2800" dirty="0"/>
                  <a:t> </a:t>
                </a:r>
                <a:endParaRPr lang="en-US" sz="2800" b="1" dirty="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651545"/>
                <a:ext cx="5663836" cy="3236543"/>
              </a:xfrm>
              <a:prstGeom prst="rect">
                <a:avLst/>
              </a:prstGeom>
              <a:blipFill>
                <a:blip r:embed="rId2"/>
                <a:stretch>
                  <a:fillRect l="-2151" t="-2072" r="-1505" b="-1318"/>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597" y="1946130"/>
            <a:ext cx="2860531" cy="2720993"/>
          </a:xfrm>
          <a:prstGeom prst="rect">
            <a:avLst/>
          </a:prstGeom>
        </p:spPr>
      </p:pic>
    </p:spTree>
    <p:extLst>
      <p:ext uri="{BB962C8B-B14F-4D97-AF65-F5344CB8AC3E}">
        <p14:creationId xmlns:p14="http://schemas.microsoft.com/office/powerpoint/2010/main" val="148119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149586207"/>
                  </p:ext>
                </p:extLst>
              </p:nvPr>
            </p:nvGraphicFramePr>
            <p:xfrm>
              <a:off x="459873" y="2311803"/>
              <a:ext cx="11155680" cy="3981196"/>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5943600">
                      <a:extLst>
                        <a:ext uri="{9D8B030D-6E8A-4147-A177-3AD203B41FA5}">
                          <a16:colId xmlns:a16="http://schemas.microsoft.com/office/drawing/2014/main" val="1480376890"/>
                        </a:ext>
                      </a:extLst>
                    </a:gridCol>
                  </a:tblGrid>
                  <a:tr h="431686">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255530">
                    <a:tc>
                      <a:txBody>
                        <a:bodyPr/>
                        <a:lstStyle/>
                        <a:p>
                          <a:pPr marL="360363" indent="-360363">
                            <a:spcAft>
                              <a:spcPts val="6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K </a:t>
                          </a:r>
                          <a:r>
                            <a:rPr lang="en-US" sz="2800" b="0" i="0" u="none" strike="noStrike" kern="1200" baseline="0" dirty="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𝐺𝐽</m:t>
                                  </m:r>
                                </m:e>
                              </m:acc>
                            </m:oMath>
                          </a14:m>
                          <a:r>
                            <a:rPr lang="en-US" sz="2800" b="0" i="0" u="none" strike="noStrike" kern="1200" baseline="0" dirty="0">
                              <a:solidFill>
                                <a:schemeClr val="tx2"/>
                              </a:solidFill>
                              <a:latin typeface="+mn-lt"/>
                              <a:ea typeface="+mn-ea"/>
                              <a:cs typeface="+mn-cs"/>
                            </a:rPr>
                            <a:t>.</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H </a:t>
                          </a:r>
                          <a:r>
                            <a:rPr lang="en-US" sz="2800" b="0" i="0" u="none" strike="noStrike" kern="1200" baseline="0" dirty="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𝐺𝐼</m:t>
                                  </m:r>
                                </m:e>
                              </m:acc>
                            </m:oMath>
                          </a14:m>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dk1"/>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𝐺𝐾</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𝐾𝐽</m:t>
                                  </m:r>
                                </m:e>
                              </m:acc>
                            </m:oMath>
                          </a14:m>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𝐺𝐻</m:t>
                                  </m:r>
                                </m:e>
                              </m:acc>
                              <m:r>
                                <a:rPr lang="en-IN" sz="2800" b="0" i="1" dirty="0" smtClean="0">
                                  <a:solidFill>
                                    <a:schemeClr val="tx2"/>
                                  </a:solidFill>
                                  <a:latin typeface="Cambria Math" panose="02040503050406030204" pitchFamily="18" charset="0"/>
                                  <a:ea typeface="+mn-ea"/>
                                </a:rPr>
                                <m:t>≅</m:t>
                              </m:r>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𝐻𝐼</m:t>
                                  </m:r>
                                </m:e>
                              </m:acc>
                            </m:oMath>
                          </a14:m>
                          <a:r>
                            <a:rPr lang="en-IN" sz="2800" b="0" i="1" u="none" strike="noStrike" kern="1200" baseline="0" dirty="0">
                              <a:solidFill>
                                <a:schemeClr val="tx2"/>
                              </a:solidFill>
                              <a:latin typeface="+mn-lt"/>
                              <a:ea typeface="+mn-ea"/>
                              <a:cs typeface="+mn-cs"/>
                            </a:rPr>
                            <a:t> </a:t>
                          </a:r>
                          <a:r>
                            <a:rPr lang="en-IN" sz="1800" b="0" i="0" u="none" strike="noStrike" kern="1200" baseline="0" dirty="0">
                              <a:solidFill>
                                <a:schemeClr val="dk1"/>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GK</a:t>
                          </a:r>
                          <a:r>
                            <a:rPr lang="en-US" sz="2800" b="0" i="0" u="none" strike="noStrike" kern="1200" baseline="0" dirty="0">
                              <a:solidFill>
                                <a:schemeClr val="tx2"/>
                              </a:solidFill>
                              <a:latin typeface="+mn-lt"/>
                              <a:ea typeface="+mn-ea"/>
                              <a:cs typeface="+mn-cs"/>
                            </a:rPr>
                            <a:t> = </a:t>
                          </a:r>
                          <a:r>
                            <a:rPr lang="en-US" sz="2800" b="0" i="1" u="none" strike="noStrike" kern="1200" baseline="0" dirty="0">
                              <a:solidFill>
                                <a:schemeClr val="tx2"/>
                              </a:solidFill>
                              <a:latin typeface="+mn-lt"/>
                              <a:ea typeface="+mn-ea"/>
                              <a:cs typeface="+mn-cs"/>
                            </a:rPr>
                            <a:t>KJ</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GH</a:t>
                          </a:r>
                          <a:r>
                            <a:rPr lang="en-US" sz="2800" b="0" i="0" u="none" strike="noStrike" kern="1200" baseline="0" dirty="0">
                              <a:solidFill>
                                <a:schemeClr val="tx2"/>
                              </a:solidFill>
                              <a:latin typeface="+mn-lt"/>
                              <a:ea typeface="+mn-ea"/>
                              <a:cs typeface="+mn-cs"/>
                            </a:rPr>
                            <a:t> = </a:t>
                          </a:r>
                          <a:r>
                            <a:rPr lang="en-US" sz="2800" b="0" i="1" u="none" strike="noStrike" kern="1200" baseline="0" dirty="0">
                              <a:solidFill>
                                <a:schemeClr val="tx2"/>
                              </a:solidFill>
                              <a:latin typeface="+mn-lt"/>
                              <a:ea typeface="+mn-ea"/>
                              <a:cs typeface="+mn-cs"/>
                            </a:rPr>
                            <a:t>HI</a:t>
                          </a:r>
                          <a:r>
                            <a:rPr lang="en-IN" sz="1800" b="0" i="0" u="none" strike="noStrike" kern="1200" baseline="0" dirty="0">
                              <a:solidFill>
                                <a:schemeClr val="dk1"/>
                              </a:solidFill>
                              <a:latin typeface="+mn-lt"/>
                              <a:ea typeface="+mn-ea"/>
                              <a:cs typeface="+mn-cs"/>
                            </a:rPr>
                            <a:t>	</a:t>
                          </a:r>
                        </a:p>
                        <a:p>
                          <a:pPr>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𝐺𝐽</m:t>
                                  </m:r>
                                </m:e>
                              </m:acc>
                            </m:oMath>
                          </a14:m>
                          <a:r>
                            <a:rPr lang="en-IN" sz="2800" i="1" dirty="0">
                              <a:solidFill>
                                <a:schemeClr val="tx2"/>
                              </a:solidFill>
                            </a:rPr>
                            <a:t> </a:t>
                          </a:r>
                          <a:r>
                            <a:rPr lang="en-IN" sz="2800" dirty="0">
                              <a:solidFill>
                                <a:schemeClr val="tx2"/>
                              </a:solidFill>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𝐺𝐼</m:t>
                                  </m:r>
                                </m:e>
                              </m:acc>
                            </m:oMath>
                          </a14:m>
                          <a:r>
                            <a:rPr lang="en-IN" sz="1800" b="0" i="0" u="none" strike="noStrike" kern="1200" baseline="0" dirty="0">
                              <a:solidFill>
                                <a:schemeClr val="dk1"/>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5.</a:t>
                          </a:r>
                          <a:r>
                            <a:rPr lang="en-US" sz="2800" b="1"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GJ</a:t>
                          </a:r>
                          <a:r>
                            <a:rPr lang="en-US" sz="2800" b="0" i="0" u="none" strike="noStrike" kern="1200" baseline="0" dirty="0">
                              <a:solidFill>
                                <a:schemeClr val="tx2"/>
                              </a:solidFill>
                              <a:latin typeface="+mn-lt"/>
                              <a:ea typeface="+mn-ea"/>
                              <a:cs typeface="+mn-cs"/>
                            </a:rPr>
                            <a:t> = </a:t>
                          </a:r>
                          <a:r>
                            <a:rPr lang="en-US" sz="2800" b="0" i="1" u="none" strike="noStrike" kern="1200" baseline="0" dirty="0">
                              <a:solidFill>
                                <a:schemeClr val="tx2"/>
                              </a:solidFill>
                              <a:latin typeface="+mn-lt"/>
                              <a:ea typeface="+mn-ea"/>
                              <a:cs typeface="+mn-cs"/>
                            </a:rPr>
                            <a:t>GI</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6.</a:t>
                          </a:r>
                          <a:r>
                            <a:rPr lang="en-IN" sz="2800" b="1"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GJ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GK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KJ; GI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GH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HI</a:t>
                          </a:r>
                          <a:endParaRPr lang="en-IN" sz="28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en-IN" sz="2800" b="0" i="0" u="none" strike="noStrike" kern="1200" baseline="0" dirty="0">
                              <a:solidFill>
                                <a:schemeClr val="tx2"/>
                              </a:solidFill>
                              <a:latin typeface="+mn-lt"/>
                              <a:ea typeface="+mn-ea"/>
                              <a:cs typeface="+mn-cs"/>
                            </a:rPr>
                            <a:t>1.</a:t>
                          </a:r>
                          <a:br>
                            <a:rPr lang="en-IN" sz="2800" b="0" i="0" u="none" strike="noStrike" kern="1200" baseline="0" dirty="0">
                              <a:solidFill>
                                <a:schemeClr val="tx2"/>
                              </a:solidFill>
                              <a:latin typeface="+mn-lt"/>
                              <a:ea typeface="+mn-ea"/>
                              <a:cs typeface="+mn-cs"/>
                            </a:rPr>
                          </a:br>
                          <a:r>
                            <a:rPr lang="en-IN" sz="2800" b="0" i="1"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endParaRPr lang="en-IN" sz="2800" b="0" i="0" u="none" strike="noStrike" kern="1200" baseline="0" dirty="0">
                            <a:solidFill>
                              <a:schemeClr val="tx2"/>
                            </a:solidFill>
                            <a:latin typeface="+mn-lt"/>
                            <a:ea typeface="+mn-ea"/>
                            <a:cs typeface="+mn-cs"/>
                          </a:endParaRPr>
                        </a:p>
                        <a:p>
                          <a:pPr>
                            <a:spcAft>
                              <a:spcPts val="600"/>
                            </a:spcAft>
                          </a:pPr>
                          <a:r>
                            <a:rPr lang="en-IN" sz="2800" b="0" i="0" u="none" strike="noStrike" kern="1200" baseline="0" dirty="0">
                              <a:solidFill>
                                <a:schemeClr val="tx2"/>
                              </a:solidFill>
                              <a:latin typeface="+mn-lt"/>
                              <a:ea typeface="+mn-ea"/>
                              <a:cs typeface="+mn-cs"/>
                            </a:rPr>
                            <a:t>5. </a:t>
                          </a:r>
                        </a:p>
                        <a:p>
                          <a:r>
                            <a:rPr lang="en-IN" sz="2800" b="0" i="0" u="none" strike="noStrike" kern="1200" baseline="0" dirty="0">
                              <a:solidFill>
                                <a:schemeClr val="tx2"/>
                              </a:solidFill>
                              <a:latin typeface="+mn-lt"/>
                              <a:ea typeface="+mn-ea"/>
                              <a:cs typeface="+mn-cs"/>
                            </a:rPr>
                            <a:t>6. </a:t>
                          </a:r>
                          <a:endParaRPr lang="en-IN"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149586207"/>
                  </p:ext>
                </p:extLst>
              </p:nvPr>
            </p:nvGraphicFramePr>
            <p:xfrm>
              <a:off x="459873" y="2311803"/>
              <a:ext cx="11155680" cy="3981196"/>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594360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463036">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6696" r="-114269" b="-4745"/>
                          </a:stretch>
                        </a:blipFill>
                      </a:tcPr>
                    </a:tc>
                    <a:tc>
                      <a:txBody>
                        <a:bodyPr/>
                        <a:lstStyle/>
                        <a:p>
                          <a:pPr>
                            <a:spcAft>
                              <a:spcPts val="600"/>
                            </a:spcAft>
                          </a:pPr>
                          <a:r>
                            <a:rPr lang="en-IN" sz="2800" b="0" i="0" u="none" strike="noStrike" kern="1200" baseline="0" dirty="0">
                              <a:solidFill>
                                <a:schemeClr val="tx2"/>
                              </a:solidFill>
                              <a:latin typeface="+mn-lt"/>
                              <a:ea typeface="+mn-ea"/>
                              <a:cs typeface="+mn-cs"/>
                            </a:rPr>
                            <a:t>1.</a:t>
                          </a:r>
                          <a:br>
                            <a:rPr lang="en-IN" sz="2800" b="0" i="0" u="none" strike="noStrike" kern="1200" baseline="0" dirty="0">
                              <a:solidFill>
                                <a:schemeClr val="tx2"/>
                              </a:solidFill>
                              <a:latin typeface="+mn-lt"/>
                              <a:ea typeface="+mn-ea"/>
                              <a:cs typeface="+mn-cs"/>
                            </a:rPr>
                          </a:br>
                          <a:r>
                            <a:rPr lang="en-IN" sz="2800" b="0" i="1"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endParaRPr lang="en-IN" sz="2800" b="0" i="0" u="none" strike="noStrike" kern="1200" baseline="0" dirty="0">
                            <a:solidFill>
                              <a:schemeClr val="tx2"/>
                            </a:solidFill>
                            <a:latin typeface="+mn-lt"/>
                            <a:ea typeface="+mn-ea"/>
                            <a:cs typeface="+mn-cs"/>
                          </a:endParaRPr>
                        </a:p>
                        <a:p>
                          <a:pPr>
                            <a:spcAft>
                              <a:spcPts val="600"/>
                            </a:spcAft>
                          </a:pPr>
                          <a:r>
                            <a:rPr lang="en-IN" sz="2800" b="0" i="0" u="none" strike="noStrike" kern="1200" baseline="0" dirty="0">
                              <a:solidFill>
                                <a:schemeClr val="tx2"/>
                              </a:solidFill>
                              <a:latin typeface="+mn-lt"/>
                              <a:ea typeface="+mn-ea"/>
                              <a:cs typeface="+mn-cs"/>
                            </a:rPr>
                            <a:t>5. </a:t>
                          </a:r>
                        </a:p>
                        <a:p>
                          <a:r>
                            <a:rPr lang="en-IN" sz="2800" b="0" i="0" u="none" strike="noStrike" kern="1200" baseline="0" dirty="0">
                              <a:solidFill>
                                <a:schemeClr val="tx2"/>
                              </a:solidFill>
                              <a:latin typeface="+mn-lt"/>
                              <a:ea typeface="+mn-ea"/>
                              <a:cs typeface="+mn-cs"/>
                            </a:rPr>
                            <a:t>6. </a:t>
                          </a:r>
                          <a:endParaRPr lang="en-IN" sz="1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spTree>
    <p:extLst>
      <p:ext uri="{BB962C8B-B14F-4D97-AF65-F5344CB8AC3E}">
        <p14:creationId xmlns:p14="http://schemas.microsoft.com/office/powerpoint/2010/main" val="430293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746430498"/>
                  </p:ext>
                </p:extLst>
              </p:nvPr>
            </p:nvGraphicFramePr>
            <p:xfrm>
              <a:off x="459873" y="2311804"/>
              <a:ext cx="11247120" cy="3048889"/>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6035040">
                      <a:extLst>
                        <a:ext uri="{9D8B030D-6E8A-4147-A177-3AD203B41FA5}">
                          <a16:colId xmlns:a16="http://schemas.microsoft.com/office/drawing/2014/main" val="1480376890"/>
                        </a:ext>
                      </a:extLst>
                    </a:gridCol>
                  </a:tblGrid>
                  <a:tr h="46969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330834">
                    <a:tc>
                      <a:txBody>
                        <a:bodyPr/>
                        <a:lstStyle/>
                        <a:p>
                          <a:pPr>
                            <a:spcAft>
                              <a:spcPts val="600"/>
                            </a:spcAft>
                          </a:pPr>
                          <a:r>
                            <a:rPr lang="en-IN" sz="2800" b="0" i="0" u="none" strike="noStrike" kern="1200" baseline="0" dirty="0">
                              <a:solidFill>
                                <a:schemeClr val="tx2"/>
                              </a:solidFill>
                              <a:latin typeface="+mn-lt"/>
                              <a:ea typeface="+mn-ea"/>
                              <a:cs typeface="+mn-cs"/>
                            </a:rPr>
                            <a:t>7.</a:t>
                          </a:r>
                          <a:r>
                            <a:rPr lang="en-IN" sz="2800" b="0" i="1" u="none" strike="noStrike" kern="1200" baseline="0" dirty="0">
                              <a:solidFill>
                                <a:schemeClr val="tx2"/>
                              </a:solidFill>
                              <a:latin typeface="+mn-lt"/>
                              <a:ea typeface="+mn-ea"/>
                              <a:cs typeface="+mn-cs"/>
                            </a:rPr>
                            <a:t> 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KJ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HI </a:t>
                          </a:r>
                          <a:r>
                            <a:rPr lang="en-US" sz="1800" b="0" i="0" u="none" strike="noStrike" kern="1200" baseline="0" dirty="0">
                              <a:solidFill>
                                <a:schemeClr val="dk1"/>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8. </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 </a:t>
                          </a:r>
                          <a:r>
                            <a:rPr lang="en-IN" sz="2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9.</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2</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2</a:t>
                          </a:r>
                          <a:r>
                            <a:rPr lang="en-IN" sz="2800" b="0" i="1" u="none" strike="noStrike" kern="1200" baseline="0" dirty="0">
                              <a:solidFill>
                                <a:schemeClr val="tx2"/>
                              </a:solidFill>
                              <a:latin typeface="+mn-lt"/>
                              <a:ea typeface="+mn-ea"/>
                              <a:cs typeface="+mn-cs"/>
                            </a:rPr>
                            <a:t>GH </a:t>
                          </a:r>
                          <a:r>
                            <a:rPr lang="en-IN" sz="1800" b="0" i="0" u="none" strike="noStrike" kern="1200" baseline="0" dirty="0">
                              <a:solidFill>
                                <a:schemeClr val="dk1"/>
                              </a:solidFill>
                              <a:latin typeface="+mn-lt"/>
                              <a:ea typeface="+mn-ea"/>
                              <a:cs typeface="+mn-cs"/>
                            </a:rPr>
                            <a:t>		</a:t>
                          </a:r>
                        </a:p>
                        <a:p>
                          <a:pPr>
                            <a:spcAft>
                              <a:spcPts val="600"/>
                            </a:spcAft>
                          </a:pPr>
                          <a:r>
                            <a:rPr lang="en-IN" sz="2800" b="0" i="0" u="none" strike="noStrike" kern="1200" baseline="0" dirty="0">
                              <a:solidFill>
                                <a:schemeClr val="tx2"/>
                              </a:solidFill>
                              <a:latin typeface="+mn-lt"/>
                              <a:ea typeface="+mn-ea"/>
                              <a:cs typeface="+mn-cs"/>
                            </a:rPr>
                            <a:t>10.</a:t>
                          </a:r>
                          <a:r>
                            <a:rPr lang="en-IN"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a:t>
                          </a:r>
                          <a:r>
                            <a:rPr lang="en-IN" sz="1800" b="0" i="1" u="none" strike="noStrike" kern="1200" baseline="0" dirty="0">
                              <a:solidFill>
                                <a:schemeClr val="dk1"/>
                              </a:solidFill>
                              <a:latin typeface="+mn-lt"/>
                              <a:ea typeface="+mn-ea"/>
                              <a:cs typeface="+mn-cs"/>
                            </a:rPr>
                            <a:t> </a:t>
                          </a:r>
                          <a:r>
                            <a:rPr lang="en-IN" sz="1800" b="0" i="0" u="none" strike="noStrike" kern="1200" baseline="0" dirty="0">
                              <a:solidFill>
                                <a:schemeClr val="dk1"/>
                              </a:solidFill>
                              <a:latin typeface="+mn-lt"/>
                              <a:ea typeface="+mn-ea"/>
                              <a:cs typeface="+mn-cs"/>
                            </a:rPr>
                            <a:t>	</a:t>
                          </a:r>
                        </a:p>
                        <a:p>
                          <a:r>
                            <a:rPr lang="en-US" sz="2800" b="0" i="0" u="none" strike="noStrike" kern="1200" baseline="0" dirty="0">
                              <a:solidFill>
                                <a:schemeClr val="tx2"/>
                              </a:solidFill>
                              <a:latin typeface="+mn-lt"/>
                              <a:ea typeface="+mn-ea"/>
                              <a:cs typeface="+mn-cs"/>
                            </a:rPr>
                            <a:t>11.</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𝐺𝐾</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𝐺𝐻</m:t>
                                  </m:r>
                                </m:e>
                              </m:acc>
                            </m:oMath>
                          </a14:m>
                          <a:r>
                            <a:rPr lang="en-IN" sz="2800" b="0" i="1" u="none" strike="noStrike" kern="1200" baseline="0" dirty="0">
                              <a:solidFill>
                                <a:schemeClr val="tx2"/>
                              </a:solidFill>
                              <a:latin typeface="+mn-lt"/>
                              <a:ea typeface="+mn-ea"/>
                              <a:cs typeface="+mn-cs"/>
                            </a:rPr>
                            <a:t> </a:t>
                          </a:r>
                          <a:endParaRPr lang="en-IN" sz="2800" b="0" i="0" u="none" strike="noStrike" kern="1200" baseline="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en-IN" sz="2800" b="0" i="0" u="none" strike="noStrike" kern="1200" baseline="0" dirty="0">
                              <a:solidFill>
                                <a:schemeClr val="tx2"/>
                              </a:solidFill>
                              <a:latin typeface="+mn-lt"/>
                              <a:ea typeface="+mn-ea"/>
                              <a:cs typeface="+mn-cs"/>
                            </a:rPr>
                            <a:t>7.</a:t>
                          </a:r>
                          <a:r>
                            <a:rPr lang="en-IN" sz="2800" b="0" i="1"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8.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9.</a:t>
                          </a:r>
                          <a:r>
                            <a:rPr lang="en-US" sz="2800" b="1" i="0" u="none" strike="noStrike" kern="1200" baseline="0" dirty="0">
                              <a:solidFill>
                                <a:schemeClr val="tx2"/>
                              </a:solidFill>
                              <a:latin typeface="+mn-lt"/>
                              <a:ea typeface="+mn-ea"/>
                              <a:cs typeface="+mn-cs"/>
                            </a:rPr>
                            <a:t> </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10.</a:t>
                          </a:r>
                          <a:r>
                            <a:rPr lang="en-IN" sz="2800" b="1" i="0" u="none" strike="noStrike" kern="1200" baseline="0" dirty="0">
                              <a:solidFill>
                                <a:schemeClr val="tx2"/>
                              </a:solidFill>
                              <a:latin typeface="+mn-lt"/>
                              <a:ea typeface="+mn-ea"/>
                              <a:cs typeface="+mn-cs"/>
                            </a:rPr>
                            <a:t> </a:t>
                          </a:r>
                          <a:endParaRPr lang="en-IN" sz="2800" b="0" i="0" u="none" strike="noStrike" kern="1200" baseline="0" dirty="0">
                            <a:solidFill>
                              <a:schemeClr val="tx2"/>
                            </a:solidFill>
                            <a:latin typeface="+mn-lt"/>
                            <a:ea typeface="+mn-ea"/>
                            <a:cs typeface="+mn-cs"/>
                          </a:endParaRPr>
                        </a:p>
                        <a:p>
                          <a:r>
                            <a:rPr lang="en-IN" sz="2800" b="0" i="0" u="none" strike="noStrike" kern="1200" baseline="0" dirty="0">
                              <a:solidFill>
                                <a:schemeClr val="tx2"/>
                              </a:solidFill>
                              <a:latin typeface="+mn-lt"/>
                              <a:ea typeface="+mn-ea"/>
                              <a:cs typeface="+mn-cs"/>
                            </a:rPr>
                            <a:t>11.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746430498"/>
                  </p:ext>
                </p:extLst>
              </p:nvPr>
            </p:nvGraphicFramePr>
            <p:xfrm>
              <a:off x="459873" y="2311804"/>
              <a:ext cx="11247120" cy="3048889"/>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603504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53072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2837" r="-116023" b="-6490"/>
                          </a:stretch>
                        </a:blipFill>
                      </a:tcPr>
                    </a:tc>
                    <a:tc>
                      <a:txBody>
                        <a:bodyPr/>
                        <a:lstStyle/>
                        <a:p>
                          <a:pPr>
                            <a:spcAft>
                              <a:spcPts val="600"/>
                            </a:spcAft>
                          </a:pPr>
                          <a:r>
                            <a:rPr lang="en-IN" sz="2800" b="0" i="0" u="none" strike="noStrike" kern="1200" baseline="0" dirty="0">
                              <a:solidFill>
                                <a:schemeClr val="tx2"/>
                              </a:solidFill>
                              <a:latin typeface="+mn-lt"/>
                              <a:ea typeface="+mn-ea"/>
                              <a:cs typeface="+mn-cs"/>
                            </a:rPr>
                            <a:t>7.</a:t>
                          </a:r>
                          <a:r>
                            <a:rPr lang="en-IN" sz="2800" b="0" i="1"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8.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9.</a:t>
                          </a:r>
                          <a:r>
                            <a:rPr lang="en-US" sz="2800" b="1" i="0" u="none" strike="noStrike" kern="1200" baseline="0" dirty="0">
                              <a:solidFill>
                                <a:schemeClr val="tx2"/>
                              </a:solidFill>
                              <a:latin typeface="+mn-lt"/>
                              <a:ea typeface="+mn-ea"/>
                              <a:cs typeface="+mn-cs"/>
                            </a:rPr>
                            <a:t> </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10.</a:t>
                          </a:r>
                          <a:r>
                            <a:rPr lang="en-IN" sz="2800" b="1" i="0" u="none" strike="noStrike" kern="1200" baseline="0" dirty="0">
                              <a:solidFill>
                                <a:schemeClr val="tx2"/>
                              </a:solidFill>
                              <a:latin typeface="+mn-lt"/>
                              <a:ea typeface="+mn-ea"/>
                              <a:cs typeface="+mn-cs"/>
                            </a:rPr>
                            <a:t> </a:t>
                          </a:r>
                          <a:endParaRPr lang="en-IN" sz="2800" b="0" i="0" u="none" strike="noStrike" kern="1200" baseline="0" dirty="0">
                            <a:solidFill>
                              <a:schemeClr val="tx2"/>
                            </a:solidFill>
                            <a:latin typeface="+mn-lt"/>
                            <a:ea typeface="+mn-ea"/>
                            <a:cs typeface="+mn-cs"/>
                          </a:endParaRPr>
                        </a:p>
                        <a:p>
                          <a:r>
                            <a:rPr lang="en-IN" sz="2800" b="0" i="0" u="none" strike="noStrike" kern="1200" baseline="0" dirty="0">
                              <a:solidFill>
                                <a:schemeClr val="tx2"/>
                              </a:solidFill>
                              <a:latin typeface="+mn-lt"/>
                              <a:ea typeface="+mn-ea"/>
                              <a:cs typeface="+mn-cs"/>
                            </a:rPr>
                            <a:t>11.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spTree>
    <p:extLst>
      <p:ext uri="{BB962C8B-B14F-4D97-AF65-F5344CB8AC3E}">
        <p14:creationId xmlns:p14="http://schemas.microsoft.com/office/powerpoint/2010/main" val="2055629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60793252"/>
                  </p:ext>
                </p:extLst>
              </p:nvPr>
            </p:nvGraphicFramePr>
            <p:xfrm>
              <a:off x="459873" y="2311803"/>
              <a:ext cx="11155680" cy="3981196"/>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5943600">
                      <a:extLst>
                        <a:ext uri="{9D8B030D-6E8A-4147-A177-3AD203B41FA5}">
                          <a16:colId xmlns:a16="http://schemas.microsoft.com/office/drawing/2014/main" val="1480376890"/>
                        </a:ext>
                      </a:extLst>
                    </a:gridCol>
                  </a:tblGrid>
                  <a:tr h="431686">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255530">
                    <a:tc>
                      <a:txBody>
                        <a:bodyPr/>
                        <a:lstStyle/>
                        <a:p>
                          <a:pPr marL="360363" indent="-360363">
                            <a:spcAft>
                              <a:spcPts val="6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K </a:t>
                          </a:r>
                          <a:r>
                            <a:rPr lang="en-US" sz="2800" b="0" i="0" u="none" strike="noStrike" kern="1200" baseline="0" dirty="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𝐺𝐽</m:t>
                                  </m:r>
                                </m:e>
                              </m:acc>
                            </m:oMath>
                          </a14:m>
                          <a:r>
                            <a:rPr lang="en-US" sz="2800" b="0" i="0" u="none" strike="noStrike" kern="1200" baseline="0" dirty="0">
                              <a:solidFill>
                                <a:schemeClr val="tx2"/>
                              </a:solidFill>
                              <a:latin typeface="+mn-lt"/>
                              <a:ea typeface="+mn-ea"/>
                              <a:cs typeface="+mn-cs"/>
                            </a:rPr>
                            <a:t>.</a:t>
                          </a:r>
                          <a:br>
                            <a:rPr lang="en-US" sz="2800" b="0" i="0" u="none" strike="noStrike" kern="1200" baseline="0" dirty="0">
                              <a:solidFill>
                                <a:schemeClr val="tx2"/>
                              </a:solidFill>
                              <a:latin typeface="+mn-lt"/>
                              <a:ea typeface="+mn-ea"/>
                              <a:cs typeface="+mn-cs"/>
                            </a:rPr>
                          </a:br>
                          <a:r>
                            <a:rPr lang="en-US" sz="2800" b="0" i="1" u="none" strike="noStrike" kern="1200" baseline="0" dirty="0">
                              <a:solidFill>
                                <a:schemeClr val="tx2"/>
                              </a:solidFill>
                              <a:latin typeface="+mn-lt"/>
                              <a:ea typeface="+mn-ea"/>
                              <a:cs typeface="+mn-cs"/>
                            </a:rPr>
                            <a:t>H </a:t>
                          </a:r>
                          <a:r>
                            <a:rPr lang="en-US" sz="2800" b="0" i="0" u="none" strike="noStrike" kern="1200" baseline="0" dirty="0">
                              <a:solidFill>
                                <a:schemeClr val="tx2"/>
                              </a:solidFill>
                              <a:latin typeface="+mn-lt"/>
                              <a:ea typeface="+mn-ea"/>
                              <a:cs typeface="+mn-cs"/>
                            </a:rPr>
                            <a:t>is the midpoint of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𝐺𝐼</m:t>
                                  </m:r>
                                </m:e>
                              </m:acc>
                            </m:oMath>
                          </a14:m>
                          <a:r>
                            <a:rPr lang="en-US" sz="2800" b="0" i="0" u="none" strike="noStrike" kern="1200" baseline="0" dirty="0">
                              <a:solidFill>
                                <a:schemeClr val="tx2"/>
                              </a:solidFill>
                              <a:latin typeface="+mn-lt"/>
                              <a:ea typeface="+mn-ea"/>
                              <a:cs typeface="+mn-cs"/>
                            </a:rPr>
                            <a:t>.</a:t>
                          </a:r>
                          <a:r>
                            <a:rPr lang="en-US" sz="1800" b="0" i="0" u="none" strike="noStrike" kern="1200" baseline="0" dirty="0">
                              <a:solidFill>
                                <a:schemeClr val="dk1"/>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𝐺𝐾</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𝐾𝐽</m:t>
                                  </m:r>
                                </m:e>
                              </m:acc>
                            </m:oMath>
                          </a14:m>
                          <a:r>
                            <a:rPr lang="en-IN" sz="2800" dirty="0">
                              <a:solidFill>
                                <a:schemeClr val="tx2"/>
                              </a:solidFill>
                            </a:rPr>
                            <a:t>; </a:t>
                          </a:r>
                          <a14:m>
                            <m:oMath xmlns:m="http://schemas.openxmlformats.org/officeDocument/2006/math">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𝐺𝐻</m:t>
                                  </m:r>
                                </m:e>
                              </m:acc>
                              <m:r>
                                <a:rPr lang="en-IN" sz="2800" b="0" i="1" dirty="0" smtClean="0">
                                  <a:solidFill>
                                    <a:schemeClr val="tx2"/>
                                  </a:solidFill>
                                  <a:latin typeface="Cambria Math" panose="02040503050406030204" pitchFamily="18" charset="0"/>
                                  <a:ea typeface="+mn-ea"/>
                                </a:rPr>
                                <m:t>≅</m:t>
                              </m:r>
                              <m:acc>
                                <m:accPr>
                                  <m:chr m:val="̅"/>
                                  <m:ctrlPr>
                                    <a:rPr lang="en-US"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𝐻𝐼</m:t>
                                  </m:r>
                                </m:e>
                              </m:acc>
                            </m:oMath>
                          </a14:m>
                          <a:r>
                            <a:rPr lang="en-IN" sz="2800" b="0" i="1" u="none" strike="noStrike" kern="1200" baseline="0" dirty="0">
                              <a:solidFill>
                                <a:schemeClr val="tx2"/>
                              </a:solidFill>
                              <a:latin typeface="+mn-lt"/>
                              <a:ea typeface="+mn-ea"/>
                              <a:cs typeface="+mn-cs"/>
                            </a:rPr>
                            <a:t> </a:t>
                          </a:r>
                          <a:r>
                            <a:rPr lang="en-IN" sz="1800" b="0" i="0" u="none" strike="noStrike" kern="1200" baseline="0" dirty="0">
                              <a:solidFill>
                                <a:schemeClr val="dk1"/>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GK</a:t>
                          </a:r>
                          <a:r>
                            <a:rPr lang="en-US" sz="2800" b="0" i="0" u="none" strike="noStrike" kern="1200" baseline="0" dirty="0">
                              <a:solidFill>
                                <a:schemeClr val="tx2"/>
                              </a:solidFill>
                              <a:latin typeface="+mn-lt"/>
                              <a:ea typeface="+mn-ea"/>
                              <a:cs typeface="+mn-cs"/>
                            </a:rPr>
                            <a:t> = </a:t>
                          </a:r>
                          <a:r>
                            <a:rPr lang="en-US" sz="2800" b="0" i="1" u="none" strike="noStrike" kern="1200" baseline="0" dirty="0">
                              <a:solidFill>
                                <a:schemeClr val="tx2"/>
                              </a:solidFill>
                              <a:latin typeface="+mn-lt"/>
                              <a:ea typeface="+mn-ea"/>
                              <a:cs typeface="+mn-cs"/>
                            </a:rPr>
                            <a:t>KJ</a:t>
                          </a:r>
                          <a:r>
                            <a:rPr lang="en-US" sz="2800" b="0"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GH</a:t>
                          </a:r>
                          <a:r>
                            <a:rPr lang="en-US" sz="2800" b="0" i="0" u="none" strike="noStrike" kern="1200" baseline="0" dirty="0">
                              <a:solidFill>
                                <a:schemeClr val="tx2"/>
                              </a:solidFill>
                              <a:latin typeface="+mn-lt"/>
                              <a:ea typeface="+mn-ea"/>
                              <a:cs typeface="+mn-cs"/>
                            </a:rPr>
                            <a:t> = </a:t>
                          </a:r>
                          <a:r>
                            <a:rPr lang="en-US" sz="2800" b="0" i="1" u="none" strike="noStrike" kern="1200" baseline="0" dirty="0">
                              <a:solidFill>
                                <a:schemeClr val="tx2"/>
                              </a:solidFill>
                              <a:latin typeface="+mn-lt"/>
                              <a:ea typeface="+mn-ea"/>
                              <a:cs typeface="+mn-cs"/>
                            </a:rPr>
                            <a:t>HI</a:t>
                          </a:r>
                          <a:r>
                            <a:rPr lang="en-IN" sz="1800" b="0" i="0" u="none" strike="noStrike" kern="1200" baseline="0" dirty="0">
                              <a:solidFill>
                                <a:schemeClr val="dk1"/>
                              </a:solidFill>
                              <a:latin typeface="+mn-lt"/>
                              <a:ea typeface="+mn-ea"/>
                              <a:cs typeface="+mn-cs"/>
                            </a:rPr>
                            <a:t>	</a:t>
                          </a:r>
                        </a:p>
                        <a:p>
                          <a:pPr>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𝐺𝐽</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𝐺𝐼</m:t>
                                  </m:r>
                                </m:e>
                              </m:acc>
                            </m:oMath>
                          </a14:m>
                          <a:r>
                            <a:rPr lang="en-IN" sz="1800" b="0" i="0" u="none" strike="noStrike" kern="1200" baseline="0" dirty="0">
                              <a:solidFill>
                                <a:schemeClr val="dk1"/>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5.</a:t>
                          </a:r>
                          <a:r>
                            <a:rPr lang="en-US" sz="2800" b="1" i="0" u="none" strike="noStrike" kern="1200" baseline="0" dirty="0">
                              <a:solidFill>
                                <a:schemeClr val="tx2"/>
                              </a:solidFill>
                              <a:latin typeface="+mn-lt"/>
                              <a:ea typeface="+mn-ea"/>
                              <a:cs typeface="+mn-cs"/>
                            </a:rPr>
                            <a:t> </a:t>
                          </a:r>
                          <a:r>
                            <a:rPr lang="en-US" sz="2800" b="0" i="1" u="none" strike="noStrike" kern="1200" baseline="0" dirty="0">
                              <a:solidFill>
                                <a:schemeClr val="tx2"/>
                              </a:solidFill>
                              <a:latin typeface="+mn-lt"/>
                              <a:ea typeface="+mn-ea"/>
                              <a:cs typeface="+mn-cs"/>
                            </a:rPr>
                            <a:t>GJ</a:t>
                          </a:r>
                          <a:r>
                            <a:rPr lang="en-US" sz="2800" b="0" i="0" u="none" strike="noStrike" kern="1200" baseline="0" dirty="0">
                              <a:solidFill>
                                <a:schemeClr val="tx2"/>
                              </a:solidFill>
                              <a:latin typeface="+mn-lt"/>
                              <a:ea typeface="+mn-ea"/>
                              <a:cs typeface="+mn-cs"/>
                            </a:rPr>
                            <a:t> = </a:t>
                          </a:r>
                          <a:r>
                            <a:rPr lang="en-US" sz="2800" b="0" i="1" u="none" strike="noStrike" kern="1200" baseline="0" dirty="0">
                              <a:solidFill>
                                <a:schemeClr val="tx2"/>
                              </a:solidFill>
                              <a:latin typeface="+mn-lt"/>
                              <a:ea typeface="+mn-ea"/>
                              <a:cs typeface="+mn-cs"/>
                            </a:rPr>
                            <a:t>GI</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6.</a:t>
                          </a:r>
                          <a:r>
                            <a:rPr lang="en-IN" sz="2800" b="1"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GJ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GK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KJ; GI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GH </a:t>
                          </a:r>
                          <a:r>
                            <a:rPr lang="nb-NO" sz="2800" b="0" i="0" u="none" strike="noStrike" kern="1200" baseline="0" dirty="0">
                              <a:solidFill>
                                <a:schemeClr val="tx2"/>
                              </a:solidFill>
                              <a:latin typeface="+mn-lt"/>
                              <a:ea typeface="+mn-ea"/>
                              <a:cs typeface="+mn-cs"/>
                            </a:rPr>
                            <a:t>+ </a:t>
                          </a:r>
                          <a:r>
                            <a:rPr lang="nb-NO" sz="2800" b="0" i="1" u="none" strike="noStrike" kern="1200" baseline="0" dirty="0">
                              <a:solidFill>
                                <a:schemeClr val="tx2"/>
                              </a:solidFill>
                              <a:latin typeface="+mn-lt"/>
                              <a:ea typeface="+mn-ea"/>
                              <a:cs typeface="+mn-cs"/>
                            </a:rPr>
                            <a:t>HI</a:t>
                          </a:r>
                          <a:endParaRPr lang="en-IN" sz="28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Given</a:t>
                          </a:r>
                          <a:br>
                            <a:rPr lang="en-IN" sz="2800" b="0" i="0" u="none" strike="noStrike" kern="1200" baseline="0" dirty="0">
                              <a:solidFill>
                                <a:srgbClr val="FF0000"/>
                              </a:solidFill>
                              <a:latin typeface="+mn-lt"/>
                              <a:ea typeface="+mn-ea"/>
                              <a:cs typeface="+mn-cs"/>
                            </a:rPr>
                          </a:br>
                          <a:r>
                            <a:rPr lang="en-IN" sz="2800" b="0" i="1"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r>
                            <a:rPr lang="en-US" sz="2800" b="0" i="0" u="none" strike="noStrike" kern="1200" baseline="0" dirty="0">
                              <a:solidFill>
                                <a:srgbClr val="FF0000"/>
                              </a:solidFill>
                              <a:latin typeface="+mn-lt"/>
                              <a:ea typeface="+mn-ea"/>
                              <a:cs typeface="+mn-cs"/>
                            </a:rPr>
                            <a:t>Midpoint Theorem</a:t>
                          </a:r>
                          <a:endParaRPr lang="en-IN" sz="2800" b="0" i="1" u="none" strike="noStrike" kern="1200" baseline="0" dirty="0">
                            <a:solidFill>
                              <a:srgbClr val="FF0000"/>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Definition of congruence</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Given</a:t>
                          </a:r>
                        </a:p>
                        <a:p>
                          <a:pPr>
                            <a:spcAft>
                              <a:spcPts val="600"/>
                            </a:spcAft>
                          </a:pPr>
                          <a:r>
                            <a:rPr lang="en-IN" sz="2800" b="0" i="0" u="none" strike="noStrike" kern="1200" baseline="0" dirty="0">
                              <a:solidFill>
                                <a:schemeClr val="tx2"/>
                              </a:solidFill>
                              <a:latin typeface="+mn-lt"/>
                              <a:ea typeface="+mn-ea"/>
                              <a:cs typeface="+mn-cs"/>
                            </a:rPr>
                            <a:t>5. </a:t>
                          </a:r>
                          <a:r>
                            <a:rPr lang="en-IN" sz="2800" b="0" i="0" u="none" strike="noStrike" kern="1200" baseline="0" dirty="0">
                              <a:solidFill>
                                <a:srgbClr val="FF0000"/>
                              </a:solidFill>
                              <a:latin typeface="+mn-lt"/>
                              <a:ea typeface="+mn-ea"/>
                              <a:cs typeface="+mn-cs"/>
                            </a:rPr>
                            <a:t>Definition of congruence</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6. </a:t>
                          </a:r>
                          <a:r>
                            <a:rPr lang="en-IN" sz="2800" b="0" i="0" u="none" strike="noStrike" kern="1200" baseline="0" dirty="0">
                              <a:solidFill>
                                <a:srgbClr val="FF0000"/>
                              </a:solidFill>
                              <a:latin typeface="+mn-lt"/>
                              <a:ea typeface="+mn-ea"/>
                              <a:cs typeface="+mn-cs"/>
                            </a:rPr>
                            <a:t>Segment Addition Postulate</a:t>
                          </a:r>
                          <a:endParaRPr lang="en-IN" sz="1800" b="0" i="0" u="none" strike="noStrike" kern="1200" baseline="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60793252"/>
                  </p:ext>
                </p:extLst>
              </p:nvPr>
            </p:nvGraphicFramePr>
            <p:xfrm>
              <a:off x="459873" y="2311803"/>
              <a:ext cx="11155680" cy="3981196"/>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594360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3463036">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6696" r="-114269" b="-4745"/>
                          </a:stretch>
                        </a:blipFill>
                      </a:tcPr>
                    </a:tc>
                    <a:tc>
                      <a:txBody>
                        <a:bodyPr/>
                        <a:lstStyle/>
                        <a:p>
                          <a:pPr>
                            <a:spcAft>
                              <a:spcPts val="600"/>
                            </a:spcAft>
                          </a:pPr>
                          <a:r>
                            <a:rPr lang="en-IN" sz="2800" b="0" i="0" u="none" strike="noStrike" kern="1200" baseline="0" dirty="0">
                              <a:solidFill>
                                <a:schemeClr val="tx2"/>
                              </a:solidFill>
                              <a:latin typeface="+mn-lt"/>
                              <a:ea typeface="+mn-ea"/>
                              <a:cs typeface="+mn-cs"/>
                            </a:rPr>
                            <a:t>1.</a:t>
                          </a:r>
                          <a:r>
                            <a:rPr lang="en-IN" sz="2800" b="0" i="1"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Given</a:t>
                          </a:r>
                          <a:br>
                            <a:rPr lang="en-IN" sz="2800" b="0" i="0" u="none" strike="noStrike" kern="1200" baseline="0" dirty="0">
                              <a:solidFill>
                                <a:srgbClr val="FF0000"/>
                              </a:solidFill>
                              <a:latin typeface="+mn-lt"/>
                              <a:ea typeface="+mn-ea"/>
                              <a:cs typeface="+mn-cs"/>
                            </a:rPr>
                          </a:br>
                          <a:r>
                            <a:rPr lang="en-IN" sz="2800" b="0" i="1" u="none" strike="noStrike" kern="1200" baseline="0" dirty="0">
                              <a:solidFill>
                                <a:schemeClr val="tx2"/>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2. </a:t>
                          </a:r>
                          <a:r>
                            <a:rPr lang="en-US" sz="2800" b="0" i="0" u="none" strike="noStrike" kern="1200" baseline="0" dirty="0">
                              <a:solidFill>
                                <a:srgbClr val="FF0000"/>
                              </a:solidFill>
                              <a:latin typeface="+mn-lt"/>
                              <a:ea typeface="+mn-ea"/>
                              <a:cs typeface="+mn-cs"/>
                            </a:rPr>
                            <a:t>Midpoint Theorem</a:t>
                          </a:r>
                          <a:endParaRPr lang="en-IN" sz="2800" b="0" i="1" u="none" strike="noStrike" kern="1200" baseline="0" dirty="0">
                            <a:solidFill>
                              <a:srgbClr val="FF0000"/>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3.</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Definition of congruence</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4.</a:t>
                          </a:r>
                          <a:r>
                            <a:rPr lang="en-IN"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Given</a:t>
                          </a:r>
                        </a:p>
                        <a:p>
                          <a:pPr>
                            <a:spcAft>
                              <a:spcPts val="600"/>
                            </a:spcAft>
                          </a:pPr>
                          <a:r>
                            <a:rPr lang="en-IN" sz="2800" b="0" i="0" u="none" strike="noStrike" kern="1200" baseline="0" dirty="0">
                              <a:solidFill>
                                <a:schemeClr val="tx2"/>
                              </a:solidFill>
                              <a:latin typeface="+mn-lt"/>
                              <a:ea typeface="+mn-ea"/>
                              <a:cs typeface="+mn-cs"/>
                            </a:rPr>
                            <a:t>5. </a:t>
                          </a:r>
                          <a:r>
                            <a:rPr lang="en-IN" sz="2800" b="0" i="0" u="none" strike="noStrike" kern="1200" baseline="0" dirty="0">
                              <a:solidFill>
                                <a:srgbClr val="FF0000"/>
                              </a:solidFill>
                              <a:latin typeface="+mn-lt"/>
                              <a:ea typeface="+mn-ea"/>
                              <a:cs typeface="+mn-cs"/>
                            </a:rPr>
                            <a:t>Definition of congruence</a:t>
                          </a:r>
                          <a:r>
                            <a:rPr lang="en-IN" sz="2800" b="0" i="0" u="none" strike="noStrike" kern="1200" baseline="0" dirty="0">
                              <a:solidFill>
                                <a:schemeClr val="tx2"/>
                              </a:solidFill>
                              <a:latin typeface="+mn-lt"/>
                              <a:ea typeface="+mn-ea"/>
                              <a:cs typeface="+mn-cs"/>
                            </a:rPr>
                            <a:t> </a:t>
                          </a:r>
                        </a:p>
                        <a:p>
                          <a:r>
                            <a:rPr lang="en-IN" sz="2800" b="0" i="0" u="none" strike="noStrike" kern="1200" baseline="0" dirty="0">
                              <a:solidFill>
                                <a:schemeClr val="tx2"/>
                              </a:solidFill>
                              <a:latin typeface="+mn-lt"/>
                              <a:ea typeface="+mn-ea"/>
                              <a:cs typeface="+mn-cs"/>
                            </a:rPr>
                            <a:t>6. </a:t>
                          </a:r>
                          <a:r>
                            <a:rPr lang="en-IN" sz="2800" b="0" i="0" u="none" strike="noStrike" kern="1200" baseline="0" dirty="0">
                              <a:solidFill>
                                <a:srgbClr val="FF0000"/>
                              </a:solidFill>
                              <a:latin typeface="+mn-lt"/>
                              <a:ea typeface="+mn-ea"/>
                              <a:cs typeface="+mn-cs"/>
                            </a:rPr>
                            <a:t>Segment Addition Postulate</a:t>
                          </a:r>
                          <a:endParaRPr lang="en-IN" sz="1800" b="0" i="0" u="none" strike="noStrike" kern="1200" baseline="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spTree>
    <p:extLst>
      <p:ext uri="{BB962C8B-B14F-4D97-AF65-F5344CB8AC3E}">
        <p14:creationId xmlns:p14="http://schemas.microsoft.com/office/powerpoint/2010/main" val="295001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06190007"/>
                  </p:ext>
                </p:extLst>
              </p:nvPr>
            </p:nvGraphicFramePr>
            <p:xfrm>
              <a:off x="459873" y="2311804"/>
              <a:ext cx="11247120" cy="3048889"/>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6035040">
                      <a:extLst>
                        <a:ext uri="{9D8B030D-6E8A-4147-A177-3AD203B41FA5}">
                          <a16:colId xmlns:a16="http://schemas.microsoft.com/office/drawing/2014/main" val="1480376890"/>
                        </a:ext>
                      </a:extLst>
                    </a:gridCol>
                  </a:tblGrid>
                  <a:tr h="46969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330834">
                    <a:tc>
                      <a:txBody>
                        <a:bodyPr/>
                        <a:lstStyle/>
                        <a:p>
                          <a:pPr>
                            <a:spcAft>
                              <a:spcPts val="600"/>
                            </a:spcAft>
                          </a:pPr>
                          <a:r>
                            <a:rPr lang="en-IN" sz="2800" b="0" i="0" u="none" strike="noStrike" kern="1200" baseline="0" dirty="0">
                              <a:solidFill>
                                <a:schemeClr val="tx2"/>
                              </a:solidFill>
                              <a:latin typeface="+mn-lt"/>
                              <a:ea typeface="+mn-ea"/>
                              <a:cs typeface="+mn-cs"/>
                            </a:rPr>
                            <a:t>7.</a:t>
                          </a:r>
                          <a:r>
                            <a:rPr lang="en-IN" sz="2800" b="0" i="1" u="none" strike="noStrike" kern="1200" baseline="0" dirty="0">
                              <a:solidFill>
                                <a:schemeClr val="tx2"/>
                              </a:solidFill>
                              <a:latin typeface="+mn-lt"/>
                              <a:ea typeface="+mn-ea"/>
                              <a:cs typeface="+mn-cs"/>
                            </a:rPr>
                            <a:t> 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KJ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HI </a:t>
                          </a:r>
                          <a:r>
                            <a:rPr lang="en-US" sz="1800" b="0" i="0" u="none" strike="noStrike" kern="1200" baseline="0" dirty="0">
                              <a:solidFill>
                                <a:schemeClr val="dk1"/>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8. </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 </a:t>
                          </a:r>
                          <a:r>
                            <a:rPr lang="en-IN" sz="2800" b="0" i="0" u="none" strike="noStrike" kern="1200" baseline="0" dirty="0">
                              <a:solidFill>
                                <a:schemeClr val="tx2"/>
                              </a:solidFill>
                              <a:latin typeface="+mn-lt"/>
                              <a:ea typeface="+mn-ea"/>
                              <a:cs typeface="+mn-cs"/>
                            </a:rPr>
                            <a:t>	</a:t>
                          </a:r>
                          <a:endParaRPr lang="en-IN" sz="2800" b="0" i="1" u="none" strike="noStrike" kern="1200" baseline="0" dirty="0">
                            <a:solidFill>
                              <a:schemeClr val="tx2"/>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9.</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chemeClr val="tx2"/>
                              </a:solidFill>
                              <a:latin typeface="+mn-lt"/>
                              <a:ea typeface="+mn-ea"/>
                              <a:cs typeface="+mn-cs"/>
                            </a:rPr>
                            <a:t>2</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2</a:t>
                          </a:r>
                          <a:r>
                            <a:rPr lang="en-IN" sz="2800" b="0" i="1" u="none" strike="noStrike" kern="1200" baseline="0" dirty="0">
                              <a:solidFill>
                                <a:schemeClr val="tx2"/>
                              </a:solidFill>
                              <a:latin typeface="+mn-lt"/>
                              <a:ea typeface="+mn-ea"/>
                              <a:cs typeface="+mn-cs"/>
                            </a:rPr>
                            <a:t>GH </a:t>
                          </a:r>
                          <a:r>
                            <a:rPr lang="en-IN" sz="1800" b="0" i="0" u="none" strike="noStrike" kern="1200" baseline="0" dirty="0">
                              <a:solidFill>
                                <a:schemeClr val="dk1"/>
                              </a:solidFill>
                              <a:latin typeface="+mn-lt"/>
                              <a:ea typeface="+mn-ea"/>
                              <a:cs typeface="+mn-cs"/>
                            </a:rPr>
                            <a:t>		</a:t>
                          </a:r>
                        </a:p>
                        <a:p>
                          <a:pPr>
                            <a:spcAft>
                              <a:spcPts val="600"/>
                            </a:spcAft>
                          </a:pPr>
                          <a:r>
                            <a:rPr lang="en-IN" sz="2800" b="0" i="0" u="none" strike="noStrike" kern="1200" baseline="0" dirty="0">
                              <a:solidFill>
                                <a:schemeClr val="tx2"/>
                              </a:solidFill>
                              <a:latin typeface="+mn-lt"/>
                              <a:ea typeface="+mn-ea"/>
                              <a:cs typeface="+mn-cs"/>
                            </a:rPr>
                            <a:t>10.</a:t>
                          </a:r>
                          <a:r>
                            <a:rPr lang="en-IN" sz="2800" b="1"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GK </a:t>
                          </a:r>
                          <a:r>
                            <a:rPr lang="en-IN" sz="2800" b="0" i="0" u="none" strike="noStrike" kern="1200" baseline="0" dirty="0">
                              <a:solidFill>
                                <a:schemeClr val="tx2"/>
                              </a:solidFill>
                              <a:latin typeface="+mn-lt"/>
                              <a:ea typeface="+mn-ea"/>
                              <a:cs typeface="+mn-cs"/>
                            </a:rPr>
                            <a:t>= </a:t>
                          </a:r>
                          <a:r>
                            <a:rPr lang="en-IN" sz="2800" b="0" i="1" u="none" strike="noStrike" kern="1200" baseline="0" dirty="0">
                              <a:solidFill>
                                <a:schemeClr val="tx2"/>
                              </a:solidFill>
                              <a:latin typeface="+mn-lt"/>
                              <a:ea typeface="+mn-ea"/>
                              <a:cs typeface="+mn-cs"/>
                            </a:rPr>
                            <a:t>GH</a:t>
                          </a:r>
                          <a:r>
                            <a:rPr lang="en-IN" sz="1800" b="0" i="1" u="none" strike="noStrike" kern="1200" baseline="0" dirty="0">
                              <a:solidFill>
                                <a:schemeClr val="dk1"/>
                              </a:solidFill>
                              <a:latin typeface="+mn-lt"/>
                              <a:ea typeface="+mn-ea"/>
                              <a:cs typeface="+mn-cs"/>
                            </a:rPr>
                            <a:t> </a:t>
                          </a:r>
                          <a:r>
                            <a:rPr lang="en-IN" sz="1800" b="0" i="0" u="none" strike="noStrike" kern="1200" baseline="0" dirty="0">
                              <a:solidFill>
                                <a:schemeClr val="dk1"/>
                              </a:solidFill>
                              <a:latin typeface="+mn-lt"/>
                              <a:ea typeface="+mn-ea"/>
                              <a:cs typeface="+mn-cs"/>
                            </a:rPr>
                            <a:t>	</a:t>
                          </a:r>
                        </a:p>
                        <a:p>
                          <a:r>
                            <a:rPr lang="en-US" sz="2800" b="0" i="0" u="none" strike="noStrike" kern="1200" baseline="0" dirty="0">
                              <a:solidFill>
                                <a:schemeClr val="tx2"/>
                              </a:solidFill>
                              <a:latin typeface="+mn-lt"/>
                              <a:ea typeface="+mn-ea"/>
                              <a:cs typeface="+mn-cs"/>
                            </a:rPr>
                            <a:t>11.</a:t>
                          </a:r>
                          <a:r>
                            <a:rPr lang="en-US" sz="2800" b="1" i="0" u="none" strike="noStrike" kern="1200" baseline="0" dirty="0">
                              <a:solidFill>
                                <a:schemeClr val="tx2"/>
                              </a:solidFill>
                              <a:latin typeface="+mn-lt"/>
                              <a:ea typeface="+mn-ea"/>
                              <a:cs typeface="+mn-cs"/>
                            </a:rPr>
                            <a:t> </a:t>
                          </a:r>
                          <a14:m>
                            <m:oMath xmlns:m="http://schemas.openxmlformats.org/officeDocument/2006/math">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𝐺𝐾</m:t>
                                  </m:r>
                                </m:e>
                              </m:acc>
                              <m:r>
                                <a:rPr lang="en-IN" sz="2800" b="0" i="1" dirty="0" smtClean="0">
                                  <a:solidFill>
                                    <a:schemeClr val="tx2"/>
                                  </a:solidFill>
                                  <a:latin typeface="Cambria Math" panose="02040503050406030204" pitchFamily="18" charset="0"/>
                                  <a:ea typeface="+mn-ea"/>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𝐺𝐻</m:t>
                                  </m:r>
                                </m:e>
                              </m:acc>
                            </m:oMath>
                          </a14:m>
                          <a:r>
                            <a:rPr lang="en-IN" sz="2800" b="0" i="1" u="none" strike="noStrike" kern="1200" baseline="0" dirty="0">
                              <a:solidFill>
                                <a:schemeClr val="tx2"/>
                              </a:solidFill>
                              <a:latin typeface="+mn-lt"/>
                              <a:ea typeface="+mn-ea"/>
                              <a:cs typeface="+mn-cs"/>
                            </a:rPr>
                            <a:t> </a:t>
                          </a:r>
                          <a:endParaRPr lang="en-IN" sz="2800" b="0" i="0" u="none" strike="noStrike" kern="1200" baseline="0" dirty="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600"/>
                            </a:spcAft>
                          </a:pPr>
                          <a:r>
                            <a:rPr lang="en-IN" sz="2800" b="0" i="0" u="none" strike="noStrike" kern="1200" baseline="0" dirty="0">
                              <a:solidFill>
                                <a:schemeClr val="tx2"/>
                              </a:solidFill>
                              <a:latin typeface="+mn-lt"/>
                              <a:ea typeface="+mn-ea"/>
                              <a:cs typeface="+mn-cs"/>
                            </a:rPr>
                            <a:t>7.</a:t>
                          </a:r>
                          <a:r>
                            <a:rPr lang="en-IN" sz="2800" b="0" i="1" u="none" strike="noStrike" kern="1200" baseline="0" dirty="0">
                              <a:solidFill>
                                <a:schemeClr val="tx2"/>
                              </a:solidFill>
                              <a:latin typeface="+mn-lt"/>
                              <a:ea typeface="+mn-ea"/>
                              <a:cs typeface="+mn-cs"/>
                            </a:rPr>
                            <a:t> </a:t>
                          </a:r>
                          <a:r>
                            <a:rPr lang="en-US" sz="2800" b="0" i="0" u="none" strike="noStrike" kern="1200" baseline="0" dirty="0">
                              <a:solidFill>
                                <a:srgbClr val="FF0000"/>
                              </a:solidFill>
                              <a:latin typeface="+mn-lt"/>
                              <a:ea typeface="+mn-ea"/>
                              <a:cs typeface="+mn-cs"/>
                            </a:rPr>
                            <a:t>Substitution Property of Equality</a:t>
                          </a:r>
                          <a:r>
                            <a:rPr lang="en-IN" sz="2800" b="0" i="1" u="none" strike="noStrike" kern="1200" baseline="0" dirty="0">
                              <a:solidFill>
                                <a:srgbClr val="FF0000"/>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8. </a:t>
                          </a:r>
                          <a:r>
                            <a:rPr lang="en-US" sz="2800" b="0" i="0" u="none" strike="noStrike" kern="1200" baseline="0" dirty="0">
                              <a:solidFill>
                                <a:srgbClr val="FF0000"/>
                              </a:solidFill>
                              <a:latin typeface="+mn-lt"/>
                              <a:ea typeface="+mn-ea"/>
                              <a:cs typeface="+mn-cs"/>
                            </a:rPr>
                            <a:t>Substitution Property of Equality</a:t>
                          </a:r>
                          <a:endParaRPr lang="en-IN" sz="2800" b="0" i="1" u="none" strike="noStrike" kern="1200" baseline="0" dirty="0">
                            <a:solidFill>
                              <a:srgbClr val="FF0000"/>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9.</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Add.</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10.</a:t>
                          </a:r>
                          <a:r>
                            <a:rPr lang="en-IN" sz="2800" b="1" i="0" u="none" strike="noStrike" kern="1200" baseline="0" dirty="0">
                              <a:solidFill>
                                <a:schemeClr val="tx2"/>
                              </a:solidFill>
                              <a:latin typeface="+mn-lt"/>
                              <a:ea typeface="+mn-ea"/>
                              <a:cs typeface="+mn-cs"/>
                            </a:rPr>
                            <a:t> </a:t>
                          </a:r>
                          <a:r>
                            <a:rPr lang="en-US" sz="2800" b="0" i="0" u="none" strike="noStrike" kern="1200" baseline="0" dirty="0">
                              <a:solidFill>
                                <a:srgbClr val="FF0000"/>
                              </a:solidFill>
                              <a:latin typeface="+mn-lt"/>
                              <a:ea typeface="+mn-ea"/>
                              <a:cs typeface="+mn-cs"/>
                            </a:rPr>
                            <a:t>Divide each side by 2.</a:t>
                          </a:r>
                          <a:endParaRPr lang="en-IN" sz="2800" b="0" i="0" u="none" strike="noStrike" kern="1200" baseline="0" dirty="0">
                            <a:solidFill>
                              <a:srgbClr val="FF0000"/>
                            </a:solidFill>
                            <a:latin typeface="+mn-lt"/>
                            <a:ea typeface="+mn-ea"/>
                            <a:cs typeface="+mn-cs"/>
                          </a:endParaRPr>
                        </a:p>
                        <a:p>
                          <a:r>
                            <a:rPr lang="en-IN" sz="2800" b="0" i="0" u="none" strike="noStrike" kern="1200" baseline="0" dirty="0">
                              <a:solidFill>
                                <a:schemeClr val="tx2"/>
                              </a:solidFill>
                              <a:latin typeface="+mn-lt"/>
                              <a:ea typeface="+mn-ea"/>
                              <a:cs typeface="+mn-cs"/>
                            </a:rPr>
                            <a:t>11. </a:t>
                          </a:r>
                          <a:r>
                            <a:rPr lang="en-IN" sz="2800" b="0" i="0" u="none" strike="noStrike" kern="1200" baseline="0" dirty="0">
                              <a:solidFill>
                                <a:srgbClr val="FF0000"/>
                              </a:solidFill>
                              <a:latin typeface="+mn-lt"/>
                              <a:ea typeface="+mn-ea"/>
                              <a:cs typeface="+mn-cs"/>
                            </a:rPr>
                            <a:t>Definition of congruence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06190007"/>
                  </p:ext>
                </p:extLst>
              </p:nvPr>
            </p:nvGraphicFramePr>
            <p:xfrm>
              <a:off x="459873" y="2311804"/>
              <a:ext cx="11247120" cy="3048889"/>
            </p:xfrm>
            <a:graphic>
              <a:graphicData uri="http://schemas.openxmlformats.org/drawingml/2006/table">
                <a:tbl>
                  <a:tblPr firstRow="1" bandRow="1">
                    <a:tableStyleId>{5C22544A-7EE6-4342-B048-85BDC9FD1C3A}</a:tableStyleId>
                  </a:tblPr>
                  <a:tblGrid>
                    <a:gridCol w="5212080">
                      <a:extLst>
                        <a:ext uri="{9D8B030D-6E8A-4147-A177-3AD203B41FA5}">
                          <a16:colId xmlns:a16="http://schemas.microsoft.com/office/drawing/2014/main" val="1974861299"/>
                        </a:ext>
                      </a:extLst>
                    </a:gridCol>
                    <a:gridCol w="6035040">
                      <a:extLst>
                        <a:ext uri="{9D8B030D-6E8A-4147-A177-3AD203B41FA5}">
                          <a16:colId xmlns:a16="http://schemas.microsoft.com/office/drawing/2014/main" val="1480376890"/>
                        </a:ext>
                      </a:extLst>
                    </a:gridCol>
                  </a:tblGrid>
                  <a:tr h="518160">
                    <a:tc>
                      <a:txBody>
                        <a:bodyPr/>
                        <a:lstStyle/>
                        <a:p>
                          <a:pPr algn="ctr"/>
                          <a:r>
                            <a:rPr lang="en-IN" sz="2800" b="1" i="0" u="none" strike="noStrike" kern="1200" baseline="0" dirty="0">
                              <a:solidFill>
                                <a:schemeClr val="tx1"/>
                              </a:solidFill>
                              <a:latin typeface="+mn-lt"/>
                              <a:ea typeface="+mn-ea"/>
                              <a:cs typeface="+mn-cs"/>
                            </a:rPr>
                            <a:t>Statements</a:t>
                          </a:r>
                          <a:endParaRPr lang="en-IN" sz="2800" b="0" i="0" u="none" strike="noStrike" kern="1200" baseline="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800" b="1" i="0" u="none" strike="noStrike" kern="1200" baseline="0" dirty="0">
                              <a:solidFill>
                                <a:schemeClr val="tx1"/>
                              </a:solidFill>
                              <a:latin typeface="+mn-lt"/>
                              <a:ea typeface="+mn-ea"/>
                              <a:cs typeface="+mn-cs"/>
                            </a:rPr>
                            <a:t>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253072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2837" r="-116023" b="-6490"/>
                          </a:stretch>
                        </a:blipFill>
                      </a:tcPr>
                    </a:tc>
                    <a:tc>
                      <a:txBody>
                        <a:bodyPr/>
                        <a:lstStyle/>
                        <a:p>
                          <a:pPr>
                            <a:spcAft>
                              <a:spcPts val="600"/>
                            </a:spcAft>
                          </a:pPr>
                          <a:r>
                            <a:rPr lang="en-IN" sz="2800" b="0" i="0" u="none" strike="noStrike" kern="1200" baseline="0" dirty="0">
                              <a:solidFill>
                                <a:schemeClr val="tx2"/>
                              </a:solidFill>
                              <a:latin typeface="+mn-lt"/>
                              <a:ea typeface="+mn-ea"/>
                              <a:cs typeface="+mn-cs"/>
                            </a:rPr>
                            <a:t>7.</a:t>
                          </a:r>
                          <a:r>
                            <a:rPr lang="en-IN" sz="2800" b="0" i="1" u="none" strike="noStrike" kern="1200" baseline="0" dirty="0">
                              <a:solidFill>
                                <a:schemeClr val="tx2"/>
                              </a:solidFill>
                              <a:latin typeface="+mn-lt"/>
                              <a:ea typeface="+mn-ea"/>
                              <a:cs typeface="+mn-cs"/>
                            </a:rPr>
                            <a:t> </a:t>
                          </a:r>
                          <a:r>
                            <a:rPr lang="en-US" sz="2800" b="0" i="0" u="none" strike="noStrike" kern="1200" baseline="0" dirty="0">
                              <a:solidFill>
                                <a:srgbClr val="FF0000"/>
                              </a:solidFill>
                              <a:latin typeface="+mn-lt"/>
                              <a:ea typeface="+mn-ea"/>
                              <a:cs typeface="+mn-cs"/>
                            </a:rPr>
                            <a:t>Substitution Property of Equality</a:t>
                          </a:r>
                          <a:r>
                            <a:rPr lang="en-IN" sz="2800" b="0" i="1" u="none" strike="noStrike" kern="1200" baseline="0" dirty="0">
                              <a:solidFill>
                                <a:srgbClr val="FF0000"/>
                              </a:solidFill>
                              <a:latin typeface="+mn-lt"/>
                              <a:ea typeface="+mn-ea"/>
                              <a:cs typeface="+mn-cs"/>
                            </a:rPr>
                            <a:t>	</a:t>
                          </a:r>
                        </a:p>
                        <a:p>
                          <a:pPr>
                            <a:spcAft>
                              <a:spcPts val="600"/>
                            </a:spcAft>
                          </a:pPr>
                          <a:r>
                            <a:rPr lang="en-US" sz="2800" b="0" i="0" u="none" strike="noStrike" kern="1200" baseline="0" dirty="0">
                              <a:solidFill>
                                <a:schemeClr val="tx2"/>
                              </a:solidFill>
                              <a:latin typeface="+mn-lt"/>
                              <a:ea typeface="+mn-ea"/>
                              <a:cs typeface="+mn-cs"/>
                            </a:rPr>
                            <a:t>8. </a:t>
                          </a:r>
                          <a:r>
                            <a:rPr lang="en-US" sz="2800" b="0" i="0" u="none" strike="noStrike" kern="1200" baseline="0" dirty="0">
                              <a:solidFill>
                                <a:srgbClr val="FF0000"/>
                              </a:solidFill>
                              <a:latin typeface="+mn-lt"/>
                              <a:ea typeface="+mn-ea"/>
                              <a:cs typeface="+mn-cs"/>
                            </a:rPr>
                            <a:t>Substitution Property of Equality</a:t>
                          </a:r>
                          <a:endParaRPr lang="en-IN" sz="2800" b="0" i="1" u="none" strike="noStrike" kern="1200" baseline="0" dirty="0">
                            <a:solidFill>
                              <a:srgbClr val="FF0000"/>
                            </a:solidFill>
                            <a:latin typeface="+mn-lt"/>
                            <a:ea typeface="+mn-ea"/>
                            <a:cs typeface="+mn-cs"/>
                          </a:endParaRPr>
                        </a:p>
                        <a:p>
                          <a:pPr>
                            <a:spcAft>
                              <a:spcPts val="600"/>
                            </a:spcAft>
                          </a:pPr>
                          <a:r>
                            <a:rPr lang="en-US" sz="2800" b="0" i="0" u="none" strike="noStrike" kern="1200" baseline="0" dirty="0">
                              <a:solidFill>
                                <a:schemeClr val="tx2"/>
                              </a:solidFill>
                              <a:latin typeface="+mn-lt"/>
                              <a:ea typeface="+mn-ea"/>
                              <a:cs typeface="+mn-cs"/>
                            </a:rPr>
                            <a:t>9.</a:t>
                          </a:r>
                          <a:r>
                            <a:rPr lang="en-US" sz="2800" b="1" i="0" u="none" strike="noStrike" kern="1200" baseline="0" dirty="0">
                              <a:solidFill>
                                <a:schemeClr val="tx2"/>
                              </a:solidFill>
                              <a:latin typeface="+mn-lt"/>
                              <a:ea typeface="+mn-ea"/>
                              <a:cs typeface="+mn-cs"/>
                            </a:rPr>
                            <a:t> </a:t>
                          </a:r>
                          <a:r>
                            <a:rPr lang="en-IN" sz="2800" b="0" i="0" u="none" strike="noStrike" kern="1200" baseline="0" dirty="0">
                              <a:solidFill>
                                <a:srgbClr val="FF0000"/>
                              </a:solidFill>
                              <a:latin typeface="+mn-lt"/>
                              <a:ea typeface="+mn-ea"/>
                              <a:cs typeface="+mn-cs"/>
                            </a:rPr>
                            <a:t>Add.</a:t>
                          </a:r>
                          <a:endParaRPr lang="en-IN" sz="2800" b="0" i="1" u="none" strike="noStrike" kern="1200" baseline="0" dirty="0">
                            <a:solidFill>
                              <a:srgbClr val="FF0000"/>
                            </a:solidFill>
                            <a:latin typeface="+mn-lt"/>
                            <a:ea typeface="+mn-ea"/>
                            <a:cs typeface="+mn-cs"/>
                          </a:endParaRPr>
                        </a:p>
                        <a:p>
                          <a:pPr marL="442913" indent="-442913">
                            <a:spcAft>
                              <a:spcPts val="600"/>
                            </a:spcAft>
                          </a:pPr>
                          <a:r>
                            <a:rPr lang="en-IN" sz="2800" b="0" i="0" u="none" strike="noStrike" kern="1200" baseline="0" dirty="0">
                              <a:solidFill>
                                <a:schemeClr val="tx2"/>
                              </a:solidFill>
                              <a:latin typeface="+mn-lt"/>
                              <a:ea typeface="+mn-ea"/>
                              <a:cs typeface="+mn-cs"/>
                            </a:rPr>
                            <a:t>10.</a:t>
                          </a:r>
                          <a:r>
                            <a:rPr lang="en-IN" sz="2800" b="1" i="0" u="none" strike="noStrike" kern="1200" baseline="0" dirty="0">
                              <a:solidFill>
                                <a:schemeClr val="tx2"/>
                              </a:solidFill>
                              <a:latin typeface="+mn-lt"/>
                              <a:ea typeface="+mn-ea"/>
                              <a:cs typeface="+mn-cs"/>
                            </a:rPr>
                            <a:t> </a:t>
                          </a:r>
                          <a:r>
                            <a:rPr lang="en-US" sz="2800" b="0" i="0" u="none" strike="noStrike" kern="1200" baseline="0" dirty="0">
                              <a:solidFill>
                                <a:srgbClr val="FF0000"/>
                              </a:solidFill>
                              <a:latin typeface="+mn-lt"/>
                              <a:ea typeface="+mn-ea"/>
                              <a:cs typeface="+mn-cs"/>
                            </a:rPr>
                            <a:t>Divide each side by 2.</a:t>
                          </a:r>
                          <a:endParaRPr lang="en-IN" sz="2800" b="0" i="0" u="none" strike="noStrike" kern="1200" baseline="0" dirty="0">
                            <a:solidFill>
                              <a:srgbClr val="FF0000"/>
                            </a:solidFill>
                            <a:latin typeface="+mn-lt"/>
                            <a:ea typeface="+mn-ea"/>
                            <a:cs typeface="+mn-cs"/>
                          </a:endParaRPr>
                        </a:p>
                        <a:p>
                          <a:r>
                            <a:rPr lang="en-IN" sz="2800" b="0" i="0" u="none" strike="noStrike" kern="1200" baseline="0" dirty="0">
                              <a:solidFill>
                                <a:schemeClr val="tx2"/>
                              </a:solidFill>
                              <a:latin typeface="+mn-lt"/>
                              <a:ea typeface="+mn-ea"/>
                              <a:cs typeface="+mn-cs"/>
                            </a:rPr>
                            <a:t>11. </a:t>
                          </a:r>
                          <a:r>
                            <a:rPr lang="en-IN" sz="2800" b="0" i="0" u="none" strike="noStrike" kern="1200" baseline="0" dirty="0">
                              <a:solidFill>
                                <a:srgbClr val="FF0000"/>
                              </a:solidFill>
                              <a:latin typeface="+mn-lt"/>
                              <a:ea typeface="+mn-ea"/>
                              <a:cs typeface="+mn-cs"/>
                            </a:rPr>
                            <a:t>Definition of congruence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bl>
              </a:graphicData>
            </a:graphic>
          </p:graphicFrame>
        </mc:Fallback>
      </mc:AlternateContent>
      <p:sp>
        <p:nvSpPr>
          <p:cNvPr id="7"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5663836" cy="47296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Proof:</a:t>
            </a:r>
          </a:p>
        </p:txBody>
      </p:sp>
    </p:spTree>
    <p:extLst>
      <p:ext uri="{BB962C8B-B14F-4D97-AF65-F5344CB8AC3E}">
        <p14:creationId xmlns:p14="http://schemas.microsoft.com/office/powerpoint/2010/main" val="3688735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10582200" cy="41909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Two-column proofs and flow proofs are considered formal proofs. A </a:t>
            </a:r>
            <a:r>
              <a:rPr lang="en-US" sz="2800" b="1" dirty="0">
                <a:solidFill>
                  <a:schemeClr val="tx1"/>
                </a:solidFill>
              </a:rPr>
              <a:t>formal proof </a:t>
            </a:r>
            <a:r>
              <a:rPr lang="en-US" sz="2800" dirty="0"/>
              <a:t>is a logical argument that includes all of the steps and corresponding justifications needed to prove a relationship. An </a:t>
            </a:r>
            <a:r>
              <a:rPr lang="en-US" sz="2800" b="1" dirty="0">
                <a:solidFill>
                  <a:schemeClr val="tx1"/>
                </a:solidFill>
              </a:rPr>
              <a:t>informal proof </a:t>
            </a:r>
            <a:r>
              <a:rPr lang="en-US" sz="2800" dirty="0"/>
              <a:t>is a simplified proof that summarizes the logical reasoning used to prove a relationship. In an informal proof, some steps that are considered obvious may be skipped and some reasons or justifications may be omitted. A </a:t>
            </a:r>
            <a:r>
              <a:rPr lang="en-US" sz="2800" b="1" dirty="0">
                <a:solidFill>
                  <a:schemeClr val="tx1"/>
                </a:solidFill>
              </a:rPr>
              <a:t>narrative proof</a:t>
            </a:r>
            <a:r>
              <a:rPr lang="en-US" sz="2800" b="1" dirty="0"/>
              <a:t> </a:t>
            </a:r>
            <a:r>
              <a:rPr lang="en-US" sz="2800" dirty="0"/>
              <a:t>is a type of informal proof that can contain bullet points, lists, calculations, or paragraphs. </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Prove Segment Congruence</a:t>
            </a:r>
          </a:p>
        </p:txBody>
      </p:sp>
    </p:spTree>
    <p:extLst>
      <p:ext uri="{BB962C8B-B14F-4D97-AF65-F5344CB8AC3E}">
        <p14:creationId xmlns:p14="http://schemas.microsoft.com/office/powerpoint/2010/main" val="1050808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Determine Congruence</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619075"/>
            <a:ext cx="9239939" cy="42691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PLANNING </a:t>
            </a:r>
            <a:r>
              <a:rPr lang="en-US" sz="2800" dirty="0"/>
              <a:t>Marcellus is planning a birthday party. He measures a length of ribbon for a balloon, and then uses this ribbon to measure and cut a second ribbon. He continues this pattern of using the last ribbon that he cut to measure the next ribbon until 10 ribbons have been cut for balloons. Is the last ribbon that he cut the same length as the first ribbon? Justify your argument by using a narrative proof.</a:t>
            </a:r>
          </a:p>
        </p:txBody>
      </p:sp>
    </p:spTree>
    <p:extLst>
      <p:ext uri="{BB962C8B-B14F-4D97-AF65-F5344CB8AC3E}">
        <p14:creationId xmlns:p14="http://schemas.microsoft.com/office/powerpoint/2010/main" val="3400107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Determine Congruence</a:t>
            </a: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619075"/>
            <a:ext cx="9849539" cy="42691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Yes; because the first ribbon is the same length as the second ribbon and the third ribbon is the same length as the second ribbon, the first ribbon is the same length as the third ribbon by the Transitive Property of Congruence.</a:t>
            </a:r>
          </a:p>
          <a:p>
            <a:r>
              <a:rPr lang="en-US" sz="2800" dirty="0"/>
              <a:t>This logic can be applied until the last ribbon is shown to be the same length as the first ribbon.</a:t>
            </a:r>
            <a:endParaRPr lang="en-US" sz="2800" b="0" i="0" u="none" strike="noStrike" baseline="0" dirty="0"/>
          </a:p>
        </p:txBody>
      </p:sp>
    </p:spTree>
    <p:extLst>
      <p:ext uri="{BB962C8B-B14F-4D97-AF65-F5344CB8AC3E}">
        <p14:creationId xmlns:p14="http://schemas.microsoft.com/office/powerpoint/2010/main" val="3374984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B444D6E-B0F7-6C42-A572-7680D7C7EF9B}"/>
              </a:ext>
            </a:extLst>
          </p:cNvPr>
          <p:cNvSpPr txBox="1"/>
          <p:nvPr/>
        </p:nvSpPr>
        <p:spPr>
          <a:xfrm>
            <a:off x="454710" y="1008569"/>
            <a:ext cx="11002999" cy="4308872"/>
          </a:xfrm>
          <a:prstGeom prst="rect">
            <a:avLst/>
          </a:prstGeom>
          <a:noFill/>
        </p:spPr>
        <p:txBody>
          <a:bodyPr wrap="square" rtlCol="0">
            <a:spAutoFit/>
          </a:bodyPr>
          <a:lstStyle/>
          <a:p>
            <a:pPr>
              <a:spcBef>
                <a:spcPts val="1200"/>
              </a:spcBef>
            </a:pPr>
            <a:r>
              <a:rPr lang="en-US" sz="2800" b="1" dirty="0"/>
              <a:t>Give the correct order for the set of statements.</a:t>
            </a:r>
          </a:p>
          <a:p>
            <a:pPr>
              <a:spcBef>
                <a:spcPts val="1200"/>
              </a:spcBef>
            </a:pPr>
            <a:r>
              <a:rPr lang="en-US" sz="2800" b="1" dirty="0">
                <a:solidFill>
                  <a:schemeClr val="tx2"/>
                </a:solidFill>
              </a:rPr>
              <a:t>Prove: </a:t>
            </a:r>
            <a:r>
              <a:rPr lang="en-US" sz="2800" dirty="0">
                <a:solidFill>
                  <a:schemeClr val="tx2"/>
                </a:solidFill>
              </a:rPr>
              <a:t>The sum of any two consecutive integers is an odd number.</a:t>
            </a:r>
            <a:r>
              <a:rPr lang="en-US" sz="2800" b="1" dirty="0">
                <a:solidFill>
                  <a:schemeClr val="tx2"/>
                </a:solidFill>
              </a:rPr>
              <a:t> </a:t>
            </a:r>
            <a:endParaRPr lang="en-US" sz="2800" dirty="0">
              <a:solidFill>
                <a:schemeClr val="tx2"/>
              </a:solidFill>
            </a:endParaRPr>
          </a:p>
          <a:p>
            <a:pPr marL="442913" indent="-442913">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Since 2 times a number is always even, adding 1 makes it odd. So 2</a:t>
            </a:r>
            <a:r>
              <a:rPr lang="en-US" sz="2800" i="1" dirty="0">
                <a:solidFill>
                  <a:schemeClr val="tx2"/>
                </a:solidFill>
              </a:rPr>
              <a:t>n </a:t>
            </a:r>
            <a:r>
              <a:rPr lang="en-US" sz="2800" dirty="0">
                <a:solidFill>
                  <a:schemeClr val="tx2"/>
                </a:solidFill>
              </a:rPr>
              <a:t>+ 1 is odd.</a:t>
            </a:r>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Let </a:t>
            </a:r>
            <a:r>
              <a:rPr lang="en-US" sz="2800" i="1" dirty="0">
                <a:solidFill>
                  <a:schemeClr val="tx2"/>
                </a:solidFill>
              </a:rPr>
              <a:t>n </a:t>
            </a:r>
            <a:r>
              <a:rPr lang="en-US" sz="2800" dirty="0">
                <a:solidFill>
                  <a:schemeClr val="tx2"/>
                </a:solidFill>
              </a:rPr>
              <a:t>and </a:t>
            </a:r>
            <a:r>
              <a:rPr lang="en-US" sz="2800" i="1" dirty="0">
                <a:solidFill>
                  <a:schemeClr val="tx2"/>
                </a:solidFill>
              </a:rPr>
              <a:t>n </a:t>
            </a:r>
            <a:r>
              <a:rPr lang="en-US" sz="2800" dirty="0">
                <a:solidFill>
                  <a:schemeClr val="tx2"/>
                </a:solidFill>
              </a:rPr>
              <a:t>+ 1 represent any two consecutive integers.</a:t>
            </a:r>
          </a:p>
          <a:p>
            <a:pPr marL="442913" indent="-442913">
              <a:spcBef>
                <a:spcPts val="1200"/>
              </a:spcBef>
            </a:pPr>
            <a:r>
              <a:rPr lang="en-US" sz="2800" b="1" dirty="0">
                <a:latin typeface="Proxima Nova" panose="02000506030000020004" pitchFamily="50" charset="0"/>
              </a:rPr>
              <a:t>3.  </a:t>
            </a:r>
            <a:r>
              <a:rPr lang="en-US" sz="2800" dirty="0">
                <a:solidFill>
                  <a:schemeClr val="tx2"/>
                </a:solidFill>
              </a:rPr>
              <a:t>Since 2</a:t>
            </a:r>
            <a:r>
              <a:rPr lang="en-US" sz="2800" i="1" dirty="0">
                <a:solidFill>
                  <a:schemeClr val="tx2"/>
                </a:solidFill>
              </a:rPr>
              <a:t>n </a:t>
            </a:r>
            <a:r>
              <a:rPr lang="en-US" sz="2800" dirty="0">
                <a:solidFill>
                  <a:schemeClr val="tx2"/>
                </a:solidFill>
              </a:rPr>
              <a:t>+ 1 is odd, the sum of any two consecutive integers is an odd number.</a:t>
            </a:r>
          </a:p>
          <a:p>
            <a:pPr>
              <a:spcBef>
                <a:spcPts val="1200"/>
              </a:spcBef>
            </a:pPr>
            <a:r>
              <a:rPr lang="en-US" sz="2800" b="1" dirty="0">
                <a:latin typeface="Proxima Nova" panose="02000506030000020004" pitchFamily="50" charset="0"/>
              </a:rPr>
              <a:t>4.  </a:t>
            </a:r>
            <a:r>
              <a:rPr lang="pt-BR" sz="2800" i="1" dirty="0">
                <a:solidFill>
                  <a:schemeClr val="tx2"/>
                </a:solidFill>
              </a:rPr>
              <a:t>n </a:t>
            </a:r>
            <a:r>
              <a:rPr lang="pt-BR" sz="2800" dirty="0">
                <a:solidFill>
                  <a:schemeClr val="tx2"/>
                </a:solidFill>
              </a:rPr>
              <a:t>+ </a:t>
            </a:r>
            <a:r>
              <a:rPr lang="pt-BR" sz="2800" i="1" dirty="0">
                <a:solidFill>
                  <a:schemeClr val="tx2"/>
                </a:solidFill>
              </a:rPr>
              <a:t>n </a:t>
            </a:r>
            <a:r>
              <a:rPr lang="pt-BR" sz="2800" dirty="0">
                <a:solidFill>
                  <a:schemeClr val="tx2"/>
                </a:solidFill>
              </a:rPr>
              <a:t>+ 1 = 2</a:t>
            </a:r>
            <a:r>
              <a:rPr lang="pt-BR" sz="2800" i="1" dirty="0">
                <a:solidFill>
                  <a:schemeClr val="tx2"/>
                </a:solidFill>
              </a:rPr>
              <a:t>n </a:t>
            </a:r>
            <a:r>
              <a:rPr lang="pt-BR" sz="2800" dirty="0">
                <a:solidFill>
                  <a:schemeClr val="tx2"/>
                </a:solidFill>
              </a:rPr>
              <a:t>+ 1	</a:t>
            </a:r>
            <a:r>
              <a:rPr lang="pt-BR" sz="2800" b="1" dirty="0">
                <a:solidFill>
                  <a:srgbClr val="FF0000"/>
                </a:solidFill>
                <a:latin typeface="Proxima Nova" panose="02000506030000020004"/>
              </a:rPr>
              <a:t>2, 4, 1, 3</a:t>
            </a:r>
            <a:endParaRPr lang="en-US" sz="2800" b="1" dirty="0">
              <a:solidFill>
                <a:srgbClr val="FF0000"/>
              </a:solidFill>
              <a:latin typeface="Proxima Nova" panose="02000506030000020004"/>
            </a:endParaRPr>
          </a:p>
        </p:txBody>
      </p:sp>
      <p:sp>
        <p:nvSpPr>
          <p:cNvPr id="8"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latin typeface="Arial" panose="020B0604020202020204" pitchFamily="34" charset="0"/>
                <a:cs typeface="Arial" panose="020B0604020202020204" pitchFamily="34" charset="0"/>
              </a:rPr>
              <a:t>Warm Up</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2684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1" y="1127496"/>
                <a:ext cx="10261469" cy="50475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Identify the postulate or theorem that can be used to prove each statement.</a:t>
                </a:r>
              </a:p>
              <a:p>
                <a:r>
                  <a:rPr lang="en-US" sz="2800" b="1" dirty="0">
                    <a:solidFill>
                      <a:schemeClr val="tx1"/>
                    </a:solidFill>
                  </a:rPr>
                  <a:t>1.</a:t>
                </a:r>
                <a:r>
                  <a:rPr lang="en-US" sz="2800" dirty="0"/>
                  <a:t> If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𝐽</m:t>
                        </m:r>
                        <m:r>
                          <a:rPr lang="en-US" sz="2800" i="1">
                            <a:latin typeface="Cambria Math" panose="02040503050406030204" pitchFamily="18" charset="0"/>
                            <a:ea typeface="Cambria Math" panose="02040503050406030204" pitchFamily="18" charset="0"/>
                          </a:rPr>
                          <m:t>𝐾</m:t>
                        </m:r>
                      </m:e>
                    </m:acc>
                    <m:r>
                      <a:rPr lang="en-US" sz="2800"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𝐿𝑀</m:t>
                        </m:r>
                      </m:e>
                    </m:acc>
                  </m:oMath>
                </a14:m>
                <a:r>
                  <a:rPr lang="en-US" sz="2800" i="1" dirty="0"/>
                  <a:t> </a:t>
                </a:r>
                <a:r>
                  <a:rPr lang="en-US" sz="2800" dirty="0"/>
                  <a:t>and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𝐿𝑀</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𝑃𝑄</m:t>
                        </m:r>
                      </m:e>
                    </m:acc>
                  </m:oMath>
                </a14:m>
                <a:r>
                  <a:rPr lang="en-US" sz="2800" dirty="0"/>
                  <a:t>, then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𝐽𝐾</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𝑃𝑄</m:t>
                        </m:r>
                      </m:e>
                    </m:acc>
                  </m:oMath>
                </a14:m>
                <a:r>
                  <a:rPr lang="en-US" sz="2800" dirty="0"/>
                  <a:t>. </a:t>
                </a:r>
                <a:r>
                  <a:rPr lang="en-IN" sz="2800" dirty="0">
                    <a:solidFill>
                      <a:schemeClr val="tx1"/>
                    </a:solidFill>
                  </a:rPr>
                  <a:t>  </a:t>
                </a:r>
              </a:p>
              <a:p>
                <a:endParaRPr lang="en-US" sz="2800" dirty="0">
                  <a:solidFill>
                    <a:srgbClr val="FF0000"/>
                  </a:solidFill>
                  <a:sym typeface="Symbol" panose="05050102010706020507" pitchFamily="18" charset="2"/>
                </a:endParaRPr>
              </a:p>
              <a:p>
                <a:r>
                  <a:rPr lang="en-US" sz="2800" b="1" dirty="0">
                    <a:solidFill>
                      <a:schemeClr val="tx1"/>
                    </a:solidFill>
                  </a:rPr>
                  <a:t>2. </a:t>
                </a:r>
                <a:r>
                  <a:rPr lang="en-US" sz="2800" dirty="0"/>
                  <a:t>If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𝐴𝐵</m:t>
                        </m:r>
                      </m:e>
                    </m:acc>
                    <m:r>
                      <a:rPr lang="en-US" sz="2800"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𝐶𝐷</m:t>
                        </m:r>
                      </m:e>
                    </m:acc>
                  </m:oMath>
                </a14:m>
                <a:r>
                  <a:rPr lang="en-US" sz="2800" dirty="0"/>
                  <a:t>, then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𝐶𝐷</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𝐴𝐵</m:t>
                        </m:r>
                      </m:e>
                    </m:acc>
                  </m:oMath>
                </a14:m>
                <a:r>
                  <a:rPr lang="en-US" sz="2800" dirty="0"/>
                  <a:t> </a:t>
                </a:r>
                <a:endParaRPr lang="en-IN" sz="2800" dirty="0">
                  <a:solidFill>
                    <a:schemeClr val="tx1"/>
                  </a:solidFill>
                </a:endParaRPr>
              </a:p>
              <a:p>
                <a:endParaRPr lang="en-US" sz="2800" dirty="0">
                  <a:solidFill>
                    <a:srgbClr val="FF0000"/>
                  </a:solidFill>
                  <a:sym typeface="Symbol" panose="05050102010706020507" pitchFamily="18" charset="2"/>
                </a:endParaRPr>
              </a:p>
              <a:p>
                <a:r>
                  <a:rPr lang="en-US" sz="2800" b="1" dirty="0">
                    <a:solidFill>
                      <a:schemeClr val="tx1"/>
                    </a:solidFill>
                  </a:rPr>
                  <a:t>3.</a:t>
                </a:r>
                <a:r>
                  <a:rPr lang="en-US" sz="2800" dirty="0">
                    <a:solidFill>
                      <a:schemeClr val="tx1"/>
                    </a:solidFill>
                  </a:rPr>
                  <a:t> </a:t>
                </a:r>
                <a:r>
                  <a:rPr lang="en-US" sz="2800" dirty="0"/>
                  <a:t>If </a:t>
                </a:r>
                <a:r>
                  <a:rPr lang="en-US" sz="2800" i="1" dirty="0"/>
                  <a:t>Y </a:t>
                </a:r>
                <a:r>
                  <a:rPr lang="en-US" sz="2800" dirty="0"/>
                  <a:t>is between </a:t>
                </a:r>
                <a:r>
                  <a:rPr lang="en-US" sz="2800" i="1" dirty="0"/>
                  <a:t>X </a:t>
                </a:r>
                <a:r>
                  <a:rPr lang="en-US" sz="2800" dirty="0"/>
                  <a:t>and </a:t>
                </a:r>
                <a:r>
                  <a:rPr lang="en-US" sz="2800" i="1" dirty="0"/>
                  <a:t>Z </a:t>
                </a:r>
                <a:r>
                  <a:rPr lang="en-US" sz="2800" dirty="0"/>
                  <a:t>on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𝑋𝑍</m:t>
                        </m:r>
                      </m:e>
                    </m:acc>
                  </m:oMath>
                </a14:m>
                <a:r>
                  <a:rPr lang="en-US" sz="2800" dirty="0"/>
                  <a:t>, then </a:t>
                </a:r>
                <a:r>
                  <a:rPr lang="en-US" sz="2800" i="1" dirty="0"/>
                  <a:t>XY </a:t>
                </a:r>
                <a:r>
                  <a:rPr lang="en-US" sz="2800" dirty="0"/>
                  <a:t>+ </a:t>
                </a:r>
                <a:r>
                  <a:rPr lang="en-US" sz="2800" i="1" dirty="0"/>
                  <a:t>YZ </a:t>
                </a:r>
                <a:r>
                  <a:rPr lang="en-US" sz="2800" dirty="0"/>
                  <a:t>= </a:t>
                </a:r>
                <a:r>
                  <a:rPr lang="en-US" sz="2800" i="1" dirty="0"/>
                  <a:t>XZ</a:t>
                </a:r>
                <a:r>
                  <a:rPr lang="en-US" sz="2800" dirty="0"/>
                  <a:t>. </a:t>
                </a:r>
              </a:p>
              <a:p>
                <a:r>
                  <a:rPr lang="en-US" sz="2800" dirty="0">
                    <a:solidFill>
                      <a:schemeClr val="tx1"/>
                    </a:solidFill>
                  </a:rPr>
                  <a:t> </a:t>
                </a:r>
              </a:p>
              <a:p>
                <a:r>
                  <a:rPr lang="en-US" sz="2800" b="1" dirty="0">
                    <a:solidFill>
                      <a:schemeClr val="tx1"/>
                    </a:solidFill>
                  </a:rPr>
                  <a:t>4.</a:t>
                </a:r>
                <a:r>
                  <a:rPr lang="en-US" sz="2800" dirty="0">
                    <a:solidFill>
                      <a:schemeClr val="tx1"/>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𝐷𝐸</m:t>
                        </m:r>
                      </m:e>
                    </m:acc>
                    <m:r>
                      <a:rPr lang="en-US" sz="2800" i="1">
                        <a:solidFill>
                          <a:schemeClr val="tx2"/>
                        </a:solidFill>
                        <a:latin typeface="Cambria Math" panose="02040503050406030204" pitchFamily="18" charset="0"/>
                        <a:ea typeface="Cambria Math" panose="02040503050406030204" pitchFamily="18" charset="0"/>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𝐷𝐸</m:t>
                        </m:r>
                      </m:e>
                    </m:acc>
                  </m:oMath>
                </a14:m>
                <a:endParaRPr lang="en-US" sz="2800" dirty="0">
                  <a:solidFill>
                    <a:schemeClr val="tx1"/>
                  </a:solidFill>
                </a:endParaRPr>
              </a:p>
              <a:p>
                <a:endParaRPr lang="en-US" sz="2800" dirty="0">
                  <a:solidFill>
                    <a:srgbClr val="FF0000"/>
                  </a:solidFill>
                  <a:sym typeface="Symbol" panose="05050102010706020507" pitchFamily="18" charset="2"/>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9871" y="1127496"/>
                <a:ext cx="10261469" cy="5047526"/>
              </a:xfrm>
              <a:prstGeom prst="rect">
                <a:avLst/>
              </a:prstGeom>
              <a:blipFill>
                <a:blip r:embed="rId3"/>
                <a:stretch>
                  <a:fillRect l="-1188" t="-1329" r="-950" b="-2415"/>
                </a:stretch>
              </a:blipFill>
            </p:spPr>
            <p:txBody>
              <a:bodyPr/>
              <a:lstStyle/>
              <a:p>
                <a:r>
                  <a:rPr lang="en-US">
                    <a:noFill/>
                  </a:rPr>
                  <a:t> </a:t>
                </a:r>
              </a:p>
            </p:txBody>
          </p:sp>
        </mc:Fallback>
      </mc:AlternateContent>
    </p:spTree>
    <p:extLst>
      <p:ext uri="{BB962C8B-B14F-4D97-AF65-F5344CB8AC3E}">
        <p14:creationId xmlns:p14="http://schemas.microsoft.com/office/powerpoint/2010/main" val="2539673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F69284B-533F-9940-8D24-1FBBD9C10438}"/>
                  </a:ext>
                </a:extLst>
              </p:cNvPr>
              <p:cNvSpPr txBox="1">
                <a:spLocks/>
              </p:cNvSpPr>
              <p:nvPr/>
            </p:nvSpPr>
            <p:spPr>
              <a:xfrm>
                <a:off x="459871" y="1127496"/>
                <a:ext cx="10261469" cy="53571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t>Identify the postulate or theorem that can be used to prove each statement.</a:t>
                </a:r>
              </a:p>
              <a:p>
                <a:r>
                  <a:rPr lang="en-US" sz="2800" b="1" dirty="0">
                    <a:solidFill>
                      <a:schemeClr val="tx1"/>
                    </a:solidFill>
                  </a:rPr>
                  <a:t>1.</a:t>
                </a:r>
                <a:r>
                  <a:rPr lang="en-US" sz="2800" dirty="0"/>
                  <a:t> If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𝐽</m:t>
                        </m:r>
                        <m:r>
                          <a:rPr lang="en-US" sz="2800" i="1">
                            <a:latin typeface="Cambria Math" panose="02040503050406030204" pitchFamily="18" charset="0"/>
                            <a:ea typeface="Cambria Math" panose="02040503050406030204" pitchFamily="18" charset="0"/>
                          </a:rPr>
                          <m:t>𝐾</m:t>
                        </m:r>
                      </m:e>
                    </m:acc>
                    <m:r>
                      <a:rPr lang="en-US" sz="2800"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𝐿𝑀</m:t>
                        </m:r>
                      </m:e>
                    </m:acc>
                  </m:oMath>
                </a14:m>
                <a:r>
                  <a:rPr lang="en-US" sz="2800" i="1" dirty="0"/>
                  <a:t> </a:t>
                </a:r>
                <a:r>
                  <a:rPr lang="en-US" sz="2800" dirty="0"/>
                  <a:t>and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𝐿𝑀</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𝑃𝑄</m:t>
                        </m:r>
                      </m:e>
                    </m:acc>
                  </m:oMath>
                </a14:m>
                <a:r>
                  <a:rPr lang="en-US" sz="2800" dirty="0"/>
                  <a:t>, then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𝐽𝐾</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𝑃𝑄</m:t>
                        </m:r>
                      </m:e>
                    </m:acc>
                  </m:oMath>
                </a14:m>
                <a:r>
                  <a:rPr lang="en-US" sz="2800" dirty="0"/>
                  <a:t>. </a:t>
                </a:r>
                <a:r>
                  <a:rPr lang="en-IN" sz="2800" dirty="0">
                    <a:solidFill>
                      <a:schemeClr val="tx1"/>
                    </a:solidFill>
                  </a:rPr>
                  <a:t>  </a:t>
                </a:r>
              </a:p>
              <a:p>
                <a:r>
                  <a:rPr lang="en-US" sz="2800" dirty="0">
                    <a:solidFill>
                      <a:srgbClr val="FF0000"/>
                    </a:solidFill>
                  </a:rPr>
                  <a:t>Transitive Property of Congruence Theorem</a:t>
                </a:r>
                <a:endParaRPr lang="en-US" sz="2800" dirty="0">
                  <a:solidFill>
                    <a:srgbClr val="FF0000"/>
                  </a:solidFill>
                  <a:sym typeface="Symbol" panose="05050102010706020507" pitchFamily="18" charset="2"/>
                </a:endParaRPr>
              </a:p>
              <a:p>
                <a:r>
                  <a:rPr lang="en-US" sz="2800" b="1" dirty="0">
                    <a:solidFill>
                      <a:schemeClr val="tx1"/>
                    </a:solidFill>
                  </a:rPr>
                  <a:t>2. </a:t>
                </a:r>
                <a:r>
                  <a:rPr lang="en-US" sz="2800" dirty="0"/>
                  <a:t>If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𝐴𝐵</m:t>
                        </m:r>
                      </m:e>
                    </m:acc>
                    <m:r>
                      <a:rPr lang="en-US" sz="2800"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𝐶𝐷</m:t>
                        </m:r>
                      </m:e>
                    </m:acc>
                  </m:oMath>
                </a14:m>
                <a:r>
                  <a:rPr lang="en-US" sz="2800" dirty="0"/>
                  <a:t>, then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𝐶𝐷</m:t>
                        </m:r>
                      </m:e>
                    </m:acc>
                    <m:r>
                      <a:rPr lang="en-US" sz="2800" i="1" dirty="0">
                        <a:latin typeface="Cambria Math" panose="02040503050406030204" pitchFamily="18" charset="0"/>
                      </a:rPr>
                      <m:t>≅</m:t>
                    </m:r>
                    <m:acc>
                      <m:accPr>
                        <m:chr m:val="̅"/>
                        <m:ctrlPr>
                          <a:rPr lang="en-US"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𝐴𝐵</m:t>
                        </m:r>
                      </m:e>
                    </m:acc>
                  </m:oMath>
                </a14:m>
                <a:r>
                  <a:rPr lang="en-US" sz="2800" dirty="0"/>
                  <a:t> </a:t>
                </a:r>
                <a:endParaRPr lang="en-IN" sz="2800" dirty="0">
                  <a:solidFill>
                    <a:schemeClr val="tx1"/>
                  </a:solidFill>
                </a:endParaRPr>
              </a:p>
              <a:p>
                <a:r>
                  <a:rPr lang="en-US" sz="2800" dirty="0">
                    <a:solidFill>
                      <a:srgbClr val="FF0000"/>
                    </a:solidFill>
                  </a:rPr>
                  <a:t>Symmetric Property of Congruence Theorem</a:t>
                </a:r>
                <a:endParaRPr lang="en-US" sz="2800" dirty="0">
                  <a:solidFill>
                    <a:srgbClr val="FF0000"/>
                  </a:solidFill>
                  <a:sym typeface="Symbol" panose="05050102010706020507" pitchFamily="18" charset="2"/>
                </a:endParaRPr>
              </a:p>
              <a:p>
                <a:r>
                  <a:rPr lang="en-US" sz="2800" b="1" dirty="0">
                    <a:solidFill>
                      <a:schemeClr val="tx1"/>
                    </a:solidFill>
                  </a:rPr>
                  <a:t>3.</a:t>
                </a:r>
                <a:r>
                  <a:rPr lang="en-US" sz="2800" dirty="0">
                    <a:solidFill>
                      <a:schemeClr val="tx1"/>
                    </a:solidFill>
                  </a:rPr>
                  <a:t> </a:t>
                </a:r>
                <a:r>
                  <a:rPr lang="en-US" sz="2800" dirty="0"/>
                  <a:t>If </a:t>
                </a:r>
                <a:r>
                  <a:rPr lang="en-US" sz="2800" i="1" dirty="0"/>
                  <a:t>Y </a:t>
                </a:r>
                <a:r>
                  <a:rPr lang="en-US" sz="2800" dirty="0"/>
                  <a:t>is between </a:t>
                </a:r>
                <a:r>
                  <a:rPr lang="en-US" sz="2800" i="1" dirty="0"/>
                  <a:t>X </a:t>
                </a:r>
                <a:r>
                  <a:rPr lang="en-US" sz="2800" dirty="0"/>
                  <a:t>and </a:t>
                </a:r>
                <a:r>
                  <a:rPr lang="en-US" sz="2800" i="1" dirty="0"/>
                  <a:t>Z </a:t>
                </a:r>
                <a:r>
                  <a:rPr lang="en-US" sz="2800" dirty="0"/>
                  <a:t>on </a:t>
                </a:r>
                <a14:m>
                  <m:oMath xmlns:m="http://schemas.openxmlformats.org/officeDocument/2006/math">
                    <m:acc>
                      <m:accPr>
                        <m:chr m:val="̅"/>
                        <m:ctrlPr>
                          <a:rPr lang="en-US"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𝑋𝑍</m:t>
                        </m:r>
                      </m:e>
                    </m:acc>
                  </m:oMath>
                </a14:m>
                <a:r>
                  <a:rPr lang="en-US" sz="2800" i="1" dirty="0"/>
                  <a:t> </a:t>
                </a:r>
                <a:r>
                  <a:rPr lang="en-US" sz="2800" dirty="0"/>
                  <a:t>, then </a:t>
                </a:r>
                <a:r>
                  <a:rPr lang="en-US" sz="2800" i="1" dirty="0"/>
                  <a:t>XY </a:t>
                </a:r>
                <a:r>
                  <a:rPr lang="en-US" sz="2800" dirty="0"/>
                  <a:t>+ </a:t>
                </a:r>
                <a:r>
                  <a:rPr lang="en-US" sz="2800" i="1" dirty="0"/>
                  <a:t>YZ </a:t>
                </a:r>
                <a:r>
                  <a:rPr lang="en-US" sz="2800" dirty="0"/>
                  <a:t>= </a:t>
                </a:r>
                <a:r>
                  <a:rPr lang="en-US" sz="2800" i="1" dirty="0"/>
                  <a:t>XZ</a:t>
                </a:r>
                <a:r>
                  <a:rPr lang="en-US" sz="2800" dirty="0"/>
                  <a:t>. </a:t>
                </a:r>
                <a:r>
                  <a:rPr lang="en-US" sz="2800" dirty="0">
                    <a:solidFill>
                      <a:schemeClr val="tx1"/>
                    </a:solidFill>
                  </a:rPr>
                  <a:t> </a:t>
                </a:r>
              </a:p>
              <a:p>
                <a:r>
                  <a:rPr lang="en-IN" sz="2800" dirty="0">
                    <a:solidFill>
                      <a:srgbClr val="FF0000"/>
                    </a:solidFill>
                  </a:rPr>
                  <a:t>Segment Addition Postulate</a:t>
                </a:r>
              </a:p>
              <a:p>
                <a:r>
                  <a:rPr lang="en-US" sz="2800" b="1" dirty="0">
                    <a:solidFill>
                      <a:schemeClr val="tx1"/>
                    </a:solidFill>
                  </a:rPr>
                  <a:t>4.</a:t>
                </a:r>
                <a:r>
                  <a:rPr lang="en-US" sz="2800" dirty="0">
                    <a:solidFill>
                      <a:schemeClr val="tx1"/>
                    </a:solidFill>
                  </a:rPr>
                  <a:t> </a:t>
                </a:r>
                <a14:m>
                  <m:oMath xmlns:m="http://schemas.openxmlformats.org/officeDocument/2006/math">
                    <m:acc>
                      <m:accPr>
                        <m:chr m:val="̅"/>
                        <m:ctrlPr>
                          <a:rPr lang="en-US"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𝐷𝐸</m:t>
                        </m:r>
                      </m:e>
                    </m:acc>
                    <m:r>
                      <a:rPr lang="en-US" sz="2800" i="1">
                        <a:solidFill>
                          <a:schemeClr val="tx2"/>
                        </a:solidFill>
                        <a:latin typeface="Cambria Math" panose="02040503050406030204" pitchFamily="18" charset="0"/>
                        <a:ea typeface="Cambria Math" panose="02040503050406030204" pitchFamily="18" charset="0"/>
                      </a:rPr>
                      <m:t>≅</m:t>
                    </m:r>
                    <m:acc>
                      <m:accPr>
                        <m:chr m:val="̅"/>
                        <m:ctrlPr>
                          <a:rPr lang="en-US" sz="280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𝐷𝐸</m:t>
                        </m:r>
                      </m:e>
                    </m:acc>
                  </m:oMath>
                </a14:m>
                <a:r>
                  <a:rPr lang="en-US" sz="2800" dirty="0">
                    <a:solidFill>
                      <a:srgbClr val="FF0000"/>
                    </a:solidFill>
                    <a:sym typeface="Symbol" panose="05050102010706020507" pitchFamily="18" charset="2"/>
                  </a:rPr>
                  <a:t> </a:t>
                </a:r>
                <a:r>
                  <a:rPr lang="en-US" sz="2800" dirty="0">
                    <a:solidFill>
                      <a:srgbClr val="FF0000"/>
                    </a:solidFill>
                  </a:rPr>
                  <a:t>Reflexive Property of Congruence Theorem</a:t>
                </a:r>
                <a:endParaRPr lang="en-US" sz="2800" dirty="0">
                  <a:solidFill>
                    <a:srgbClr val="FF0000"/>
                  </a:solidFill>
                  <a:sym typeface="Symbol" panose="05050102010706020507" pitchFamily="18" charset="2"/>
                </a:endParaRPr>
              </a:p>
            </p:txBody>
          </p:sp>
        </mc:Choice>
        <mc:Fallback xmlns="">
          <p:sp>
            <p:nvSpPr>
              <p:cNvPr id="8" name="Content Placeholder 2">
                <a:extLst>
                  <a:ext uri="{FF2B5EF4-FFF2-40B4-BE49-F238E27FC236}">
                    <a16:creationId xmlns:a16="http://schemas.microsoft.com/office/drawing/2014/main" id="{AF69284B-533F-9940-8D24-1FBBD9C10438}"/>
                  </a:ext>
                </a:extLst>
              </p:cNvPr>
              <p:cNvSpPr txBox="1">
                <a:spLocks noRot="1" noChangeAspect="1" noMove="1" noResize="1" noEditPoints="1" noAdjustHandles="1" noChangeArrowheads="1" noChangeShapeType="1" noTextEdit="1"/>
              </p:cNvSpPr>
              <p:nvPr/>
            </p:nvSpPr>
            <p:spPr>
              <a:xfrm>
                <a:off x="459871" y="1127496"/>
                <a:ext cx="10261469" cy="5357194"/>
              </a:xfrm>
              <a:prstGeom prst="rect">
                <a:avLst/>
              </a:prstGeom>
              <a:blipFill>
                <a:blip r:embed="rId3"/>
                <a:stretch>
                  <a:fillRect l="-1188" t="-1251" r="-950"/>
                </a:stretch>
              </a:blipFill>
            </p:spPr>
            <p:txBody>
              <a:bodyPr/>
              <a:lstStyle/>
              <a:p>
                <a:r>
                  <a:rPr lang="en-US">
                    <a:noFill/>
                  </a:rPr>
                  <a:t> </a:t>
                </a:r>
              </a:p>
            </p:txBody>
          </p:sp>
        </mc:Fallback>
      </mc:AlternateContent>
    </p:spTree>
    <p:extLst>
      <p:ext uri="{BB962C8B-B14F-4D97-AF65-F5344CB8AC3E}">
        <p14:creationId xmlns:p14="http://schemas.microsoft.com/office/powerpoint/2010/main" val="156398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r>
              <a:rPr lang="en-US" sz="2800" b="1" dirty="0">
                <a:solidFill>
                  <a:srgbClr val="221E1F"/>
                </a:solidFill>
              </a:rPr>
              <a:t>MA.912.GR.1.1</a:t>
            </a:r>
            <a:endParaRPr lang="en-US" sz="2800" b="1" i="0" u="none" strike="noStrike" baseline="0" dirty="0">
              <a:solidFill>
                <a:srgbClr val="221E1F"/>
              </a:solidFill>
            </a:endParaRPr>
          </a:p>
          <a:p>
            <a:r>
              <a:rPr lang="en-US" sz="2800" dirty="0">
                <a:solidFill>
                  <a:schemeClr val="tx2"/>
                </a:solidFill>
              </a:rPr>
              <a:t>Prove relationships and theorems about lines and angles. Solve mathematical and real-world problems involving postulates, relationships and theorems of lines and angles.</a:t>
            </a:r>
          </a:p>
          <a:p>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341984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108543"/>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06063"/>
            <a:ext cx="9209228" cy="49284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prove theorems about line segments.</a:t>
            </a:r>
            <a:endParaRPr lang="en-US" sz="2800" b="0" i="0" u="none" strike="noStrike" baseline="0" dirty="0"/>
          </a:p>
          <a:p>
            <a:endParaRPr lang="en-US" sz="2800" b="1" dirty="0">
              <a:solidFill>
                <a:srgbClr val="221E1F"/>
              </a:solidFill>
            </a:endParaRPr>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US" sz="2800" dirty="0"/>
              <a:t>Students use </a:t>
            </a:r>
            <a:r>
              <a:rPr lang="en-US" sz="2800" i="1" dirty="0"/>
              <a:t>true </a:t>
            </a:r>
            <a:r>
              <a:rPr lang="en-US" sz="2800" dirty="0"/>
              <a:t>and </a:t>
            </a:r>
            <a:r>
              <a:rPr lang="en-US" sz="2800" i="1" dirty="0"/>
              <a:t>false </a:t>
            </a:r>
            <a:r>
              <a:rPr lang="en-US" sz="2800" dirty="0"/>
              <a:t>to talk about proving theorems about line segments. </a:t>
            </a:r>
            <a:endParaRPr lang="en-US" sz="2800" b="0" i="0" u="none" strike="noStrike" baseline="0" dirty="0"/>
          </a:p>
          <a:p>
            <a:pPr marL="291600" indent="-291600">
              <a:buClr>
                <a:schemeClr val="tx1"/>
              </a:buClr>
              <a:buFont typeface="Arial" panose="020B0604020202020204" pitchFamily="34" charset="0"/>
              <a:buChar char="•"/>
            </a:pPr>
            <a:r>
              <a:rPr lang="en-US" sz="2800" dirty="0"/>
              <a:t>To cultivate conversation, students participate in MLR7: Compare and Connect.</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290884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861763" cy="186662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When you use a ruler to measure the length of an object, you match the mark for zero at one endpoint of the object. Then you look for the ruler mark that corresponds to the other endpoint. This illustrates the Ruler Postulate.</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Segment Addition </a:t>
            </a:r>
          </a:p>
        </p:txBody>
      </p:sp>
    </p:spTree>
    <p:extLst>
      <p:ext uri="{BB962C8B-B14F-4D97-AF65-F5344CB8AC3E}">
        <p14:creationId xmlns:p14="http://schemas.microsoft.com/office/powerpoint/2010/main" val="51353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Segment Addition </a:t>
            </a:r>
          </a:p>
        </p:txBody>
      </p:sp>
      <p:graphicFrame>
        <p:nvGraphicFramePr>
          <p:cNvPr id="5" name="Table 4"/>
          <p:cNvGraphicFramePr>
            <a:graphicFrameLocks noGrp="1"/>
          </p:cNvGraphicFramePr>
          <p:nvPr>
            <p:extLst>
              <p:ext uri="{D42A27DB-BD31-4B8C-83A1-F6EECF244321}">
                <p14:modId xmlns:p14="http://schemas.microsoft.com/office/powerpoint/2010/main" val="1463765481"/>
              </p:ext>
            </p:extLst>
          </p:nvPr>
        </p:nvGraphicFramePr>
        <p:xfrm>
          <a:off x="459873" y="1619075"/>
          <a:ext cx="10617200" cy="4176864"/>
        </p:xfrm>
        <a:graphic>
          <a:graphicData uri="http://schemas.openxmlformats.org/drawingml/2006/table">
            <a:tbl>
              <a:tblPr firstRow="1" bandRow="1">
                <a:tableStyleId>{5C22544A-7EE6-4342-B048-85BDC9FD1C3A}</a:tableStyleId>
              </a:tblPr>
              <a:tblGrid>
                <a:gridCol w="1909254">
                  <a:extLst>
                    <a:ext uri="{9D8B030D-6E8A-4147-A177-3AD203B41FA5}">
                      <a16:colId xmlns:a16="http://schemas.microsoft.com/office/drawing/2014/main" val="1974861299"/>
                    </a:ext>
                  </a:extLst>
                </a:gridCol>
                <a:gridCol w="8707946">
                  <a:extLst>
                    <a:ext uri="{9D8B030D-6E8A-4147-A177-3AD203B41FA5}">
                      <a16:colId xmlns:a16="http://schemas.microsoft.com/office/drawing/2014/main" val="2824525211"/>
                    </a:ext>
                  </a:extLst>
                </a:gridCol>
              </a:tblGrid>
              <a:tr h="542234">
                <a:tc gridSpan="2">
                  <a:txBody>
                    <a:bodyPr/>
                    <a:lstStyle/>
                    <a:p>
                      <a:pPr algn="l"/>
                      <a:r>
                        <a:rPr lang="en-IN" sz="2800" b="1" i="0" u="none" strike="noStrike" kern="1200" baseline="0" dirty="0">
                          <a:solidFill>
                            <a:schemeClr val="tx1"/>
                          </a:solidFill>
                          <a:latin typeface="+mn-lt"/>
                          <a:ea typeface="+mn-ea"/>
                          <a:cs typeface="+mn-cs"/>
                        </a:rPr>
                        <a:t>Postulate 3.8: </a:t>
                      </a:r>
                      <a:r>
                        <a:rPr lang="en-IN" sz="2800" b="1" i="0" u="none" strike="noStrike" kern="1200" baseline="0" dirty="0">
                          <a:solidFill>
                            <a:schemeClr val="tx2"/>
                          </a:solidFill>
                          <a:latin typeface="+mn-lt"/>
                          <a:ea typeface="+mn-ea"/>
                          <a:cs typeface="+mn-cs"/>
                        </a:rPr>
                        <a:t>Ruler Postulate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IN" sz="2800" b="1"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523917"/>
                  </a:ext>
                </a:extLst>
              </a:tr>
              <a:tr h="919139">
                <a:tc>
                  <a:txBody>
                    <a:bodyPr/>
                    <a:lstStyle/>
                    <a:p>
                      <a:r>
                        <a:rPr lang="en-IN" sz="2800" b="1" i="0" u="none" strike="noStrike" kern="1200" baseline="0" dirty="0">
                          <a:solidFill>
                            <a:schemeClr val="dk1"/>
                          </a:solidFill>
                          <a:latin typeface="+mn-lt"/>
                          <a:ea typeface="+mn-ea"/>
                          <a:cs typeface="+mn-cs"/>
                        </a:rPr>
                        <a:t>Words</a:t>
                      </a:r>
                      <a:endParaRPr lang="en-US"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The points on any line or line segment can be put into one-to-one correspondence with real numbers.</a:t>
                      </a:r>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1266574"/>
                  </a:ext>
                </a:extLst>
              </a:tr>
              <a:tr h="2689750">
                <a:tc>
                  <a:txBody>
                    <a:bodyPr/>
                    <a:lstStyle/>
                    <a:p>
                      <a:r>
                        <a:rPr lang="en-IN" sz="2800" b="1" i="0" u="none" strike="noStrike" kern="1200" baseline="0" dirty="0">
                          <a:solidFill>
                            <a:schemeClr val="dk1"/>
                          </a:solidFill>
                          <a:latin typeface="+mn-lt"/>
                          <a:ea typeface="+mn-ea"/>
                          <a:cs typeface="+mn-cs"/>
                        </a:rPr>
                        <a:t>Example</a:t>
                      </a:r>
                      <a:endParaRPr lang="en-IN" sz="28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800" b="0" i="0" u="none" strike="noStrike" kern="1200" baseline="0" dirty="0">
                          <a:solidFill>
                            <a:schemeClr val="tx2"/>
                          </a:solidFill>
                          <a:latin typeface="+mn-lt"/>
                          <a:ea typeface="+mn-ea"/>
                          <a:cs typeface="+mn-cs"/>
                        </a:rPr>
                        <a:t>Given any two points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and </a:t>
                      </a:r>
                      <a:r>
                        <a:rPr lang="en-US" sz="2800" b="0" i="1" u="none" strike="noStrike" kern="1200" baseline="0" dirty="0">
                          <a:solidFill>
                            <a:schemeClr val="tx2"/>
                          </a:solidFill>
                          <a:latin typeface="+mn-lt"/>
                          <a:ea typeface="+mn-ea"/>
                          <a:cs typeface="+mn-cs"/>
                        </a:rPr>
                        <a:t>B </a:t>
                      </a:r>
                      <a:r>
                        <a:rPr lang="en-US" sz="2800" b="0" i="0" u="none" strike="noStrike" kern="1200" baseline="0" dirty="0">
                          <a:solidFill>
                            <a:schemeClr val="tx2"/>
                          </a:solidFill>
                          <a:latin typeface="+mn-lt"/>
                          <a:ea typeface="+mn-ea"/>
                          <a:cs typeface="+mn-cs"/>
                        </a:rPr>
                        <a:t>on a line, if </a:t>
                      </a:r>
                      <a:r>
                        <a:rPr lang="en-US" sz="2800" b="0" i="1" u="none" strike="noStrike" kern="1200" baseline="0" dirty="0">
                          <a:solidFill>
                            <a:schemeClr val="tx2"/>
                          </a:solidFill>
                          <a:latin typeface="+mn-lt"/>
                          <a:ea typeface="+mn-ea"/>
                          <a:cs typeface="+mn-cs"/>
                        </a:rPr>
                        <a:t>A </a:t>
                      </a:r>
                      <a:r>
                        <a:rPr lang="en-US" sz="2800" b="0" i="0" u="none" strike="noStrike" kern="1200" baseline="0" dirty="0">
                          <a:solidFill>
                            <a:schemeClr val="tx2"/>
                          </a:solidFill>
                          <a:latin typeface="+mn-lt"/>
                          <a:ea typeface="+mn-ea"/>
                          <a:cs typeface="+mn-cs"/>
                        </a:rPr>
                        <a:t>corresponds to zero, then </a:t>
                      </a:r>
                      <a:r>
                        <a:rPr lang="en-US" sz="2800" b="0" i="1" u="none" strike="noStrike" kern="1200" baseline="0" dirty="0">
                          <a:solidFill>
                            <a:schemeClr val="tx2"/>
                          </a:solidFill>
                          <a:latin typeface="+mn-lt"/>
                          <a:ea typeface="+mn-ea"/>
                          <a:cs typeface="+mn-cs"/>
                        </a:rPr>
                        <a:t>B </a:t>
                      </a:r>
                      <a:r>
                        <a:rPr lang="en-US" sz="2800" b="0" i="0" u="none" strike="noStrike" kern="1200" baseline="0" dirty="0">
                          <a:solidFill>
                            <a:schemeClr val="tx2"/>
                          </a:solidFill>
                          <a:latin typeface="+mn-lt"/>
                          <a:ea typeface="+mn-ea"/>
                          <a:cs typeface="+mn-cs"/>
                        </a:rPr>
                        <a:t>corresponds to a positive real number.</a:t>
                      </a:r>
                    </a:p>
                    <a:p>
                      <a:endParaRPr lang="en-IN" sz="2800" b="0" i="0" u="none" strike="noStrike" kern="1200" baseline="0" dirty="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4944446"/>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053" y="4100211"/>
            <a:ext cx="4132852" cy="1538589"/>
          </a:xfrm>
          <a:prstGeom prst="rect">
            <a:avLst/>
          </a:prstGeom>
        </p:spPr>
      </p:pic>
    </p:spTree>
    <p:extLst>
      <p:ext uri="{BB962C8B-B14F-4D97-AF65-F5344CB8AC3E}">
        <p14:creationId xmlns:p14="http://schemas.microsoft.com/office/powerpoint/2010/main" val="147725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10249690" cy="18112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In this figure, point </a:t>
            </a:r>
            <a:r>
              <a:rPr lang="en-US" sz="2800" i="1" dirty="0"/>
              <a:t>B </a:t>
            </a:r>
            <a:r>
              <a:rPr lang="en-US" sz="2800" dirty="0"/>
              <a:t>is said to be between points </a:t>
            </a:r>
            <a:r>
              <a:rPr lang="en-US" sz="2800" i="1" dirty="0"/>
              <a:t>A </a:t>
            </a:r>
            <a:r>
              <a:rPr lang="en-US" sz="2800" dirty="0"/>
              <a:t>and </a:t>
            </a:r>
            <a:r>
              <a:rPr lang="en-US" sz="2800" i="1" dirty="0"/>
              <a:t>C</a:t>
            </a:r>
            <a:r>
              <a:rPr lang="en-US" sz="2800" dirty="0"/>
              <a:t>. You can also say that </a:t>
            </a:r>
            <a:r>
              <a:rPr lang="en-US" sz="2800" i="1" dirty="0"/>
              <a:t>AB </a:t>
            </a:r>
            <a:r>
              <a:rPr lang="en-US" sz="2800" dirty="0"/>
              <a:t>+ </a:t>
            </a:r>
            <a:r>
              <a:rPr lang="en-US" sz="2800" i="1" dirty="0"/>
              <a:t>BC </a:t>
            </a:r>
            <a:r>
              <a:rPr lang="en-US" sz="2800" dirty="0"/>
              <a:t>= </a:t>
            </a:r>
            <a:r>
              <a:rPr lang="en-US" sz="2800" i="1" dirty="0"/>
              <a:t>AC </a:t>
            </a:r>
            <a:r>
              <a:rPr lang="en-US" sz="2800" dirty="0"/>
              <a:t>by the Segment Addition Postulate.</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Segment Addition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164" y="3607825"/>
            <a:ext cx="4169686" cy="677574"/>
          </a:xfrm>
          <a:prstGeom prst="rect">
            <a:avLst/>
          </a:prstGeom>
        </p:spPr>
      </p:pic>
    </p:spTree>
    <p:extLst>
      <p:ext uri="{BB962C8B-B14F-4D97-AF65-F5344CB8AC3E}">
        <p14:creationId xmlns:p14="http://schemas.microsoft.com/office/powerpoint/2010/main" val="20105870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7B8949-CBC3-4377-A494-7591C33E696E}">
  <ds:schemaRefs>
    <ds:schemaRef ds:uri="http://purl.org/dc/elements/1.1/"/>
    <ds:schemaRef ds:uri="http://schemas.microsoft.com/office/2006/metadata/properties"/>
    <ds:schemaRef ds:uri="http://purl.org/dc/terms/"/>
    <ds:schemaRef ds:uri="9450ef5d-1a70-432a-a187-b784c13ee2c7"/>
    <ds:schemaRef ds:uri="http://schemas.microsoft.com/office/2006/documentManagement/types"/>
    <ds:schemaRef ds:uri="http://schemas.microsoft.com/office/infopath/2007/PartnerControls"/>
    <ds:schemaRef ds:uri="http://schemas.openxmlformats.org/package/2006/metadata/core-properties"/>
    <ds:schemaRef ds:uri="eebb11a2-b469-44b8-8bf8-081d58bb6473"/>
    <ds:schemaRef ds:uri="http://www.w3.org/XML/1998/namespace"/>
    <ds:schemaRef ds:uri="http://purl.org/dc/dcmitype/"/>
  </ds:schemaRefs>
</ds:datastoreItem>
</file>

<file path=customXml/itemProps2.xml><?xml version="1.0" encoding="utf-8"?>
<ds:datastoreItem xmlns:ds="http://schemas.openxmlformats.org/officeDocument/2006/customXml" ds:itemID="{EDCF783A-82D1-4462-90BA-9C94121DB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019317-E879-42C5-A38E-278820CBC0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9003</TotalTime>
  <Words>2059</Words>
  <Application>Microsoft Office PowerPoint</Application>
  <PresentationFormat>Widescreen</PresentationFormat>
  <Paragraphs>290</Paragraphs>
  <Slides>31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Cambria Math</vt:lpstr>
      <vt:lpstr>Proxima Nova</vt:lpstr>
      <vt:lpstr>Symbol</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644</cp:revision>
  <cp:lastPrinted>2018-08-01T21:17:27Z</cp:lastPrinted>
  <dcterms:created xsi:type="dcterms:W3CDTF">2020-09-17T18:06:02Z</dcterms:created>
  <dcterms:modified xsi:type="dcterms:W3CDTF">2024-09-23T03:02:07Z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