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9"/>
  </p:notesMasterIdLst>
  <p:handoutMasterIdLst>
    <p:handoutMasterId r:id="rId50"/>
  </p:handoutMasterIdLst>
  <p:sldIdLst>
    <p:sldId id="327" r:id="rId6"/>
    <p:sldId id="390" r:id="rId7"/>
    <p:sldId id="432" r:id="rId8"/>
    <p:sldId id="348" r:id="rId9"/>
    <p:sldId id="378" r:id="rId10"/>
    <p:sldId id="349" r:id="rId11"/>
    <p:sldId id="350" r:id="rId12"/>
    <p:sldId id="416" r:id="rId13"/>
    <p:sldId id="352" r:id="rId14"/>
    <p:sldId id="360" r:id="rId15"/>
    <p:sldId id="383" r:id="rId16"/>
    <p:sldId id="415" r:id="rId17"/>
    <p:sldId id="410" r:id="rId18"/>
    <p:sldId id="386" r:id="rId19"/>
    <p:sldId id="365" r:id="rId20"/>
    <p:sldId id="387" r:id="rId21"/>
    <p:sldId id="411" r:id="rId22"/>
    <p:sldId id="389" r:id="rId23"/>
    <p:sldId id="392" r:id="rId24"/>
    <p:sldId id="391" r:id="rId25"/>
    <p:sldId id="393" r:id="rId26"/>
    <p:sldId id="395" r:id="rId27"/>
    <p:sldId id="412" r:id="rId28"/>
    <p:sldId id="413" r:id="rId29"/>
    <p:sldId id="418" r:id="rId30"/>
    <p:sldId id="367" r:id="rId31"/>
    <p:sldId id="417" r:id="rId32"/>
    <p:sldId id="397" r:id="rId33"/>
    <p:sldId id="368" r:id="rId34"/>
    <p:sldId id="398" r:id="rId35"/>
    <p:sldId id="399" r:id="rId36"/>
    <p:sldId id="400" r:id="rId37"/>
    <p:sldId id="414" r:id="rId38"/>
    <p:sldId id="407" r:id="rId39"/>
    <p:sldId id="403" r:id="rId40"/>
    <p:sldId id="419" r:id="rId41"/>
    <p:sldId id="404" r:id="rId42"/>
    <p:sldId id="405" r:id="rId43"/>
    <p:sldId id="406" r:id="rId44"/>
    <p:sldId id="408" r:id="rId45"/>
    <p:sldId id="409" r:id="rId46"/>
    <p:sldId id="430" r:id="rId47"/>
    <p:sldId id="433"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Justus, Joseph" initials="JJ" lastIdx="1" clrIdx="1">
    <p:extLst>
      <p:ext uri="{19B8F6BF-5375-455C-9EA6-DF929625EA0E}">
        <p15:presenceInfo xmlns:p15="http://schemas.microsoft.com/office/powerpoint/2012/main" userId="S::joseph.justus@mheducation.com::c36d40d1-f060-4972-8bd9-850308908a0f" providerId="AD"/>
      </p:ext>
    </p:extLst>
  </p:cmAuthor>
  <p:cmAuthor id="3" name="Oxley, Angela" initials="OA" lastIdx="46" clrIdx="2">
    <p:extLst>
      <p:ext uri="{19B8F6BF-5375-455C-9EA6-DF929625EA0E}">
        <p15:presenceInfo xmlns:p15="http://schemas.microsoft.com/office/powerpoint/2012/main" userId="S::angela.oxley@mheducation.com::2701a8e4-ff8b-43b5-b1ab-b049b2cef046" providerId="AD"/>
      </p:ext>
    </p:extLst>
  </p:cmAuthor>
  <p:cmAuthor id="4" name="Tharick Rahim. H" initials="TRH" lastIdx="13" clrIdx="3">
    <p:extLst>
      <p:ext uri="{19B8F6BF-5375-455C-9EA6-DF929625EA0E}">
        <p15:presenceInfo xmlns:p15="http://schemas.microsoft.com/office/powerpoint/2012/main" userId="S::Hasheem.Tharick@spi-global.com::c93f5f0c-4a60-4e12-b46a-51565bfa716a" providerId="AD"/>
      </p:ext>
    </p:extLst>
  </p:cmAuthor>
  <p:cmAuthor id="5" name="Nithiyanadhan Rajagopal" initials="NR" lastIdx="10" clrIdx="4">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5E5B"/>
    <a:srgbClr val="0070C0"/>
    <a:srgbClr val="850573"/>
    <a:srgbClr val="49033F"/>
    <a:srgbClr val="EA08CA"/>
    <a:srgbClr val="000000"/>
    <a:srgbClr val="C00000"/>
    <a:srgbClr val="007077"/>
    <a:srgbClr val="00A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48AD1-9DB4-4D64-9DF2-6E980D4C190B}" v="3" dt="2021-10-27T12:10:10.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9" autoAdjust="0"/>
  </p:normalViewPr>
  <p:slideViewPr>
    <p:cSldViewPr snapToGrid="0">
      <p:cViewPr varScale="1">
        <p:scale>
          <a:sx n="49" d="100"/>
          <a:sy n="49" d="100"/>
        </p:scale>
        <p:origin x="592" y="52"/>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07230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2:5, 4:25, 4:25, 8:125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7:3, 7:3, 49:9, 343:27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4:3, 4:3, 16:9, 16:</a:t>
            </a:r>
            <a:r>
              <a:rPr lang="en-US" sz="1200" b="0" dirty="0">
                <a:solidFill>
                  <a:srgbClr val="FF0000"/>
                </a:solidFill>
              </a:rPr>
              <a:t>9</a:t>
            </a:r>
            <a:endParaRPr lang="en-US" sz="1200" b="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265771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a:p>
            <a:r>
              <a:rPr lang="en-US" dirty="0"/>
              <a:t>yes</a:t>
            </a:r>
          </a:p>
          <a:p>
            <a:r>
              <a:rPr lang="en-US" dirty="0"/>
              <a:t>no</a:t>
            </a:r>
          </a:p>
          <a:p>
            <a:r>
              <a:rPr lang="en-US" dirty="0"/>
              <a:t>yes</a:t>
            </a:r>
          </a:p>
          <a:p>
            <a:r>
              <a:rPr lang="en-US" dirty="0"/>
              <a:t>no</a:t>
            </a: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315260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a:t>
            </a:r>
            <a:r>
              <a:rPr lang="en-US" i="0" dirty="0"/>
              <a:t>= 24 ft²</a:t>
            </a:r>
            <a:endParaRPr lang="en-US" i="1" dirty="0"/>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a:p>
        </p:txBody>
      </p:sp>
    </p:spTree>
    <p:extLst>
      <p:ext uri="{BB962C8B-B14F-4D97-AF65-F5344CB8AC3E}">
        <p14:creationId xmlns:p14="http://schemas.microsoft.com/office/powerpoint/2010/main" val="189768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FF0000"/>
                    </a:solidFill>
                  </a:rPr>
                  <a:t>The scale factor from quadrilateral</a:t>
                </a:r>
                <a:r>
                  <a:rPr lang="en-US" sz="1200" baseline="0" dirty="0">
                    <a:solidFill>
                      <a:srgbClr val="FF0000"/>
                    </a:solidFill>
                  </a:rPr>
                  <a:t> </a:t>
                </a:r>
                <a:r>
                  <a:rPr lang="en-US" sz="1200" i="1" dirty="0">
                    <a:solidFill>
                      <a:srgbClr val="FF0000"/>
                    </a:solidFill>
                  </a:rPr>
                  <a:t>WXYZ </a:t>
                </a:r>
                <a:r>
                  <a:rPr lang="en-US" sz="1200" dirty="0">
                    <a:solidFill>
                      <a:srgbClr val="FF0000"/>
                    </a:solidFill>
                  </a:rPr>
                  <a:t>to quadrilateral </a:t>
                </a:r>
                <a:r>
                  <a:rPr lang="en-US" sz="1200" i="1" dirty="0">
                    <a:solidFill>
                      <a:srgbClr val="FF0000"/>
                    </a:solidFill>
                  </a:rPr>
                  <a:t>FGHJ </a:t>
                </a:r>
                <a:r>
                  <a:rPr lang="en-US" sz="1200" dirty="0">
                    <a:solidFill>
                      <a:srgbClr val="FF0000"/>
                    </a:solidFill>
                  </a:rPr>
                  <a:t>is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2</m:t>
                        </m:r>
                      </m:num>
                      <m:den>
                        <m:r>
                          <a:rPr lang="en-US" sz="1200" b="0" i="1" smtClean="0">
                            <a:solidFill>
                              <a:srgbClr val="FF0000"/>
                            </a:solidFill>
                            <a:latin typeface="Cambria Math" panose="02040503050406030204" pitchFamily="18" charset="0"/>
                          </a:rPr>
                          <m:t>5</m:t>
                        </m:r>
                      </m:den>
                    </m:f>
                    <m:r>
                      <a:rPr lang="en-IN" sz="1200" b="0" i="1" smtClean="0">
                        <a:solidFill>
                          <a:srgbClr val="FF0000"/>
                        </a:solidFill>
                        <a:latin typeface="Cambria Math" panose="02040503050406030204" pitchFamily="18" charset="0"/>
                      </a:rPr>
                      <m:t>.</m:t>
                    </m:r>
                  </m:oMath>
                </a14:m>
                <a:r>
                  <a:rPr lang="en-US" sz="1200" dirty="0">
                    <a:solidFill>
                      <a:srgbClr val="FF0000"/>
                    </a:solidFill>
                  </a:rPr>
                  <a:t> The value of </a:t>
                </a:r>
                <a:r>
                  <a:rPr lang="en-US" sz="1200" i="1" dirty="0">
                    <a:solidFill>
                      <a:srgbClr val="FF0000"/>
                    </a:solidFill>
                  </a:rPr>
                  <a:t>x </a:t>
                </a:r>
                <a:r>
                  <a:rPr lang="en-US" sz="1200" dirty="0">
                    <a:solidFill>
                      <a:srgbClr val="FF0000"/>
                    </a:solidFill>
                  </a:rPr>
                  <a:t>is 16.</a:t>
                </a:r>
                <a:endParaRPr lang="en-US" sz="1200" b="1" dirty="0">
                  <a:solidFill>
                    <a:srgbClr val="FF0000"/>
                  </a:solidFill>
                </a:endParaRPr>
              </a:p>
              <a:p>
                <a:endParaRPr lang="en-US" dirty="0"/>
              </a:p>
            </p:txBody>
          </p:sp>
        </mc:Choice>
        <mc:Fallback xmlns="">
          <p:sp>
            <p:nvSpPr>
              <p:cNvPr id="3" name="Notes Placeholder 2"/>
              <p:cNvSpPr>
                <a:spLocks noGrp="1"/>
              </p:cNvSpPr>
              <p:nvPr>
                <p:ph type="body" idx="1"/>
              </p:nvPr>
            </p:nvSpPr>
            <p:spPr/>
            <p:txBody>
              <a:bodyPr/>
              <a:lstStyle/>
              <a:p>
                <a:r>
                  <a:rPr lang="en-US" sz="1200" dirty="0">
                    <a:solidFill>
                      <a:srgbClr val="FF0000"/>
                    </a:solidFill>
                  </a:rPr>
                  <a:t>The scale factor from quadrilateral</a:t>
                </a:r>
                <a:r>
                  <a:rPr lang="en-US" sz="1200" baseline="0" dirty="0">
                    <a:solidFill>
                      <a:srgbClr val="FF0000"/>
                    </a:solidFill>
                  </a:rPr>
                  <a:t> </a:t>
                </a:r>
                <a:r>
                  <a:rPr lang="en-US" sz="1200" i="1" dirty="0">
                    <a:solidFill>
                      <a:srgbClr val="FF0000"/>
                    </a:solidFill>
                  </a:rPr>
                  <a:t>WXYZ </a:t>
                </a:r>
                <a:r>
                  <a:rPr lang="en-US" sz="1200" dirty="0">
                    <a:solidFill>
                      <a:srgbClr val="FF0000"/>
                    </a:solidFill>
                  </a:rPr>
                  <a:t>to quadrilateral </a:t>
                </a:r>
                <a:r>
                  <a:rPr lang="en-US" sz="1200" i="1" dirty="0">
                    <a:solidFill>
                      <a:srgbClr val="FF0000"/>
                    </a:solidFill>
                  </a:rPr>
                  <a:t>FGHJ </a:t>
                </a:r>
                <a:r>
                  <a:rPr lang="en-US" sz="1200" dirty="0">
                    <a:solidFill>
                      <a:srgbClr val="FF0000"/>
                    </a:solidFill>
                  </a:rPr>
                  <a:t>is </a:t>
                </a:r>
                <a:r>
                  <a:rPr lang="en-US" sz="1200" b="0" i="0">
                    <a:solidFill>
                      <a:srgbClr val="FF0000"/>
                    </a:solidFill>
                    <a:latin typeface="Cambria Math" panose="02040503050406030204" pitchFamily="18" charset="0"/>
                  </a:rPr>
                  <a:t>2/5</a:t>
                </a:r>
                <a:r>
                  <a:rPr lang="en-IN" sz="1200" b="0" i="0">
                    <a:solidFill>
                      <a:srgbClr val="FF0000"/>
                    </a:solidFill>
                    <a:latin typeface="Cambria Math" panose="02040503050406030204" pitchFamily="18" charset="0"/>
                  </a:rPr>
                  <a:t>.</a:t>
                </a:r>
                <a:r>
                  <a:rPr lang="en-US" sz="1200" dirty="0">
                    <a:solidFill>
                      <a:srgbClr val="FF0000"/>
                    </a:solidFill>
                  </a:rPr>
                  <a:t> The value of </a:t>
                </a:r>
                <a:r>
                  <a:rPr lang="en-US" sz="1200" i="1" dirty="0">
                    <a:solidFill>
                      <a:srgbClr val="FF0000"/>
                    </a:solidFill>
                  </a:rPr>
                  <a:t>x </a:t>
                </a:r>
                <a:r>
                  <a:rPr lang="en-US" sz="1200" dirty="0">
                    <a:solidFill>
                      <a:srgbClr val="FF0000"/>
                    </a:solidFill>
                  </a:rPr>
                  <a:t>is 16.</a:t>
                </a:r>
                <a:endParaRPr lang="en-US" sz="1200" b="1"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282358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A</a:t>
            </a:r>
            <a:r>
              <a:rPr lang="en-US" sz="1200" dirty="0">
                <a:solidFill>
                  <a:srgbClr val="FF0000"/>
                </a:solidFill>
              </a:rPr>
              <a:t> ≈ 16.2 in</a:t>
            </a:r>
            <a:r>
              <a:rPr lang="en-US" sz="1200" baseline="30000" dirty="0">
                <a:solidFill>
                  <a:srgbClr val="FF0000"/>
                </a:solidFill>
              </a:rPr>
              <a:t>2</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92850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Prism 1: </a:t>
            </a:r>
            <a:r>
              <a:rPr lang="en-US" sz="1200" i="1" dirty="0">
                <a:solidFill>
                  <a:srgbClr val="FF0000"/>
                </a:solidFill>
              </a:rPr>
              <a:t>V</a:t>
            </a:r>
            <a:r>
              <a:rPr lang="en-US" sz="1200" dirty="0">
                <a:solidFill>
                  <a:srgbClr val="FF0000"/>
                </a:solidFill>
              </a:rPr>
              <a:t> = 46.5 ft</a:t>
            </a:r>
            <a:r>
              <a:rPr lang="en-US" sz="1200" baseline="30000" dirty="0">
                <a:solidFill>
                  <a:srgbClr val="FF0000"/>
                </a:solidFill>
              </a:rPr>
              <a:t>3</a:t>
            </a:r>
          </a:p>
          <a:p>
            <a:r>
              <a:rPr lang="en-US" sz="1200" dirty="0">
                <a:solidFill>
                  <a:srgbClr val="FF0000"/>
                </a:solidFill>
              </a:rPr>
              <a:t>Prism 2: </a:t>
            </a:r>
            <a:r>
              <a:rPr lang="en-US" sz="1200" i="1" dirty="0">
                <a:solidFill>
                  <a:srgbClr val="FF0000"/>
                </a:solidFill>
              </a:rPr>
              <a:t>V</a:t>
            </a:r>
            <a:r>
              <a:rPr lang="en-US" sz="1200" dirty="0">
                <a:solidFill>
                  <a:srgbClr val="FF0000"/>
                </a:solidFill>
              </a:rPr>
              <a:t> = 5.8125 ft</a:t>
            </a:r>
            <a:r>
              <a:rPr lang="en-US" sz="1200" baseline="30000" dirty="0">
                <a:solidFill>
                  <a:srgbClr val="FF0000"/>
                </a:solidFill>
              </a:rPr>
              <a:t>3</a:t>
            </a:r>
          </a:p>
          <a:p>
            <a:r>
              <a:rPr lang="en-US" sz="1200" dirty="0">
                <a:solidFill>
                  <a:srgbClr val="FF0000"/>
                </a:solidFill>
              </a:rPr>
              <a:t>Prism 3: </a:t>
            </a:r>
            <a:r>
              <a:rPr lang="en-US" sz="1200" i="1" dirty="0">
                <a:solidFill>
                  <a:srgbClr val="FF0000"/>
                </a:solidFill>
              </a:rPr>
              <a:t>V</a:t>
            </a:r>
            <a:r>
              <a:rPr lang="en-US" sz="1200" dirty="0">
                <a:solidFill>
                  <a:srgbClr val="FF0000"/>
                </a:solidFill>
              </a:rPr>
              <a:t> = 46.5 ft</a:t>
            </a:r>
            <a:r>
              <a:rPr lang="en-US" sz="1200" baseline="30000" dirty="0">
                <a:solidFill>
                  <a:srgbClr val="FF0000"/>
                </a:solidFill>
              </a:rPr>
              <a:t>3</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a:p>
        </p:txBody>
      </p:sp>
    </p:spTree>
    <p:extLst>
      <p:ext uri="{BB962C8B-B14F-4D97-AF65-F5344CB8AC3E}">
        <p14:creationId xmlns:p14="http://schemas.microsoft.com/office/powerpoint/2010/main" val="231048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36</a:t>
                </a:r>
                <a14:m>
                  <m:oMath xmlns:m="http://schemas.openxmlformats.org/officeDocument/2006/math">
                    <m:r>
                      <m:rPr>
                        <m:sty m:val="p"/>
                      </m:rPr>
                      <a:rPr lang="el-GR" sz="1200" i="0" dirty="0">
                        <a:solidFill>
                          <a:srgbClr val="FF0000"/>
                        </a:solidFill>
                        <a:latin typeface="Cambria Math" panose="02040503050406030204" pitchFamily="18" charset="0"/>
                      </a:rPr>
                      <m:t>π</m:t>
                    </m:r>
                    <m:r>
                      <a:rPr lang="en-US" sz="1200" b="0" i="0" dirty="0" smtClean="0">
                        <a:solidFill>
                          <a:srgbClr val="FF0000"/>
                        </a:solidFill>
                        <a:latin typeface="Cambria Math" panose="02040503050406030204" pitchFamily="18" charset="0"/>
                      </a:rPr>
                      <m:t> </m:t>
                    </m:r>
                    <m:r>
                      <m:rPr>
                        <m:sty m:val="p"/>
                      </m:rPr>
                      <a:rPr lang="en-US" sz="1200" b="0" i="0" dirty="0" smtClean="0">
                        <a:solidFill>
                          <a:srgbClr val="FF0000"/>
                        </a:solidFill>
                        <a:latin typeface="Cambria Math" panose="02040503050406030204" pitchFamily="18" charset="0"/>
                      </a:rPr>
                      <m:t>in</m:t>
                    </m:r>
                    <m:r>
                      <a:rPr lang="en-US" sz="1200" b="0" i="0" baseline="30000" dirty="0" smtClean="0">
                        <a:solidFill>
                          <a:srgbClr val="FF0000"/>
                        </a:solidFill>
                        <a:latin typeface="Cambria Math" panose="02040503050406030204" pitchFamily="18" charset="0"/>
                      </a:rPr>
                      <m:t>2</m:t>
                    </m:r>
                  </m:oMath>
                </a14:m>
                <a:r>
                  <a:rPr lang="en-US" sz="1200" dirty="0">
                    <a:solidFill>
                      <a:srgbClr val="FF0000"/>
                    </a:solidFill>
                  </a:rPr>
                  <a:t> </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36</a:t>
                </a:r>
                <a:r>
                  <a:rPr lang="el-GR" sz="1200" i="0" dirty="0">
                    <a:solidFill>
                      <a:srgbClr val="FF0000"/>
                    </a:solidFill>
                    <a:latin typeface="Cambria Math" panose="02040503050406030204" pitchFamily="18" charset="0"/>
                  </a:rPr>
                  <a:t>π</a:t>
                </a:r>
                <a:r>
                  <a:rPr lang="en-US" sz="1200" b="0" i="0" dirty="0">
                    <a:solidFill>
                      <a:srgbClr val="FF0000"/>
                    </a:solidFill>
                    <a:latin typeface="Cambria Math" panose="02040503050406030204" pitchFamily="18" charset="0"/>
                  </a:rPr>
                  <a:t> in</a:t>
                </a:r>
                <a:r>
                  <a:rPr lang="en-US" sz="1200" b="0" i="0" baseline="30000" dirty="0">
                    <a:solidFill>
                      <a:srgbClr val="FF0000"/>
                    </a:solidFill>
                    <a:latin typeface="Cambria Math" panose="02040503050406030204" pitchFamily="18" charset="0"/>
                  </a:rPr>
                  <a:t>2</a:t>
                </a:r>
                <a:r>
                  <a:rPr lang="en-US" sz="1200" dirty="0">
                    <a:solidFill>
                      <a:srgbClr val="FF0000"/>
                    </a:solidFill>
                  </a:rPr>
                  <a:t> </a:t>
                </a: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a:p>
        </p:txBody>
      </p:sp>
    </p:spTree>
    <p:extLst>
      <p:ext uri="{BB962C8B-B14F-4D97-AF65-F5344CB8AC3E}">
        <p14:creationId xmlns:p14="http://schemas.microsoft.com/office/powerpoint/2010/main" val="8934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Yes; 31.3 feet</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41</a:t>
            </a:fld>
            <a:endParaRPr lang="en-US"/>
          </a:p>
        </p:txBody>
      </p:sp>
    </p:spTree>
    <p:extLst>
      <p:ext uri="{BB962C8B-B14F-4D97-AF65-F5344CB8AC3E}">
        <p14:creationId xmlns:p14="http://schemas.microsoft.com/office/powerpoint/2010/main" val="181262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dirty="0"/>
          </a:p>
        </p:txBody>
      </p:sp>
    </p:spTree>
    <p:extLst>
      <p:ext uri="{BB962C8B-B14F-4D97-AF65-F5344CB8AC3E}">
        <p14:creationId xmlns:p14="http://schemas.microsoft.com/office/powerpoint/2010/main" val="99536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rgbClr val="5E5E5B"/>
                </a:solidFill>
                <a:latin typeface="Arial" panose="020B0604020202020204" pitchFamily="34" charset="0"/>
                <a:cs typeface="Arial" panose="020B0604020202020204" pitchFamily="34" charset="0"/>
              </a:rPr>
              <a:t>Applying Similarity to Solid Figures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Applying Similarity to Solid Figures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Use Similar Figures to Find Area</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730141"/>
                <a:ext cx="6947606" cy="25665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5575" indent="-1425575">
                  <a:spcBef>
                    <a:spcPts val="500"/>
                  </a:spcBef>
                </a:pPr>
                <a:r>
                  <a:rPr lang="en-US" sz="2800" b="1" dirty="0">
                    <a:solidFill>
                      <a:schemeClr val="tx1"/>
                    </a:solidFill>
                  </a:rPr>
                  <a:t>Step 1 Find the scale factor from ▭</a:t>
                </a:r>
                <a:r>
                  <a:rPr lang="en-US" sz="2800" b="1" i="1" dirty="0">
                    <a:solidFill>
                      <a:schemeClr val="tx1"/>
                    </a:solidFill>
                  </a:rPr>
                  <a:t>ABCD</a:t>
                </a:r>
                <a:r>
                  <a:rPr lang="en-US" sz="2800" b="1" dirty="0">
                    <a:solidFill>
                      <a:schemeClr val="tx1"/>
                    </a:solidFill>
                  </a:rPr>
                  <a:t> to ▭</a:t>
                </a:r>
                <a:r>
                  <a:rPr lang="en-US" sz="2800" b="1" i="1" dirty="0">
                    <a:solidFill>
                      <a:schemeClr val="tx1"/>
                    </a:solidFill>
                  </a:rPr>
                  <a:t>JKLM</a:t>
                </a:r>
                <a:r>
                  <a:rPr lang="en-US" sz="2800" b="1" dirty="0">
                    <a:solidFill>
                      <a:schemeClr val="tx1"/>
                    </a:solidFill>
                  </a:rPr>
                  <a:t>. </a:t>
                </a:r>
              </a:p>
              <a:p>
                <a:pPr>
                  <a:spcBef>
                    <a:spcPts val="500"/>
                  </a:spcBef>
                </a:pPr>
                <a:r>
                  <a:rPr lang="en-US" sz="2800" dirty="0">
                    <a:solidFill>
                      <a:srgbClr val="5E5E5B"/>
                    </a:solidFill>
                  </a:rPr>
                  <a:t>The scale factor from ▭</a:t>
                </a:r>
                <a:r>
                  <a:rPr lang="en-US" sz="2800" i="1" dirty="0">
                    <a:solidFill>
                      <a:srgbClr val="5E5E5B"/>
                    </a:solidFill>
                  </a:rPr>
                  <a:t>ABCD </a:t>
                </a:r>
                <a:r>
                  <a:rPr lang="en-US" sz="2800" dirty="0">
                    <a:solidFill>
                      <a:srgbClr val="5E5E5B"/>
                    </a:solidFill>
                  </a:rPr>
                  <a:t>to ▭</a:t>
                </a:r>
                <a:r>
                  <a:rPr lang="en-US" sz="2800" i="1" dirty="0">
                    <a:solidFill>
                      <a:srgbClr val="5E5E5B"/>
                    </a:solidFill>
                  </a:rPr>
                  <a:t>JKLM </a:t>
                </a:r>
                <a:r>
                  <a:rPr lang="en-US" sz="2800" dirty="0">
                    <a:solidFill>
                      <a:srgbClr val="5E5E5B"/>
                    </a:solidFill>
                  </a:rPr>
                  <a:t>is </a:t>
                </a:r>
                <a14:m>
                  <m:oMath xmlns:m="http://schemas.openxmlformats.org/officeDocument/2006/math">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5</m:t>
                        </m:r>
                      </m:num>
                      <m:den>
                        <m:r>
                          <a:rPr lang="en-US" sz="2800" b="0" i="1" smtClean="0">
                            <a:solidFill>
                              <a:srgbClr val="5E5E5B"/>
                            </a:solidFill>
                            <a:latin typeface="Cambria Math" panose="02040503050406030204" pitchFamily="18" charset="0"/>
                          </a:rPr>
                          <m:t>8</m:t>
                        </m:r>
                      </m:den>
                    </m:f>
                    <m:r>
                      <a:rPr lang="en-US" sz="2800" b="0" i="1" smtClean="0">
                        <a:solidFill>
                          <a:srgbClr val="5E5E5B"/>
                        </a:solidFill>
                        <a:latin typeface="Cambria Math" panose="02040503050406030204" pitchFamily="18" charset="0"/>
                      </a:rPr>
                      <m:t>.</m:t>
                    </m:r>
                  </m:oMath>
                </a14:m>
                <a:endParaRPr lang="en-US" sz="2800" dirty="0">
                  <a:solidFill>
                    <a:srgbClr val="5E5E5B"/>
                  </a:solidFill>
                </a:endParaRP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2" y="1730141"/>
                <a:ext cx="6947606" cy="2566556"/>
              </a:xfrm>
              <a:prstGeom prst="rect">
                <a:avLst/>
              </a:prstGeom>
              <a:blipFill>
                <a:blip r:embed="rId2"/>
                <a:stretch>
                  <a:fillRect l="-1754" t="-261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5E42CE1-4421-4185-8CB1-6F2CD73B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046" y="2571537"/>
            <a:ext cx="1006759" cy="1124569"/>
          </a:xfrm>
          <a:prstGeom prst="rect">
            <a:avLst/>
          </a:prstGeom>
        </p:spPr>
      </p:pic>
      <p:pic>
        <p:nvPicPr>
          <p:cNvPr id="8" name="Picture 7">
            <a:extLst>
              <a:ext uri="{FF2B5EF4-FFF2-40B4-BE49-F238E27FC236}">
                <a16:creationId xmlns:a16="http://schemas.microsoft.com/office/drawing/2014/main" id="{C6C2B3B1-7B1F-4B31-A80D-5983F6DE5D90}"/>
              </a:ext>
            </a:extLst>
          </p:cNvPr>
          <p:cNvPicPr>
            <a:picLocks noChangeAspect="1"/>
          </p:cNvPicPr>
          <p:nvPr/>
        </p:nvPicPr>
        <p:blipFill>
          <a:blip r:embed="rId4"/>
          <a:stretch>
            <a:fillRect/>
          </a:stretch>
        </p:blipFill>
        <p:spPr>
          <a:xfrm>
            <a:off x="7901660" y="2136796"/>
            <a:ext cx="1646250" cy="1994049"/>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E069AF68-1F64-4960-9472-163765CBC114}"/>
                  </a:ext>
                </a:extLst>
              </p:cNvPr>
              <p:cNvSpPr txBox="1">
                <a:spLocks/>
              </p:cNvSpPr>
              <p:nvPr/>
            </p:nvSpPr>
            <p:spPr>
              <a:xfrm>
                <a:off x="459872" y="4130845"/>
                <a:ext cx="10164584" cy="23297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2 Find the ratio of the areas. </a:t>
                </a:r>
                <a:endParaRPr lang="en-US" sz="2800" dirty="0">
                  <a:solidFill>
                    <a:schemeClr val="tx1"/>
                  </a:solidFill>
                </a:endParaRPr>
              </a:p>
              <a:p>
                <a:r>
                  <a:rPr lang="en-US" sz="2800" dirty="0"/>
                  <a:t>If two polygons are similar, then their areas are proportional to the square of the scale factor between them. So, the ratio of their areas is </a:t>
                </a:r>
                <a14:m>
                  <m:oMath xmlns:m="http://schemas.openxmlformats.org/officeDocument/2006/math">
                    <m:sSup>
                      <m:sSupPr>
                        <m:ctrlPr>
                          <a:rPr lang="en-US" sz="2800" i="1" smtClean="0">
                            <a:solidFill>
                              <a:srgbClr val="5E5E5B"/>
                            </a:solidFill>
                            <a:latin typeface="Cambria Math" panose="02040503050406030204" pitchFamily="18" charset="0"/>
                          </a:rPr>
                        </m:ctrlPr>
                      </m:sSupPr>
                      <m:e>
                        <m:d>
                          <m:dPr>
                            <m:ctrlPr>
                              <a:rPr lang="en-US" sz="2800" i="1">
                                <a:solidFill>
                                  <a:srgbClr val="5E5E5B"/>
                                </a:solidFill>
                                <a:latin typeface="Cambria Math" panose="02040503050406030204" pitchFamily="18" charset="0"/>
                              </a:rPr>
                            </m:ctrlPr>
                          </m:dPr>
                          <m:e>
                            <m:f>
                              <m:fPr>
                                <m:ctrlPr>
                                  <a:rPr lang="en-US" sz="2800" i="1">
                                    <a:solidFill>
                                      <a:srgbClr val="5E5E5B"/>
                                    </a:solidFill>
                                    <a:latin typeface="Cambria Math" panose="02040503050406030204" pitchFamily="18" charset="0"/>
                                  </a:rPr>
                                </m:ctrlPr>
                              </m:fPr>
                              <m:num>
                                <m:r>
                                  <a:rPr lang="en-US" sz="2800" i="1" smtClean="0">
                                    <a:solidFill>
                                      <a:srgbClr val="850573"/>
                                    </a:solidFill>
                                    <a:latin typeface="Cambria Math" panose="02040503050406030204" pitchFamily="18" charset="0"/>
                                  </a:rPr>
                                  <m:t>5</m:t>
                                </m:r>
                              </m:num>
                              <m:den>
                                <m:r>
                                  <a:rPr lang="en-US" sz="2800" i="1" smtClean="0">
                                    <a:solidFill>
                                      <a:srgbClr val="0070C0"/>
                                    </a:solidFill>
                                    <a:latin typeface="Cambria Math" panose="02040503050406030204" pitchFamily="18" charset="0"/>
                                  </a:rPr>
                                  <m:t>8</m:t>
                                </m:r>
                              </m:den>
                            </m:f>
                          </m:e>
                        </m:d>
                      </m:e>
                      <m:sup>
                        <m:r>
                          <a:rPr lang="en-US" sz="2800" i="1" smtClean="0">
                            <a:solidFill>
                              <a:srgbClr val="5E5E5B"/>
                            </a:solidFill>
                            <a:latin typeface="Cambria Math" panose="02040503050406030204" pitchFamily="18" charset="0"/>
                          </a:rPr>
                          <m:t>2</m:t>
                        </m:r>
                      </m:sup>
                    </m:sSup>
                  </m:oMath>
                </a14:m>
                <a:r>
                  <a:rPr lang="en-US" sz="2800" dirty="0">
                    <a:solidFill>
                      <a:srgbClr val="5E5E5B"/>
                    </a:solidFill>
                  </a:rPr>
                  <a:t> or </a:t>
                </a:r>
                <a14:m>
                  <m:oMath xmlns:m="http://schemas.openxmlformats.org/officeDocument/2006/math">
                    <m:f>
                      <m:fPr>
                        <m:ctrlPr>
                          <a:rPr lang="en-US" sz="2800" i="1">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m:t>
                        </m:r>
                        <m:r>
                          <a:rPr lang="en-US" sz="2800" i="1">
                            <a:solidFill>
                              <a:srgbClr val="5E5E5B"/>
                            </a:solidFill>
                            <a:latin typeface="Cambria Math" panose="02040503050406030204" pitchFamily="18" charset="0"/>
                          </a:rPr>
                          <m:t>5</m:t>
                        </m:r>
                      </m:num>
                      <m:den>
                        <m:r>
                          <a:rPr lang="en-US" sz="2800" b="0" i="1" smtClean="0">
                            <a:solidFill>
                              <a:srgbClr val="5E5E5B"/>
                            </a:solidFill>
                            <a:latin typeface="Cambria Math" panose="02040503050406030204" pitchFamily="18" charset="0"/>
                          </a:rPr>
                          <m:t>64</m:t>
                        </m:r>
                      </m:den>
                    </m:f>
                    <m:r>
                      <a:rPr lang="en-US" sz="2800" b="0" i="1" smtClean="0">
                        <a:solidFill>
                          <a:srgbClr val="5E5E5B"/>
                        </a:solidFill>
                        <a:latin typeface="Cambria Math" panose="02040503050406030204" pitchFamily="18" charset="0"/>
                      </a:rPr>
                      <m:t>.</m:t>
                    </m:r>
                  </m:oMath>
                </a14:m>
                <a:endParaRPr lang="en-US" sz="2800" dirty="0">
                  <a:solidFill>
                    <a:srgbClr val="5E5E5B"/>
                  </a:solidFill>
                </a:endParaRPr>
              </a:p>
            </p:txBody>
          </p:sp>
        </mc:Choice>
        <mc:Fallback xmlns="">
          <p:sp>
            <p:nvSpPr>
              <p:cNvPr id="9" name="Content Placeholder 2">
                <a:extLst>
                  <a:ext uri="{FF2B5EF4-FFF2-40B4-BE49-F238E27FC236}">
                    <a16:creationId xmlns:a16="http://schemas.microsoft.com/office/drawing/2014/main" id="{E069AF68-1F64-4960-9472-163765CBC114}"/>
                  </a:ext>
                </a:extLst>
              </p:cNvPr>
              <p:cNvSpPr txBox="1">
                <a:spLocks noRot="1" noChangeAspect="1" noMove="1" noResize="1" noEditPoints="1" noAdjustHandles="1" noChangeArrowheads="1" noChangeShapeType="1" noTextEdit="1"/>
              </p:cNvSpPr>
              <p:nvPr/>
            </p:nvSpPr>
            <p:spPr>
              <a:xfrm>
                <a:off x="459872" y="4130845"/>
                <a:ext cx="10164584" cy="2329712"/>
              </a:xfrm>
              <a:prstGeom prst="rect">
                <a:avLst/>
              </a:prstGeom>
              <a:blipFill>
                <a:blip r:embed="rId5"/>
                <a:stretch>
                  <a:fillRect l="-1199" t="-2880" r="-60"/>
                </a:stretch>
              </a:blipFill>
            </p:spPr>
            <p:txBody>
              <a:bodyPr/>
              <a:lstStyle/>
              <a:p>
                <a:r>
                  <a:rPr lang="en-US">
                    <a:noFill/>
                  </a:rPr>
                  <a:t> </a:t>
                </a:r>
              </a:p>
            </p:txBody>
          </p:sp>
        </mc:Fallback>
      </mc:AlternateContent>
    </p:spTree>
    <p:extLst>
      <p:ext uri="{BB962C8B-B14F-4D97-AF65-F5344CB8AC3E}">
        <p14:creationId xmlns:p14="http://schemas.microsoft.com/office/powerpoint/2010/main" val="272819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Use Similar Figures to Find Area</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Step 3 Find the area.</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378136630"/>
                  </p:ext>
                </p:extLst>
              </p:nvPr>
            </p:nvGraphicFramePr>
            <p:xfrm>
              <a:off x="459874" y="2344255"/>
              <a:ext cx="8872812" cy="2716876"/>
            </p:xfrm>
            <a:graphic>
              <a:graphicData uri="http://schemas.openxmlformats.org/drawingml/2006/table">
                <a:tbl>
                  <a:tblPr firstRow="1" bandRow="1">
                    <a:tableStyleId>{5C22544A-7EE6-4342-B048-85BDC9FD1C3A}</a:tableStyleId>
                  </a:tblPr>
                  <a:tblGrid>
                    <a:gridCol w="4431440">
                      <a:extLst>
                        <a:ext uri="{9D8B030D-6E8A-4147-A177-3AD203B41FA5}">
                          <a16:colId xmlns:a16="http://schemas.microsoft.com/office/drawing/2014/main" val="1325506017"/>
                        </a:ext>
                      </a:extLst>
                    </a:gridCol>
                    <a:gridCol w="4441372">
                      <a:extLst>
                        <a:ext uri="{9D8B030D-6E8A-4147-A177-3AD203B41FA5}">
                          <a16:colId xmlns:a16="http://schemas.microsoft.com/office/drawing/2014/main" val="1340425027"/>
                        </a:ext>
                      </a:extLst>
                    </a:gridCol>
                  </a:tblGrid>
                  <a:tr h="1037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sz="2800" b="0" i="1" smtClean="0">
                                        <a:solidFill>
                                          <a:srgbClr val="5E5E5B"/>
                                        </a:solidFill>
                                        <a:latin typeface="Cambria Math" panose="02040503050406030204" pitchFamily="18" charset="0"/>
                                      </a:rPr>
                                    </m:ctrlPr>
                                  </m:fPr>
                                  <m:num>
                                    <m:r>
                                      <m:rPr>
                                        <m:nor/>
                                      </m:rPr>
                                      <a:rPr lang="en-US" sz="2800" b="0" smtClean="0">
                                        <a:solidFill>
                                          <a:srgbClr val="850573"/>
                                        </a:solidFill>
                                        <a:latin typeface="Cambria Math" panose="02040503050406030204" pitchFamily="18" charset="0"/>
                                        <a:ea typeface="Cambria Math" panose="02040503050406030204" pitchFamily="18" charset="0"/>
                                      </a:rPr>
                                      <m:t>area</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smtClean="0">
                                        <a:solidFill>
                                          <a:srgbClr val="850573"/>
                                        </a:solidFill>
                                        <a:latin typeface="Cambria Math" panose="02040503050406030204" pitchFamily="18" charset="0"/>
                                        <a:ea typeface="Cambria Math" panose="02040503050406030204" pitchFamily="18" charset="0"/>
                                      </a:rPr>
                                      <m:t>of</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smtClean="0">
                                        <a:solidFill>
                                          <a:srgbClr val="850573"/>
                                        </a:solidFill>
                                        <a:latin typeface="Cambria Math" panose="02040503050406030204" pitchFamily="18" charset="0"/>
                                        <a:ea typeface="Cambria Math" panose="02040503050406030204" pitchFamily="18" charset="0"/>
                                      </a:rPr>
                                      <m:t>▭</m:t>
                                    </m:r>
                                    <m:r>
                                      <m:rPr>
                                        <m:nor/>
                                      </m:rPr>
                                      <a:rPr lang="en-US" sz="2800" b="0" i="1" smtClean="0">
                                        <a:solidFill>
                                          <a:srgbClr val="850573"/>
                                        </a:solidFill>
                                        <a:latin typeface="Cambria Math" panose="02040503050406030204" pitchFamily="18" charset="0"/>
                                        <a:ea typeface="Cambria Math" panose="02040503050406030204" pitchFamily="18" charset="0"/>
                                      </a:rPr>
                                      <m:t>JKLM</m:t>
                                    </m:r>
                                  </m:num>
                                  <m:den>
                                    <m:r>
                                      <m:rPr>
                                        <m:nor/>
                                      </m:rPr>
                                      <a:rPr lang="en-US" sz="2800" b="0" i="1">
                                        <a:solidFill>
                                          <a:srgbClr val="5E5E5B"/>
                                        </a:solidFill>
                                      </a:rPr>
                                      <m:t> </m:t>
                                    </m:r>
                                    <m:r>
                                      <m:rPr>
                                        <m:nor/>
                                      </m:rPr>
                                      <a:rPr lang="en-US" sz="2800" b="0" smtClean="0">
                                        <a:solidFill>
                                          <a:srgbClr val="0070C0"/>
                                        </a:solidFill>
                                        <a:latin typeface="Cambria Math" panose="02040503050406030204" pitchFamily="18" charset="0"/>
                                        <a:ea typeface="Cambria Math" panose="02040503050406030204" pitchFamily="18" charset="0"/>
                                      </a:rPr>
                                      <m:t>area</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smtClean="0">
                                        <a:solidFill>
                                          <a:srgbClr val="0070C0"/>
                                        </a:solidFill>
                                        <a:latin typeface="Cambria Math" panose="02040503050406030204" pitchFamily="18" charset="0"/>
                                        <a:ea typeface="Cambria Math" panose="02040503050406030204" pitchFamily="18" charset="0"/>
                                      </a:rPr>
                                      <m:t>of</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smtClean="0">
                                        <a:solidFill>
                                          <a:srgbClr val="0070C0"/>
                                        </a:solidFill>
                                        <a:latin typeface="Cambria Math" panose="02040503050406030204" pitchFamily="18" charset="0"/>
                                        <a:ea typeface="Cambria Math" panose="02040503050406030204" pitchFamily="18" charset="0"/>
                                      </a:rPr>
                                      <m:t>▭</m:t>
                                    </m:r>
                                    <m:r>
                                      <m:rPr>
                                        <m:nor/>
                                      </m:rPr>
                                      <a:rPr lang="en-US" sz="2800" b="0" i="1" smtClean="0">
                                        <a:solidFill>
                                          <a:srgbClr val="0070C0"/>
                                        </a:solidFill>
                                        <a:latin typeface="Cambria Math" panose="02040503050406030204" pitchFamily="18" charset="0"/>
                                        <a:ea typeface="Cambria Math" panose="02040503050406030204" pitchFamily="18" charset="0"/>
                                      </a:rPr>
                                      <m:t>ABCD</m:t>
                                    </m:r>
                                  </m:den>
                                </m:f>
                                <m:r>
                                  <a:rPr lang="en-US" sz="2800" b="0" i="1" smtClean="0">
                                    <a:solidFill>
                                      <a:srgbClr val="5E5E5B"/>
                                    </a:solidFill>
                                    <a:latin typeface="Cambria Math" panose="02040503050406030204" pitchFamily="18" charset="0"/>
                                  </a:rPr>
                                  <m:t> = </m:t>
                                </m:r>
                                <m:f>
                                  <m:fPr>
                                    <m:ctrlPr>
                                      <a:rPr lang="en-US" sz="2800" b="0" i="1">
                                        <a:solidFill>
                                          <a:srgbClr val="5E5E5B"/>
                                        </a:solidFill>
                                        <a:latin typeface="Cambria Math" panose="02040503050406030204" pitchFamily="18" charset="0"/>
                                      </a:rPr>
                                    </m:ctrlPr>
                                  </m:fPr>
                                  <m:num>
                                    <m:r>
                                      <m:rPr>
                                        <m:nor/>
                                      </m:rPr>
                                      <a:rPr lang="en-US" sz="2800" b="0" smtClean="0">
                                        <a:solidFill>
                                          <a:srgbClr val="5E5E5B"/>
                                        </a:solidFill>
                                        <a:latin typeface="Cambria Math" panose="02040503050406030204" pitchFamily="18" charset="0"/>
                                        <a:ea typeface="Cambria Math" panose="02040503050406030204" pitchFamily="18" charset="0"/>
                                      </a:rPr>
                                      <m:t>25</m:t>
                                    </m:r>
                                  </m:num>
                                  <m:den>
                                    <m:r>
                                      <m:rPr>
                                        <m:nor/>
                                      </m:rPr>
                                      <a:rPr lang="en-US" sz="2800" b="0" i="1">
                                        <a:solidFill>
                                          <a:srgbClr val="5E5E5B"/>
                                        </a:solidFill>
                                      </a:rPr>
                                      <m:t> </m:t>
                                    </m:r>
                                    <m:r>
                                      <m:rPr>
                                        <m:nor/>
                                      </m:rPr>
                                      <a:rPr lang="en-US" sz="2800" b="0" smtClean="0">
                                        <a:solidFill>
                                          <a:srgbClr val="5E5E5B"/>
                                        </a:solidFill>
                                        <a:latin typeface="Cambria Math" panose="02040503050406030204" pitchFamily="18" charset="0"/>
                                        <a:ea typeface="Cambria Math" panose="02040503050406030204" pitchFamily="18" charset="0"/>
                                      </a:rPr>
                                      <m:t>64</m:t>
                                    </m:r>
                                  </m:den>
                                </m:f>
                              </m:oMath>
                            </m:oMathPara>
                          </a14:m>
                          <a:endParaRPr lang="en-US" sz="2800" b="0"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Write a proportion.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1161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sz="2800" b="0" i="1" smtClean="0">
                                        <a:solidFill>
                                          <a:srgbClr val="5E5E5B"/>
                                        </a:solidFill>
                                        <a:latin typeface="Cambria Math" panose="02040503050406030204" pitchFamily="18" charset="0"/>
                                      </a:rPr>
                                    </m:ctrlPr>
                                  </m:fPr>
                                  <m:num>
                                    <m:r>
                                      <m:rPr>
                                        <m:nor/>
                                      </m:rPr>
                                      <a:rPr lang="en-US" sz="2800" b="0">
                                        <a:solidFill>
                                          <a:srgbClr val="5E5E5B"/>
                                        </a:solidFill>
                                      </a:rPr>
                                      <m:t>  </m:t>
                                    </m:r>
                                    <m:r>
                                      <m:rPr>
                                        <m:nor/>
                                      </m:rPr>
                                      <a:rPr lang="en-US" sz="2800" b="0">
                                        <a:solidFill>
                                          <a:srgbClr val="5E5E5B"/>
                                        </a:solidFill>
                                        <a:latin typeface="Cambria Math" panose="02040503050406030204" pitchFamily="18" charset="0"/>
                                        <a:ea typeface="Cambria Math" panose="02040503050406030204" pitchFamily="18" charset="0"/>
                                      </a:rPr>
                                      <m:t>area</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a:solidFill>
                                          <a:srgbClr val="5E5E5B"/>
                                        </a:solidFill>
                                        <a:latin typeface="Cambria Math" panose="02040503050406030204" pitchFamily="18" charset="0"/>
                                        <a:ea typeface="Cambria Math" panose="02040503050406030204" pitchFamily="18" charset="0"/>
                                      </a:rPr>
                                      <m:t>of</m:t>
                                    </m:r>
                                    <m:r>
                                      <m:rPr>
                                        <m:nor/>
                                      </m:rPr>
                                      <a:rPr lang="en-US" sz="2800" b="0" i="0" smtClean="0">
                                        <a:solidFill>
                                          <a:srgbClr val="5E5E5B"/>
                                        </a:solidFill>
                                        <a:latin typeface="Cambria Math" panose="02040503050406030204" pitchFamily="18" charset="0"/>
                                        <a:ea typeface="Cambria Math" panose="02040503050406030204" pitchFamily="18" charset="0"/>
                                      </a:rPr>
                                      <m:t> </m:t>
                                    </m:r>
                                    <m:r>
                                      <m:rPr>
                                        <m:nor/>
                                      </m:rPr>
                                      <a:rPr lang="en-US" sz="2800" b="0">
                                        <a:solidFill>
                                          <a:srgbClr val="5E5E5B"/>
                                        </a:solidFill>
                                        <a:latin typeface="Cambria Math" panose="02040503050406030204" pitchFamily="18" charset="0"/>
                                        <a:ea typeface="Cambria Math" panose="02040503050406030204" pitchFamily="18" charset="0"/>
                                      </a:rPr>
                                      <m:t>▭</m:t>
                                    </m:r>
                                    <m:r>
                                      <m:rPr>
                                        <m:nor/>
                                      </m:rPr>
                                      <a:rPr lang="en-US" sz="2800" b="0" i="1">
                                        <a:solidFill>
                                          <a:srgbClr val="5E5E5B"/>
                                        </a:solidFill>
                                        <a:latin typeface="Cambria Math" panose="02040503050406030204" pitchFamily="18" charset="0"/>
                                        <a:ea typeface="Cambria Math" panose="02040503050406030204" pitchFamily="18" charset="0"/>
                                      </a:rPr>
                                      <m:t>JKLM</m:t>
                                    </m:r>
                                  </m:num>
                                  <m:den>
                                    <m:r>
                                      <m:rPr>
                                        <m:nor/>
                                      </m:rPr>
                                      <a:rPr lang="en-US" sz="2800" b="0" i="1">
                                        <a:solidFill>
                                          <a:srgbClr val="5E5E5B"/>
                                        </a:solidFill>
                                      </a:rPr>
                                      <m:t> </m:t>
                                    </m:r>
                                    <m:r>
                                      <m:rPr>
                                        <m:nor/>
                                      </m:rPr>
                                      <a:rPr lang="en-US" sz="2800" b="0" i="0" smtClean="0">
                                        <a:solidFill>
                                          <a:srgbClr val="5E5E5B"/>
                                        </a:solidFill>
                                        <a:latin typeface="Cambria Math" panose="02040503050406030204" pitchFamily="18" charset="0"/>
                                        <a:ea typeface="Cambria Math" panose="02040503050406030204" pitchFamily="18" charset="0"/>
                                      </a:rPr>
                                      <m:t>32</m:t>
                                    </m:r>
                                  </m:den>
                                </m:f>
                                <m:r>
                                  <a:rPr lang="en-US" sz="2800" b="0" i="1" smtClean="0">
                                    <a:solidFill>
                                      <a:srgbClr val="5E5E5B"/>
                                    </a:solidFill>
                                    <a:latin typeface="Cambria Math" panose="02040503050406030204" pitchFamily="18" charset="0"/>
                                  </a:rPr>
                                  <m:t> = </m:t>
                                </m:r>
                                <m:f>
                                  <m:fPr>
                                    <m:ctrlPr>
                                      <a:rPr lang="en-US" sz="2800" b="0" i="1">
                                        <a:solidFill>
                                          <a:srgbClr val="5E5E5B"/>
                                        </a:solidFill>
                                        <a:latin typeface="Cambria Math" panose="02040503050406030204" pitchFamily="18" charset="0"/>
                                      </a:rPr>
                                    </m:ctrlPr>
                                  </m:fPr>
                                  <m:num>
                                    <m:r>
                                      <m:rPr>
                                        <m:nor/>
                                      </m:rPr>
                                      <a:rPr lang="en-US" sz="2800" b="0" smtClean="0">
                                        <a:solidFill>
                                          <a:srgbClr val="5E5E5B"/>
                                        </a:solidFill>
                                        <a:latin typeface="Cambria Math" panose="02040503050406030204" pitchFamily="18" charset="0"/>
                                        <a:ea typeface="Cambria Math" panose="02040503050406030204" pitchFamily="18" charset="0"/>
                                      </a:rPr>
                                      <m:t>25</m:t>
                                    </m:r>
                                  </m:num>
                                  <m:den>
                                    <m:r>
                                      <m:rPr>
                                        <m:nor/>
                                      </m:rPr>
                                      <a:rPr lang="en-US" sz="2800" b="0" i="1">
                                        <a:solidFill>
                                          <a:srgbClr val="5E5E5B"/>
                                        </a:solidFill>
                                      </a:rPr>
                                      <m:t> </m:t>
                                    </m:r>
                                    <m:r>
                                      <m:rPr>
                                        <m:nor/>
                                      </m:rPr>
                                      <a:rPr lang="en-US" sz="2800" b="0" smtClean="0">
                                        <a:solidFill>
                                          <a:srgbClr val="5E5E5B"/>
                                        </a:solidFill>
                                        <a:latin typeface="Cambria Math" panose="02040503050406030204" pitchFamily="18" charset="0"/>
                                        <a:ea typeface="Cambria Math" panose="02040503050406030204" pitchFamily="18" charset="0"/>
                                      </a:rPr>
                                      <m:t>64</m:t>
                                    </m:r>
                                  </m:den>
                                </m:f>
                              </m:oMath>
                            </m:oMathPara>
                          </a14:m>
                          <a:endParaRPr lang="en-US" sz="2800" b="0" dirty="0">
                            <a:solidFill>
                              <a:srgbClr val="5E5E5B"/>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Area of ▭</a:t>
                          </a:r>
                          <a:r>
                            <a:rPr lang="en-US" sz="2800" b="0" i="1" u="none" strike="noStrike" kern="1200" baseline="0" dirty="0">
                              <a:solidFill>
                                <a:srgbClr val="0070C0"/>
                              </a:solidFill>
                              <a:latin typeface="+mn-lt"/>
                              <a:ea typeface="+mn-ea"/>
                              <a:cs typeface="+mn-cs"/>
                            </a:rPr>
                            <a:t>ABCD </a:t>
                          </a:r>
                          <a:r>
                            <a:rPr lang="en-US" sz="2800" b="0" i="0" u="none" strike="noStrike" kern="1200" baseline="0" dirty="0">
                              <a:solidFill>
                                <a:srgbClr val="0070C0"/>
                              </a:solidFill>
                              <a:latin typeface="+mn-lt"/>
                              <a:ea typeface="+mn-ea"/>
                              <a:cs typeface="+mn-cs"/>
                            </a:rPr>
                            <a:t>= 32 </a:t>
                          </a:r>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i="0" u="none" strike="noStrike" kern="1200" baseline="0" dirty="0">
                              <a:solidFill>
                                <a:srgbClr val="5E5E5B"/>
                              </a:solidFill>
                              <a:latin typeface="+mn-lt"/>
                              <a:ea typeface="+mn-ea"/>
                              <a:cs typeface="+mn-cs"/>
                            </a:rPr>
                            <a:t>area of ▭</a:t>
                          </a:r>
                          <a:r>
                            <a:rPr lang="en-US" sz="2800" b="0" i="1" u="none" strike="noStrike" kern="1200" baseline="0" dirty="0">
                              <a:solidFill>
                                <a:srgbClr val="5E5E5B"/>
                              </a:solidFill>
                              <a:latin typeface="+mn-lt"/>
                              <a:ea typeface="+mn-ea"/>
                              <a:cs typeface="+mn-cs"/>
                            </a:rPr>
                            <a:t>JKLM  </a:t>
                          </a:r>
                          <a:r>
                            <a:rPr lang="en-US" sz="2800" b="0" i="0" u="none" strike="noStrike" kern="1200" baseline="0" dirty="0">
                              <a:solidFill>
                                <a:srgbClr val="5E5E5B"/>
                              </a:solidFill>
                              <a:latin typeface="+mn-lt"/>
                              <a:ea typeface="+mn-ea"/>
                              <a:cs typeface="+mn-cs"/>
                            </a:rPr>
                            <a:t>=  </a:t>
                          </a:r>
                          <a:r>
                            <a:rPr lang="en-US" sz="2800" b="0" i="0" u="none" strike="noStrike" kern="1200" baseline="0" dirty="0">
                              <a:solidFill>
                                <a:schemeClr val="tx2"/>
                              </a:solidFill>
                              <a:latin typeface="+mn-lt"/>
                              <a:ea typeface="+mn-ea"/>
                              <a:cs typeface="+mn-cs"/>
                            </a:rPr>
                            <a:t>12.5</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Multiply and 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7" name="Table 6">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378136630"/>
                  </p:ext>
                </p:extLst>
              </p:nvPr>
            </p:nvGraphicFramePr>
            <p:xfrm>
              <a:off x="459874" y="2344255"/>
              <a:ext cx="8872812" cy="2716876"/>
            </p:xfrm>
            <a:graphic>
              <a:graphicData uri="http://schemas.openxmlformats.org/drawingml/2006/table">
                <a:tbl>
                  <a:tblPr firstRow="1" bandRow="1">
                    <a:tableStyleId>{5C22544A-7EE6-4342-B048-85BDC9FD1C3A}</a:tableStyleId>
                  </a:tblPr>
                  <a:tblGrid>
                    <a:gridCol w="4431440">
                      <a:extLst>
                        <a:ext uri="{9D8B030D-6E8A-4147-A177-3AD203B41FA5}">
                          <a16:colId xmlns:a16="http://schemas.microsoft.com/office/drawing/2014/main" val="1325506017"/>
                        </a:ext>
                      </a:extLst>
                    </a:gridCol>
                    <a:gridCol w="4441372">
                      <a:extLst>
                        <a:ext uri="{9D8B030D-6E8A-4147-A177-3AD203B41FA5}">
                          <a16:colId xmlns:a16="http://schemas.microsoft.com/office/drawing/2014/main" val="1340425027"/>
                        </a:ext>
                      </a:extLst>
                    </a:gridCol>
                  </a:tblGrid>
                  <a:tr h="103757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5848" r="-100275" b="-177193"/>
                          </a:stretch>
                        </a:blipFill>
                      </a:tcPr>
                    </a:tc>
                    <a:tc>
                      <a:txBody>
                        <a:bodyPr/>
                        <a:lstStyle/>
                        <a:p>
                          <a:r>
                            <a:rPr lang="en-US" sz="2800" b="0">
                              <a:solidFill>
                                <a:srgbClr val="0070C0"/>
                              </a:solidFill>
                            </a:rPr>
                            <a:t>Write a proportion.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1161142">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4764" r="-100275" b="-58639"/>
                          </a:stretch>
                        </a:blipFill>
                      </a:tcPr>
                    </a:tc>
                    <a:tc>
                      <a:txBody>
                        <a:bodyPr/>
                        <a:lstStyle/>
                        <a:p>
                          <a:r>
                            <a:rPr lang="en-US" sz="2800" b="0" i="0" u="none" strike="noStrike" kern="1200" baseline="0" dirty="0">
                              <a:solidFill>
                                <a:srgbClr val="0070C0"/>
                              </a:solidFill>
                              <a:latin typeface="+mn-lt"/>
                              <a:ea typeface="+mn-ea"/>
                              <a:cs typeface="+mn-cs"/>
                            </a:rPr>
                            <a:t>Area of ▭</a:t>
                          </a:r>
                          <a:r>
                            <a:rPr lang="en-US" sz="2800" b="0" i="1" u="none" strike="noStrike" kern="1200" baseline="0" dirty="0">
                              <a:solidFill>
                                <a:srgbClr val="0070C0"/>
                              </a:solidFill>
                              <a:latin typeface="+mn-lt"/>
                              <a:ea typeface="+mn-ea"/>
                              <a:cs typeface="+mn-cs"/>
                            </a:rPr>
                            <a:t>ABCD </a:t>
                          </a:r>
                          <a:r>
                            <a:rPr lang="en-US" sz="2800" b="0" i="0" u="none" strike="noStrike" kern="1200" baseline="0" dirty="0">
                              <a:solidFill>
                                <a:srgbClr val="0070C0"/>
                              </a:solidFill>
                              <a:latin typeface="+mn-lt"/>
                              <a:ea typeface="+mn-ea"/>
                              <a:cs typeface="+mn-cs"/>
                            </a:rPr>
                            <a:t>= 32 </a:t>
                          </a:r>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i="0" u="none" strike="noStrike" kern="1200" baseline="0" dirty="0">
                              <a:solidFill>
                                <a:srgbClr val="5E5E5B"/>
                              </a:solidFill>
                              <a:latin typeface="+mn-lt"/>
                              <a:ea typeface="+mn-ea"/>
                              <a:cs typeface="+mn-cs"/>
                            </a:rPr>
                            <a:t>area of ▭</a:t>
                          </a:r>
                          <a:r>
                            <a:rPr lang="en-US" sz="2800" b="0" i="1" u="none" strike="noStrike" kern="1200" baseline="0" dirty="0">
                              <a:solidFill>
                                <a:srgbClr val="5E5E5B"/>
                              </a:solidFill>
                              <a:latin typeface="+mn-lt"/>
                              <a:ea typeface="+mn-ea"/>
                              <a:cs typeface="+mn-cs"/>
                            </a:rPr>
                            <a:t>JKLM  </a:t>
                          </a:r>
                          <a:r>
                            <a:rPr lang="en-US" sz="2800" b="0" i="0" u="none" strike="noStrike" kern="1200" baseline="0" dirty="0">
                              <a:solidFill>
                                <a:srgbClr val="5E5E5B"/>
                              </a:solidFill>
                              <a:latin typeface="+mn-lt"/>
                              <a:ea typeface="+mn-ea"/>
                              <a:cs typeface="+mn-cs"/>
                            </a:rPr>
                            <a:t>=  </a:t>
                          </a:r>
                          <a:r>
                            <a:rPr lang="en-US" sz="2800" b="0" i="0" u="none" strike="noStrike" kern="1200" baseline="0" dirty="0">
                              <a:solidFill>
                                <a:schemeClr val="tx2"/>
                              </a:solidFill>
                              <a:latin typeface="+mn-lt"/>
                              <a:ea typeface="+mn-ea"/>
                              <a:cs typeface="+mn-cs"/>
                            </a:rPr>
                            <a:t>12.5</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Multiply and 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3" y="5392618"/>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5E5E5B"/>
                </a:solidFill>
              </a:rPr>
              <a:t>So, the area of ▭</a:t>
            </a:r>
            <a:r>
              <a:rPr lang="en-US" sz="2800" i="1" dirty="0">
                <a:solidFill>
                  <a:srgbClr val="5E5E5B"/>
                </a:solidFill>
              </a:rPr>
              <a:t>JKLM </a:t>
            </a:r>
            <a:r>
              <a:rPr lang="en-US" sz="2800" dirty="0">
                <a:solidFill>
                  <a:srgbClr val="5E5E5B"/>
                </a:solidFill>
              </a:rPr>
              <a:t>is </a:t>
            </a:r>
            <a:r>
              <a:rPr lang="en-US" sz="2800" dirty="0"/>
              <a:t>12.5 square </a:t>
            </a:r>
            <a:r>
              <a:rPr lang="en-US" sz="2800" dirty="0">
                <a:solidFill>
                  <a:srgbClr val="5E5E5B"/>
                </a:solidFill>
              </a:rPr>
              <a:t>centimeters.  </a:t>
            </a:r>
            <a:endParaRPr lang="en-US" sz="2800" b="1" dirty="0">
              <a:solidFill>
                <a:srgbClr val="5E5E5B"/>
              </a:solidFill>
            </a:endParaRPr>
          </a:p>
        </p:txBody>
      </p:sp>
    </p:spTree>
    <p:extLst>
      <p:ext uri="{BB962C8B-B14F-4D97-AF65-F5344CB8AC3E}">
        <p14:creationId xmlns:p14="http://schemas.microsoft.com/office/powerpoint/2010/main" val="325811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Use Similar Figures to Find Area</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3" y="2378205"/>
            <a:ext cx="5497685" cy="20245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a:t>
            </a:r>
            <a:r>
              <a:rPr lang="en-US" sz="2800" i="1"/>
              <a:t>XYZ </a:t>
            </a:r>
            <a:r>
              <a:rPr lang="en-US" sz="2800"/>
              <a:t>and △</a:t>
            </a:r>
            <a:r>
              <a:rPr lang="en-US" sz="2800" i="1"/>
              <a:t>LMN </a:t>
            </a:r>
            <a:r>
              <a:rPr lang="en-US" sz="2800"/>
              <a:t>are similar triangles. Find the area of △</a:t>
            </a:r>
            <a:r>
              <a:rPr lang="en-US" sz="2800" i="1"/>
              <a:t>LMN</a:t>
            </a:r>
            <a:r>
              <a:rPr lang="en-US" sz="2800"/>
              <a:t>. </a:t>
            </a:r>
            <a:endParaRPr lang="en-US" sz="2800" b="1">
              <a:solidFill>
                <a:srgbClr val="5E5E5B"/>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896" y="2282955"/>
            <a:ext cx="4689231" cy="2024599"/>
          </a:xfrm>
          <a:prstGeom prst="rect">
            <a:avLst/>
          </a:prstGeom>
        </p:spPr>
      </p:pic>
    </p:spTree>
    <p:extLst>
      <p:ext uri="{BB962C8B-B14F-4D97-AF65-F5344CB8AC3E}">
        <p14:creationId xmlns:p14="http://schemas.microsoft.com/office/powerpoint/2010/main" val="222947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Use Similar Figures to Find Area</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3" y="3429000"/>
            <a:ext cx="2178396"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dirty="0">
                <a:solidFill>
                  <a:srgbClr val="FF0000"/>
                </a:solidFill>
              </a:rPr>
              <a:t>A</a:t>
            </a:r>
            <a:r>
              <a:rPr lang="en-US" sz="2800" dirty="0">
                <a:solidFill>
                  <a:srgbClr val="FF0000"/>
                </a:solidFill>
              </a:rPr>
              <a:t> = 24 ft</a:t>
            </a:r>
            <a:r>
              <a:rPr lang="en-US" sz="2800" baseline="30000" dirty="0">
                <a:solidFill>
                  <a:srgbClr val="FF0000"/>
                </a:solidFill>
              </a:rPr>
              <a:t>2</a:t>
            </a:r>
            <a:endParaRPr lang="en-US" sz="2800" b="1" baseline="30000" dirty="0">
              <a:solidFill>
                <a:srgbClr val="FF0000"/>
              </a:solidFill>
            </a:endParaRP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3" y="2378205"/>
            <a:ext cx="5497685" cy="20245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t>
            </a:r>
            <a:r>
              <a:rPr lang="en-US" sz="2800" i="1" dirty="0"/>
              <a:t>XYZ </a:t>
            </a:r>
            <a:r>
              <a:rPr lang="en-US" sz="2800" dirty="0"/>
              <a:t>and △</a:t>
            </a:r>
            <a:r>
              <a:rPr lang="en-US" sz="2800" i="1" dirty="0"/>
              <a:t>LMN </a:t>
            </a:r>
            <a:r>
              <a:rPr lang="en-US" sz="2800" dirty="0"/>
              <a:t>are similar triangles. Find the area of △</a:t>
            </a:r>
            <a:r>
              <a:rPr lang="en-US" sz="2800" i="1" dirty="0"/>
              <a:t>LMN</a:t>
            </a:r>
            <a:r>
              <a:rPr lang="en-US" sz="2800" dirty="0"/>
              <a:t>. </a:t>
            </a:r>
            <a:endParaRPr lang="en-US" sz="2800" b="1" dirty="0">
              <a:solidFill>
                <a:srgbClr val="5E5E5B"/>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896" y="2282955"/>
            <a:ext cx="4689231" cy="2024599"/>
          </a:xfrm>
          <a:prstGeom prst="rect">
            <a:avLst/>
          </a:prstGeom>
        </p:spPr>
      </p:pic>
    </p:spTree>
    <p:extLst>
      <p:ext uri="{BB962C8B-B14F-4D97-AF65-F5344CB8AC3E}">
        <p14:creationId xmlns:p14="http://schemas.microsoft.com/office/powerpoint/2010/main" val="28089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6550527" cy="34151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Trapezoids </a:t>
            </a:r>
            <a:r>
              <a:rPr lang="en-US" sz="2800" b="1" i="1" dirty="0">
                <a:solidFill>
                  <a:schemeClr val="tx1"/>
                </a:solidFill>
              </a:rPr>
              <a:t>LMNP </a:t>
            </a:r>
            <a:r>
              <a:rPr lang="en-US" sz="2800" b="1" dirty="0">
                <a:solidFill>
                  <a:schemeClr val="tx1"/>
                </a:solidFill>
              </a:rPr>
              <a:t>and </a:t>
            </a:r>
            <a:r>
              <a:rPr lang="en-US" sz="2800" b="1" i="1" dirty="0">
                <a:solidFill>
                  <a:schemeClr val="tx1"/>
                </a:solidFill>
              </a:rPr>
              <a:t>ABCD </a:t>
            </a:r>
            <a:r>
              <a:rPr lang="en-US" sz="2800" b="1" dirty="0">
                <a:solidFill>
                  <a:schemeClr val="tx1"/>
                </a:solidFill>
              </a:rPr>
              <a:t>are similar. Find the scale factor of trapezoid </a:t>
            </a:r>
            <a:r>
              <a:rPr lang="en-US" sz="2800" b="1" i="1" dirty="0">
                <a:solidFill>
                  <a:schemeClr val="tx1"/>
                </a:solidFill>
              </a:rPr>
              <a:t>ABCD </a:t>
            </a:r>
            <a:r>
              <a:rPr lang="en-US" sz="2800" b="1" dirty="0">
                <a:solidFill>
                  <a:schemeClr val="tx1"/>
                </a:solidFill>
              </a:rPr>
              <a:t>to trapezoid </a:t>
            </a:r>
            <a:r>
              <a:rPr lang="en-US" sz="2800" b="1" i="1" dirty="0">
                <a:solidFill>
                  <a:schemeClr val="tx1"/>
                </a:solidFill>
              </a:rPr>
              <a:t>LMNP </a:t>
            </a:r>
            <a:r>
              <a:rPr lang="en-US" sz="2800" b="1" dirty="0">
                <a:solidFill>
                  <a:schemeClr val="tx1"/>
                </a:solidFill>
              </a:rPr>
              <a:t>and the value of </a:t>
            </a:r>
            <a:r>
              <a:rPr lang="en-US" sz="2800" b="1" i="1" dirty="0">
                <a:solidFill>
                  <a:schemeClr val="tx1"/>
                </a:solidFill>
              </a:rPr>
              <a:t>x</a:t>
            </a:r>
            <a:r>
              <a:rPr lang="en-US" sz="2800" b="1" dirty="0">
                <a:solidFill>
                  <a:schemeClr val="tx1"/>
                </a:solidFill>
              </a:rPr>
              <a:t>. </a:t>
            </a:r>
            <a:br>
              <a:rPr lang="en-US" sz="2800" b="1" dirty="0">
                <a:solidFill>
                  <a:schemeClr val="tx1"/>
                </a:solidFill>
              </a:rPr>
            </a:br>
            <a:br>
              <a:rPr lang="en-US" sz="2800" b="1" dirty="0">
                <a:solidFill>
                  <a:schemeClr val="tx1"/>
                </a:solidFill>
              </a:rPr>
            </a:br>
            <a:r>
              <a:rPr lang="en-US" sz="2800" b="1" dirty="0">
                <a:solidFill>
                  <a:schemeClr val="tx1"/>
                </a:solidFill>
              </a:rPr>
              <a:t>Part A  Find the scale factor.</a:t>
            </a:r>
            <a:br>
              <a:rPr lang="en-US" sz="2800" b="1" dirty="0">
                <a:solidFill>
                  <a:schemeClr val="tx1"/>
                </a:solidFill>
              </a:rPr>
            </a:br>
            <a:r>
              <a:rPr lang="en-US" sz="2800" b="1" dirty="0">
                <a:solidFill>
                  <a:schemeClr val="tx1"/>
                </a:solidFill>
              </a:rPr>
              <a:t>Part B  Find the value of </a:t>
            </a:r>
            <a:r>
              <a:rPr lang="en-US" sz="2800" b="1" i="1" dirty="0">
                <a:solidFill>
                  <a:schemeClr val="tx1"/>
                </a:solidFill>
              </a:rPr>
              <a:t>x</a:t>
            </a:r>
            <a:r>
              <a:rPr lang="en-US" sz="2800" b="1" dirty="0">
                <a:solidFill>
                  <a:schemeClr val="tx1"/>
                </a:solidFill>
              </a:rPr>
              <a:t>.</a:t>
            </a:r>
          </a:p>
          <a:p>
            <a:endParaRPr lang="en-US" sz="2800" b="1" dirty="0">
              <a:solidFill>
                <a:schemeClr val="tx1"/>
              </a:solidFill>
            </a:endParaRPr>
          </a:p>
          <a:p>
            <a:endParaRPr lang="en-US" sz="2800" b="1" dirty="0">
              <a:solidFill>
                <a:schemeClr val="tx1"/>
              </a:solidFill>
            </a:endParaRPr>
          </a:p>
        </p:txBody>
      </p:sp>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Use Areas of Similar Figures</a:t>
            </a:r>
          </a:p>
        </p:txBody>
      </p:sp>
      <p:pic>
        <p:nvPicPr>
          <p:cNvPr id="8" name="Picture 7">
            <a:extLst>
              <a:ext uri="{FF2B5EF4-FFF2-40B4-BE49-F238E27FC236}">
                <a16:creationId xmlns:a16="http://schemas.microsoft.com/office/drawing/2014/main" id="{31E633E3-0FB2-459D-8794-1E2593C97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597" y="2929030"/>
            <a:ext cx="1500667" cy="1767733"/>
          </a:xfrm>
          <a:prstGeom prst="rect">
            <a:avLst/>
          </a:prstGeom>
        </p:spPr>
      </p:pic>
      <p:pic>
        <p:nvPicPr>
          <p:cNvPr id="9" name="Picture 8">
            <a:extLst>
              <a:ext uri="{FF2B5EF4-FFF2-40B4-BE49-F238E27FC236}">
                <a16:creationId xmlns:a16="http://schemas.microsoft.com/office/drawing/2014/main" id="{80834A15-8CA5-4367-B956-78EF7D507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506" y="2929030"/>
            <a:ext cx="1505666" cy="1665560"/>
          </a:xfrm>
          <a:prstGeom prst="rect">
            <a:avLst/>
          </a:prstGeom>
        </p:spPr>
      </p:pic>
    </p:spTree>
    <p:extLst>
      <p:ext uri="{BB962C8B-B14F-4D97-AF65-F5344CB8AC3E}">
        <p14:creationId xmlns:p14="http://schemas.microsoft.com/office/powerpoint/2010/main" val="362529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Areas of Similar Figures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55192"/>
            <a:ext cx="9961384" cy="9140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tx1"/>
                </a:solidFill>
              </a:rPr>
              <a:t>Part A  Find the scale factor.</a:t>
            </a:r>
          </a:p>
          <a:p>
            <a:pPr>
              <a:spcBef>
                <a:spcPts val="0"/>
              </a:spcBef>
            </a:pPr>
            <a:r>
              <a:rPr lang="en-US" sz="2600" dirty="0">
                <a:solidFill>
                  <a:srgbClr val="5E5E5B"/>
                </a:solidFill>
              </a:rPr>
              <a:t>Let </a:t>
            </a:r>
            <a:r>
              <a:rPr lang="en-US" sz="2600" i="1" dirty="0">
                <a:solidFill>
                  <a:srgbClr val="5E5E5B"/>
                </a:solidFill>
              </a:rPr>
              <a:t>k</a:t>
            </a:r>
            <a:r>
              <a:rPr lang="en-US" sz="2600" dirty="0">
                <a:solidFill>
                  <a:srgbClr val="5E5E5B"/>
                </a:solidFill>
              </a:rPr>
              <a:t> be the scale factor from trapezoid </a:t>
            </a:r>
            <a:r>
              <a:rPr lang="en-US" sz="2600" i="1" dirty="0">
                <a:solidFill>
                  <a:srgbClr val="5E5E5B"/>
                </a:solidFill>
              </a:rPr>
              <a:t>ABCD</a:t>
            </a:r>
            <a:r>
              <a:rPr lang="en-US" sz="2600" dirty="0">
                <a:solidFill>
                  <a:srgbClr val="5E5E5B"/>
                </a:solidFill>
              </a:rPr>
              <a:t> to trapezoid </a:t>
            </a:r>
            <a:r>
              <a:rPr lang="en-US" sz="2600" i="1" dirty="0">
                <a:solidFill>
                  <a:srgbClr val="5E5E5B"/>
                </a:solidFill>
              </a:rPr>
              <a:t>LMNP</a:t>
            </a:r>
            <a:r>
              <a:rPr lang="en-US" sz="2600" dirty="0">
                <a:solidFill>
                  <a:srgbClr val="5E5E5B"/>
                </a:solidFill>
              </a:rPr>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16196991"/>
                  </p:ext>
                </p:extLst>
              </p:nvPr>
            </p:nvGraphicFramePr>
            <p:xfrm>
              <a:off x="459873" y="2569241"/>
              <a:ext cx="9143235" cy="3041333"/>
            </p:xfrm>
            <a:graphic>
              <a:graphicData uri="http://schemas.openxmlformats.org/drawingml/2006/table">
                <a:tbl>
                  <a:tblPr firstRow="1" bandRow="1">
                    <a:tableStyleId>{5C22544A-7EE6-4342-B048-85BDC9FD1C3A}</a:tableStyleId>
                  </a:tblPr>
                  <a:tblGrid>
                    <a:gridCol w="3530236">
                      <a:extLst>
                        <a:ext uri="{9D8B030D-6E8A-4147-A177-3AD203B41FA5}">
                          <a16:colId xmlns:a16="http://schemas.microsoft.com/office/drawing/2014/main" val="1325506017"/>
                        </a:ext>
                      </a:extLst>
                    </a:gridCol>
                    <a:gridCol w="5612999">
                      <a:extLst>
                        <a:ext uri="{9D8B030D-6E8A-4147-A177-3AD203B41FA5}">
                          <a16:colId xmlns:a16="http://schemas.microsoft.com/office/drawing/2014/main" val="1340425027"/>
                        </a:ext>
                      </a:extLst>
                    </a:gridCol>
                  </a:tblGrid>
                  <a:tr h="740386">
                    <a:tc>
                      <a:txBody>
                        <a:bodyPr/>
                        <a:lstStyle/>
                        <a:p>
                          <a:pPr/>
                          <a14:m>
                            <m:oMathPara xmlns:m="http://schemas.openxmlformats.org/officeDocument/2006/math">
                              <m:oMathParaPr>
                                <m:jc m:val="left"/>
                              </m:oMathParaPr>
                              <m:oMath xmlns:m="http://schemas.openxmlformats.org/officeDocument/2006/math">
                                <m:r>
                                  <a:rPr lang="en-US" sz="2600" b="0" i="1" smtClean="0">
                                    <a:solidFill>
                                      <a:srgbClr val="5E5E5B"/>
                                    </a:solidFill>
                                    <a:latin typeface="Cambria Math" panose="02040503050406030204" pitchFamily="18" charset="0"/>
                                  </a:rPr>
                                  <m:t>   </m:t>
                                </m:r>
                                <m:f>
                                  <m:fPr>
                                    <m:ctrlPr>
                                      <a:rPr lang="en-US" sz="2600" b="0" i="1" smtClean="0">
                                        <a:solidFill>
                                          <a:srgbClr val="5E5E5B"/>
                                        </a:solidFill>
                                        <a:latin typeface="Cambria Math" panose="02040503050406030204" pitchFamily="18" charset="0"/>
                                      </a:rPr>
                                    </m:ctrlPr>
                                  </m:fPr>
                                  <m:num>
                                    <m:r>
                                      <m:rPr>
                                        <m:nor/>
                                      </m:rPr>
                                      <a:rPr lang="en-US" sz="2600" b="0" smtClean="0">
                                        <a:solidFill>
                                          <a:srgbClr val="850573"/>
                                        </a:solidFill>
                                        <a:latin typeface="Cambria Math" panose="02040503050406030204" pitchFamily="18" charset="0"/>
                                        <a:ea typeface="Cambria Math" panose="02040503050406030204" pitchFamily="18" charset="0"/>
                                      </a:rPr>
                                      <m:t>area</m:t>
                                    </m:r>
                                    <m:r>
                                      <m:rPr>
                                        <m:nor/>
                                      </m:rPr>
                                      <a:rPr lang="en-US" sz="2600" b="0" i="0" smtClean="0">
                                        <a:solidFill>
                                          <a:srgbClr val="5E5E5B"/>
                                        </a:solidFill>
                                        <a:latin typeface="Cambria Math" panose="02040503050406030204" pitchFamily="18" charset="0"/>
                                        <a:ea typeface="Cambria Math" panose="02040503050406030204" pitchFamily="18" charset="0"/>
                                      </a:rPr>
                                      <m:t> </m:t>
                                    </m:r>
                                    <m:r>
                                      <m:rPr>
                                        <m:nor/>
                                      </m:rPr>
                                      <a:rPr lang="en-US" sz="2600" b="0" smtClean="0">
                                        <a:solidFill>
                                          <a:srgbClr val="850573"/>
                                        </a:solidFill>
                                        <a:latin typeface="Cambria Math" panose="02040503050406030204" pitchFamily="18" charset="0"/>
                                        <a:ea typeface="Cambria Math" panose="02040503050406030204" pitchFamily="18" charset="0"/>
                                      </a:rPr>
                                      <m:t>of</m:t>
                                    </m:r>
                                    <m:r>
                                      <m:rPr>
                                        <m:nor/>
                                      </m:rPr>
                                      <a:rPr lang="en-US" sz="2600" b="0" i="0" smtClean="0">
                                        <a:solidFill>
                                          <a:srgbClr val="850573"/>
                                        </a:solidFill>
                                        <a:latin typeface="Cambria Math" panose="02040503050406030204" pitchFamily="18" charset="0"/>
                                        <a:ea typeface="Cambria Math" panose="02040503050406030204" pitchFamily="18" charset="0"/>
                                      </a:rPr>
                                      <m:t> </m:t>
                                    </m:r>
                                    <m:r>
                                      <m:rPr>
                                        <m:nor/>
                                      </m:rPr>
                                      <a:rPr lang="en-US" sz="2600" b="0" i="1" smtClean="0">
                                        <a:solidFill>
                                          <a:srgbClr val="850573"/>
                                        </a:solidFill>
                                        <a:latin typeface="Cambria Math" panose="02040503050406030204" pitchFamily="18" charset="0"/>
                                        <a:ea typeface="Cambria Math" panose="02040503050406030204" pitchFamily="18" charset="0"/>
                                      </a:rPr>
                                      <m:t>LMNP</m:t>
                                    </m:r>
                                  </m:num>
                                  <m:den>
                                    <m:r>
                                      <m:rPr>
                                        <m:nor/>
                                      </m:rPr>
                                      <a:rPr lang="en-US" sz="2600" b="0" i="1">
                                        <a:solidFill>
                                          <a:srgbClr val="5E5E5B"/>
                                        </a:solidFill>
                                      </a:rPr>
                                      <m:t> </m:t>
                                    </m:r>
                                    <m:r>
                                      <m:rPr>
                                        <m:nor/>
                                      </m:rPr>
                                      <a:rPr lang="en-US" sz="2600" b="0" smtClean="0">
                                        <a:solidFill>
                                          <a:srgbClr val="0070C0"/>
                                        </a:solidFill>
                                        <a:latin typeface="Cambria Math" panose="02040503050406030204" pitchFamily="18" charset="0"/>
                                        <a:ea typeface="Cambria Math" panose="02040503050406030204" pitchFamily="18" charset="0"/>
                                      </a:rPr>
                                      <m:t>area</m:t>
                                    </m:r>
                                    <m:r>
                                      <m:rPr>
                                        <m:nor/>
                                      </m:rPr>
                                      <a:rPr lang="en-US" sz="2600" b="0" i="0" smtClean="0">
                                        <a:solidFill>
                                          <a:srgbClr val="0070C0"/>
                                        </a:solidFill>
                                        <a:latin typeface="Cambria Math" panose="02040503050406030204" pitchFamily="18" charset="0"/>
                                        <a:ea typeface="Cambria Math" panose="02040503050406030204" pitchFamily="18" charset="0"/>
                                      </a:rPr>
                                      <m:t> </m:t>
                                    </m:r>
                                    <m:r>
                                      <m:rPr>
                                        <m:nor/>
                                      </m:rPr>
                                      <a:rPr lang="en-US" sz="2600" b="0" smtClean="0">
                                        <a:solidFill>
                                          <a:srgbClr val="0070C0"/>
                                        </a:solidFill>
                                        <a:latin typeface="Cambria Math" panose="02040503050406030204" pitchFamily="18" charset="0"/>
                                        <a:ea typeface="Cambria Math" panose="02040503050406030204" pitchFamily="18" charset="0"/>
                                      </a:rPr>
                                      <m:t>of</m:t>
                                    </m:r>
                                    <m:r>
                                      <m:rPr>
                                        <m:nor/>
                                      </m:rPr>
                                      <a:rPr lang="en-US" sz="2600" b="0" i="0" smtClean="0">
                                        <a:solidFill>
                                          <a:srgbClr val="0070C0"/>
                                        </a:solidFill>
                                        <a:latin typeface="Cambria Math" panose="02040503050406030204" pitchFamily="18" charset="0"/>
                                        <a:ea typeface="Cambria Math" panose="02040503050406030204" pitchFamily="18" charset="0"/>
                                      </a:rPr>
                                      <m:t> </m:t>
                                    </m:r>
                                    <m:r>
                                      <m:rPr>
                                        <m:nor/>
                                      </m:rPr>
                                      <a:rPr lang="en-US" sz="2600" b="0" i="1" smtClean="0">
                                        <a:solidFill>
                                          <a:srgbClr val="0070C0"/>
                                        </a:solidFill>
                                        <a:latin typeface="Cambria Math" panose="02040503050406030204" pitchFamily="18" charset="0"/>
                                        <a:ea typeface="Cambria Math" panose="02040503050406030204" pitchFamily="18" charset="0"/>
                                      </a:rPr>
                                      <m:t>ABCD</m:t>
                                    </m:r>
                                  </m:den>
                                </m:f>
                                <m:r>
                                  <a:rPr lang="en-US" sz="2600" b="0" i="1" smtClean="0">
                                    <a:solidFill>
                                      <a:srgbClr val="0070C0"/>
                                    </a:solidFill>
                                    <a:latin typeface="Cambria Math" panose="02040503050406030204" pitchFamily="18" charset="0"/>
                                  </a:rPr>
                                  <m:t> </m:t>
                                </m:r>
                                <m:sSup>
                                  <m:sSupPr>
                                    <m:ctrlPr>
                                      <a:rPr lang="en-US" sz="2600" b="0" i="1" dirty="0" smtClean="0">
                                        <a:solidFill>
                                          <a:srgbClr val="5E5E5B"/>
                                        </a:solidFill>
                                        <a:latin typeface="Cambria Math" panose="02040503050406030204" pitchFamily="18" charset="0"/>
                                      </a:rPr>
                                    </m:ctrlPr>
                                  </m:sSupPr>
                                  <m:e>
                                    <m:r>
                                      <a:rPr lang="en-US" sz="2600" b="0" i="1" dirty="0" smtClean="0">
                                        <a:solidFill>
                                          <a:srgbClr val="5E5E5B"/>
                                        </a:solidFill>
                                        <a:latin typeface="Cambria Math" panose="02040503050406030204" pitchFamily="18" charset="0"/>
                                      </a:rPr>
                                      <m:t>= </m:t>
                                    </m:r>
                                    <m:r>
                                      <a:rPr lang="en-US" sz="2600" b="0" i="1" dirty="0" smtClean="0">
                                        <a:solidFill>
                                          <a:srgbClr val="5E5E5B"/>
                                        </a:solidFill>
                                        <a:latin typeface="Cambria Math" panose="02040503050406030204" pitchFamily="18" charset="0"/>
                                      </a:rPr>
                                      <m:t>𝑘</m:t>
                                    </m:r>
                                  </m:e>
                                  <m:sup>
                                    <m:r>
                                      <a:rPr lang="en-US" sz="2600" b="0" i="1" dirty="0" smtClean="0">
                                        <a:solidFill>
                                          <a:srgbClr val="5E5E5B"/>
                                        </a:solidFill>
                                        <a:latin typeface="Cambria Math" panose="02040503050406030204" pitchFamily="18" charset="0"/>
                                      </a:rPr>
                                      <m:t>2</m:t>
                                    </m:r>
                                  </m:sup>
                                </m:sSup>
                              </m:oMath>
                            </m:oMathPara>
                          </a14:m>
                          <a:endParaRPr lang="en-US" sz="26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600" b="0" dirty="0">
                              <a:solidFill>
                                <a:srgbClr val="0070C0"/>
                              </a:solidFill>
                            </a:rPr>
                            <a:t>Theorem 11.1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46687">
                    <a:tc>
                      <a:txBody>
                        <a:bodyPr/>
                        <a:lstStyle/>
                        <a:p>
                          <a:pPr algn="ctr"/>
                          <a:r>
                            <a:rPr lang="en-US" sz="2600" b="0" dirty="0">
                              <a:solidFill>
                                <a:srgbClr val="850573"/>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600" b="0" i="1" smtClean="0">
                                      <a:solidFill>
                                        <a:srgbClr val="5E5E5B"/>
                                      </a:solidFill>
                                      <a:latin typeface="Cambria Math" panose="02040503050406030204" pitchFamily="18" charset="0"/>
                                      <a:ea typeface="Cambria Math" panose="02040503050406030204" pitchFamily="18" charset="0"/>
                                    </a:rPr>
                                  </m:ctrlPr>
                                </m:fPr>
                                <m:num>
                                  <m:r>
                                    <m:rPr>
                                      <m:nor/>
                                    </m:rPr>
                                    <a:rPr lang="en-US" sz="2600" b="0" i="0" smtClean="0">
                                      <a:solidFill>
                                        <a:srgbClr val="850573"/>
                                      </a:solidFill>
                                      <a:latin typeface="Cambria Math" panose="02040503050406030204" pitchFamily="18" charset="0"/>
                                      <a:ea typeface="Cambria Math" panose="02040503050406030204" pitchFamily="18" charset="0"/>
                                    </a:rPr>
                                    <m:t>50</m:t>
                                  </m:r>
                                </m:num>
                                <m:den>
                                  <m:r>
                                    <m:rPr>
                                      <m:nor/>
                                    </m:rPr>
                                    <a:rPr lang="en-US" sz="2600" b="0" i="0" smtClean="0">
                                      <a:solidFill>
                                        <a:srgbClr val="0070C0"/>
                                      </a:solidFill>
                                      <a:latin typeface="Cambria Math" panose="02040503050406030204" pitchFamily="18" charset="0"/>
                                      <a:ea typeface="Cambria Math" panose="02040503050406030204" pitchFamily="18" charset="0"/>
                                    </a:rPr>
                                    <m:t>72</m:t>
                                  </m:r>
                                </m:den>
                              </m:f>
                            </m:oMath>
                          </a14:m>
                          <a:r>
                            <a:rPr lang="en-US" sz="2600" b="0" i="1"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600" b="0" i="1" dirty="0" smtClean="0">
                                      <a:solidFill>
                                        <a:srgbClr val="5E5E5B"/>
                                      </a:solidFill>
                                      <a:latin typeface="Cambria Math" panose="02040503050406030204" pitchFamily="18" charset="0"/>
                                      <a:ea typeface="Cambria Math" panose="02040503050406030204" pitchFamily="18" charset="0"/>
                                    </a:rPr>
                                  </m:ctrlPr>
                                </m:sSupPr>
                                <m:e>
                                  <m:r>
                                    <a:rPr lang="en-US" sz="2600" b="0" i="1" dirty="0" smtClean="0">
                                      <a:solidFill>
                                        <a:srgbClr val="5E5E5B"/>
                                      </a:solidFill>
                                      <a:latin typeface="Cambria Math" panose="02040503050406030204" pitchFamily="18" charset="0"/>
                                      <a:ea typeface="Cambria Math" panose="02040503050406030204" pitchFamily="18" charset="0"/>
                                    </a:rPr>
                                    <m:t>= </m:t>
                                  </m:r>
                                  <m:r>
                                    <a:rPr lang="en-US" sz="2600" b="0" i="1" dirty="0" smtClean="0">
                                      <a:solidFill>
                                        <a:srgbClr val="5E5E5B"/>
                                      </a:solidFill>
                                      <a:latin typeface="Cambria Math" panose="02040503050406030204" pitchFamily="18" charset="0"/>
                                      <a:ea typeface="Cambria Math" panose="02040503050406030204" pitchFamily="18" charset="0"/>
                                    </a:rPr>
                                    <m:t>𝑘</m:t>
                                  </m:r>
                                </m:e>
                                <m:sup>
                                  <m:r>
                                    <a:rPr lang="en-US" sz="2600" b="0" i="1" dirty="0" smtClean="0">
                                      <a:solidFill>
                                        <a:srgbClr val="5E5E5B"/>
                                      </a:solidFill>
                                      <a:latin typeface="Cambria Math" panose="02040503050406030204" pitchFamily="18" charset="0"/>
                                      <a:ea typeface="Cambria Math" panose="02040503050406030204" pitchFamily="18" charset="0"/>
                                    </a:rPr>
                                    <m:t>2</m:t>
                                  </m:r>
                                </m:sup>
                              </m:sSup>
                            </m:oMath>
                          </a14:m>
                          <a:endParaRPr lang="en-US" sz="2600" b="0" i="1" dirty="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600" b="0" i="0" dirty="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50288">
                    <a:tc>
                      <a:txBody>
                        <a:bodyPr/>
                        <a:lstStyle/>
                        <a:p>
                          <a:pPr algn="ctr"/>
                          <a:r>
                            <a:rPr lang="en-US" sz="2600" b="0"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600" b="0" i="1" smtClean="0">
                                      <a:solidFill>
                                        <a:srgbClr val="5E5E5B"/>
                                      </a:solidFill>
                                      <a:latin typeface="Cambria Math" panose="02040503050406030204" pitchFamily="18" charset="0"/>
                                      <a:ea typeface="Cambria Math" panose="02040503050406030204" pitchFamily="18" charset="0"/>
                                    </a:rPr>
                                  </m:ctrlPr>
                                </m:fPr>
                                <m:num>
                                  <m:r>
                                    <m:rPr>
                                      <m:nor/>
                                    </m:rPr>
                                    <a:rPr lang="en-US" sz="2600" b="0" i="0" smtClean="0">
                                      <a:solidFill>
                                        <a:srgbClr val="5E5E5B"/>
                                      </a:solidFill>
                                      <a:latin typeface="Cambria Math" panose="02040503050406030204" pitchFamily="18" charset="0"/>
                                      <a:ea typeface="Cambria Math" panose="02040503050406030204" pitchFamily="18" charset="0"/>
                                    </a:rPr>
                                    <m:t>25</m:t>
                                  </m:r>
                                </m:num>
                                <m:den>
                                  <m:r>
                                    <m:rPr>
                                      <m:nor/>
                                    </m:rPr>
                                    <a:rPr lang="en-US" sz="2600" b="0" i="0" smtClean="0">
                                      <a:solidFill>
                                        <a:srgbClr val="5E5E5B"/>
                                      </a:solidFill>
                                      <a:latin typeface="Cambria Math" panose="02040503050406030204" pitchFamily="18" charset="0"/>
                                      <a:ea typeface="Cambria Math" panose="02040503050406030204" pitchFamily="18" charset="0"/>
                                    </a:rPr>
                                    <m:t>36</m:t>
                                  </m:r>
                                </m:den>
                              </m:f>
                            </m:oMath>
                          </a14:m>
                          <a:r>
                            <a:rPr lang="en-US" sz="2600" b="0" i="1"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600" b="0" i="1" dirty="0" smtClean="0">
                                      <a:solidFill>
                                        <a:srgbClr val="5E5E5B"/>
                                      </a:solidFill>
                                      <a:latin typeface="Cambria Math" panose="02040503050406030204" pitchFamily="18" charset="0"/>
                                      <a:ea typeface="Cambria Math" panose="02040503050406030204" pitchFamily="18" charset="0"/>
                                    </a:rPr>
                                  </m:ctrlPr>
                                </m:sSupPr>
                                <m:e>
                                  <m:r>
                                    <a:rPr lang="en-US" sz="2600" b="0" i="1" dirty="0" smtClean="0">
                                      <a:solidFill>
                                        <a:srgbClr val="5E5E5B"/>
                                      </a:solidFill>
                                      <a:latin typeface="Cambria Math" panose="02040503050406030204" pitchFamily="18" charset="0"/>
                                      <a:ea typeface="Cambria Math" panose="02040503050406030204" pitchFamily="18" charset="0"/>
                                    </a:rPr>
                                    <m:t>= </m:t>
                                  </m:r>
                                  <m:r>
                                    <a:rPr lang="en-US" sz="2600" b="0" i="1" dirty="0" smtClean="0">
                                      <a:solidFill>
                                        <a:srgbClr val="5E5E5B"/>
                                      </a:solidFill>
                                      <a:latin typeface="Cambria Math" panose="02040503050406030204" pitchFamily="18" charset="0"/>
                                      <a:ea typeface="Cambria Math" panose="02040503050406030204" pitchFamily="18" charset="0"/>
                                    </a:rPr>
                                    <m:t>𝑘</m:t>
                                  </m:r>
                                </m:e>
                                <m:sup>
                                  <m:r>
                                    <a:rPr lang="en-US" sz="2600" b="0" i="1" dirty="0" smtClean="0">
                                      <a:solidFill>
                                        <a:srgbClr val="5E5E5B"/>
                                      </a:solidFill>
                                      <a:latin typeface="Cambria Math" panose="02040503050406030204" pitchFamily="18" charset="0"/>
                                      <a:ea typeface="Cambria Math" panose="02040503050406030204" pitchFamily="18" charset="0"/>
                                    </a:rPr>
                                    <m:t>2</m:t>
                                  </m:r>
                                </m:sup>
                              </m:sSup>
                            </m:oMath>
                          </a14:m>
                          <a:endParaRPr lang="en-US" sz="2600" b="0" i="1" dirty="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600" b="0" i="0" kern="1200" dirty="0">
                              <a:solidFill>
                                <a:srgbClr val="0070C0"/>
                              </a:solidFill>
                              <a:latin typeface="+mn-lt"/>
                              <a:ea typeface="+mn-ea"/>
                              <a:cs typeface="+mn-cs"/>
                            </a:rPr>
                            <a:t>Simplify.</a:t>
                          </a:r>
                          <a:endParaRPr lang="en-US" sz="26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r h="646568">
                    <a:tc>
                      <a:txBody>
                        <a:bodyPr/>
                        <a:lstStyle/>
                        <a:p>
                          <a:pPr algn="ctr"/>
                          <a:r>
                            <a:rPr lang="en-US" sz="2600" b="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600" b="0" i="1" smtClean="0">
                                      <a:solidFill>
                                        <a:srgbClr val="5E5E5B"/>
                                      </a:solidFill>
                                      <a:latin typeface="Cambria Math" panose="02040503050406030204" pitchFamily="18" charset="0"/>
                                      <a:ea typeface="Cambria Math" panose="02040503050406030204" pitchFamily="18" charset="0"/>
                                    </a:rPr>
                                  </m:ctrlPr>
                                </m:fPr>
                                <m:num>
                                  <m:r>
                                    <m:rPr>
                                      <m:nor/>
                                    </m:rPr>
                                    <a:rPr lang="en-US" sz="2600" b="0" i="0" smtClean="0">
                                      <a:solidFill>
                                        <a:srgbClr val="5E5E5B"/>
                                      </a:solidFill>
                                      <a:latin typeface="Cambria Math" panose="02040503050406030204" pitchFamily="18" charset="0"/>
                                      <a:ea typeface="Cambria Math" panose="02040503050406030204" pitchFamily="18" charset="0"/>
                                    </a:rPr>
                                    <m:t>5</m:t>
                                  </m:r>
                                </m:num>
                                <m:den>
                                  <m:r>
                                    <m:rPr>
                                      <m:nor/>
                                    </m:rPr>
                                    <a:rPr lang="en-US" sz="2600" b="0" i="0" smtClean="0">
                                      <a:solidFill>
                                        <a:srgbClr val="5E5E5B"/>
                                      </a:solidFill>
                                      <a:latin typeface="Cambria Math" panose="02040503050406030204" pitchFamily="18" charset="0"/>
                                      <a:ea typeface="Cambria Math" panose="02040503050406030204" pitchFamily="18" charset="0"/>
                                    </a:rPr>
                                    <m:t>6</m:t>
                                  </m:r>
                                </m:den>
                              </m:f>
                            </m:oMath>
                          </a14:m>
                          <a:r>
                            <a:rPr lang="en-US" sz="2600" b="0" i="1">
                              <a:solidFill>
                                <a:srgbClr val="5E5E5B"/>
                              </a:solidFill>
                              <a:latin typeface="Cambria Math" panose="02040503050406030204" pitchFamily="18" charset="0"/>
                              <a:ea typeface="Cambria Math" panose="02040503050406030204" pitchFamily="18" charset="0"/>
                            </a:rPr>
                            <a:t> </a:t>
                          </a:r>
                          <a14:m>
                            <m:oMath xmlns:m="http://schemas.openxmlformats.org/officeDocument/2006/math">
                              <m:r>
                                <a:rPr lang="en-US" sz="2600" b="0" i="1" dirty="0" smtClean="0">
                                  <a:solidFill>
                                    <a:srgbClr val="5E5E5B"/>
                                  </a:solidFill>
                                  <a:latin typeface="Cambria Math" panose="02040503050406030204" pitchFamily="18" charset="0"/>
                                  <a:ea typeface="Cambria Math" panose="02040503050406030204" pitchFamily="18" charset="0"/>
                                </a:rPr>
                                <m:t>= </m:t>
                              </m:r>
                              <m:r>
                                <a:rPr lang="en-US" sz="2600" b="0" i="1" dirty="0" smtClean="0">
                                  <a:solidFill>
                                    <a:srgbClr val="5E5E5B"/>
                                  </a:solidFill>
                                  <a:latin typeface="Cambria Math" panose="02040503050406030204" pitchFamily="18" charset="0"/>
                                  <a:ea typeface="Cambria Math" panose="02040503050406030204" pitchFamily="18" charset="0"/>
                                </a:rPr>
                                <m:t>𝑘</m:t>
                              </m:r>
                            </m:oMath>
                          </a14:m>
                          <a:endParaRPr lang="en-US" sz="2600" b="0" i="1">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Take the positive square root. </a:t>
                          </a:r>
                          <a:endParaRPr lang="en-US" sz="26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850710"/>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716196991"/>
                  </p:ext>
                </p:extLst>
              </p:nvPr>
            </p:nvGraphicFramePr>
            <p:xfrm>
              <a:off x="459873" y="2569241"/>
              <a:ext cx="9143235" cy="3041333"/>
            </p:xfrm>
            <a:graphic>
              <a:graphicData uri="http://schemas.openxmlformats.org/drawingml/2006/table">
                <a:tbl>
                  <a:tblPr firstRow="1" bandRow="1">
                    <a:tableStyleId>{5C22544A-7EE6-4342-B048-85BDC9FD1C3A}</a:tableStyleId>
                  </a:tblPr>
                  <a:tblGrid>
                    <a:gridCol w="3530236">
                      <a:extLst>
                        <a:ext uri="{9D8B030D-6E8A-4147-A177-3AD203B41FA5}">
                          <a16:colId xmlns:a16="http://schemas.microsoft.com/office/drawing/2014/main" val="1325506017"/>
                        </a:ext>
                      </a:extLst>
                    </a:gridCol>
                    <a:gridCol w="5612999">
                      <a:extLst>
                        <a:ext uri="{9D8B030D-6E8A-4147-A177-3AD203B41FA5}">
                          <a16:colId xmlns:a16="http://schemas.microsoft.com/office/drawing/2014/main" val="1340425027"/>
                        </a:ext>
                      </a:extLst>
                    </a:gridCol>
                  </a:tblGrid>
                  <a:tr h="84480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6475" r="-158793" b="-259712"/>
                          </a:stretch>
                        </a:blipFill>
                      </a:tcPr>
                    </a:tc>
                    <a:tc>
                      <a:txBody>
                        <a:bodyPr/>
                        <a:lstStyle/>
                        <a:p>
                          <a:r>
                            <a:rPr lang="en-US" sz="2600" b="0" dirty="0">
                              <a:solidFill>
                                <a:srgbClr val="0070C0"/>
                              </a:solidFill>
                            </a:rPr>
                            <a:t>Theorem 11.1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731203">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23333" r="-158793" b="-200833"/>
                          </a:stretch>
                        </a:blipFill>
                      </a:tcPr>
                    </a:tc>
                    <a:tc>
                      <a:txBody>
                        <a:bodyPr/>
                        <a:lstStyle/>
                        <a:p>
                          <a:r>
                            <a:rPr lang="en-US" sz="2600" b="0" i="0" dirty="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732663">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21488" r="-158793" b="-99174"/>
                          </a:stretch>
                        </a:blipFill>
                      </a:tcPr>
                    </a:tc>
                    <a:tc>
                      <a:txBody>
                        <a:bodyPr/>
                        <a:lstStyle/>
                        <a:p>
                          <a:r>
                            <a:rPr lang="pt-BR" sz="2600" b="0" i="0" kern="1200" dirty="0">
                              <a:solidFill>
                                <a:srgbClr val="0070C0"/>
                              </a:solidFill>
                              <a:latin typeface="+mn-lt"/>
                              <a:ea typeface="+mn-ea"/>
                              <a:cs typeface="+mn-cs"/>
                            </a:rPr>
                            <a:t>Simplify.</a:t>
                          </a:r>
                          <a:endParaRPr lang="en-US" sz="26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r h="732663">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24167" r="-158793"/>
                          </a:stretch>
                        </a:blipFill>
                      </a:tcPr>
                    </a:tc>
                    <a:tc>
                      <a:txBody>
                        <a:bodyPr/>
                        <a:lstStyle/>
                        <a:p>
                          <a:r>
                            <a:rPr lang="en-US" sz="2600" b="0" i="0" u="none" strike="noStrike" kern="1200" baseline="0" dirty="0">
                              <a:solidFill>
                                <a:srgbClr val="0070C0"/>
                              </a:solidFill>
                              <a:latin typeface="+mn-lt"/>
                              <a:ea typeface="+mn-ea"/>
                              <a:cs typeface="+mn-cs"/>
                            </a:rPr>
                            <a:t>Take the positive square root. </a:t>
                          </a:r>
                          <a:endParaRPr lang="en-US" sz="26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850710"/>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30845" y="5701550"/>
            <a:ext cx="6521497" cy="5001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600" dirty="0">
                <a:solidFill>
                  <a:srgbClr val="5E5E5B"/>
                </a:solidFill>
              </a:rPr>
              <a:t>So, the scale factor from </a:t>
            </a:r>
            <a:r>
              <a:rPr lang="en-US" sz="2600" i="1" dirty="0">
                <a:solidFill>
                  <a:srgbClr val="5E5E5B"/>
                </a:solidFill>
              </a:rPr>
              <a:t>ABCD</a:t>
            </a:r>
            <a:r>
              <a:rPr lang="en-US" sz="2600" dirty="0">
                <a:solidFill>
                  <a:srgbClr val="5E5E5B"/>
                </a:solidFill>
              </a:rPr>
              <a:t> to </a:t>
            </a:r>
            <a:r>
              <a:rPr lang="en-US" sz="2600" i="1" dirty="0">
                <a:solidFill>
                  <a:srgbClr val="5E5E5B"/>
                </a:solidFill>
              </a:rPr>
              <a:t>LMNP</a:t>
            </a:r>
            <a:r>
              <a:rPr lang="en-US" sz="2600" dirty="0">
                <a:solidFill>
                  <a:srgbClr val="5E5E5B"/>
                </a:solidFill>
              </a:rPr>
              <a:t> is</a:t>
            </a:r>
          </a:p>
        </p:txBody>
      </p:sp>
      <mc:AlternateContent xmlns:mc="http://schemas.openxmlformats.org/markup-compatibility/2006" xmlns:a14="http://schemas.microsoft.com/office/drawing/2010/main">
        <mc:Choice Requires="a14">
          <p:sp>
            <p:nvSpPr>
              <p:cNvPr id="3" name="TextBox 2"/>
              <p:cNvSpPr txBox="1"/>
              <p:nvPr/>
            </p:nvSpPr>
            <p:spPr>
              <a:xfrm>
                <a:off x="6904040" y="5535375"/>
                <a:ext cx="401841" cy="759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600" i="1" smtClean="0">
                              <a:solidFill>
                                <a:srgbClr val="5E5E5B"/>
                              </a:solidFill>
                              <a:latin typeface="Cambria Math" panose="02040503050406030204" pitchFamily="18" charset="0"/>
                            </a:rPr>
                          </m:ctrlPr>
                        </m:fPr>
                        <m:num>
                          <m:r>
                            <a:rPr lang="en-US" sz="2600" b="0" i="1" smtClean="0">
                              <a:solidFill>
                                <a:srgbClr val="5E5E5B"/>
                              </a:solidFill>
                              <a:latin typeface="Cambria Math" panose="02040503050406030204" pitchFamily="18" charset="0"/>
                            </a:rPr>
                            <m:t>5</m:t>
                          </m:r>
                        </m:num>
                        <m:den>
                          <m:r>
                            <a:rPr lang="en-US" sz="2600" b="0" i="1" smtClean="0">
                              <a:solidFill>
                                <a:srgbClr val="5E5E5B"/>
                              </a:solidFill>
                              <a:latin typeface="Cambria Math" panose="02040503050406030204" pitchFamily="18" charset="0"/>
                            </a:rPr>
                            <m:t>6</m:t>
                          </m:r>
                        </m:den>
                      </m:f>
                      <m:r>
                        <a:rPr lang="en-US" sz="2600" b="0" i="1" smtClean="0">
                          <a:solidFill>
                            <a:srgbClr val="5E5E5B"/>
                          </a:solidFill>
                          <a:latin typeface="Cambria Math" panose="02040503050406030204" pitchFamily="18" charset="0"/>
                        </a:rPr>
                        <m:t>.</m:t>
                      </m:r>
                    </m:oMath>
                  </m:oMathPara>
                </a14:m>
                <a:endParaRPr lang="en-US" sz="2600">
                  <a:solidFill>
                    <a:srgbClr val="5E5E5B"/>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904040" y="5535375"/>
                <a:ext cx="401841" cy="759888"/>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B1DC6DA-7DC3-46E2-BF37-2EC16A676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597" y="2929030"/>
            <a:ext cx="1500667" cy="1767733"/>
          </a:xfrm>
          <a:prstGeom prst="rect">
            <a:avLst/>
          </a:prstGeom>
        </p:spPr>
      </p:pic>
      <p:pic>
        <p:nvPicPr>
          <p:cNvPr id="11" name="Picture 10">
            <a:extLst>
              <a:ext uri="{FF2B5EF4-FFF2-40B4-BE49-F238E27FC236}">
                <a16:creationId xmlns:a16="http://schemas.microsoft.com/office/drawing/2014/main" id="{AFF50607-3BDA-4FA4-940E-137F376C7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6506" y="2929030"/>
            <a:ext cx="1505666" cy="1665560"/>
          </a:xfrm>
          <a:prstGeom prst="rect">
            <a:avLst/>
          </a:prstGeom>
        </p:spPr>
      </p:pic>
    </p:spTree>
    <p:extLst>
      <p:ext uri="{BB962C8B-B14F-4D97-AF65-F5344CB8AC3E}">
        <p14:creationId xmlns:p14="http://schemas.microsoft.com/office/powerpoint/2010/main" val="52045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Areas of Similar Figures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598527" cy="10589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Part B  Find the value of </a:t>
            </a:r>
            <a:r>
              <a:rPr lang="en-US" sz="2800" b="1" i="1" dirty="0">
                <a:solidFill>
                  <a:schemeClr val="tx1"/>
                </a:solidFill>
              </a:rPr>
              <a:t>x</a:t>
            </a:r>
            <a:r>
              <a:rPr lang="en-US" sz="2800" b="1" dirty="0">
                <a:solidFill>
                  <a:schemeClr val="tx1"/>
                </a:solidFill>
              </a:rPr>
              <a:t>.</a:t>
            </a:r>
          </a:p>
          <a:p>
            <a:pPr>
              <a:spcBef>
                <a:spcPts val="500"/>
              </a:spcBef>
            </a:pPr>
            <a:r>
              <a:rPr lang="en-US" sz="2800" dirty="0">
                <a:solidFill>
                  <a:srgbClr val="5E5E5B"/>
                </a:solidFill>
              </a:rPr>
              <a:t>Use the scale factor to find x.</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181459534"/>
                  </p:ext>
                </p:extLst>
              </p:nvPr>
            </p:nvGraphicFramePr>
            <p:xfrm>
              <a:off x="459873" y="2714171"/>
              <a:ext cx="10185769" cy="3161219"/>
            </p:xfrm>
            <a:graphic>
              <a:graphicData uri="http://schemas.openxmlformats.org/drawingml/2006/table">
                <a:tbl>
                  <a:tblPr firstRow="1" bandRow="1">
                    <a:tableStyleId>{5C22544A-7EE6-4342-B048-85BDC9FD1C3A}</a:tableStyleId>
                  </a:tblPr>
                  <a:tblGrid>
                    <a:gridCol w="2823654">
                      <a:extLst>
                        <a:ext uri="{9D8B030D-6E8A-4147-A177-3AD203B41FA5}">
                          <a16:colId xmlns:a16="http://schemas.microsoft.com/office/drawing/2014/main" val="1325506017"/>
                        </a:ext>
                      </a:extLst>
                    </a:gridCol>
                    <a:gridCol w="7362115">
                      <a:extLst>
                        <a:ext uri="{9D8B030D-6E8A-4147-A177-3AD203B41FA5}">
                          <a16:colId xmlns:a16="http://schemas.microsoft.com/office/drawing/2014/main" val="1340425027"/>
                        </a:ext>
                      </a:extLst>
                    </a:gridCol>
                  </a:tblGrid>
                  <a:tr h="1002670">
                    <a:tc>
                      <a:txBody>
                        <a:bodyPr/>
                        <a:lstStyle/>
                        <a:p>
                          <a:pPr/>
                          <a14:m>
                            <m:oMathPara xmlns:m="http://schemas.openxmlformats.org/officeDocument/2006/math">
                              <m:oMathParaPr>
                                <m:jc m:val="left"/>
                              </m:oMathParaPr>
                              <m:oMath xmlns:m="http://schemas.openxmlformats.org/officeDocument/2006/math">
                                <m:r>
                                  <a:rPr lang="en-US" sz="2800" b="0" i="1" smtClean="0">
                                    <a:solidFill>
                                      <a:srgbClr val="5E5E5B"/>
                                    </a:solidFill>
                                    <a:latin typeface="Cambria Math" panose="02040503050406030204" pitchFamily="18" charset="0"/>
                                    <a:ea typeface="Cambria Math" panose="02040503050406030204" pitchFamily="18" charset="0"/>
                                  </a:rPr>
                                  <m:t>   </m:t>
                                </m:r>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1" smtClean="0">
                                        <a:solidFill>
                                          <a:srgbClr val="850573"/>
                                        </a:solidFill>
                                        <a:latin typeface="Cambria Math" panose="02040503050406030204" pitchFamily="18" charset="0"/>
                                        <a:ea typeface="Cambria Math" panose="02040503050406030204" pitchFamily="18" charset="0"/>
                                      </a:rPr>
                                      <m:t>LM</m:t>
                                    </m:r>
                                  </m:num>
                                  <m:den>
                                    <m:r>
                                      <m:rPr>
                                        <m:nor/>
                                      </m:rPr>
                                      <a:rPr lang="en-US" sz="2800" b="0" i="1" smtClean="0">
                                        <a:solidFill>
                                          <a:srgbClr val="0070C0"/>
                                        </a:solidFill>
                                        <a:latin typeface="Cambria Math" panose="02040503050406030204" pitchFamily="18" charset="0"/>
                                        <a:ea typeface="Cambria Math" panose="02040503050406030204" pitchFamily="18" charset="0"/>
                                      </a:rPr>
                                      <m:t>AB</m:t>
                                    </m:r>
                                  </m:den>
                                </m:f>
                                <m:r>
                                  <a:rPr lang="en-US" sz="2800" b="0" i="1" smtClean="0">
                                    <a:solidFill>
                                      <a:srgbClr val="5E5E5B"/>
                                    </a:solidFill>
                                    <a:latin typeface="Cambria Math" panose="02040503050406030204" pitchFamily="18" charset="0"/>
                                    <a:ea typeface="Cambria Math" panose="02040503050406030204" pitchFamily="18" charset="0"/>
                                  </a:rPr>
                                  <m:t>=</m:t>
                                </m:r>
                                <m:r>
                                  <a:rPr lang="en-US" sz="2800" b="0" i="1" smtClean="0">
                                    <a:solidFill>
                                      <a:srgbClr val="5E5E5B"/>
                                    </a:solidFill>
                                    <a:latin typeface="Cambria Math" panose="02040503050406030204" pitchFamily="18" charset="0"/>
                                    <a:ea typeface="Cambria Math" panose="02040503050406030204" pitchFamily="18" charset="0"/>
                                  </a:rPr>
                                  <m:t>𝑘</m:t>
                                </m:r>
                              </m:oMath>
                            </m:oMathPara>
                          </a14:m>
                          <a:endParaRPr lang="en-US" sz="2800" b="0" i="1" dirty="0">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The ratio of corresponding lengths of similar</a:t>
                          </a:r>
                          <a:r>
                            <a:rPr lang="en-US" sz="2800" b="0" baseline="0" dirty="0">
                              <a:solidFill>
                                <a:srgbClr val="0070C0"/>
                              </a:solidFill>
                            </a:rPr>
                            <a:t> </a:t>
                          </a:r>
                          <a:r>
                            <a:rPr lang="en-US" sz="2800" b="0" dirty="0">
                              <a:solidFill>
                                <a:srgbClr val="0070C0"/>
                              </a:solidFill>
                            </a:rPr>
                            <a:t>polygons is equal to the scale factor between</a:t>
                          </a:r>
                          <a:r>
                            <a:rPr lang="en-US" sz="2800" b="0" baseline="0" dirty="0">
                              <a:solidFill>
                                <a:srgbClr val="0070C0"/>
                              </a:solidFill>
                            </a:rPr>
                            <a:t> </a:t>
                          </a:r>
                          <a:r>
                            <a:rPr lang="en-US" sz="2800" b="0" dirty="0">
                              <a:solidFill>
                                <a:srgbClr val="0070C0"/>
                              </a:solidFill>
                            </a:rPr>
                            <a:t>the polygons.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1007680">
                    <a:tc>
                      <a:txBody>
                        <a:bodyPr/>
                        <a:lstStyle/>
                        <a:p>
                          <a:pPr algn="ctr"/>
                          <a14:m>
                            <m:oMathPara xmlns:m="http://schemas.openxmlformats.org/officeDocument/2006/math">
                              <m:oMathParaPr>
                                <m:jc m:val="left"/>
                              </m:oMathParaPr>
                              <m:oMath xmlns:m="http://schemas.openxmlformats.org/officeDocument/2006/math">
                                <m:r>
                                  <a:rPr lang="en-US" sz="2800" b="0" i="1" smtClean="0">
                                    <a:solidFill>
                                      <a:srgbClr val="5E5E5B"/>
                                    </a:solidFill>
                                    <a:latin typeface="Cambria Math" panose="02040503050406030204" pitchFamily="18" charset="0"/>
                                    <a:ea typeface="Cambria Math" panose="02040503050406030204" pitchFamily="18" charset="0"/>
                                  </a:rPr>
                                  <m:t>      </m:t>
                                </m:r>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1" smtClean="0">
                                        <a:solidFill>
                                          <a:srgbClr val="850573"/>
                                        </a:solidFill>
                                        <a:latin typeface="Cambria Math" panose="02040503050406030204" pitchFamily="18" charset="0"/>
                                        <a:ea typeface="Cambria Math" panose="02040503050406030204" pitchFamily="18" charset="0"/>
                                      </a:rPr>
                                      <m:t>x</m:t>
                                    </m:r>
                                  </m:num>
                                  <m:den>
                                    <m:r>
                                      <m:rPr>
                                        <m:nor/>
                                      </m:rPr>
                                      <a:rPr lang="en-US" sz="2800" b="0" i="0" smtClean="0">
                                        <a:solidFill>
                                          <a:srgbClr val="0070C0"/>
                                        </a:solidFill>
                                        <a:latin typeface="Cambria Math" panose="02040503050406030204" pitchFamily="18" charset="0"/>
                                        <a:ea typeface="Cambria Math" panose="02040503050406030204" pitchFamily="18" charset="0"/>
                                      </a:rPr>
                                      <m:t>6</m:t>
                                    </m:r>
                                  </m:den>
                                </m:f>
                                <m:r>
                                  <a:rPr lang="en-US" sz="2800" b="0" i="0" smtClean="0">
                                    <a:solidFill>
                                      <a:srgbClr val="5E5E5B"/>
                                    </a:solidFill>
                                    <a:latin typeface="Cambria Math" panose="02040503050406030204" pitchFamily="18" charset="0"/>
                                    <a:ea typeface="Cambria Math" panose="02040503050406030204" pitchFamily="18" charset="0"/>
                                  </a:rPr>
                                  <m:t>=</m:t>
                                </m:r>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smtClean="0">
                                        <a:solidFill>
                                          <a:srgbClr val="5E5E5B"/>
                                        </a:solidFill>
                                        <a:latin typeface="Cambria Math" panose="02040503050406030204" pitchFamily="18" charset="0"/>
                                        <a:ea typeface="Cambria Math" panose="02040503050406030204" pitchFamily="18" charset="0"/>
                                      </a:rPr>
                                      <m:t>5</m:t>
                                    </m:r>
                                  </m:num>
                                  <m:den>
                                    <m:r>
                                      <m:rPr>
                                        <m:nor/>
                                      </m:rPr>
                                      <a:rPr lang="en-US" sz="2800" b="0" i="0" smtClean="0">
                                        <a:solidFill>
                                          <a:srgbClr val="5E5E5B"/>
                                        </a:solidFill>
                                        <a:latin typeface="Cambria Math" panose="02040503050406030204" pitchFamily="18" charset="0"/>
                                        <a:ea typeface="Cambria Math" panose="02040503050406030204" pitchFamily="18" charset="0"/>
                                      </a:rPr>
                                      <m:t>6</m:t>
                                    </m:r>
                                  </m:den>
                                </m:f>
                              </m:oMath>
                            </m:oMathPara>
                          </a14:m>
                          <a:endParaRPr lang="en-US" sz="2800" b="0" i="1" dirty="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650288">
                    <a:tc>
                      <a:txBody>
                        <a:bodyPr/>
                        <a:lstStyle/>
                        <a:p>
                          <a:pPr algn="ctr"/>
                          <a:r>
                            <a:rPr lang="en-US" sz="2800" b="0" dirty="0">
                              <a:solidFill>
                                <a:srgbClr val="850573"/>
                              </a:solidFill>
                              <a:ea typeface="Cambria Math" panose="02040503050406030204" pitchFamily="18" charset="0"/>
                            </a:rPr>
                            <a:t>   </a:t>
                          </a:r>
                          <a14:m>
                            <m:oMath xmlns:m="http://schemas.openxmlformats.org/officeDocument/2006/math">
                              <m:r>
                                <m:rPr>
                                  <m:nor/>
                                </m:rPr>
                                <a:rPr lang="en-US" sz="2800" b="0" i="1" smtClean="0">
                                  <a:solidFill>
                                    <a:schemeClr val="tx2"/>
                                  </a:solidFill>
                                  <a:latin typeface="Cambria Math" panose="02040503050406030204" pitchFamily="18" charset="0"/>
                                  <a:ea typeface="Cambria Math" panose="02040503050406030204" pitchFamily="18" charset="0"/>
                                </a:rPr>
                                <m:t>x</m:t>
                              </m:r>
                              <m:r>
                                <a:rPr lang="en-US" sz="2800" b="0" i="0" smtClean="0">
                                  <a:solidFill>
                                    <a:srgbClr val="5E5E5B"/>
                                  </a:solidFill>
                                  <a:latin typeface="Cambria Math" panose="02040503050406030204" pitchFamily="18" charset="0"/>
                                  <a:ea typeface="Cambria Math" panose="02040503050406030204" pitchFamily="18" charset="0"/>
                                </a:rPr>
                                <m:t>=</m:t>
                              </m:r>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smtClean="0">
                                      <a:solidFill>
                                        <a:srgbClr val="5E5E5B"/>
                                      </a:solidFill>
                                      <a:latin typeface="Cambria Math" panose="02040503050406030204" pitchFamily="18" charset="0"/>
                                      <a:ea typeface="Cambria Math" panose="02040503050406030204" pitchFamily="18" charset="0"/>
                                    </a:rPr>
                                    <m:t>5</m:t>
                                  </m:r>
                                </m:num>
                                <m:den>
                                  <m:r>
                                    <m:rPr>
                                      <m:nor/>
                                    </m:rPr>
                                    <a:rPr lang="en-US" sz="2800" b="0" i="0" smtClean="0">
                                      <a:solidFill>
                                        <a:srgbClr val="5E5E5B"/>
                                      </a:solidFill>
                                      <a:latin typeface="Cambria Math" panose="02040503050406030204" pitchFamily="18" charset="0"/>
                                      <a:ea typeface="Cambria Math" panose="02040503050406030204" pitchFamily="18" charset="0"/>
                                    </a:rPr>
                                    <m:t>6</m:t>
                                  </m:r>
                                </m:den>
                              </m:f>
                            </m:oMath>
                          </a14:m>
                          <a:r>
                            <a:rPr lang="en-US" sz="2800" b="0" i="1" dirty="0">
                              <a:solidFill>
                                <a:srgbClr val="5E5E5B"/>
                              </a:solidFill>
                              <a:latin typeface="Cambria Math" panose="02040503050406030204" pitchFamily="18" charset="0"/>
                              <a:ea typeface="Cambria Math" panose="02040503050406030204" pitchFamily="18" charset="0"/>
                            </a:rPr>
                            <a:t> </a:t>
                          </a:r>
                          <a:r>
                            <a:rPr lang="en-US" sz="2800" b="0" i="0" dirty="0">
                              <a:solidFill>
                                <a:srgbClr val="5E5E5B"/>
                              </a:solidFill>
                              <a:latin typeface="Cambria Math" panose="02040503050406030204" pitchFamily="18" charset="0"/>
                              <a:ea typeface="Cambria Math" panose="02040503050406030204" pitchFamily="18" charset="0"/>
                            </a:rPr>
                            <a:t>⋅</a:t>
                          </a:r>
                          <a:r>
                            <a:rPr lang="en-US" sz="2800" b="0" i="1" dirty="0">
                              <a:solidFill>
                                <a:srgbClr val="5E5E5B"/>
                              </a:solidFill>
                              <a:latin typeface="Cambria Math" panose="02040503050406030204" pitchFamily="18" charset="0"/>
                              <a:ea typeface="Cambria Math" panose="02040503050406030204" pitchFamily="18" charset="0"/>
                            </a:rPr>
                            <a:t>  </a:t>
                          </a:r>
                          <a:r>
                            <a:rPr lang="en-US" sz="2800" b="0" i="0" dirty="0">
                              <a:solidFill>
                                <a:srgbClr val="5E5E5B"/>
                              </a:solidFill>
                              <a:latin typeface="Cambria Math" panose="02040503050406030204" pitchFamily="18" charset="0"/>
                              <a:ea typeface="Cambria Math" panose="02040503050406030204" pitchFamily="18" charset="0"/>
                            </a:rPr>
                            <a:t>6 or 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i="0" kern="1200" dirty="0">
                              <a:solidFill>
                                <a:srgbClr val="0070C0"/>
                              </a:solidFill>
                              <a:latin typeface="+mn-lt"/>
                              <a:ea typeface="+mn-ea"/>
                              <a:cs typeface="+mn-cs"/>
                            </a:rPr>
                            <a:t>Multiply each side by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181459534"/>
                  </p:ext>
                </p:extLst>
              </p:nvPr>
            </p:nvGraphicFramePr>
            <p:xfrm>
              <a:off x="459873" y="2714171"/>
              <a:ext cx="10185769" cy="3161219"/>
            </p:xfrm>
            <a:graphic>
              <a:graphicData uri="http://schemas.openxmlformats.org/drawingml/2006/table">
                <a:tbl>
                  <a:tblPr firstRow="1" bandRow="1">
                    <a:tableStyleId>{5C22544A-7EE6-4342-B048-85BDC9FD1C3A}</a:tableStyleId>
                  </a:tblPr>
                  <a:tblGrid>
                    <a:gridCol w="2823654">
                      <a:extLst>
                        <a:ext uri="{9D8B030D-6E8A-4147-A177-3AD203B41FA5}">
                          <a16:colId xmlns:a16="http://schemas.microsoft.com/office/drawing/2014/main" val="1325506017"/>
                        </a:ext>
                      </a:extLst>
                    </a:gridCol>
                    <a:gridCol w="7362115">
                      <a:extLst>
                        <a:ext uri="{9D8B030D-6E8A-4147-A177-3AD203B41FA5}">
                          <a16:colId xmlns:a16="http://schemas.microsoft.com/office/drawing/2014/main" val="1340425027"/>
                        </a:ext>
                      </a:extLst>
                    </a:gridCol>
                  </a:tblGrid>
                  <a:tr h="13716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4444" r="-260345" b="-135556"/>
                          </a:stretch>
                        </a:blipFill>
                      </a:tcPr>
                    </a:tc>
                    <a:tc>
                      <a:txBody>
                        <a:bodyPr/>
                        <a:lstStyle/>
                        <a:p>
                          <a:r>
                            <a:rPr lang="en-US" sz="2800" b="0" dirty="0">
                              <a:solidFill>
                                <a:srgbClr val="0070C0"/>
                              </a:solidFill>
                            </a:rPr>
                            <a:t>The ratio of corresponding lengths of similar</a:t>
                          </a:r>
                          <a:r>
                            <a:rPr lang="en-US" sz="2800" b="0" baseline="0" dirty="0">
                              <a:solidFill>
                                <a:srgbClr val="0070C0"/>
                              </a:solidFill>
                            </a:rPr>
                            <a:t> </a:t>
                          </a:r>
                          <a:r>
                            <a:rPr lang="en-US" sz="2800" b="0" dirty="0">
                              <a:solidFill>
                                <a:srgbClr val="0070C0"/>
                              </a:solidFill>
                            </a:rPr>
                            <a:t>polygons is equal to the scale factor between</a:t>
                          </a:r>
                          <a:r>
                            <a:rPr lang="en-US" sz="2800" b="0" baseline="0" dirty="0">
                              <a:solidFill>
                                <a:srgbClr val="0070C0"/>
                              </a:solidFill>
                            </a:rPr>
                            <a:t> </a:t>
                          </a:r>
                          <a:r>
                            <a:rPr lang="en-US" sz="2800" b="0" dirty="0">
                              <a:solidFill>
                                <a:srgbClr val="0070C0"/>
                              </a:solidFill>
                            </a:rPr>
                            <a:t>the polygons.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100768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41566" r="-260345" b="-83735"/>
                          </a:stretch>
                        </a:blipFill>
                      </a:tcPr>
                    </a:tc>
                    <a:tc>
                      <a:txBody>
                        <a:bodyPr/>
                        <a:lstStyle/>
                        <a:p>
                          <a:r>
                            <a:rPr lang="en-US" sz="2800" b="0" i="0">
                              <a:solidFill>
                                <a:srgbClr val="0070C0"/>
                              </a:solidFill>
                            </a:rPr>
                            <a:t>Substitution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781939">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13281" r="-260345" b="-8594"/>
                          </a:stretch>
                        </a:blipFill>
                      </a:tcPr>
                    </a:tc>
                    <a:tc>
                      <a:txBody>
                        <a:bodyPr/>
                        <a:lstStyle/>
                        <a:p>
                          <a:r>
                            <a:rPr lang="en-US" sz="2800" b="0" i="0" kern="1200" dirty="0">
                              <a:solidFill>
                                <a:srgbClr val="0070C0"/>
                              </a:solidFill>
                              <a:latin typeface="+mn-lt"/>
                              <a:ea typeface="+mn-ea"/>
                              <a:cs typeface="+mn-cs"/>
                            </a:rPr>
                            <a:t>Multiply each side by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387303" y="5861393"/>
            <a:ext cx="6521497" cy="4960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value of </a:t>
            </a:r>
            <a:r>
              <a:rPr lang="en-US" sz="2800" i="1" dirty="0">
                <a:solidFill>
                  <a:srgbClr val="5E5E5B"/>
                </a:solidFill>
              </a:rPr>
              <a:t>x</a:t>
            </a:r>
            <a:r>
              <a:rPr lang="en-US" sz="2800" dirty="0">
                <a:solidFill>
                  <a:srgbClr val="5E5E5B"/>
                </a:solidFill>
              </a:rPr>
              <a:t> is 5.</a:t>
            </a:r>
          </a:p>
        </p:txBody>
      </p:sp>
    </p:spTree>
    <p:extLst>
      <p:ext uri="{BB962C8B-B14F-4D97-AF65-F5344CB8AC3E}">
        <p14:creationId xmlns:p14="http://schemas.microsoft.com/office/powerpoint/2010/main" val="171639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Areas of Similar Figures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3" y="2394689"/>
            <a:ext cx="7406437" cy="12919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Quadrilaterals </a:t>
            </a:r>
            <a:r>
              <a:rPr lang="en-US" sz="2800" i="1"/>
              <a:t>WXYZ </a:t>
            </a:r>
            <a:r>
              <a:rPr lang="en-US" sz="2800"/>
              <a:t>and </a:t>
            </a:r>
            <a:r>
              <a:rPr lang="en-US" sz="2800" i="1"/>
              <a:t>FGHJ </a:t>
            </a:r>
            <a:r>
              <a:rPr lang="en-US" sz="2800"/>
              <a:t>are similar. Find the scale factor from quadrilateral </a:t>
            </a:r>
            <a:r>
              <a:rPr lang="en-US" sz="2800" i="1"/>
              <a:t>WXYZ </a:t>
            </a:r>
            <a:r>
              <a:rPr lang="en-US" sz="2800"/>
              <a:t>to quadrilateral </a:t>
            </a:r>
            <a:r>
              <a:rPr lang="en-US" sz="2800" i="1"/>
              <a:t>FGHJ </a:t>
            </a:r>
            <a:r>
              <a:rPr lang="en-US" sz="2800"/>
              <a:t>and the value of </a:t>
            </a:r>
            <a:r>
              <a:rPr lang="en-US" sz="2800" i="1"/>
              <a:t>x</a:t>
            </a:r>
            <a:r>
              <a:rPr lang="en-US" sz="2800"/>
              <a:t>. </a:t>
            </a:r>
            <a:endParaRPr lang="en-US" sz="2800" b="1">
              <a:solidFill>
                <a:srgbClr val="5E5E5B"/>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471" y="2484621"/>
            <a:ext cx="3506517" cy="2779715"/>
          </a:xfrm>
          <a:prstGeom prst="rect">
            <a:avLst/>
          </a:prstGeom>
        </p:spPr>
      </p:pic>
    </p:spTree>
    <p:extLst>
      <p:ext uri="{BB962C8B-B14F-4D97-AF65-F5344CB8AC3E}">
        <p14:creationId xmlns:p14="http://schemas.microsoft.com/office/powerpoint/2010/main" val="308159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Areas of Similar Figures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4" y="2394689"/>
            <a:ext cx="7406436" cy="17126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Quadrilaterals </a:t>
            </a:r>
            <a:r>
              <a:rPr lang="en-US" sz="2800" i="1"/>
              <a:t>WXYZ </a:t>
            </a:r>
            <a:r>
              <a:rPr lang="en-US" sz="2800"/>
              <a:t>and </a:t>
            </a:r>
            <a:r>
              <a:rPr lang="en-US" sz="2800" i="1"/>
              <a:t>FGHJ </a:t>
            </a:r>
            <a:r>
              <a:rPr lang="en-US" sz="2800"/>
              <a:t>are similar. Find the scale factor from quadrilateral </a:t>
            </a:r>
            <a:r>
              <a:rPr lang="en-US" sz="2800" i="1"/>
              <a:t>WXYZ </a:t>
            </a:r>
            <a:r>
              <a:rPr lang="en-US" sz="2800"/>
              <a:t>to quadrilateral </a:t>
            </a:r>
            <a:r>
              <a:rPr lang="en-US" sz="2800" i="1"/>
              <a:t>FGHJ </a:t>
            </a:r>
            <a:r>
              <a:rPr lang="en-US" sz="2800"/>
              <a:t>and the value of </a:t>
            </a:r>
            <a:r>
              <a:rPr lang="en-US" sz="2800" i="1"/>
              <a:t>x</a:t>
            </a:r>
            <a:r>
              <a:rPr lang="en-US" sz="2800"/>
              <a:t>. </a:t>
            </a:r>
            <a:endParaRPr lang="en-US" sz="2800" b="1">
              <a:solidFill>
                <a:srgbClr val="5E5E5B"/>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4" y="4234907"/>
                <a:ext cx="5766756" cy="19991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The scale factor from quadrilateral</a:t>
                </a:r>
              </a:p>
              <a:p>
                <a:pPr>
                  <a:spcBef>
                    <a:spcPts val="500"/>
                  </a:spcBef>
                </a:pPr>
                <a:r>
                  <a:rPr lang="en-US" sz="2800" i="1" dirty="0">
                    <a:solidFill>
                      <a:srgbClr val="FF0000"/>
                    </a:solidFill>
                  </a:rPr>
                  <a:t>WXYZ </a:t>
                </a:r>
                <a:r>
                  <a:rPr lang="en-US" sz="2800" dirty="0">
                    <a:solidFill>
                      <a:srgbClr val="FF0000"/>
                    </a:solidFill>
                  </a:rPr>
                  <a:t>to quadrilateral </a:t>
                </a:r>
                <a:r>
                  <a:rPr lang="en-US" sz="2800" i="1" dirty="0">
                    <a:solidFill>
                      <a:srgbClr val="FF0000"/>
                    </a:solidFill>
                  </a:rPr>
                  <a:t>FGHJ </a:t>
                </a:r>
                <a:r>
                  <a:rPr lang="en-US" sz="2800" dirty="0">
                    <a:solidFill>
                      <a:srgbClr val="FF0000"/>
                    </a:solidFill>
                  </a:rPr>
                  <a:t>is </a:t>
                </a:r>
                <a14:m>
                  <m:oMath xmlns:m="http://schemas.openxmlformats.org/officeDocument/2006/math">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2</m:t>
                        </m:r>
                      </m:num>
                      <m:den>
                        <m:r>
                          <a:rPr lang="en-US" sz="2800" b="0" i="1" smtClean="0">
                            <a:solidFill>
                              <a:srgbClr val="FF0000"/>
                            </a:solidFill>
                            <a:latin typeface="Cambria Math" panose="02040503050406030204" pitchFamily="18" charset="0"/>
                          </a:rPr>
                          <m:t>5</m:t>
                        </m:r>
                      </m:den>
                    </m:f>
                    <m:r>
                      <a:rPr lang="en-IN" sz="2800" b="0" i="1" smtClean="0">
                        <a:solidFill>
                          <a:srgbClr val="FF0000"/>
                        </a:solidFill>
                        <a:latin typeface="Cambria Math" panose="02040503050406030204" pitchFamily="18" charset="0"/>
                      </a:rPr>
                      <m:t>.</m:t>
                    </m:r>
                  </m:oMath>
                </a14:m>
                <a:r>
                  <a:rPr lang="en-US" sz="2800" dirty="0">
                    <a:solidFill>
                      <a:srgbClr val="FF0000"/>
                    </a:solidFill>
                  </a:rPr>
                  <a:t> </a:t>
                </a:r>
              </a:p>
              <a:p>
                <a:pPr>
                  <a:spcBef>
                    <a:spcPts val="600"/>
                  </a:spcBef>
                </a:pPr>
                <a:r>
                  <a:rPr lang="en-US" sz="2800" dirty="0">
                    <a:solidFill>
                      <a:srgbClr val="FF0000"/>
                    </a:solidFill>
                  </a:rPr>
                  <a:t>The value of </a:t>
                </a:r>
                <a:r>
                  <a:rPr lang="en-US" sz="2800" i="1" dirty="0">
                    <a:solidFill>
                      <a:srgbClr val="FF0000"/>
                    </a:solidFill>
                  </a:rPr>
                  <a:t>x </a:t>
                </a:r>
                <a:r>
                  <a:rPr lang="en-US" sz="2800" dirty="0">
                    <a:solidFill>
                      <a:srgbClr val="FF0000"/>
                    </a:solidFill>
                  </a:rPr>
                  <a:t>is 16.</a:t>
                </a:r>
                <a:endParaRPr lang="en-US" sz="2800" b="1" dirty="0">
                  <a:solidFill>
                    <a:srgbClr val="FF0000"/>
                  </a:solidFill>
                </a:endParaRPr>
              </a:p>
            </p:txBody>
          </p:sp>
        </mc:Choice>
        <mc:Fallback xmlns="">
          <p:sp>
            <p:nvSpPr>
              <p:cNvPr id="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4" y="4234907"/>
                <a:ext cx="5766756" cy="1999175"/>
              </a:xfrm>
              <a:prstGeom prst="rect">
                <a:avLst/>
              </a:prstGeom>
              <a:blipFill>
                <a:blip r:embed="rId3"/>
                <a:stretch>
                  <a:fillRect l="-2114" t="-335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938" y="2484759"/>
            <a:ext cx="3506517" cy="2779715"/>
          </a:xfrm>
          <a:prstGeom prst="rect">
            <a:avLst/>
          </a:prstGeom>
        </p:spPr>
      </p:pic>
    </p:spTree>
    <p:extLst>
      <p:ext uri="{BB962C8B-B14F-4D97-AF65-F5344CB8AC3E}">
        <p14:creationId xmlns:p14="http://schemas.microsoft.com/office/powerpoint/2010/main" val="364854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Use Similar Figures to Solve Problems</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358683" cy="27571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WORLD RECORDS </a:t>
                </a:r>
                <a:r>
                  <a:rPr lang="en-US" sz="2800" b="1" dirty="0"/>
                  <a:t>An average large pizza has a diameter of 14 inches. The scale factor from an average large pizza to the world’s largest pizza is </a:t>
                </a:r>
                <a14:m>
                  <m:oMath xmlns:m="http://schemas.openxmlformats.org/officeDocument/2006/math">
                    <m:f>
                      <m:fPr>
                        <m:ctrlPr>
                          <a:rPr lang="en-US" sz="2800" b="1" i="1">
                            <a:solidFill>
                              <a:srgbClr val="5E5E5B"/>
                            </a:solidFill>
                            <a:latin typeface="Cambria Math" panose="02040503050406030204" pitchFamily="18" charset="0"/>
                            <a:ea typeface="Cambria Math" panose="02040503050406030204" pitchFamily="18" charset="0"/>
                          </a:rPr>
                        </m:ctrlPr>
                      </m:fPr>
                      <m:num>
                        <m:r>
                          <m:rPr>
                            <m:nor/>
                          </m:rPr>
                          <a:rPr lang="en-US" sz="2800" b="1" i="0" smtClean="0">
                            <a:solidFill>
                              <a:srgbClr val="5E5E5B"/>
                            </a:solidFill>
                            <a:latin typeface="Cambria Math" panose="02040503050406030204" pitchFamily="18" charset="0"/>
                            <a:ea typeface="Cambria Math" panose="02040503050406030204" pitchFamily="18" charset="0"/>
                          </a:rPr>
                          <m:t>786</m:t>
                        </m:r>
                      </m:num>
                      <m:den>
                        <m:r>
                          <m:rPr>
                            <m:nor/>
                          </m:rPr>
                          <a:rPr lang="en-US" sz="2800" b="1" i="0" smtClean="0">
                            <a:solidFill>
                              <a:srgbClr val="5E5E5B"/>
                            </a:solidFill>
                            <a:latin typeface="Cambria Math" panose="02040503050406030204" pitchFamily="18" charset="0"/>
                            <a:ea typeface="Cambria Math" panose="02040503050406030204" pitchFamily="18" charset="0"/>
                          </a:rPr>
                          <m:t>7</m:t>
                        </m:r>
                      </m:den>
                    </m:f>
                  </m:oMath>
                </a14:m>
                <a:r>
                  <a:rPr lang="en-US" sz="2800" b="1" dirty="0"/>
                  <a:t> . Find the area of the world’s largest pizza rounded to the nearest square inch.</a:t>
                </a:r>
                <a:endParaRPr lang="en-US" sz="2800" b="1" dirty="0">
                  <a:solidFill>
                    <a:srgbClr val="5E5E5B"/>
                  </a:solidFill>
                </a:endParaRP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55192"/>
                <a:ext cx="9358683" cy="2757151"/>
              </a:xfrm>
              <a:prstGeom prst="rect">
                <a:avLst/>
              </a:prstGeom>
              <a:blipFill>
                <a:blip r:embed="rId2"/>
                <a:stretch>
                  <a:fillRect l="-1302" t="-2434" r="-2279"/>
                </a:stretch>
              </a:blipFill>
            </p:spPr>
            <p:txBody>
              <a:bodyPr/>
              <a:lstStyle/>
              <a:p>
                <a:r>
                  <a:rPr lang="en-US">
                    <a:noFill/>
                  </a:rPr>
                  <a:t> </a:t>
                </a:r>
              </a:p>
            </p:txBody>
          </p:sp>
        </mc:Fallback>
      </mc:AlternateContent>
    </p:spTree>
    <p:extLst>
      <p:ext uri="{BB962C8B-B14F-4D97-AF65-F5344CB8AC3E}">
        <p14:creationId xmlns:p14="http://schemas.microsoft.com/office/powerpoint/2010/main" val="240407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1"/>
            <a:ext cx="9591177" cy="472599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the figures are similar. Note that the figures may not be drawn to scale.</a:t>
            </a:r>
          </a:p>
          <a:p>
            <a:r>
              <a:rPr lang="en-US" sz="2800" b="1" dirty="0">
                <a:solidFill>
                  <a:srgbClr val="333333"/>
                </a:solidFill>
                <a:latin typeface="Proxima Nova" panose="02000506030000020004" pitchFamily="50" charset="0"/>
              </a:rPr>
              <a:t>1.</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3.</a:t>
            </a:r>
          </a:p>
          <a:p>
            <a:pPr marL="514350" indent="-514350">
              <a:buAutoNum type="arabicPeriod"/>
            </a:pPr>
            <a:endParaRPr lang="en-US" sz="2800" dirty="0">
              <a:solidFill>
                <a:schemeClr val="tx1"/>
              </a:solidFill>
              <a:latin typeface="Proxima Nova" panose="02000506030000020004" pitchFamily="50" charset="0"/>
            </a:endParaRPr>
          </a:p>
          <a:p>
            <a:pPr marL="514350" indent="-514350">
              <a:buAutoNum type="arabicPeriod"/>
            </a:pPr>
            <a:endParaRPr lang="en-US" sz="2800" dirty="0">
              <a:solidFill>
                <a:schemeClr val="tx1"/>
              </a:solidFill>
              <a:latin typeface="Proxima Nova" panose="02000506030000020004" pitchFamily="50" charset="0"/>
            </a:endParaRPr>
          </a:p>
          <a:p>
            <a:pPr marL="514350" indent="-514350">
              <a:buAutoNum type="arabicPeriod"/>
            </a:pPr>
            <a:endParaRPr lang="en-US" sz="2800" dirty="0">
              <a:solidFill>
                <a:schemeClr val="tx1"/>
              </a:solidFill>
              <a:latin typeface="Proxima Nova" panose="02000506030000020004" pitchFamily="50" charset="0"/>
            </a:endParaRPr>
          </a:p>
          <a:p>
            <a:endParaRPr lang="en-US" sz="2800" b="1" dirty="0">
              <a:solidFill>
                <a:schemeClr val="tx1"/>
              </a:solidFill>
              <a:latin typeface="Proxima Nova" panose="02000506030000020004" pitchFamily="50" charset="0"/>
            </a:endParaRPr>
          </a:p>
          <a:p>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r>
              <a:rPr lang="en-US" sz="2800" b="1" dirty="0">
                <a:solidFill>
                  <a:schemeClr val="tx1"/>
                </a:solidFill>
                <a:latin typeface="Proxima Nova" panose="02000506030000020004" pitchFamily="50" charset="0"/>
              </a:rPr>
              <a:t> 5.</a:t>
            </a:r>
            <a:r>
              <a:rPr lang="en-US" sz="2800" dirty="0">
                <a:solidFill>
                  <a:schemeClr val="tx1"/>
                </a:solidFill>
                <a:latin typeface="Proxima Nova" panose="02000506030000020004" pitchFamily="50" charset="0"/>
              </a:rPr>
              <a:t> </a:t>
            </a:r>
          </a:p>
        </p:txBody>
      </p:sp>
      <p:pic>
        <p:nvPicPr>
          <p:cNvPr id="3" name="Picture 2">
            <a:extLst>
              <a:ext uri="{FF2B5EF4-FFF2-40B4-BE49-F238E27FC236}">
                <a16:creationId xmlns:a16="http://schemas.microsoft.com/office/drawing/2014/main" id="{DE810A1B-60A1-4CE5-85FE-E637599C71D6}"/>
              </a:ext>
            </a:extLst>
          </p:cNvPr>
          <p:cNvPicPr>
            <a:picLocks noChangeAspect="1"/>
          </p:cNvPicPr>
          <p:nvPr/>
        </p:nvPicPr>
        <p:blipFill rotWithShape="1">
          <a:blip r:embed="rId3">
            <a:extLst>
              <a:ext uri="{28A0092B-C50C-407E-A947-70E740481C1C}">
                <a14:useLocalDpi xmlns:a14="http://schemas.microsoft.com/office/drawing/2010/main" val="0"/>
              </a:ext>
            </a:extLst>
          </a:blip>
          <a:srcRect l="2237" r="80076" b="59979"/>
          <a:stretch/>
        </p:blipFill>
        <p:spPr>
          <a:xfrm>
            <a:off x="1021683" y="2391368"/>
            <a:ext cx="2528641" cy="17482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61D83BDD-83A9-49E2-B701-9830F5595165}"/>
              </a:ext>
            </a:extLst>
          </p:cNvPr>
          <p:cNvPicPr>
            <a:picLocks noChangeAspect="1"/>
          </p:cNvPicPr>
          <p:nvPr/>
        </p:nvPicPr>
        <p:blipFill rotWithShape="1">
          <a:blip r:embed="rId4">
            <a:extLst>
              <a:ext uri="{28A0092B-C50C-407E-A947-70E740481C1C}">
                <a14:useLocalDpi xmlns:a14="http://schemas.microsoft.com/office/drawing/2010/main" val="0"/>
              </a:ext>
            </a:extLst>
          </a:blip>
          <a:srcRect l="7744" r="15308" b="17794"/>
          <a:stretch/>
        </p:blipFill>
        <p:spPr>
          <a:xfrm>
            <a:off x="4405848" y="2456182"/>
            <a:ext cx="2835363" cy="1318667"/>
          </a:xfrm>
          <a:prstGeom prst="rect">
            <a:avLst/>
          </a:prstGeom>
        </p:spPr>
      </p:pic>
      <p:pic>
        <p:nvPicPr>
          <p:cNvPr id="7" name="Picture 6">
            <a:extLst>
              <a:ext uri="{FF2B5EF4-FFF2-40B4-BE49-F238E27FC236}">
                <a16:creationId xmlns:a16="http://schemas.microsoft.com/office/drawing/2014/main" id="{F9688ED0-3158-441E-BF56-9ECF50E51776}"/>
              </a:ext>
            </a:extLst>
          </p:cNvPr>
          <p:cNvPicPr>
            <a:picLocks noChangeAspect="1"/>
          </p:cNvPicPr>
          <p:nvPr/>
        </p:nvPicPr>
        <p:blipFill rotWithShape="1">
          <a:blip r:embed="rId5">
            <a:extLst>
              <a:ext uri="{28A0092B-C50C-407E-A947-70E740481C1C}">
                <a14:useLocalDpi xmlns:a14="http://schemas.microsoft.com/office/drawing/2010/main" val="0"/>
              </a:ext>
            </a:extLst>
          </a:blip>
          <a:srcRect r="81667" b="56508"/>
          <a:stretch/>
        </p:blipFill>
        <p:spPr>
          <a:xfrm>
            <a:off x="8269182" y="2392270"/>
            <a:ext cx="2105658" cy="1526312"/>
          </a:xfrm>
          <a:prstGeom prst="rect">
            <a:avLst/>
          </a:prstGeom>
        </p:spPr>
      </p:pic>
      <p:pic>
        <p:nvPicPr>
          <p:cNvPr id="11" name="Picture 10">
            <a:extLst>
              <a:ext uri="{FF2B5EF4-FFF2-40B4-BE49-F238E27FC236}">
                <a16:creationId xmlns:a16="http://schemas.microsoft.com/office/drawing/2014/main" id="{70927B80-1150-4F0A-88E6-2C6CF0F6102A}"/>
              </a:ext>
            </a:extLst>
          </p:cNvPr>
          <p:cNvPicPr>
            <a:picLocks noChangeAspect="1"/>
          </p:cNvPicPr>
          <p:nvPr/>
        </p:nvPicPr>
        <p:blipFill rotWithShape="1">
          <a:blip r:embed="rId6">
            <a:extLst>
              <a:ext uri="{28A0092B-C50C-407E-A947-70E740481C1C}">
                <a14:useLocalDpi xmlns:a14="http://schemas.microsoft.com/office/drawing/2010/main" val="0"/>
              </a:ext>
            </a:extLst>
          </a:blip>
          <a:srcRect l="2045" r="81667" b="63203"/>
          <a:stretch/>
        </p:blipFill>
        <p:spPr>
          <a:xfrm>
            <a:off x="1290389" y="4549919"/>
            <a:ext cx="2276654" cy="1571598"/>
          </a:xfrm>
          <a:prstGeom prst="rect">
            <a:avLst/>
          </a:prstGeom>
        </p:spPr>
      </p:pic>
      <p:pic>
        <p:nvPicPr>
          <p:cNvPr id="13" name="Picture 12">
            <a:extLst>
              <a:ext uri="{FF2B5EF4-FFF2-40B4-BE49-F238E27FC236}">
                <a16:creationId xmlns:a16="http://schemas.microsoft.com/office/drawing/2014/main" id="{2E5996D0-4B88-4796-9C67-45810724717D}"/>
              </a:ext>
            </a:extLst>
          </p:cNvPr>
          <p:cNvPicPr>
            <a:picLocks noChangeAspect="1"/>
          </p:cNvPicPr>
          <p:nvPr/>
        </p:nvPicPr>
        <p:blipFill rotWithShape="1">
          <a:blip r:embed="rId7">
            <a:extLst>
              <a:ext uri="{28A0092B-C50C-407E-A947-70E740481C1C}">
                <a14:useLocalDpi xmlns:a14="http://schemas.microsoft.com/office/drawing/2010/main" val="0"/>
              </a:ext>
            </a:extLst>
          </a:blip>
          <a:srcRect l="1818" r="83636" b="59029"/>
          <a:stretch/>
        </p:blipFill>
        <p:spPr>
          <a:xfrm>
            <a:off x="6408564" y="4325440"/>
            <a:ext cx="2145792" cy="1846837"/>
          </a:xfrm>
          <a:prstGeom prst="rect">
            <a:avLst/>
          </a:prstGeom>
        </p:spPr>
      </p:pic>
    </p:spTree>
    <p:extLst>
      <p:ext uri="{BB962C8B-B14F-4D97-AF65-F5344CB8AC3E}">
        <p14:creationId xmlns:p14="http://schemas.microsoft.com/office/powerpoint/2010/main" val="147741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Use Similar Figures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409841" cy="5908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Step 1 Find the area of an average large pizza.</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666099471"/>
                  </p:ext>
                </p:extLst>
              </p:nvPr>
            </p:nvGraphicFramePr>
            <p:xfrm>
              <a:off x="590501" y="2282204"/>
              <a:ext cx="7726184" cy="1205743"/>
            </p:xfrm>
            <a:graphic>
              <a:graphicData uri="http://schemas.openxmlformats.org/drawingml/2006/table">
                <a:tbl>
                  <a:tblPr firstRow="1" bandRow="1">
                    <a:tableStyleId>{5C22544A-7EE6-4342-B048-85BDC9FD1C3A}</a:tableStyleId>
                  </a:tblPr>
                  <a:tblGrid>
                    <a:gridCol w="2254299">
                      <a:extLst>
                        <a:ext uri="{9D8B030D-6E8A-4147-A177-3AD203B41FA5}">
                          <a16:colId xmlns:a16="http://schemas.microsoft.com/office/drawing/2014/main" val="1325506017"/>
                        </a:ext>
                      </a:extLst>
                    </a:gridCol>
                    <a:gridCol w="5471885">
                      <a:extLst>
                        <a:ext uri="{9D8B030D-6E8A-4147-A177-3AD203B41FA5}">
                          <a16:colId xmlns:a16="http://schemas.microsoft.com/office/drawing/2014/main" val="1340425027"/>
                        </a:ext>
                      </a:extLst>
                    </a:gridCol>
                  </a:tblGrid>
                  <a:tr h="499127">
                    <a:tc>
                      <a:txBody>
                        <a:bodyPr/>
                        <a:lstStyle/>
                        <a:p>
                          <a:pPr/>
                          <a14:m>
                            <m:oMathPara xmlns:m="http://schemas.openxmlformats.org/officeDocument/2006/math">
                              <m:oMathParaPr>
                                <m:jc m:val="left"/>
                              </m:oMathParaPr>
                              <m:oMath xmlns:m="http://schemas.openxmlformats.org/officeDocument/2006/math">
                                <m:r>
                                  <a:rPr lang="en-US" sz="2800" b="0" i="1" smtClean="0">
                                    <a:solidFill>
                                      <a:srgbClr val="5E5E5B"/>
                                    </a:solidFill>
                                    <a:latin typeface="Cambria Math" panose="02040503050406030204" pitchFamily="18" charset="0"/>
                                  </a:rPr>
                                  <m:t>𝐴</m:t>
                                </m:r>
                                <m:r>
                                  <a:rPr lang="en-US" sz="2800" b="0" i="1" smtClean="0">
                                    <a:solidFill>
                                      <a:srgbClr val="5E5E5B"/>
                                    </a:solidFill>
                                    <a:latin typeface="Cambria Math" panose="02040503050406030204" pitchFamily="18" charset="0"/>
                                  </a:rPr>
                                  <m:t>=</m:t>
                                </m:r>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𝑟</m:t>
                                    </m:r>
                                  </m:e>
                                  <m:sup>
                                    <m:r>
                                      <a:rPr lang="en-US" sz="2800" b="0" i="1" smtClean="0">
                                        <a:solidFill>
                                          <a:srgbClr val="5E5E5B"/>
                                        </a:solidFill>
                                        <a:latin typeface="Cambria Math" panose="02040503050406030204" pitchFamily="18" charset="0"/>
                                      </a:rPr>
                                      <m:t>2</m:t>
                                    </m:r>
                                  </m:sup>
                                </m:sSup>
                              </m:oMath>
                            </m:oMathPara>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Area of a circle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87583">
                    <a:tc>
                      <a:txBody>
                        <a:bodyPr/>
                        <a:lstStyle/>
                        <a:p>
                          <a:pPr algn="l"/>
                          <a:r>
                            <a:rPr lang="en-US" sz="2800" b="0" i="0" baseline="0" dirty="0">
                              <a:solidFill>
                                <a:srgbClr val="5E5E5B"/>
                              </a:solidFill>
                              <a:latin typeface="+mn-lt"/>
                            </a:rPr>
                            <a:t>   </a:t>
                          </a:r>
                          <a14:m>
                            <m:oMath xmlns:m="http://schemas.openxmlformats.org/officeDocument/2006/math">
                              <m:r>
                                <a:rPr lang="en-US" sz="2800" b="0" i="1" smtClean="0">
                                  <a:solidFill>
                                    <a:srgbClr val="5E5E5B"/>
                                  </a:solidFill>
                                  <a:latin typeface="Cambria Math" panose="02040503050406030204" pitchFamily="18" charset="0"/>
                                </a:rPr>
                                <m:t>=</m:t>
                              </m:r>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b="0" i="1" smtClean="0">
                                      <a:solidFill>
                                        <a:srgbClr val="5E5E5B"/>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m:t>
                                      </m:r>
                                    </m:e>
                                  </m:d>
                                </m:e>
                                <m:sup>
                                  <m:r>
                                    <a:rPr lang="en-US" sz="2800" b="0" i="1" smtClean="0">
                                      <a:solidFill>
                                        <a:srgbClr val="5E5E5B"/>
                                      </a:solidFill>
                                      <a:latin typeface="Cambria Math" panose="02040503050406030204" pitchFamily="18" charset="0"/>
                                    </a:rPr>
                                    <m:t>2</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666099471"/>
                  </p:ext>
                </p:extLst>
              </p:nvPr>
            </p:nvGraphicFramePr>
            <p:xfrm>
              <a:off x="590501" y="2282204"/>
              <a:ext cx="7726184" cy="1205743"/>
            </p:xfrm>
            <a:graphic>
              <a:graphicData uri="http://schemas.openxmlformats.org/drawingml/2006/table">
                <a:tbl>
                  <a:tblPr firstRow="1" bandRow="1">
                    <a:tableStyleId>{5C22544A-7EE6-4342-B048-85BDC9FD1C3A}</a:tableStyleId>
                  </a:tblPr>
                  <a:tblGrid>
                    <a:gridCol w="2254299">
                      <a:extLst>
                        <a:ext uri="{9D8B030D-6E8A-4147-A177-3AD203B41FA5}">
                          <a16:colId xmlns:a16="http://schemas.microsoft.com/office/drawing/2014/main" val="1325506017"/>
                        </a:ext>
                      </a:extLst>
                    </a:gridCol>
                    <a:gridCol w="5471885">
                      <a:extLst>
                        <a:ext uri="{9D8B030D-6E8A-4147-A177-3AD203B41FA5}">
                          <a16:colId xmlns:a16="http://schemas.microsoft.com/office/drawing/2014/main" val="1340425027"/>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11628" r="-242973" b="-146512"/>
                          </a:stretch>
                        </a:blipFill>
                      </a:tcPr>
                    </a:tc>
                    <a:tc>
                      <a:txBody>
                        <a:bodyPr/>
                        <a:lstStyle/>
                        <a:p>
                          <a:r>
                            <a:rPr lang="en-US" sz="2800" b="0">
                              <a:solidFill>
                                <a:srgbClr val="0070C0"/>
                              </a:solidFill>
                            </a:rPr>
                            <a:t>Area of a circle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87583">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84956" r="-242973" b="-11504"/>
                          </a:stretch>
                        </a:blip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3709171"/>
                <a:ext cx="7987441" cy="10328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5E5E5B"/>
                    </a:solidFill>
                  </a:rPr>
                  <a:t>The area of an average large pizza is about 49</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US" sz="2800" dirty="0">
                    <a:solidFill>
                      <a:srgbClr val="5E5E5B"/>
                    </a:solidFill>
                  </a:rPr>
                  <a:t> or </a:t>
                </a:r>
                <a:r>
                  <a:rPr lang="en-US" sz="2800" dirty="0"/>
                  <a:t>159.3</a:t>
                </a:r>
                <a:r>
                  <a:rPr lang="en-US" sz="2800" dirty="0">
                    <a:solidFill>
                      <a:srgbClr val="5E5E5B"/>
                    </a:solidFill>
                  </a:rPr>
                  <a:t> </a:t>
                </a:r>
                <a:r>
                  <a:rPr lang="en-US" sz="2800" dirty="0"/>
                  <a:t>square inches. </a:t>
                </a:r>
                <a:endParaRPr lang="en-US" sz="2800" dirty="0">
                  <a:solidFill>
                    <a:srgbClr val="5E5E5B"/>
                  </a:solidFill>
                </a:endParaRP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2" y="3709171"/>
                <a:ext cx="7987441" cy="1032892"/>
              </a:xfrm>
              <a:prstGeom prst="rect">
                <a:avLst/>
              </a:prstGeom>
              <a:blipFill>
                <a:blip r:embed="rId3"/>
                <a:stretch>
                  <a:fillRect l="-1526" t="-5882" b="-7647"/>
                </a:stretch>
              </a:blipFill>
            </p:spPr>
            <p:txBody>
              <a:bodyPr/>
              <a:lstStyle/>
              <a:p>
                <a:r>
                  <a:rPr lang="en-US">
                    <a:noFill/>
                  </a:rPr>
                  <a:t> </a:t>
                </a:r>
              </a:p>
            </p:txBody>
          </p:sp>
        </mc:Fallback>
      </mc:AlternateContent>
    </p:spTree>
    <p:extLst>
      <p:ext uri="{BB962C8B-B14F-4D97-AF65-F5344CB8AC3E}">
        <p14:creationId xmlns:p14="http://schemas.microsoft.com/office/powerpoint/2010/main" val="190183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Use Similar Figures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8756698" cy="5333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2 Find the area of the world’s largest pizza.</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41614792"/>
                  </p:ext>
                </p:extLst>
              </p:nvPr>
            </p:nvGraphicFramePr>
            <p:xfrm>
              <a:off x="459872" y="3285137"/>
              <a:ext cx="8277728" cy="2495077"/>
            </p:xfrm>
            <a:graphic>
              <a:graphicData uri="http://schemas.openxmlformats.org/drawingml/2006/table">
                <a:tbl>
                  <a:tblPr firstRow="1" bandRow="1">
                    <a:tableStyleId>{5C22544A-7EE6-4342-B048-85BDC9FD1C3A}</a:tableStyleId>
                  </a:tblPr>
                  <a:tblGrid>
                    <a:gridCol w="8277728">
                      <a:extLst>
                        <a:ext uri="{9D8B030D-6E8A-4147-A177-3AD203B41FA5}">
                          <a16:colId xmlns:a16="http://schemas.microsoft.com/office/drawing/2014/main" val="1325506017"/>
                        </a:ext>
                      </a:extLst>
                    </a:gridCol>
                  </a:tblGrid>
                  <a:tr h="843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a:solidFill>
                                <a:srgbClr val="5E5E5B"/>
                              </a:solidFill>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the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world</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s</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largest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pizza</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an</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average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large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pizza</m:t>
                                  </m:r>
                                </m:den>
                              </m:f>
                            </m:oMath>
                          </a14:m>
                          <a:r>
                            <a:rPr lang="en-US" sz="2800" b="0" i="1">
                              <a:solidFill>
                                <a:srgbClr val="5E5E5B"/>
                              </a:solidFill>
                              <a:latin typeface="Cambria Math" panose="02040503050406030204" pitchFamily="18" charset="0"/>
                              <a:ea typeface="Cambria Math" panose="02040503050406030204" pitchFamily="18" charset="0"/>
                            </a:rPr>
                            <a:t> </a:t>
                          </a:r>
                          <a:r>
                            <a:rPr lang="en-US" sz="2800" b="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sSup>
                                    <m:sSupPr>
                                      <m:ctrlPr>
                                        <a:rPr lang="en-US" sz="2800" b="0" i="1" dirty="0" smtClean="0">
                                          <a:solidFill>
                                            <a:srgbClr val="5E5E5B"/>
                                          </a:solidFill>
                                          <a:latin typeface="Cambria Math" panose="02040503050406030204" pitchFamily="18" charset="0"/>
                                          <a:ea typeface="Cambria Math" panose="02040503050406030204" pitchFamily="18" charset="0"/>
                                        </a:rPr>
                                      </m:ctrlPr>
                                    </m:sSupPr>
                                    <m:e>
                                      <m:r>
                                        <a:rPr lang="en-US" sz="2800" b="0" i="0" dirty="0" smtClean="0">
                                          <a:solidFill>
                                            <a:srgbClr val="5E5E5B"/>
                                          </a:solidFill>
                                          <a:latin typeface="Cambria Math" panose="02040503050406030204" pitchFamily="18" charset="0"/>
                                          <a:ea typeface="Cambria Math" panose="02040503050406030204" pitchFamily="18" charset="0"/>
                                        </a:rPr>
                                        <m:t>786</m:t>
                                      </m:r>
                                    </m:e>
                                    <m:sup>
                                      <m:r>
                                        <a:rPr lang="en-US" sz="2800" b="0" i="1" dirty="0" smtClean="0">
                                          <a:solidFill>
                                            <a:srgbClr val="5E5E5B"/>
                                          </a:solidFill>
                                          <a:latin typeface="Cambria Math" panose="02040503050406030204" pitchFamily="18" charset="0"/>
                                          <a:ea typeface="Cambria Math" panose="02040503050406030204" pitchFamily="18" charset="0"/>
                                        </a:rPr>
                                        <m:t>2</m:t>
                                      </m:r>
                                    </m:sup>
                                  </m:sSup>
                                </m:num>
                                <m:den>
                                  <m:sSup>
                                    <m:sSupPr>
                                      <m:ctrlPr>
                                        <a:rPr lang="en-US" sz="2800" b="0" i="1" dirty="0" smtClean="0">
                                          <a:solidFill>
                                            <a:srgbClr val="5E5E5B"/>
                                          </a:solidFill>
                                          <a:latin typeface="Cambria Math" panose="02040503050406030204" pitchFamily="18" charset="0"/>
                                          <a:ea typeface="Cambria Math" panose="02040503050406030204" pitchFamily="18" charset="0"/>
                                        </a:rPr>
                                      </m:ctrlPr>
                                    </m:sSupPr>
                                    <m:e>
                                      <m:r>
                                        <a:rPr lang="en-US" sz="2800" b="0" i="1" dirty="0" smtClean="0">
                                          <a:solidFill>
                                            <a:srgbClr val="5E5E5B"/>
                                          </a:solidFill>
                                          <a:latin typeface="Cambria Math" panose="02040503050406030204" pitchFamily="18" charset="0"/>
                                          <a:ea typeface="Cambria Math" panose="02040503050406030204" pitchFamily="18" charset="0"/>
                                        </a:rPr>
                                        <m:t>7</m:t>
                                      </m:r>
                                    </m:e>
                                    <m:sup>
                                      <m:r>
                                        <a:rPr lang="en-US" sz="2800" b="0" i="1" dirty="0" smtClean="0">
                                          <a:solidFill>
                                            <a:srgbClr val="5E5E5B"/>
                                          </a:solidFill>
                                          <a:latin typeface="Cambria Math" panose="02040503050406030204" pitchFamily="18" charset="0"/>
                                          <a:ea typeface="Cambria Math" panose="02040503050406030204" pitchFamily="18" charset="0"/>
                                        </a:rPr>
                                        <m:t>2</m:t>
                                      </m:r>
                                    </m:sup>
                                  </m:sSup>
                                </m:den>
                              </m:f>
                            </m:oMath>
                          </a14:m>
                          <a:endParaRPr lang="en-US" sz="2800" b="0" i="1">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765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the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world</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s</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largest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pizza</m:t>
                                  </m:r>
                                </m:num>
                                <m:den>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49</m:t>
                                  </m:r>
                                  <m:r>
                                    <m:rPr>
                                      <m:sty m:val="p"/>
                                    </m:rPr>
                                    <a:rPr lang="en-US" sz="2800" b="0" i="0" smtClean="0">
                                      <a:solidFill>
                                        <a:srgbClr val="5E5E5B"/>
                                      </a:solidFill>
                                      <a:latin typeface="Cambria Math" panose="02040503050406030204" pitchFamily="18" charset="0"/>
                                      <a:ea typeface="Cambria Math" panose="02040503050406030204" pitchFamily="18" charset="0"/>
                                    </a:rPr>
                                    <m:t>π</m:t>
                                  </m:r>
                                </m:den>
                              </m:f>
                            </m:oMath>
                          </a14:m>
                          <a:r>
                            <a:rPr lang="en-US" sz="2800" b="0" i="1" dirty="0">
                              <a:solidFill>
                                <a:srgbClr val="5E5E5B"/>
                              </a:solidFill>
                              <a:latin typeface="Cambria Math" panose="02040503050406030204" pitchFamily="18" charset="0"/>
                              <a:ea typeface="Cambria Math" panose="02040503050406030204" pitchFamily="18" charset="0"/>
                            </a:rPr>
                            <a:t> </a:t>
                          </a:r>
                          <a:r>
                            <a:rPr lang="en-US" sz="2800" b="0"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0" smtClean="0">
                                      <a:solidFill>
                                        <a:srgbClr val="5E5E5B"/>
                                      </a:solidFill>
                                      <a:latin typeface="Cambria Math" panose="02040503050406030204" pitchFamily="18" charset="0"/>
                                      <a:ea typeface="Cambria Math" panose="02040503050406030204" pitchFamily="18" charset="0"/>
                                    </a:rPr>
                                    <m:t>617,796</m:t>
                                  </m:r>
                                </m:num>
                                <m:den>
                                  <m:r>
                                    <a:rPr lang="en-US" sz="2800" b="0" i="0" dirty="0" smtClean="0">
                                      <a:solidFill>
                                        <a:srgbClr val="5E5E5B"/>
                                      </a:solidFill>
                                      <a:latin typeface="Cambria Math" panose="02040503050406030204" pitchFamily="18" charset="0"/>
                                      <a:ea typeface="Cambria Math" panose="02040503050406030204" pitchFamily="18" charset="0"/>
                                    </a:rPr>
                                    <m:t>49</m:t>
                                  </m:r>
                                </m:den>
                              </m:f>
                            </m:oMath>
                          </a14:m>
                          <a:endParaRPr lang="en-US" sz="2800" b="0" i="0" dirty="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839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the</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world</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s</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largest</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u="none" strike="noStrike" kern="1200" baseline="0" smtClean="0">
                                  <a:solidFill>
                                    <a:srgbClr val="5E5E5B"/>
                                  </a:solidFill>
                                  <a:latin typeface="Cambria Math" panose="02040503050406030204" pitchFamily="18" charset="0"/>
                                  <a:ea typeface="Cambria Math" panose="02040503050406030204" pitchFamily="18" charset="0"/>
                                  <a:cs typeface="+mn-cs"/>
                                </a:rPr>
                                <m:t>pizza</m:t>
                              </m:r>
                            </m:oMath>
                          </a14:m>
                          <a:r>
                            <a:rPr lang="en-US" sz="2800" b="0" dirty="0">
                              <a:solidFill>
                                <a:srgbClr val="5E5E5B"/>
                              </a:solidFill>
                              <a:latin typeface="Cambria Math" panose="02040503050406030204" pitchFamily="18" charset="0"/>
                              <a:ea typeface="Cambria Math" panose="02040503050406030204" pitchFamily="18" charset="0"/>
                            </a:rPr>
                            <a:t> =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0" smtClean="0">
                                      <a:solidFill>
                                        <a:srgbClr val="5E5E5B"/>
                                      </a:solidFill>
                                      <a:latin typeface="Cambria Math" panose="02040503050406030204" pitchFamily="18" charset="0"/>
                                      <a:ea typeface="Cambria Math" panose="02040503050406030204" pitchFamily="18" charset="0"/>
                                    </a:rPr>
                                    <m:t> 617,796</m:t>
                                  </m:r>
                                  <m:d>
                                    <m:dPr>
                                      <m:ctrlPr>
                                        <a:rPr lang="en-US" sz="2800" b="0" i="1" smtClean="0">
                                          <a:solidFill>
                                            <a:srgbClr val="5E5E5B"/>
                                          </a:solidFill>
                                          <a:latin typeface="Cambria Math" panose="02040503050406030204" pitchFamily="18" charset="0"/>
                                          <a:ea typeface="Cambria Math" panose="02040503050406030204" pitchFamily="18" charset="0"/>
                                        </a:rPr>
                                      </m:ctrlPr>
                                    </m:dPr>
                                    <m:e>
                                      <m:r>
                                        <a:rPr lang="en-US" sz="2800" b="0" i="0" smtClean="0">
                                          <a:solidFill>
                                            <a:srgbClr val="5E5E5B"/>
                                          </a:solidFill>
                                          <a:latin typeface="Cambria Math" panose="02040503050406030204" pitchFamily="18" charset="0"/>
                                          <a:ea typeface="Cambria Math" panose="02040503050406030204" pitchFamily="18" charset="0"/>
                                        </a:rPr>
                                        <m:t>49</m:t>
                                      </m:r>
                                      <m:r>
                                        <m:rPr>
                                          <m:sty m:val="p"/>
                                        </m:rPr>
                                        <a:rPr lang="el-GR" sz="2800" b="0" i="0" smtClean="0">
                                          <a:solidFill>
                                            <a:srgbClr val="5E5E5B"/>
                                          </a:solidFill>
                                          <a:latin typeface="Cambria Math" panose="02040503050406030204" pitchFamily="18" charset="0"/>
                                          <a:ea typeface="Cambria Math" panose="02040503050406030204" pitchFamily="18" charset="0"/>
                                        </a:rPr>
                                        <m:t>π</m:t>
                                      </m:r>
                                    </m:e>
                                  </m:d>
                                </m:num>
                                <m:den>
                                  <m:r>
                                    <a:rPr lang="en-US" sz="2800" b="0" i="0" dirty="0" smtClean="0">
                                      <a:solidFill>
                                        <a:srgbClr val="5E5E5B"/>
                                      </a:solidFill>
                                      <a:latin typeface="Cambria Math" panose="02040503050406030204" pitchFamily="18" charset="0"/>
                                      <a:ea typeface="Cambria Math" panose="02040503050406030204" pitchFamily="18" charset="0"/>
                                    </a:rPr>
                                    <m:t>49</m:t>
                                  </m:r>
                                </m:den>
                              </m:f>
                            </m:oMath>
                          </a14:m>
                          <a:endParaRPr lang="en-US" sz="2800" b="0" i="0" dirty="0">
                            <a:solidFill>
                              <a:srgbClr val="5E5E5B"/>
                            </a:solidFill>
                            <a:latin typeface="Cambria Math" panose="02040503050406030204" pitchFamily="18" charset="0"/>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488680"/>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41614792"/>
                  </p:ext>
                </p:extLst>
              </p:nvPr>
            </p:nvGraphicFramePr>
            <p:xfrm>
              <a:off x="459872" y="3285137"/>
              <a:ext cx="8277728" cy="2495077"/>
            </p:xfrm>
            <a:graphic>
              <a:graphicData uri="http://schemas.openxmlformats.org/drawingml/2006/table">
                <a:tbl>
                  <a:tblPr firstRow="1" bandRow="1">
                    <a:tableStyleId>{5C22544A-7EE6-4342-B048-85BDC9FD1C3A}</a:tableStyleId>
                  </a:tblPr>
                  <a:tblGrid>
                    <a:gridCol w="8277728">
                      <a:extLst>
                        <a:ext uri="{9D8B030D-6E8A-4147-A177-3AD203B41FA5}">
                          <a16:colId xmlns:a16="http://schemas.microsoft.com/office/drawing/2014/main" val="1325506017"/>
                        </a:ext>
                      </a:extLst>
                    </a:gridCol>
                  </a:tblGrid>
                  <a:tr h="866775">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b="-188811"/>
                          </a:stretch>
                        </a:blipFill>
                      </a:tcPr>
                    </a:tc>
                    <a:extLst>
                      <a:ext uri="{0D108BD9-81ED-4DB2-BD59-A6C34878D82A}">
                        <a16:rowId xmlns:a16="http://schemas.microsoft.com/office/drawing/2014/main" val="2899912162"/>
                      </a:ext>
                    </a:extLst>
                  </a:tr>
                  <a:tr h="788353">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000" b="-107692"/>
                          </a:stretch>
                        </a:blipFill>
                      </a:tcPr>
                    </a:tc>
                    <a:extLst>
                      <a:ext uri="{0D108BD9-81ED-4DB2-BD59-A6C34878D82A}">
                        <a16:rowId xmlns:a16="http://schemas.microsoft.com/office/drawing/2014/main" val="1101275146"/>
                      </a:ext>
                    </a:extLst>
                  </a:tr>
                  <a:tr h="839949">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97826" b="-1449"/>
                          </a:stretch>
                        </a:blipFill>
                      </a:tcPr>
                    </a:tc>
                    <a:extLst>
                      <a:ext uri="{0D108BD9-81ED-4DB2-BD59-A6C34878D82A}">
                        <a16:rowId xmlns:a16="http://schemas.microsoft.com/office/drawing/2014/main" val="3933488680"/>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5890916"/>
                <a:ext cx="9613042"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area of the world’s largest pizza is about 1,940,863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in</m:t>
                        </m:r>
                      </m:e>
                      <m:sup>
                        <m:r>
                          <a:rPr lang="en-US" sz="2800" i="1" smtClean="0">
                            <a:latin typeface="Cambria Math" panose="02040503050406030204" pitchFamily="18" charset="0"/>
                          </a:rPr>
                          <m:t>2</m:t>
                        </m:r>
                      </m:sup>
                    </m:sSup>
                  </m:oMath>
                </a14:m>
                <a:r>
                  <a:rPr lang="en-US" sz="2800" dirty="0"/>
                  <a:t>. </a:t>
                </a:r>
                <a:endParaRPr lang="en-US" sz="2800" dirty="0">
                  <a:solidFill>
                    <a:srgbClr val="5E5E5B"/>
                  </a:solidFill>
                </a:endParaRP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2" y="5890916"/>
                <a:ext cx="9613042" cy="595085"/>
              </a:xfrm>
              <a:prstGeom prst="rect">
                <a:avLst/>
              </a:prstGeom>
              <a:blipFill>
                <a:blip r:embed="rId3"/>
                <a:stretch>
                  <a:fillRect l="-1268" t="-10204" r="-2093" b="-15306"/>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2" y="2122429"/>
            <a:ext cx="8756698" cy="9296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Use the scale factor to find the area of the world’s largest pizza rounded to the nearest square inch. </a:t>
            </a:r>
            <a:endParaRPr lang="en-US" sz="2800">
              <a:solidFill>
                <a:srgbClr val="5E5E5B"/>
              </a:solidFill>
            </a:endParaRPr>
          </a:p>
        </p:txBody>
      </p:sp>
    </p:spTree>
    <p:extLst>
      <p:ext uri="{BB962C8B-B14F-4D97-AF65-F5344CB8AC3E}">
        <p14:creationId xmlns:p14="http://schemas.microsoft.com/office/powerpoint/2010/main" val="171598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Use Similar Figures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6947604" cy="27506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TOYS</a:t>
            </a:r>
            <a:r>
              <a:rPr lang="en-US" sz="2800"/>
              <a:t> Giovanna is comparing the size of a hexagonal dinner plate to her sister’s toy hexagonal plate. The area of the dinner plate is about 78.6 square inches. What is the area of the toy plate to the nearest square inch? </a:t>
            </a:r>
            <a:endParaRPr lang="en-US" sz="2800">
              <a:solidFill>
                <a:srgbClr val="5E5E5B"/>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710" y="1940858"/>
            <a:ext cx="4183666" cy="3651199"/>
          </a:xfrm>
          <a:prstGeom prst="rect">
            <a:avLst/>
          </a:prstGeom>
        </p:spPr>
      </p:pic>
    </p:spTree>
    <p:extLst>
      <p:ext uri="{BB962C8B-B14F-4D97-AF65-F5344CB8AC3E}">
        <p14:creationId xmlns:p14="http://schemas.microsoft.com/office/powerpoint/2010/main" val="6887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Use Similar Figures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6947604" cy="27506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TOYS</a:t>
            </a:r>
            <a:r>
              <a:rPr lang="en-US" sz="2800"/>
              <a:t> Giovanna is comparing the size of a hexagonal dinner plate to her sister’s toy hexagonal plate. The area of the dinner plate is about 78.6 square inches. What is the area of the toy plate to the nearest square inch? </a:t>
            </a:r>
            <a:endParaRPr lang="en-US" sz="2800">
              <a:solidFill>
                <a:srgbClr val="5E5E5B"/>
              </a:solidFill>
            </a:endParaRPr>
          </a:p>
        </p:txBody>
      </p:sp>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3" y="5355771"/>
            <a:ext cx="2080127" cy="4934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dirty="0">
                <a:solidFill>
                  <a:srgbClr val="FF0000"/>
                </a:solidFill>
              </a:rPr>
              <a:t>A</a:t>
            </a:r>
            <a:r>
              <a:rPr lang="en-US" sz="2800" dirty="0">
                <a:solidFill>
                  <a:srgbClr val="FF0000"/>
                </a:solidFill>
              </a:rPr>
              <a:t> ≈ 16.2 in</a:t>
            </a:r>
            <a:r>
              <a:rPr lang="en-US" sz="2800" baseline="30000" dirty="0">
                <a:solidFill>
                  <a:srgbClr val="FF0000"/>
                </a:solidFill>
              </a:rPr>
              <a:t>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710" y="1940858"/>
            <a:ext cx="4183666" cy="3651199"/>
          </a:xfrm>
          <a:prstGeom prst="rect">
            <a:avLst/>
          </a:prstGeom>
        </p:spPr>
      </p:pic>
    </p:spTree>
    <p:extLst>
      <p:ext uri="{BB962C8B-B14F-4D97-AF65-F5344CB8AC3E}">
        <p14:creationId xmlns:p14="http://schemas.microsoft.com/office/powerpoint/2010/main" val="327917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Similar Three-Dimensional Solids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655191"/>
            <a:ext cx="9409841" cy="28442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Similar solids </a:t>
            </a:r>
            <a:r>
              <a:rPr lang="en-US" sz="2800" dirty="0">
                <a:solidFill>
                  <a:srgbClr val="5E5E5B"/>
                </a:solidFill>
              </a:rPr>
              <a:t>have exactly the same shape but not necessarily the same size. All spheres are similar, and all cubes are similar.</a:t>
            </a:r>
          </a:p>
          <a:p>
            <a:pPr>
              <a:spcBef>
                <a:spcPts val="500"/>
              </a:spcBef>
            </a:pPr>
            <a:r>
              <a:rPr lang="en-US" sz="2800" dirty="0">
                <a:solidFill>
                  <a:srgbClr val="5E5E5B"/>
                </a:solidFill>
              </a:rPr>
              <a:t>In similar solids, the corresponding linear measures, such as height and radius, are proportional to the scale factor between them.</a:t>
            </a:r>
          </a:p>
        </p:txBody>
      </p:sp>
    </p:spTree>
    <p:extLst>
      <p:ext uri="{BB962C8B-B14F-4D97-AF65-F5344CB8AC3E}">
        <p14:creationId xmlns:p14="http://schemas.microsoft.com/office/powerpoint/2010/main" val="106616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06641" cy="5365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latin typeface="+mj-lt"/>
              </a:rPr>
              <a:t>Similar Solids</a:t>
            </a:r>
            <a:endParaRPr lang="en-US" sz="2800" b="1" dirty="0">
              <a:solidFill>
                <a:schemeClr val="tx1"/>
              </a:solidFill>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Similar Three-Dimensional Solids</a:t>
            </a:r>
          </a:p>
        </p:txBody>
      </p:sp>
      <p:graphicFrame>
        <p:nvGraphicFramePr>
          <p:cNvPr id="2" name="Table 2">
            <a:extLst>
              <a:ext uri="{FF2B5EF4-FFF2-40B4-BE49-F238E27FC236}">
                <a16:creationId xmlns:a16="http://schemas.microsoft.com/office/drawing/2014/main" id="{FBA640E8-B710-4792-8184-7A619B899E95}"/>
              </a:ext>
            </a:extLst>
          </p:cNvPr>
          <p:cNvGraphicFramePr>
            <a:graphicFrameLocks noGrp="1"/>
          </p:cNvGraphicFramePr>
          <p:nvPr>
            <p:extLst>
              <p:ext uri="{D42A27DB-BD31-4B8C-83A1-F6EECF244321}">
                <p14:modId xmlns:p14="http://schemas.microsoft.com/office/powerpoint/2010/main" val="3117101042"/>
              </p:ext>
            </p:extLst>
          </p:nvPr>
        </p:nvGraphicFramePr>
        <p:xfrm>
          <a:off x="543001" y="2333207"/>
          <a:ext cx="8995853" cy="2225040"/>
        </p:xfrm>
        <a:graphic>
          <a:graphicData uri="http://schemas.openxmlformats.org/drawingml/2006/table">
            <a:tbl>
              <a:tblPr firstRow="1" bandRow="1">
                <a:tableStyleId>{5C22544A-7EE6-4342-B048-85BDC9FD1C3A}</a:tableStyleId>
              </a:tblPr>
              <a:tblGrid>
                <a:gridCol w="4755156">
                  <a:extLst>
                    <a:ext uri="{9D8B030D-6E8A-4147-A177-3AD203B41FA5}">
                      <a16:colId xmlns:a16="http://schemas.microsoft.com/office/drawing/2014/main" val="2490472033"/>
                    </a:ext>
                  </a:extLst>
                </a:gridCol>
                <a:gridCol w="4240697">
                  <a:extLst>
                    <a:ext uri="{9D8B030D-6E8A-4147-A177-3AD203B41FA5}">
                      <a16:colId xmlns:a16="http://schemas.microsoft.com/office/drawing/2014/main" val="1652819913"/>
                    </a:ext>
                  </a:extLst>
                </a:gridCol>
              </a:tblGrid>
              <a:tr h="1677684">
                <a:tc>
                  <a:txBody>
                    <a:bodyPr/>
                    <a:lstStyle/>
                    <a:p>
                      <a:r>
                        <a:rPr lang="en-IN" sz="2800" b="0" i="0" u="none" strike="noStrike" kern="1200" baseline="0" dirty="0">
                          <a:solidFill>
                            <a:srgbClr val="5E5E5B"/>
                          </a:solidFill>
                          <a:latin typeface="+mn-lt"/>
                          <a:ea typeface="+mn-ea"/>
                          <a:cs typeface="+mn-cs"/>
                        </a:rPr>
                        <a:t>Two solids are similar if and only if they have the same shape and the ratios of their corresponding linear</a:t>
                      </a:r>
                    </a:p>
                    <a:p>
                      <a:r>
                        <a:rPr lang="en-IN" sz="2800" b="0" i="0" u="none" strike="noStrike" kern="1200" baseline="0" dirty="0">
                          <a:solidFill>
                            <a:srgbClr val="5E5E5B"/>
                          </a:solidFill>
                          <a:latin typeface="+mn-lt"/>
                          <a:ea typeface="+mn-ea"/>
                          <a:cs typeface="+mn-cs"/>
                        </a:rPr>
                        <a:t>measures are 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b="0" i="0"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961855"/>
                  </a:ext>
                </a:extLst>
              </a:tr>
            </a:tbl>
          </a:graphicData>
        </a:graphic>
      </p:graphicFrame>
      <p:pic>
        <p:nvPicPr>
          <p:cNvPr id="7" name="Picture 6" descr="Shape&#10;&#10;Description automatically generated">
            <a:extLst>
              <a:ext uri="{FF2B5EF4-FFF2-40B4-BE49-F238E27FC236}">
                <a16:creationId xmlns:a16="http://schemas.microsoft.com/office/drawing/2014/main" id="{831A456B-4B54-43F6-9A4B-52DB8A8EB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892" y="2366496"/>
            <a:ext cx="2901609" cy="2096115"/>
          </a:xfrm>
          <a:prstGeom prst="rect">
            <a:avLst/>
          </a:prstGeom>
        </p:spPr>
      </p:pic>
    </p:spTree>
    <p:extLst>
      <p:ext uri="{BB962C8B-B14F-4D97-AF65-F5344CB8AC3E}">
        <p14:creationId xmlns:p14="http://schemas.microsoft.com/office/powerpoint/2010/main" val="351225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33175A"/>
                </a:solidFill>
              </a:rPr>
            </a:br>
            <a:r>
              <a:rPr lang="en-US" sz="2800" b="0">
                <a:solidFill>
                  <a:schemeClr val="tx1"/>
                </a:solidFill>
              </a:rPr>
              <a:t>Similar Three-Dimensional Solids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8829270" cy="128209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Explain why all spheres are similar. </a:t>
            </a:r>
            <a:endParaRPr lang="en-US" sz="2800" dirty="0">
              <a:solidFill>
                <a:srgbClr val="5E5E5B"/>
              </a:solidFill>
              <a:latin typeface="+mj-lt"/>
            </a:endParaRPr>
          </a:p>
        </p:txBody>
      </p:sp>
    </p:spTree>
    <p:extLst>
      <p:ext uri="{BB962C8B-B14F-4D97-AF65-F5344CB8AC3E}">
        <p14:creationId xmlns:p14="http://schemas.microsoft.com/office/powerpoint/2010/main" val="373535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06641" cy="5365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latin typeface="+mj-lt"/>
              </a:rPr>
              <a:t>Theorem 11.2</a:t>
            </a:r>
            <a:endParaRPr lang="en-US" sz="2800" b="1" dirty="0">
              <a:solidFill>
                <a:schemeClr val="tx1"/>
              </a:solidFill>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Similar Three-Dimensional Solids</a:t>
            </a:r>
          </a:p>
        </p:txBody>
      </p:sp>
      <p:graphicFrame>
        <p:nvGraphicFramePr>
          <p:cNvPr id="2" name="Table 2">
            <a:extLst>
              <a:ext uri="{FF2B5EF4-FFF2-40B4-BE49-F238E27FC236}">
                <a16:creationId xmlns:a16="http://schemas.microsoft.com/office/drawing/2014/main" id="{FBA640E8-B710-4792-8184-7A619B899E95}"/>
              </a:ext>
            </a:extLst>
          </p:cNvPr>
          <p:cNvGraphicFramePr>
            <a:graphicFrameLocks noGrp="1"/>
          </p:cNvGraphicFramePr>
          <p:nvPr>
            <p:extLst>
              <p:ext uri="{D42A27DB-BD31-4B8C-83A1-F6EECF244321}">
                <p14:modId xmlns:p14="http://schemas.microsoft.com/office/powerpoint/2010/main" val="2308039397"/>
              </p:ext>
            </p:extLst>
          </p:nvPr>
        </p:nvGraphicFramePr>
        <p:xfrm>
          <a:off x="563783" y="2333207"/>
          <a:ext cx="9764782" cy="4023360"/>
        </p:xfrm>
        <a:graphic>
          <a:graphicData uri="http://schemas.openxmlformats.org/drawingml/2006/table">
            <a:tbl>
              <a:tblPr firstRow="1" bandRow="1">
                <a:tableStyleId>{5C22544A-7EE6-4342-B048-85BDC9FD1C3A}</a:tableStyleId>
              </a:tblPr>
              <a:tblGrid>
                <a:gridCol w="2190140">
                  <a:extLst>
                    <a:ext uri="{9D8B030D-6E8A-4147-A177-3AD203B41FA5}">
                      <a16:colId xmlns:a16="http://schemas.microsoft.com/office/drawing/2014/main" val="2490472033"/>
                    </a:ext>
                  </a:extLst>
                </a:gridCol>
                <a:gridCol w="4521948">
                  <a:extLst>
                    <a:ext uri="{9D8B030D-6E8A-4147-A177-3AD203B41FA5}">
                      <a16:colId xmlns:a16="http://schemas.microsoft.com/office/drawing/2014/main" val="1652819913"/>
                    </a:ext>
                  </a:extLst>
                </a:gridCol>
                <a:gridCol w="3052694">
                  <a:extLst>
                    <a:ext uri="{9D8B030D-6E8A-4147-A177-3AD203B41FA5}">
                      <a16:colId xmlns:a16="http://schemas.microsoft.com/office/drawing/2014/main" val="128123321"/>
                    </a:ext>
                  </a:extLst>
                </a:gridCol>
              </a:tblGrid>
              <a:tr h="264519">
                <a:tc>
                  <a:txBody>
                    <a:bodyPr/>
                    <a:lstStyle/>
                    <a:p>
                      <a:r>
                        <a:rPr lang="en-IN" sz="2800" b="1" i="0" u="none" strike="noStrike" kern="1200" baseline="0" dirty="0">
                          <a:solidFill>
                            <a:schemeClr val="tx1"/>
                          </a:solidFill>
                          <a:latin typeface="+mn-lt"/>
                          <a:ea typeface="+mn-ea"/>
                          <a:cs typeface="+mn-cs"/>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IN" sz="2800" b="0" i="0" u="none" strike="noStrike" kern="1200" baseline="0" dirty="0">
                          <a:solidFill>
                            <a:srgbClr val="5E5E5B"/>
                          </a:solidFill>
                          <a:latin typeface="+mn-lt"/>
                          <a:ea typeface="+mn-ea"/>
                          <a:cs typeface="+mn-cs"/>
                        </a:rPr>
                        <a:t>If two similar solids have a scale factor of</a:t>
                      </a:r>
                    </a:p>
                    <a:p>
                      <a:r>
                        <a:rPr lang="en-IN" sz="2800" b="0" i="1" u="none" strike="noStrike" kern="1200" baseline="0" dirty="0">
                          <a:solidFill>
                            <a:srgbClr val="5E5E5B"/>
                          </a:solidFill>
                          <a:latin typeface="+mn-lt"/>
                          <a:ea typeface="+mn-ea"/>
                          <a:cs typeface="+mn-cs"/>
                        </a:rPr>
                        <a:t>a </a:t>
                      </a:r>
                      <a:r>
                        <a:rPr lang="en-IN" sz="2800" b="0" i="0" u="none" strike="noStrike" kern="1200" baseline="0" dirty="0">
                          <a:solidFill>
                            <a:srgbClr val="5E5E5B"/>
                          </a:solidFill>
                          <a:latin typeface="+mn-lt"/>
                          <a:ea typeface="+mn-ea"/>
                          <a:cs typeface="+mn-cs"/>
                        </a:rPr>
                        <a:t>: </a:t>
                      </a:r>
                      <a:r>
                        <a:rPr lang="en-IN" sz="2800" b="0" i="1" u="none" strike="noStrike" kern="1200" baseline="0" dirty="0">
                          <a:solidFill>
                            <a:srgbClr val="5E5E5B"/>
                          </a:solidFill>
                          <a:latin typeface="+mn-lt"/>
                          <a:ea typeface="+mn-ea"/>
                          <a:cs typeface="+mn-cs"/>
                        </a:rPr>
                        <a:t>b</a:t>
                      </a:r>
                      <a:r>
                        <a:rPr lang="en-IN" sz="2800" b="0" i="0" u="none" strike="noStrike" kern="1200" baseline="0" dirty="0">
                          <a:solidFill>
                            <a:srgbClr val="5E5E5B"/>
                          </a:solidFill>
                          <a:latin typeface="+mn-lt"/>
                          <a:ea typeface="+mn-ea"/>
                          <a:cs typeface="+mn-cs"/>
                        </a:rPr>
                        <a:t>, then the surface areas have a ratio of </a:t>
                      </a:r>
                    </a:p>
                    <a:p>
                      <a:r>
                        <a:rPr lang="en-IN" sz="2800" b="0" i="1" u="none" strike="noStrike" kern="1200" baseline="0" dirty="0">
                          <a:solidFill>
                            <a:srgbClr val="5E5E5B"/>
                          </a:solidFill>
                          <a:latin typeface="+mn-lt"/>
                          <a:ea typeface="+mn-ea"/>
                          <a:cs typeface="+mn-cs"/>
                        </a:rPr>
                        <a:t>a</a:t>
                      </a:r>
                      <a:r>
                        <a:rPr lang="en-IN" sz="2800" b="0" i="0" u="none" strike="noStrike" kern="1200" baseline="30000" dirty="0">
                          <a:solidFill>
                            <a:srgbClr val="5E5E5B"/>
                          </a:solidFill>
                          <a:latin typeface="+mn-lt"/>
                          <a:ea typeface="+mn-ea"/>
                          <a:cs typeface="+mn-cs"/>
                        </a:rPr>
                        <a:t>2</a:t>
                      </a:r>
                      <a:r>
                        <a:rPr lang="en-IN" sz="2800" b="0" i="0" u="none" strike="noStrike" kern="1200" baseline="0" dirty="0">
                          <a:solidFill>
                            <a:srgbClr val="5E5E5B"/>
                          </a:solidFill>
                          <a:latin typeface="+mn-lt"/>
                          <a:ea typeface="+mn-ea"/>
                          <a:cs typeface="+mn-cs"/>
                        </a:rPr>
                        <a:t> : </a:t>
                      </a:r>
                      <a:r>
                        <a:rPr lang="en-IN" sz="2800" b="0" i="1" u="none" strike="noStrike" kern="1200" baseline="0" dirty="0">
                          <a:solidFill>
                            <a:srgbClr val="5E5E5B"/>
                          </a:solidFill>
                          <a:latin typeface="+mn-lt"/>
                          <a:ea typeface="+mn-ea"/>
                          <a:cs typeface="+mn-cs"/>
                        </a:rPr>
                        <a:t>b</a:t>
                      </a:r>
                      <a:r>
                        <a:rPr lang="en-IN" sz="2800" b="0" i="0" u="none" strike="noStrike" kern="1200" baseline="30000" dirty="0">
                          <a:solidFill>
                            <a:srgbClr val="5E5E5B"/>
                          </a:solidFill>
                          <a:latin typeface="+mn-lt"/>
                          <a:ea typeface="+mn-ea"/>
                          <a:cs typeface="+mn-cs"/>
                        </a:rPr>
                        <a:t>2</a:t>
                      </a:r>
                      <a:r>
                        <a:rPr lang="en-IN" sz="2800" b="0" i="0" u="none" strike="noStrike" kern="1200" baseline="0" dirty="0">
                          <a:solidFill>
                            <a:srgbClr val="5E5E5B"/>
                          </a:solidFill>
                          <a:latin typeface="+mn-lt"/>
                          <a:ea typeface="+mn-ea"/>
                          <a:cs typeface="+mn-cs"/>
                        </a:rPr>
                        <a:t>, and the volumes have a ratio of </a:t>
                      </a:r>
                      <a:r>
                        <a:rPr lang="en-IN" sz="2800" b="0" i="1" u="none" strike="noStrike" kern="1200" baseline="0" dirty="0">
                          <a:solidFill>
                            <a:srgbClr val="5E5E5B"/>
                          </a:solidFill>
                          <a:latin typeface="+mn-lt"/>
                          <a:ea typeface="+mn-ea"/>
                          <a:cs typeface="+mn-cs"/>
                        </a:rPr>
                        <a:t>a</a:t>
                      </a:r>
                      <a:r>
                        <a:rPr lang="en-IN" sz="2800" b="0" i="0" u="none" strike="noStrike" kern="1200" baseline="30000" dirty="0">
                          <a:solidFill>
                            <a:srgbClr val="5E5E5B"/>
                          </a:solidFill>
                          <a:latin typeface="+mn-lt"/>
                          <a:ea typeface="+mn-ea"/>
                          <a:cs typeface="+mn-cs"/>
                        </a:rPr>
                        <a:t>3</a:t>
                      </a:r>
                      <a:r>
                        <a:rPr lang="en-IN" sz="2800" b="0" i="0" u="none" strike="noStrike" kern="1200" baseline="0" dirty="0">
                          <a:solidFill>
                            <a:srgbClr val="5E5E5B"/>
                          </a:solidFill>
                          <a:latin typeface="+mn-lt"/>
                          <a:ea typeface="+mn-ea"/>
                          <a:cs typeface="+mn-cs"/>
                        </a:rPr>
                        <a:t> : </a:t>
                      </a:r>
                      <a:r>
                        <a:rPr lang="en-IN" sz="2800" b="0" i="1" u="none" strike="noStrike" kern="1200" baseline="0" dirty="0">
                          <a:solidFill>
                            <a:srgbClr val="5E5E5B"/>
                          </a:solidFill>
                          <a:latin typeface="+mn-lt"/>
                          <a:ea typeface="+mn-ea"/>
                          <a:cs typeface="+mn-cs"/>
                        </a:rPr>
                        <a:t>b</a:t>
                      </a:r>
                      <a:r>
                        <a:rPr lang="en-IN" sz="2800" b="0" i="0" u="none" strike="noStrike" kern="1200" baseline="30000" dirty="0">
                          <a:solidFill>
                            <a:srgbClr val="5E5E5B"/>
                          </a:solidFill>
                          <a:latin typeface="+mn-lt"/>
                          <a:ea typeface="+mn-ea"/>
                          <a:cs typeface="+mn-cs"/>
                        </a:rPr>
                        <a:t>3</a:t>
                      </a:r>
                      <a:r>
                        <a:rPr lang="en-IN" sz="2800" b="0" i="0" u="none" strike="noStrike" kern="1200" baseline="0" dirty="0">
                          <a:solidFill>
                            <a:srgbClr val="5E5E5B"/>
                          </a:solidFill>
                          <a:latin typeface="+mn-lt"/>
                          <a:ea typeface="+mn-ea"/>
                          <a:cs typeface="+mn-cs"/>
                        </a:rPr>
                        <a:t>. </a:t>
                      </a:r>
                      <a:endParaRPr lang="en-IN" sz="1800" b="0" i="0"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90961855"/>
                  </a:ext>
                </a:extLst>
              </a:tr>
              <a:tr h="0">
                <a:tc>
                  <a:txBody>
                    <a:bodyPr/>
                    <a:lstStyle/>
                    <a:p>
                      <a:r>
                        <a:rPr lang="en-IN" sz="2800" b="1" i="0" u="none" strike="noStrike" kern="1200" baseline="0" dirty="0">
                          <a:solidFill>
                            <a:schemeClr val="tx1"/>
                          </a:solidFill>
                          <a:latin typeface="+mn-lt"/>
                          <a:ea typeface="+mn-ea"/>
                          <a:cs typeface="+mn-cs"/>
                        </a:rPr>
                        <a:t>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800" b="0" i="0" u="none" strike="noStrike" kern="1200" baseline="0" dirty="0">
                          <a:solidFill>
                            <a:srgbClr val="5E5E5B"/>
                          </a:solidFill>
                          <a:latin typeface="+mn-lt"/>
                          <a:ea typeface="+mn-ea"/>
                          <a:cs typeface="+mn-cs"/>
                        </a:rPr>
                        <a:t>scale factor                 2:3</a:t>
                      </a:r>
                    </a:p>
                    <a:p>
                      <a:r>
                        <a:rPr lang="en-IN" sz="2800" b="0" i="0" u="none" strike="noStrike" kern="1200" baseline="0" dirty="0">
                          <a:solidFill>
                            <a:srgbClr val="5E5E5B"/>
                          </a:solidFill>
                          <a:latin typeface="+mn-lt"/>
                          <a:ea typeface="+mn-ea"/>
                          <a:cs typeface="+mn-cs"/>
                        </a:rPr>
                        <a:t>ratio of surface area   4:9 </a:t>
                      </a:r>
                    </a:p>
                    <a:p>
                      <a:r>
                        <a:rPr lang="en-IN" sz="2800" b="0" i="0" u="none" strike="noStrike" kern="1200" baseline="0" dirty="0">
                          <a:solidFill>
                            <a:srgbClr val="5E5E5B"/>
                          </a:solidFill>
                          <a:latin typeface="+mn-lt"/>
                          <a:ea typeface="+mn-ea"/>
                          <a:cs typeface="+mn-cs"/>
                        </a:rPr>
                        <a:t>ratio of volumes          8:27 	</a:t>
                      </a:r>
                    </a:p>
                    <a:p>
                      <a:endParaRPr lang="en-IN" sz="2800" b="0" i="0" u="none" strike="noStrike" kern="1200" baseline="0" dirty="0">
                        <a:solidFill>
                          <a:srgbClr val="5E5E5B"/>
                        </a:solidFill>
                        <a:latin typeface="+mn-lt"/>
                        <a:ea typeface="+mn-ea"/>
                        <a:cs typeface="+mn-cs"/>
                      </a:endParaRPr>
                    </a:p>
                    <a:p>
                      <a:endParaRPr lang="en-IN" sz="2800" b="0" i="0"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800" b="0" i="0"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726557"/>
                  </a:ext>
                </a:extLst>
              </a:tr>
            </a:tbl>
          </a:graphicData>
        </a:graphic>
      </p:graphicFrame>
      <p:pic>
        <p:nvPicPr>
          <p:cNvPr id="4" name="Picture 3" descr="A picture containing sky, outdoor, light&#10;&#10;Description automatically generated">
            <a:extLst>
              <a:ext uri="{FF2B5EF4-FFF2-40B4-BE49-F238E27FC236}">
                <a16:creationId xmlns:a16="http://schemas.microsoft.com/office/drawing/2014/main" id="{5426D1BF-8A06-4AE8-B322-810A70B28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479" y="3954653"/>
            <a:ext cx="2675568" cy="2164963"/>
          </a:xfrm>
          <a:prstGeom prst="rect">
            <a:avLst/>
          </a:prstGeom>
        </p:spPr>
      </p:pic>
    </p:spTree>
    <p:extLst>
      <p:ext uri="{BB962C8B-B14F-4D97-AF65-F5344CB8AC3E}">
        <p14:creationId xmlns:p14="http://schemas.microsoft.com/office/powerpoint/2010/main" val="34141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33175A"/>
                </a:solidFill>
              </a:rPr>
            </a:br>
            <a:r>
              <a:rPr lang="en-US" sz="2800" b="0">
                <a:solidFill>
                  <a:schemeClr val="tx1"/>
                </a:solidFill>
              </a:rPr>
              <a:t>Similar Three-Dimensional Solids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9235670" cy="5800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Key Concept : </a:t>
            </a:r>
            <a:r>
              <a:rPr lang="en-US" sz="2800" b="1" dirty="0"/>
              <a:t>Characteristics of Congruent Solids</a:t>
            </a:r>
          </a:p>
        </p:txBody>
      </p:sp>
      <p:graphicFrame>
        <p:nvGraphicFramePr>
          <p:cNvPr id="2" name="Table 1"/>
          <p:cNvGraphicFramePr>
            <a:graphicFrameLocks noGrp="1"/>
          </p:cNvGraphicFramePr>
          <p:nvPr>
            <p:extLst>
              <p:ext uri="{D42A27DB-BD31-4B8C-83A1-F6EECF244321}">
                <p14:modId xmlns:p14="http://schemas.microsoft.com/office/powerpoint/2010/main" val="3264418938"/>
              </p:ext>
            </p:extLst>
          </p:nvPr>
        </p:nvGraphicFramePr>
        <p:xfrm>
          <a:off x="459873" y="2308334"/>
          <a:ext cx="11022593" cy="3759200"/>
        </p:xfrm>
        <a:graphic>
          <a:graphicData uri="http://schemas.openxmlformats.org/drawingml/2006/table">
            <a:tbl>
              <a:tblPr firstRow="1" bandRow="1">
                <a:tableStyleId>{5C22544A-7EE6-4342-B048-85BDC9FD1C3A}</a:tableStyleId>
              </a:tblPr>
              <a:tblGrid>
                <a:gridCol w="6347327">
                  <a:extLst>
                    <a:ext uri="{9D8B030D-6E8A-4147-A177-3AD203B41FA5}">
                      <a16:colId xmlns:a16="http://schemas.microsoft.com/office/drawing/2014/main" val="1463069535"/>
                    </a:ext>
                  </a:extLst>
                </a:gridCol>
                <a:gridCol w="4675266">
                  <a:extLst>
                    <a:ext uri="{9D8B030D-6E8A-4147-A177-3AD203B41FA5}">
                      <a16:colId xmlns:a16="http://schemas.microsoft.com/office/drawing/2014/main" val="3246867957"/>
                    </a:ext>
                  </a:extLst>
                </a:gridCol>
              </a:tblGrid>
              <a:tr h="370840">
                <a:tc>
                  <a:txBody>
                    <a:bodyPr/>
                    <a:lstStyle/>
                    <a:p>
                      <a:r>
                        <a:rPr lang="en-US" sz="2800" b="0" i="0" u="none" strike="noStrike" kern="1200" baseline="0" dirty="0">
                          <a:solidFill>
                            <a:srgbClr val="5E5E5B"/>
                          </a:solidFill>
                          <a:latin typeface="+mn-lt"/>
                          <a:ea typeface="+mn-ea"/>
                          <a:cs typeface="+mn-cs"/>
                        </a:rPr>
                        <a:t>Two solids are </a:t>
                      </a:r>
                      <a:r>
                        <a:rPr lang="en-US" sz="2800" b="1" i="0" u="none" strike="noStrike" kern="1200" baseline="0" dirty="0">
                          <a:solidFill>
                            <a:schemeClr val="tx1"/>
                          </a:solidFill>
                          <a:latin typeface="+mn-lt"/>
                          <a:ea typeface="+mn-ea"/>
                          <a:cs typeface="+mn-cs"/>
                        </a:rPr>
                        <a:t>congruent solids </a:t>
                      </a:r>
                      <a:r>
                        <a:rPr lang="en-US" sz="2800" b="0" i="0" u="none" strike="noStrike" kern="1200" baseline="0" dirty="0">
                          <a:solidFill>
                            <a:srgbClr val="5E5E5B"/>
                          </a:solidFill>
                          <a:latin typeface="+mn-lt"/>
                          <a:ea typeface="+mn-ea"/>
                          <a:cs typeface="+mn-cs"/>
                        </a:rPr>
                        <a:t>if and only if they have the following characteristics.</a:t>
                      </a:r>
                    </a:p>
                    <a:p>
                      <a:pPr marL="295200" indent="-295200">
                        <a:spcBef>
                          <a:spcPts val="500"/>
                        </a:spcBef>
                        <a:buClr>
                          <a:schemeClr val="tx1"/>
                        </a:buClr>
                        <a:buFont typeface="Arial" panose="020B0604020202020204" pitchFamily="34" charset="0"/>
                        <a:buChar char="•"/>
                      </a:pPr>
                      <a:r>
                        <a:rPr lang="en-US" sz="2800" b="0" i="0" u="none" strike="noStrike" kern="1200" baseline="0" dirty="0">
                          <a:solidFill>
                            <a:srgbClr val="5E5E5B"/>
                          </a:solidFill>
                          <a:latin typeface="+mn-lt"/>
                          <a:ea typeface="+mn-ea"/>
                          <a:cs typeface="+mn-cs"/>
                        </a:rPr>
                        <a:t>Corresponding angles are congruent. </a:t>
                      </a:r>
                    </a:p>
                    <a:p>
                      <a:pPr marL="295200" indent="-295200">
                        <a:spcBef>
                          <a:spcPts val="500"/>
                        </a:spcBef>
                        <a:buClr>
                          <a:schemeClr val="tx1"/>
                        </a:buClr>
                        <a:buFont typeface="Arial" panose="020B0604020202020204" pitchFamily="34" charset="0"/>
                        <a:buChar char="•"/>
                      </a:pPr>
                      <a:r>
                        <a:rPr lang="en-US" sz="2800" b="0" i="0" u="none" strike="noStrike" kern="1200" baseline="0" dirty="0">
                          <a:solidFill>
                            <a:srgbClr val="5E5E5B"/>
                          </a:solidFill>
                          <a:latin typeface="+mn-lt"/>
                          <a:ea typeface="+mn-ea"/>
                          <a:cs typeface="+mn-cs"/>
                        </a:rPr>
                        <a:t>Corresponding edges are congruent. </a:t>
                      </a:r>
                    </a:p>
                    <a:p>
                      <a:pPr marL="295200" indent="-295200">
                        <a:spcBef>
                          <a:spcPts val="500"/>
                        </a:spcBef>
                        <a:buClr>
                          <a:schemeClr val="tx1"/>
                        </a:buClr>
                        <a:buFont typeface="Arial" panose="020B0604020202020204" pitchFamily="34" charset="0"/>
                        <a:buChar char="•"/>
                      </a:pPr>
                      <a:r>
                        <a:rPr lang="en-US" sz="2800" b="0" i="0" u="none" strike="noStrike" kern="1200" baseline="0" dirty="0">
                          <a:solidFill>
                            <a:srgbClr val="5E5E5B"/>
                          </a:solidFill>
                          <a:latin typeface="+mn-lt"/>
                          <a:ea typeface="+mn-ea"/>
                          <a:cs typeface="+mn-cs"/>
                        </a:rPr>
                        <a:t>Corresponding faces are congruent. </a:t>
                      </a:r>
                    </a:p>
                    <a:p>
                      <a:pPr marL="295200" indent="-295200">
                        <a:spcBef>
                          <a:spcPts val="500"/>
                        </a:spcBef>
                        <a:buClr>
                          <a:schemeClr val="tx1"/>
                        </a:buClr>
                        <a:buFont typeface="Arial" panose="020B0604020202020204" pitchFamily="34" charset="0"/>
                        <a:buChar char="•"/>
                      </a:pPr>
                      <a:r>
                        <a:rPr lang="en-US" sz="2800" b="0" i="0" u="none" strike="noStrike" kern="1200" baseline="0" dirty="0">
                          <a:solidFill>
                            <a:srgbClr val="5E5E5B"/>
                          </a:solidFill>
                          <a:latin typeface="+mn-lt"/>
                          <a:ea typeface="+mn-ea"/>
                          <a:cs typeface="+mn-cs"/>
                        </a:rPr>
                        <a:t>Volumes are equal.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b="0" dirty="0">
                        <a:solidFill>
                          <a:srgbClr val="5E5E5B"/>
                        </a:solidFill>
                      </a:endParaRPr>
                    </a:p>
                    <a:p>
                      <a:endParaRPr lang="en-US" sz="2800" b="0" dirty="0">
                        <a:solidFill>
                          <a:srgbClr val="5E5E5B"/>
                        </a:solidFill>
                      </a:endParaRPr>
                    </a:p>
                    <a:p>
                      <a:endParaRPr lang="en-US" sz="2800" b="0" dirty="0">
                        <a:solidFill>
                          <a:srgbClr val="5E5E5B"/>
                        </a:solidFill>
                      </a:endParaRPr>
                    </a:p>
                    <a:p>
                      <a:endParaRPr lang="en-US" sz="2800" b="0" dirty="0">
                        <a:solidFill>
                          <a:srgbClr val="5E5E5B"/>
                        </a:solidFill>
                      </a:endParaRPr>
                    </a:p>
                    <a:p>
                      <a:endParaRPr lang="en-US" sz="2800" b="0" dirty="0">
                        <a:solidFill>
                          <a:srgbClr val="5E5E5B"/>
                        </a:solidFill>
                      </a:endParaRPr>
                    </a:p>
                    <a:p>
                      <a:endParaRPr lang="en-US" sz="2800" b="0"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1174640"/>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025" y="2613938"/>
            <a:ext cx="4036912" cy="2500981"/>
          </a:xfrm>
          <a:prstGeom prst="rect">
            <a:avLst/>
          </a:prstGeom>
        </p:spPr>
      </p:pic>
    </p:spTree>
    <p:extLst>
      <p:ext uri="{BB962C8B-B14F-4D97-AF65-F5344CB8AC3E}">
        <p14:creationId xmlns:p14="http://schemas.microsoft.com/office/powerpoint/2010/main" val="44388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55192"/>
            <a:ext cx="5806016" cy="19702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The three cones are similar. Find the volume of each cone.</a:t>
            </a:r>
            <a:endParaRPr lang="en-US" sz="28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563" y="2109025"/>
            <a:ext cx="771020" cy="17911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567" y="2003257"/>
            <a:ext cx="1209346" cy="19136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429" y="2025316"/>
            <a:ext cx="895725" cy="1875055"/>
          </a:xfrm>
          <a:prstGeom prst="rect">
            <a:avLst/>
          </a:prstGeom>
        </p:spPr>
      </p:pic>
    </p:spTree>
    <p:extLst>
      <p:ext uri="{BB962C8B-B14F-4D97-AF65-F5344CB8AC3E}">
        <p14:creationId xmlns:p14="http://schemas.microsoft.com/office/powerpoint/2010/main" val="226451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1"/>
            <a:ext cx="9591177" cy="472599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the figures are similar. Note that the figures may not be drawn to scale.</a:t>
            </a:r>
          </a:p>
          <a:p>
            <a:r>
              <a:rPr lang="en-US" sz="2800" b="1" dirty="0">
                <a:solidFill>
                  <a:srgbClr val="333333"/>
                </a:solidFill>
                <a:latin typeface="Proxima Nova" panose="02000506030000020004" pitchFamily="50" charset="0"/>
              </a:rPr>
              <a:t>1.</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3.</a:t>
            </a:r>
          </a:p>
          <a:p>
            <a:pPr marL="514350" indent="-514350">
              <a:buAutoNum type="arabicPeriod"/>
            </a:pPr>
            <a:endParaRPr lang="en-US" sz="2800" dirty="0">
              <a:solidFill>
                <a:schemeClr val="tx1"/>
              </a:solidFill>
              <a:latin typeface="Proxima Nova" panose="02000506030000020004" pitchFamily="50" charset="0"/>
            </a:endParaRPr>
          </a:p>
          <a:p>
            <a:pPr marL="514350" indent="-514350">
              <a:buAutoNum type="arabicPeriod"/>
            </a:pPr>
            <a:endParaRPr lang="en-US" sz="2800" dirty="0">
              <a:solidFill>
                <a:schemeClr val="tx1"/>
              </a:solidFill>
              <a:latin typeface="Proxima Nova" panose="02000506030000020004" pitchFamily="50" charset="0"/>
            </a:endParaRPr>
          </a:p>
          <a:p>
            <a:pPr marL="514350" indent="-514350">
              <a:buAutoNum type="arabicPeriod"/>
            </a:pPr>
            <a:endParaRPr lang="en-US" sz="2800" dirty="0">
              <a:solidFill>
                <a:schemeClr val="tx1"/>
              </a:solidFill>
              <a:latin typeface="Proxima Nova" panose="02000506030000020004" pitchFamily="50" charset="0"/>
            </a:endParaRPr>
          </a:p>
          <a:p>
            <a:endParaRPr lang="en-US" sz="2800" b="1" dirty="0">
              <a:solidFill>
                <a:schemeClr val="tx1"/>
              </a:solidFill>
              <a:latin typeface="Proxima Nova" panose="02000506030000020004" pitchFamily="50" charset="0"/>
            </a:endParaRPr>
          </a:p>
          <a:p>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r>
              <a:rPr lang="en-US" sz="2800" b="1" dirty="0">
                <a:solidFill>
                  <a:schemeClr val="tx1"/>
                </a:solidFill>
                <a:latin typeface="Proxima Nova" panose="02000506030000020004" pitchFamily="50" charset="0"/>
              </a:rPr>
              <a:t>      5.</a:t>
            </a:r>
            <a:r>
              <a:rPr lang="en-US" sz="2800" dirty="0">
                <a:solidFill>
                  <a:schemeClr val="tx1"/>
                </a:solidFill>
                <a:latin typeface="Proxima Nova" panose="02000506030000020004" pitchFamily="50" charset="0"/>
              </a:rPr>
              <a:t> </a:t>
            </a:r>
          </a:p>
        </p:txBody>
      </p:sp>
      <p:pic>
        <p:nvPicPr>
          <p:cNvPr id="3" name="Picture 2">
            <a:extLst>
              <a:ext uri="{FF2B5EF4-FFF2-40B4-BE49-F238E27FC236}">
                <a16:creationId xmlns:a16="http://schemas.microsoft.com/office/drawing/2014/main" id="{DE810A1B-60A1-4CE5-85FE-E637599C71D6}"/>
              </a:ext>
            </a:extLst>
          </p:cNvPr>
          <p:cNvPicPr>
            <a:picLocks noChangeAspect="1"/>
          </p:cNvPicPr>
          <p:nvPr/>
        </p:nvPicPr>
        <p:blipFill rotWithShape="1">
          <a:blip r:embed="rId3">
            <a:extLst>
              <a:ext uri="{28A0092B-C50C-407E-A947-70E740481C1C}">
                <a14:useLocalDpi xmlns:a14="http://schemas.microsoft.com/office/drawing/2010/main" val="0"/>
              </a:ext>
            </a:extLst>
          </a:blip>
          <a:srcRect l="2237" r="80076" b="59979"/>
          <a:stretch/>
        </p:blipFill>
        <p:spPr>
          <a:xfrm>
            <a:off x="1021683" y="2391368"/>
            <a:ext cx="2528641" cy="17482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61D83BDD-83A9-49E2-B701-9830F5595165}"/>
              </a:ext>
            </a:extLst>
          </p:cNvPr>
          <p:cNvPicPr>
            <a:picLocks noChangeAspect="1"/>
          </p:cNvPicPr>
          <p:nvPr/>
        </p:nvPicPr>
        <p:blipFill rotWithShape="1">
          <a:blip r:embed="rId4">
            <a:extLst>
              <a:ext uri="{28A0092B-C50C-407E-A947-70E740481C1C}">
                <a14:useLocalDpi xmlns:a14="http://schemas.microsoft.com/office/drawing/2010/main" val="0"/>
              </a:ext>
            </a:extLst>
          </a:blip>
          <a:srcRect l="7744" r="15308" b="17794"/>
          <a:stretch/>
        </p:blipFill>
        <p:spPr>
          <a:xfrm>
            <a:off x="4405848" y="2456182"/>
            <a:ext cx="2835363" cy="1318667"/>
          </a:xfrm>
          <a:prstGeom prst="rect">
            <a:avLst/>
          </a:prstGeom>
        </p:spPr>
      </p:pic>
      <p:pic>
        <p:nvPicPr>
          <p:cNvPr id="7" name="Picture 6">
            <a:extLst>
              <a:ext uri="{FF2B5EF4-FFF2-40B4-BE49-F238E27FC236}">
                <a16:creationId xmlns:a16="http://schemas.microsoft.com/office/drawing/2014/main" id="{F9688ED0-3158-441E-BF56-9ECF50E51776}"/>
              </a:ext>
            </a:extLst>
          </p:cNvPr>
          <p:cNvPicPr>
            <a:picLocks noChangeAspect="1"/>
          </p:cNvPicPr>
          <p:nvPr/>
        </p:nvPicPr>
        <p:blipFill rotWithShape="1">
          <a:blip r:embed="rId5">
            <a:extLst>
              <a:ext uri="{28A0092B-C50C-407E-A947-70E740481C1C}">
                <a14:useLocalDpi xmlns:a14="http://schemas.microsoft.com/office/drawing/2010/main" val="0"/>
              </a:ext>
            </a:extLst>
          </a:blip>
          <a:srcRect r="81667" b="56508"/>
          <a:stretch/>
        </p:blipFill>
        <p:spPr>
          <a:xfrm>
            <a:off x="8269182" y="2392270"/>
            <a:ext cx="2105658" cy="1526312"/>
          </a:xfrm>
          <a:prstGeom prst="rect">
            <a:avLst/>
          </a:prstGeom>
        </p:spPr>
      </p:pic>
      <p:pic>
        <p:nvPicPr>
          <p:cNvPr id="11" name="Picture 10">
            <a:extLst>
              <a:ext uri="{FF2B5EF4-FFF2-40B4-BE49-F238E27FC236}">
                <a16:creationId xmlns:a16="http://schemas.microsoft.com/office/drawing/2014/main" id="{70927B80-1150-4F0A-88E6-2C6CF0F6102A}"/>
              </a:ext>
            </a:extLst>
          </p:cNvPr>
          <p:cNvPicPr>
            <a:picLocks noChangeAspect="1"/>
          </p:cNvPicPr>
          <p:nvPr/>
        </p:nvPicPr>
        <p:blipFill rotWithShape="1">
          <a:blip r:embed="rId6">
            <a:extLst>
              <a:ext uri="{28A0092B-C50C-407E-A947-70E740481C1C}">
                <a14:useLocalDpi xmlns:a14="http://schemas.microsoft.com/office/drawing/2010/main" val="0"/>
              </a:ext>
            </a:extLst>
          </a:blip>
          <a:srcRect l="2045" r="81667" b="63203"/>
          <a:stretch/>
        </p:blipFill>
        <p:spPr>
          <a:xfrm>
            <a:off x="1290389" y="4549919"/>
            <a:ext cx="2276654" cy="1571598"/>
          </a:xfrm>
          <a:prstGeom prst="rect">
            <a:avLst/>
          </a:prstGeom>
        </p:spPr>
      </p:pic>
      <p:pic>
        <p:nvPicPr>
          <p:cNvPr id="13" name="Picture 12">
            <a:extLst>
              <a:ext uri="{FF2B5EF4-FFF2-40B4-BE49-F238E27FC236}">
                <a16:creationId xmlns:a16="http://schemas.microsoft.com/office/drawing/2014/main" id="{2E5996D0-4B88-4796-9C67-45810724717D}"/>
              </a:ext>
            </a:extLst>
          </p:cNvPr>
          <p:cNvPicPr>
            <a:picLocks noChangeAspect="1"/>
          </p:cNvPicPr>
          <p:nvPr/>
        </p:nvPicPr>
        <p:blipFill rotWithShape="1">
          <a:blip r:embed="rId7">
            <a:extLst>
              <a:ext uri="{28A0092B-C50C-407E-A947-70E740481C1C}">
                <a14:useLocalDpi xmlns:a14="http://schemas.microsoft.com/office/drawing/2010/main" val="0"/>
              </a:ext>
            </a:extLst>
          </a:blip>
          <a:srcRect l="1818" r="83636" b="59029"/>
          <a:stretch/>
        </p:blipFill>
        <p:spPr>
          <a:xfrm>
            <a:off x="6408564" y="4325440"/>
            <a:ext cx="2145792" cy="1846837"/>
          </a:xfrm>
          <a:prstGeom prst="rect">
            <a:avLst/>
          </a:prstGeom>
        </p:spPr>
      </p:pic>
      <p:sp>
        <p:nvSpPr>
          <p:cNvPr id="15" name="Content Placeholder 2">
            <a:extLst>
              <a:ext uri="{FF2B5EF4-FFF2-40B4-BE49-F238E27FC236}">
                <a16:creationId xmlns:a16="http://schemas.microsoft.com/office/drawing/2014/main" id="{5E64F506-53AF-4047-9AA2-58DB1A2E12CC}"/>
              </a:ext>
            </a:extLst>
          </p:cNvPr>
          <p:cNvSpPr txBox="1">
            <a:spLocks/>
          </p:cNvSpPr>
          <p:nvPr/>
        </p:nvSpPr>
        <p:spPr>
          <a:xfrm>
            <a:off x="3122007" y="3816095"/>
            <a:ext cx="85117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yes</a:t>
            </a:r>
          </a:p>
        </p:txBody>
      </p:sp>
      <p:sp>
        <p:nvSpPr>
          <p:cNvPr id="16" name="Content Placeholder 2">
            <a:extLst>
              <a:ext uri="{FF2B5EF4-FFF2-40B4-BE49-F238E27FC236}">
                <a16:creationId xmlns:a16="http://schemas.microsoft.com/office/drawing/2014/main" id="{5392A469-9093-4915-BE44-779ECFBC1DDF}"/>
              </a:ext>
            </a:extLst>
          </p:cNvPr>
          <p:cNvSpPr txBox="1">
            <a:spLocks/>
          </p:cNvSpPr>
          <p:nvPr/>
        </p:nvSpPr>
        <p:spPr>
          <a:xfrm>
            <a:off x="5484166" y="3816095"/>
            <a:ext cx="85117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yes</a:t>
            </a:r>
          </a:p>
        </p:txBody>
      </p:sp>
      <p:sp>
        <p:nvSpPr>
          <p:cNvPr id="17" name="Content Placeholder 2">
            <a:extLst>
              <a:ext uri="{FF2B5EF4-FFF2-40B4-BE49-F238E27FC236}">
                <a16:creationId xmlns:a16="http://schemas.microsoft.com/office/drawing/2014/main" id="{2299350D-3652-402C-A693-271964B2C987}"/>
              </a:ext>
            </a:extLst>
          </p:cNvPr>
          <p:cNvSpPr txBox="1">
            <a:spLocks/>
          </p:cNvSpPr>
          <p:nvPr/>
        </p:nvSpPr>
        <p:spPr>
          <a:xfrm>
            <a:off x="8387200" y="3816095"/>
            <a:ext cx="85117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no</a:t>
            </a:r>
          </a:p>
        </p:txBody>
      </p:sp>
      <p:sp>
        <p:nvSpPr>
          <p:cNvPr id="18" name="Content Placeholder 2">
            <a:extLst>
              <a:ext uri="{FF2B5EF4-FFF2-40B4-BE49-F238E27FC236}">
                <a16:creationId xmlns:a16="http://schemas.microsoft.com/office/drawing/2014/main" id="{02B29361-FEA3-47E0-AE4C-71E3C1F305CC}"/>
              </a:ext>
            </a:extLst>
          </p:cNvPr>
          <p:cNvSpPr txBox="1">
            <a:spLocks/>
          </p:cNvSpPr>
          <p:nvPr/>
        </p:nvSpPr>
        <p:spPr>
          <a:xfrm>
            <a:off x="3554675" y="5613753"/>
            <a:ext cx="85117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yes</a:t>
            </a:r>
          </a:p>
        </p:txBody>
      </p:sp>
      <p:sp>
        <p:nvSpPr>
          <p:cNvPr id="19" name="Content Placeholder 2">
            <a:extLst>
              <a:ext uri="{FF2B5EF4-FFF2-40B4-BE49-F238E27FC236}">
                <a16:creationId xmlns:a16="http://schemas.microsoft.com/office/drawing/2014/main" id="{3A84BF35-8773-4029-93DC-E03ADC33A4A4}"/>
              </a:ext>
            </a:extLst>
          </p:cNvPr>
          <p:cNvSpPr txBox="1">
            <a:spLocks/>
          </p:cNvSpPr>
          <p:nvPr/>
        </p:nvSpPr>
        <p:spPr>
          <a:xfrm>
            <a:off x="8554356" y="5656851"/>
            <a:ext cx="85117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no</a:t>
            </a:r>
          </a:p>
        </p:txBody>
      </p:sp>
    </p:spTree>
    <p:extLst>
      <p:ext uri="{BB962C8B-B14F-4D97-AF65-F5344CB8AC3E}">
        <p14:creationId xmlns:p14="http://schemas.microsoft.com/office/powerpoint/2010/main" val="152908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7697156" cy="5654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1 Find the volume of Cone 1.</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598190191"/>
                  </p:ext>
                </p:extLst>
              </p:nvPr>
            </p:nvGraphicFramePr>
            <p:xfrm>
              <a:off x="459873" y="2421089"/>
              <a:ext cx="8611557" cy="2164461"/>
            </p:xfrm>
            <a:graphic>
              <a:graphicData uri="http://schemas.openxmlformats.org/drawingml/2006/table">
                <a:tbl>
                  <a:tblPr firstRow="1" bandRow="1">
                    <a:tableStyleId>{5C22544A-7EE6-4342-B048-85BDC9FD1C3A}</a:tableStyleId>
                  </a:tblPr>
                  <a:tblGrid>
                    <a:gridCol w="3062645">
                      <a:extLst>
                        <a:ext uri="{9D8B030D-6E8A-4147-A177-3AD203B41FA5}">
                          <a16:colId xmlns:a16="http://schemas.microsoft.com/office/drawing/2014/main" val="1325506017"/>
                        </a:ext>
                      </a:extLst>
                    </a:gridCol>
                    <a:gridCol w="5548912">
                      <a:extLst>
                        <a:ext uri="{9D8B030D-6E8A-4147-A177-3AD203B41FA5}">
                          <a16:colId xmlns:a16="http://schemas.microsoft.com/office/drawing/2014/main" val="1340425027"/>
                        </a:ext>
                      </a:extLst>
                    </a:gridCol>
                  </a:tblGrid>
                  <a:tr h="218457">
                    <a:tc>
                      <a:txBody>
                        <a:bodyPr/>
                        <a:lstStyle/>
                        <a:p>
                          <a:r>
                            <a:rPr lang="en-US" sz="2800" b="0" i="1">
                              <a:solidFill>
                                <a:srgbClr val="5E5E5B"/>
                              </a:solidFill>
                              <a:latin typeface="Cambria Math" panose="02040503050406030204" pitchFamily="18" charset="0"/>
                              <a:ea typeface="Cambria Math" panose="02040503050406030204" pitchFamily="18" charset="0"/>
                            </a:rPr>
                            <a:t>V </a:t>
                          </a:r>
                          <a:r>
                            <a:rPr lang="en-US" sz="2800" b="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1</m:t>
                                  </m:r>
                                </m:num>
                                <m:den>
                                  <m:r>
                                    <a:rPr lang="en-US" sz="2800" b="0" i="1" smtClean="0">
                                      <a:solidFill>
                                        <a:srgbClr val="5E5E5B"/>
                                      </a:solidFill>
                                      <a:latin typeface="Cambria Math" panose="02040503050406030204" pitchFamily="18" charset="0"/>
                                      <a:ea typeface="Cambria Math" panose="02040503050406030204" pitchFamily="18" charset="0"/>
                                    </a:rPr>
                                    <m:t>3</m:t>
                                  </m:r>
                                </m:den>
                              </m:f>
                              <m:r>
                                <a:rPr lang="en-US" sz="2800" b="0" i="1" smtClean="0">
                                  <a:solidFill>
                                    <a:srgbClr val="5E5E5B"/>
                                  </a:solidFill>
                                  <a:latin typeface="Cambria Math" panose="02040503050406030204" pitchFamily="18" charset="0"/>
                                  <a:ea typeface="Cambria Math" panose="02040503050406030204" pitchFamily="18" charset="0"/>
                                </a:rPr>
                                <m:t> </m:t>
                              </m:r>
                              <m:r>
                                <a:rPr lang="en-US" sz="2800" b="0" i="1" dirty="0" smtClean="0">
                                  <a:solidFill>
                                    <a:srgbClr val="5E5E5B"/>
                                  </a:solidFill>
                                  <a:latin typeface="Cambria Math" panose="02040503050406030204" pitchFamily="18" charset="0"/>
                                  <a:ea typeface="Cambria Math" panose="02040503050406030204" pitchFamily="18" charset="0"/>
                                </a:rPr>
                                <m:t>𝐵h</m:t>
                              </m:r>
                            </m:oMath>
                          </a14:m>
                          <a:endParaRPr lang="en-US" sz="2800" b="0" i="1">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(5)</m:t>
                                  </m:r>
                                </m:e>
                                <m:sup>
                                  <m:r>
                                    <a:rPr lang="en-US" sz="2800" b="0" i="1" dirty="0" smtClean="0">
                                      <a:solidFill>
                                        <a:srgbClr val="5E5E5B"/>
                                      </a:solidFill>
                                      <a:latin typeface="Cambria Math" panose="02040503050406030204" pitchFamily="18" charset="0"/>
                                    </a:rPr>
                                    <m:t>2</m:t>
                                  </m:r>
                                </m:sup>
                              </m:sSup>
                            </m:oMath>
                          </a14:m>
                          <a:r>
                            <a:rPr lang="en-US" sz="2800" b="0" i="1" dirty="0">
                              <a:solidFill>
                                <a:srgbClr val="5E5E5B"/>
                              </a:solidFill>
                              <a:latin typeface="+mn-lt"/>
                              <a:ea typeface="Cambria Math" panose="02040503050406030204" pitchFamily="18" charset="0"/>
                            </a:rPr>
                            <a:t>·</a:t>
                          </a:r>
                          <a14:m>
                            <m:oMath xmlns:m="http://schemas.openxmlformats.org/officeDocument/2006/math">
                              <m:rad>
                                <m:radPr>
                                  <m:degHide m:val="on"/>
                                  <m:ctrlPr>
                                    <a:rPr lang="en-US" sz="2800" b="0" i="1" dirty="0" smtClean="0">
                                      <a:solidFill>
                                        <a:srgbClr val="5E5E5B"/>
                                      </a:solidFill>
                                      <a:latin typeface="Cambria Math" panose="02040503050406030204" pitchFamily="18" charset="0"/>
                                      <a:ea typeface="Cambria Math" panose="02040503050406030204" pitchFamily="18" charset="0"/>
                                    </a:rPr>
                                  </m:ctrlPr>
                                </m:radPr>
                                <m:deg/>
                                <m:e>
                                  <m:r>
                                    <a:rPr lang="en-US" sz="2800" b="0" i="1" dirty="0" smtClean="0">
                                      <a:solidFill>
                                        <a:srgbClr val="5E5E5B"/>
                                      </a:solidFill>
                                      <a:latin typeface="Cambria Math" panose="02040503050406030204" pitchFamily="18" charset="0"/>
                                      <a:ea typeface="Cambria Math" panose="02040503050406030204" pitchFamily="18" charset="0"/>
                                    </a:rPr>
                                    <m:t>119</m:t>
                                  </m:r>
                                </m:e>
                              </m:rad>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dirty="0">
                              <a:solidFill>
                                <a:srgbClr val="0070C0"/>
                              </a:solidFill>
                            </a:rPr>
                            <a:t>B</a:t>
                          </a:r>
                          <a:r>
                            <a:rPr lang="en-US" sz="2800" b="0" i="0" dirty="0">
                              <a:solidFill>
                                <a:srgbClr val="0070C0"/>
                              </a:solidFill>
                            </a:rPr>
                            <a:t> = </a:t>
                          </a:r>
                          <a14:m>
                            <m:oMath xmlns:m="http://schemas.openxmlformats.org/officeDocument/2006/math">
                              <m:r>
                                <m:rPr>
                                  <m:sty m:val="p"/>
                                </m:rPr>
                                <a:rPr lang="en-US" sz="2800" b="0" i="0" smtClean="0">
                                  <a:solidFill>
                                    <a:srgbClr val="0070C0"/>
                                  </a:solidFill>
                                  <a:latin typeface="Cambria Math" panose="02040503050406030204" pitchFamily="18" charset="0"/>
                                  <a:ea typeface="Cambria Math" panose="02040503050406030204" pitchFamily="18" charset="0"/>
                                </a:rPr>
                                <m:t>π</m:t>
                              </m:r>
                              <m:sSup>
                                <m:sSupPr>
                                  <m:ctrlPr>
                                    <a:rPr lang="en-US" sz="2800" b="0" i="1" dirty="0" smtClean="0">
                                      <a:solidFill>
                                        <a:srgbClr val="0070C0"/>
                                      </a:solidFill>
                                      <a:latin typeface="Cambria Math" panose="02040503050406030204" pitchFamily="18" charset="0"/>
                                    </a:rPr>
                                  </m:ctrlPr>
                                </m:sSupPr>
                                <m:e>
                                  <m:r>
                                    <a:rPr lang="en-US" sz="2800" b="0" i="1" dirty="0" smtClean="0">
                                      <a:solidFill>
                                        <a:srgbClr val="0070C0"/>
                                      </a:solidFill>
                                      <a:latin typeface="Cambria Math" panose="02040503050406030204" pitchFamily="18" charset="0"/>
                                    </a:rPr>
                                    <m:t>𝑟</m:t>
                                  </m:r>
                                </m:e>
                                <m:sup>
                                  <m:r>
                                    <a:rPr lang="en-US" sz="2800" b="0" i="1" dirty="0" smtClean="0">
                                      <a:solidFill>
                                        <a:srgbClr val="0070C0"/>
                                      </a:solidFill>
                                      <a:latin typeface="Cambria Math" panose="02040503050406030204" pitchFamily="18" charset="0"/>
                                    </a:rPr>
                                    <m:t>2</m:t>
                                  </m:r>
                                </m:sup>
                              </m:sSup>
                            </m:oMath>
                          </a14:m>
                          <a:r>
                            <a:rPr lang="en-US" sz="2800" b="0" i="0" dirty="0">
                              <a:solidFill>
                                <a:srgbClr val="0070C0"/>
                              </a:solidFill>
                            </a:rPr>
                            <a:t>, </a:t>
                          </a:r>
                          <a:r>
                            <a:rPr lang="en-US" sz="2800" b="0" i="1" dirty="0">
                              <a:solidFill>
                                <a:srgbClr val="0070C0"/>
                              </a:solidFill>
                            </a:rPr>
                            <a:t>r</a:t>
                          </a:r>
                          <a:r>
                            <a:rPr lang="en-US" sz="2800" b="0" i="0" dirty="0">
                              <a:solidFill>
                                <a:srgbClr val="0070C0"/>
                              </a:solidFill>
                            </a:rPr>
                            <a:t> = 5, and</a:t>
                          </a:r>
                          <a:r>
                            <a:rPr lang="en-US" sz="2800" b="0" i="0" baseline="0" dirty="0">
                              <a:solidFill>
                                <a:srgbClr val="0070C0"/>
                              </a:solidFill>
                            </a:rPr>
                            <a:t> </a:t>
                          </a:r>
                          <a:r>
                            <a:rPr lang="en-US" sz="2800" b="0" i="1" dirty="0">
                              <a:solidFill>
                                <a:srgbClr val="0070C0"/>
                              </a:solidFill>
                            </a:rPr>
                            <a:t>h</a:t>
                          </a:r>
                          <a:r>
                            <a:rPr lang="en-US" sz="2800" b="0" i="0" dirty="0">
                              <a:solidFill>
                                <a:srgbClr val="0070C0"/>
                              </a:solidFill>
                            </a:rPr>
                            <a:t> =</a:t>
                          </a:r>
                          <a:r>
                            <a:rPr lang="en-US" sz="2800" b="0" i="0" baseline="0" dirty="0">
                              <a:solidFill>
                                <a:srgbClr val="0070C0"/>
                              </a:solidFill>
                            </a:rPr>
                            <a:t> </a:t>
                          </a:r>
                          <a14:m>
                            <m:oMath xmlns:m="http://schemas.openxmlformats.org/officeDocument/2006/math">
                              <m:rad>
                                <m:radPr>
                                  <m:degHide m:val="on"/>
                                  <m:ctrlPr>
                                    <a:rPr lang="en-US" sz="2800" b="0" i="1" baseline="0" smtClean="0">
                                      <a:solidFill>
                                        <a:srgbClr val="0070C0"/>
                                      </a:solidFill>
                                      <a:latin typeface="Cambria Math" panose="02040503050406030204" pitchFamily="18" charset="0"/>
                                    </a:rPr>
                                  </m:ctrlPr>
                                </m:radPr>
                                <m:deg/>
                                <m:e>
                                  <m:sSup>
                                    <m:sSupPr>
                                      <m:ctrlPr>
                                        <a:rPr lang="en-US" sz="2800" b="0" i="1" baseline="0" smtClean="0">
                                          <a:solidFill>
                                            <a:srgbClr val="0070C0"/>
                                          </a:solidFill>
                                          <a:latin typeface="Cambria Math" panose="02040503050406030204" pitchFamily="18" charset="0"/>
                                        </a:rPr>
                                      </m:ctrlPr>
                                    </m:sSupPr>
                                    <m:e>
                                      <m:r>
                                        <a:rPr lang="en-US" sz="2800" b="0" i="1" baseline="0" smtClean="0">
                                          <a:solidFill>
                                            <a:srgbClr val="0070C0"/>
                                          </a:solidFill>
                                          <a:latin typeface="Cambria Math" panose="02040503050406030204" pitchFamily="18" charset="0"/>
                                        </a:rPr>
                                        <m:t>12</m:t>
                                      </m:r>
                                    </m:e>
                                    <m:sup>
                                      <m:r>
                                        <a:rPr lang="en-US" sz="2800" b="0" i="1" baseline="0" smtClean="0">
                                          <a:solidFill>
                                            <a:srgbClr val="0070C0"/>
                                          </a:solidFill>
                                          <a:latin typeface="Cambria Math" panose="02040503050406030204" pitchFamily="18" charset="0"/>
                                        </a:rPr>
                                        <m:t>2</m:t>
                                      </m:r>
                                    </m:sup>
                                  </m:sSup>
                                  <m:r>
                                    <a:rPr lang="en-US" sz="2800" b="0" i="1" baseline="0" smtClean="0">
                                      <a:solidFill>
                                        <a:srgbClr val="0070C0"/>
                                      </a:solidFill>
                                      <a:latin typeface="Cambria Math" panose="02040503050406030204" pitchFamily="18" charset="0"/>
                                    </a:rPr>
                                    <m:t>−</m:t>
                                  </m:r>
                                  <m:sSup>
                                    <m:sSupPr>
                                      <m:ctrlPr>
                                        <a:rPr lang="en-US" sz="2800" b="0" i="1" baseline="0" smtClean="0">
                                          <a:solidFill>
                                            <a:srgbClr val="0070C0"/>
                                          </a:solidFill>
                                          <a:latin typeface="Cambria Math" panose="02040503050406030204" pitchFamily="18" charset="0"/>
                                        </a:rPr>
                                      </m:ctrlPr>
                                    </m:sSupPr>
                                    <m:e>
                                      <m:r>
                                        <a:rPr lang="en-US" sz="2800" b="0" i="1" baseline="0" smtClean="0">
                                          <a:solidFill>
                                            <a:srgbClr val="0070C0"/>
                                          </a:solidFill>
                                          <a:latin typeface="Cambria Math" panose="02040503050406030204" pitchFamily="18" charset="0"/>
                                        </a:rPr>
                                        <m:t>5</m:t>
                                      </m:r>
                                    </m:e>
                                    <m:sup>
                                      <m:r>
                                        <a:rPr lang="en-US" sz="2800" b="0" i="1" baseline="0" smtClean="0">
                                          <a:solidFill>
                                            <a:srgbClr val="0070C0"/>
                                          </a:solidFill>
                                          <a:latin typeface="Cambria Math" panose="02040503050406030204" pitchFamily="18" charset="0"/>
                                        </a:rPr>
                                        <m:t>2</m:t>
                                      </m:r>
                                    </m:sup>
                                  </m:sSup>
                                </m:e>
                              </m:rad>
                            </m:oMath>
                          </a14:m>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25</m:t>
                                  </m:r>
                                  <m:r>
                                    <m:rPr>
                                      <m:sty m:val="p"/>
                                    </m:rPr>
                                    <a:rPr lang="en-US" sz="2800" b="0" i="0" smtClean="0">
                                      <a:solidFill>
                                        <a:srgbClr val="5E5E5B"/>
                                      </a:solidFill>
                                      <a:latin typeface="Cambria Math" panose="02040503050406030204" pitchFamily="18" charset="0"/>
                                      <a:ea typeface="Cambria Math" panose="02040503050406030204" pitchFamily="18" charset="0"/>
                                    </a:rPr>
                                    <m:t>π</m:t>
                                  </m:r>
                                  <m:rad>
                                    <m:radPr>
                                      <m:degHide m:val="on"/>
                                      <m:ctrlPr>
                                        <a:rPr lang="en-US" sz="2800" b="0" i="1" dirty="0" smtClean="0">
                                          <a:solidFill>
                                            <a:srgbClr val="5E5E5B"/>
                                          </a:solidFill>
                                          <a:latin typeface="Cambria Math" panose="02040503050406030204" pitchFamily="18" charset="0"/>
                                          <a:ea typeface="Cambria Math" panose="02040503050406030204" pitchFamily="18" charset="0"/>
                                        </a:rPr>
                                      </m:ctrlPr>
                                    </m:radPr>
                                    <m:deg/>
                                    <m:e>
                                      <m:r>
                                        <a:rPr lang="en-US" sz="2800" b="0" i="1" dirty="0" smtClean="0">
                                          <a:solidFill>
                                            <a:srgbClr val="5E5E5B"/>
                                          </a:solidFill>
                                          <a:latin typeface="Cambria Math" panose="02040503050406030204" pitchFamily="18" charset="0"/>
                                          <a:ea typeface="Cambria Math" panose="02040503050406030204" pitchFamily="18" charset="0"/>
                                        </a:rPr>
                                        <m:t>119</m:t>
                                      </m:r>
                                    </m:e>
                                  </m:rad>
                                </m:num>
                                <m:den>
                                  <m:r>
                                    <a:rPr lang="en-US" sz="2800" b="0" i="1" smtClean="0">
                                      <a:solidFill>
                                        <a:srgbClr val="5E5E5B"/>
                                      </a:solidFill>
                                      <a:latin typeface="Cambria Math" panose="02040503050406030204" pitchFamily="18" charset="0"/>
                                    </a:rPr>
                                    <m:t>3</m:t>
                                  </m:r>
                                </m:den>
                              </m:f>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Simplify. </a:t>
                          </a:r>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408572"/>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598190191"/>
                  </p:ext>
                </p:extLst>
              </p:nvPr>
            </p:nvGraphicFramePr>
            <p:xfrm>
              <a:off x="459873" y="2421089"/>
              <a:ext cx="8611557" cy="2164461"/>
            </p:xfrm>
            <a:graphic>
              <a:graphicData uri="http://schemas.openxmlformats.org/drawingml/2006/table">
                <a:tbl>
                  <a:tblPr firstRow="1" bandRow="1">
                    <a:tableStyleId>{5C22544A-7EE6-4342-B048-85BDC9FD1C3A}</a:tableStyleId>
                  </a:tblPr>
                  <a:tblGrid>
                    <a:gridCol w="3062645">
                      <a:extLst>
                        <a:ext uri="{9D8B030D-6E8A-4147-A177-3AD203B41FA5}">
                          <a16:colId xmlns:a16="http://schemas.microsoft.com/office/drawing/2014/main" val="1325506017"/>
                        </a:ext>
                      </a:extLst>
                    </a:gridCol>
                    <a:gridCol w="5548912">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772" r="-181113" b="-221930"/>
                          </a:stretch>
                        </a:blipFill>
                      </a:tcPr>
                    </a:tc>
                    <a:tc>
                      <a:txBody>
                        <a:bodyPr/>
                        <a:lstStyle/>
                        <a:p>
                          <a:r>
                            <a:rPr lang="en-US" sz="2800" b="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7826" r="-181113" b="-120000"/>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55214" t="-107826" b="-120000"/>
                          </a:stretch>
                        </a:blipFill>
                      </a:tcPr>
                    </a:tc>
                    <a:extLst>
                      <a:ext uri="{0D108BD9-81ED-4DB2-BD59-A6C34878D82A}">
                        <a16:rowId xmlns:a16="http://schemas.microsoft.com/office/drawing/2014/main" val="1101275146"/>
                      </a:ext>
                    </a:extLst>
                  </a:tr>
                  <a:tr h="7722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88189" r="-181113" b="-8661"/>
                          </a:stretch>
                        </a:blipFill>
                      </a:tcPr>
                    </a:tc>
                    <a:tc>
                      <a:txBody>
                        <a:bodyPr/>
                        <a:lstStyle/>
                        <a:p>
                          <a:r>
                            <a:rPr lang="en-US" sz="2800" b="0" i="0" u="none" strike="noStrike" kern="1200" baseline="0" dirty="0">
                              <a:solidFill>
                                <a:srgbClr val="0070C0"/>
                              </a:solidFill>
                              <a:latin typeface="+mn-lt"/>
                              <a:ea typeface="+mn-ea"/>
                              <a:cs typeface="+mn-cs"/>
                            </a:rPr>
                            <a:t>Simplify. </a:t>
                          </a:r>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408572"/>
                      </a:ext>
                    </a:extLst>
                  </a:tr>
                </a:tbl>
              </a:graphicData>
            </a:graphic>
          </p:graphicFrame>
        </mc:Fallback>
      </mc:AlternateContent>
      <p:pic>
        <p:nvPicPr>
          <p:cNvPr id="6" name="Picture 5">
            <a:extLst>
              <a:ext uri="{FF2B5EF4-FFF2-40B4-BE49-F238E27FC236}">
                <a16:creationId xmlns:a16="http://schemas.microsoft.com/office/drawing/2014/main" id="{9F6DF57E-C8A4-45BC-A851-5C805F13E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130" y="1515313"/>
            <a:ext cx="1209346" cy="1913687"/>
          </a:xfrm>
          <a:prstGeom prst="rect">
            <a:avLst/>
          </a:prstGeom>
        </p:spPr>
      </p:pic>
    </p:spTree>
    <p:extLst>
      <p:ext uri="{BB962C8B-B14F-4D97-AF65-F5344CB8AC3E}">
        <p14:creationId xmlns:p14="http://schemas.microsoft.com/office/powerpoint/2010/main" val="350980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655192"/>
            <a:ext cx="8611558" cy="13053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Step 2 Find the volume of Cone 2.</a:t>
            </a:r>
          </a:p>
          <a:p>
            <a:pPr>
              <a:spcBef>
                <a:spcPts val="0"/>
              </a:spcBef>
            </a:pPr>
            <a:r>
              <a:rPr lang="en-US" sz="2800" dirty="0"/>
              <a:t>Cone 2 is similar to Cone 1. The scale factor from Cone 2 to Cone 1 is 5:6. Find the volume of Cone 2. </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5594862"/>
                  </p:ext>
                </p:extLst>
              </p:nvPr>
            </p:nvGraphicFramePr>
            <p:xfrm>
              <a:off x="503414" y="2960498"/>
              <a:ext cx="10700295" cy="3471023"/>
            </p:xfrm>
            <a:graphic>
              <a:graphicData uri="http://schemas.openxmlformats.org/drawingml/2006/table">
                <a:tbl>
                  <a:tblPr firstRow="1" bandRow="1">
                    <a:tableStyleId>{5C22544A-7EE6-4342-B048-85BDC9FD1C3A}</a:tableStyleId>
                  </a:tblPr>
                  <a:tblGrid>
                    <a:gridCol w="5383076">
                      <a:extLst>
                        <a:ext uri="{9D8B030D-6E8A-4147-A177-3AD203B41FA5}">
                          <a16:colId xmlns:a16="http://schemas.microsoft.com/office/drawing/2014/main" val="1325506017"/>
                        </a:ext>
                      </a:extLst>
                    </a:gridCol>
                    <a:gridCol w="5317219">
                      <a:extLst>
                        <a:ext uri="{9D8B030D-6E8A-4147-A177-3AD203B41FA5}">
                          <a16:colId xmlns:a16="http://schemas.microsoft.com/office/drawing/2014/main" val="1606467444"/>
                        </a:ext>
                      </a:extLst>
                    </a:gridCol>
                  </a:tblGrid>
                  <a:tr h="81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m:rPr>
                                      <m:sty m:val="p"/>
                                    </m:rPr>
                                    <a:rPr lang="en-US" sz="2800" b="0" i="0" smtClean="0">
                                      <a:solidFill>
                                        <a:srgbClr val="5E5E5B"/>
                                      </a:solidFill>
                                      <a:latin typeface="Cambria Math" panose="02040503050406030204" pitchFamily="18" charset="0"/>
                                    </a:rPr>
                                    <m:t>volume</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of</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Cone</m:t>
                                  </m:r>
                                  <m:r>
                                    <a:rPr lang="en-US" sz="2800" b="0" i="0" smtClean="0">
                                      <a:solidFill>
                                        <a:srgbClr val="5E5E5B"/>
                                      </a:solidFill>
                                      <a:latin typeface="Cambria Math" panose="02040503050406030204" pitchFamily="18" charset="0"/>
                                    </a:rPr>
                                    <m:t> </m:t>
                                  </m:r>
                                  <m:r>
                                    <a:rPr lang="en-US" sz="2800" b="0" i="1" smtClean="0">
                                      <a:solidFill>
                                        <a:srgbClr val="5E5E5B"/>
                                      </a:solidFill>
                                      <a:latin typeface="Cambria Math" panose="02040503050406030204" pitchFamily="18" charset="0"/>
                                    </a:rPr>
                                    <m:t>1</m:t>
                                  </m:r>
                                </m:num>
                                <m:den>
                                  <m:r>
                                    <m:rPr>
                                      <m:sty m:val="p"/>
                                    </m:rPr>
                                    <a:rPr lang="en-US" sz="2800" b="0" i="0" smtClean="0">
                                      <a:solidFill>
                                        <a:srgbClr val="5E5E5B"/>
                                      </a:solidFill>
                                      <a:latin typeface="Cambria Math" panose="02040503050406030204" pitchFamily="18" charset="0"/>
                                    </a:rPr>
                                    <m:t>volume</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of</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Cone</m:t>
                                  </m:r>
                                  <m:r>
                                    <a:rPr lang="en-US" sz="2800" b="0" i="0" smtClean="0">
                                      <a:solidFill>
                                        <a:srgbClr val="5E5E5B"/>
                                      </a:solidFill>
                                      <a:latin typeface="Cambria Math" panose="02040503050406030204" pitchFamily="18" charset="0"/>
                                    </a:rPr>
                                    <m:t> </m:t>
                                  </m:r>
                                  <m:r>
                                    <a:rPr lang="en-US" sz="2800" b="0" i="1" smtClean="0">
                                      <a:solidFill>
                                        <a:srgbClr val="5E5E5B"/>
                                      </a:solidFill>
                                      <a:latin typeface="Cambria Math" panose="02040503050406030204" pitchFamily="18" charset="0"/>
                                    </a:rPr>
                                    <m:t>2</m:t>
                                  </m:r>
                                </m:den>
                              </m:f>
                            </m:oMath>
                          </a14:m>
                          <a:r>
                            <a:rPr lang="en-US" sz="2800" b="0" i="1" dirty="0">
                              <a:solidFill>
                                <a:srgbClr val="5E5E5B"/>
                              </a:solidFill>
                            </a:rPr>
                            <a:t> =</a:t>
                          </a:r>
                          <a:r>
                            <a:rPr lang="en-US" sz="2800" b="0" i="1" baseline="0" dirty="0">
                              <a:solidFill>
                                <a:srgbClr val="5E5E5B"/>
                              </a:solidFill>
                            </a:rPr>
                            <a:t> </a:t>
                          </a:r>
                          <a14:m>
                            <m:oMath xmlns:m="http://schemas.openxmlformats.org/officeDocument/2006/math">
                              <m:sSup>
                                <m:sSupPr>
                                  <m:ctrlPr>
                                    <a:rPr lang="en-US" sz="2800" b="0" i="1" smtClean="0">
                                      <a:solidFill>
                                        <a:srgbClr val="5E5E5B"/>
                                      </a:solidFill>
                                      <a:latin typeface="Cambria Math" panose="02040503050406030204" pitchFamily="18" charset="0"/>
                                    </a:rPr>
                                  </m:ctrlPr>
                                </m:sSupPr>
                                <m:e>
                                  <m:d>
                                    <m:dPr>
                                      <m:ctrlPr>
                                        <a:rPr lang="en-US" sz="2800" b="0" i="1" smtClean="0">
                                          <a:solidFill>
                                            <a:srgbClr val="5E5E5B"/>
                                          </a:solidFill>
                                          <a:latin typeface="Cambria Math" panose="02040503050406030204" pitchFamily="18" charset="0"/>
                                        </a:rPr>
                                      </m:ctrlPr>
                                    </m:dPr>
                                    <m:e>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5</m:t>
                                          </m:r>
                                        </m:num>
                                        <m:den>
                                          <m:r>
                                            <a:rPr lang="en-US" sz="2800" b="0" i="1" smtClean="0">
                                              <a:solidFill>
                                                <a:srgbClr val="5E5E5B"/>
                                              </a:solidFill>
                                              <a:latin typeface="Cambria Math" panose="02040503050406030204" pitchFamily="18" charset="0"/>
                                            </a:rPr>
                                            <m:t>6</m:t>
                                          </m:r>
                                        </m:den>
                                      </m:f>
                                    </m:e>
                                  </m:d>
                                </m:e>
                                <m:sup>
                                  <m:r>
                                    <a:rPr lang="en-US" sz="2800" b="0" i="1"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Theorem 11.2 </a:t>
                          </a:r>
                          <a:endParaRPr lang="en-US" sz="2800" b="0" i="1" dirty="0">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938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25</m:t>
                                      </m:r>
                                      <m:r>
                                        <m:rPr>
                                          <m:sty m:val="p"/>
                                        </m:rPr>
                                        <a:rPr lang="en-US" sz="2800" b="0" i="0" smtClean="0">
                                          <a:solidFill>
                                            <a:srgbClr val="5E5E5B"/>
                                          </a:solidFill>
                                          <a:latin typeface="Cambria Math" panose="02040503050406030204" pitchFamily="18" charset="0"/>
                                          <a:ea typeface="Cambria Math" panose="02040503050406030204" pitchFamily="18" charset="0"/>
                                        </a:rPr>
                                        <m:t>π</m:t>
                                      </m:r>
                                      <m:rad>
                                        <m:radPr>
                                          <m:degHide m:val="on"/>
                                          <m:ctrlPr>
                                            <a:rPr lang="en-US" sz="2800" b="0" i="1" dirty="0" smtClean="0">
                                              <a:solidFill>
                                                <a:srgbClr val="5E5E5B"/>
                                              </a:solidFill>
                                              <a:latin typeface="Cambria Math" panose="02040503050406030204" pitchFamily="18" charset="0"/>
                                              <a:ea typeface="Cambria Math" panose="02040503050406030204" pitchFamily="18" charset="0"/>
                                            </a:rPr>
                                          </m:ctrlPr>
                                        </m:radPr>
                                        <m:deg/>
                                        <m:e>
                                          <m:r>
                                            <a:rPr lang="en-US" sz="2800" b="0" i="1" dirty="0" smtClean="0">
                                              <a:solidFill>
                                                <a:srgbClr val="5E5E5B"/>
                                              </a:solidFill>
                                              <a:latin typeface="Cambria Math" panose="02040503050406030204" pitchFamily="18" charset="0"/>
                                              <a:ea typeface="Cambria Math" panose="02040503050406030204" pitchFamily="18" charset="0"/>
                                            </a:rPr>
                                            <m:t>119</m:t>
                                          </m:r>
                                        </m:e>
                                      </m:rad>
                                    </m:num>
                                    <m:den>
                                      <m:r>
                                        <a:rPr lang="en-US" sz="2800" b="0" i="1" smtClean="0">
                                          <a:solidFill>
                                            <a:srgbClr val="5E5E5B"/>
                                          </a:solidFill>
                                          <a:latin typeface="Cambria Math" panose="02040503050406030204" pitchFamily="18" charset="0"/>
                                        </a:rPr>
                                        <m:t>3</m:t>
                                      </m:r>
                                    </m:den>
                                  </m:f>
                                </m:num>
                                <m:den>
                                  <m:r>
                                    <m:rPr>
                                      <m:sty m:val="p"/>
                                    </m:rPr>
                                    <a:rPr lang="en-US" sz="2800" b="0" i="0" smtClean="0">
                                      <a:solidFill>
                                        <a:srgbClr val="5E5E5B"/>
                                      </a:solidFill>
                                      <a:latin typeface="Cambria Math" panose="02040503050406030204" pitchFamily="18" charset="0"/>
                                    </a:rPr>
                                    <m:t>volume</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of</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Cone</m:t>
                                  </m:r>
                                  <m:r>
                                    <a:rPr lang="en-US" sz="2800" b="0" i="0" smtClean="0">
                                      <a:solidFill>
                                        <a:srgbClr val="5E5E5B"/>
                                      </a:solidFill>
                                      <a:latin typeface="Cambria Math" panose="02040503050406030204" pitchFamily="18" charset="0"/>
                                    </a:rPr>
                                    <m:t> </m:t>
                                  </m:r>
                                  <m:r>
                                    <a:rPr lang="en-US" sz="2800" b="0" i="1" smtClean="0">
                                      <a:solidFill>
                                        <a:srgbClr val="5E5E5B"/>
                                      </a:solidFill>
                                      <a:latin typeface="Cambria Math" panose="02040503050406030204" pitchFamily="18" charset="0"/>
                                    </a:rPr>
                                    <m:t>2</m:t>
                                  </m:r>
                                </m:den>
                              </m:f>
                            </m:oMath>
                          </a14:m>
                          <a:r>
                            <a:rPr lang="en-US" sz="2800" b="0" i="1" baseline="0" dirty="0">
                              <a:solidFill>
                                <a:srgbClr val="5E5E5B"/>
                              </a:solidFill>
                            </a:rPr>
                            <a:t> </a:t>
                          </a:r>
                          <a:r>
                            <a:rPr lang="en-US" sz="2800" b="0" i="1" dirty="0">
                              <a:solidFill>
                                <a:srgbClr val="5E5E5B"/>
                              </a:solidFill>
                            </a:rPr>
                            <a:t>=</a:t>
                          </a:r>
                          <a:r>
                            <a:rPr lang="en-US" sz="2800" b="0" i="1" baseline="0" dirty="0">
                              <a:solidFill>
                                <a:srgbClr val="5E5E5B"/>
                              </a:solidFill>
                            </a:rPr>
                            <a:t> </a:t>
                          </a:r>
                          <a14:m>
                            <m:oMath xmlns:m="http://schemas.openxmlformats.org/officeDocument/2006/math">
                              <m:sSup>
                                <m:sSupPr>
                                  <m:ctrlPr>
                                    <a:rPr lang="en-US" sz="2800" b="0" i="1" smtClean="0">
                                      <a:solidFill>
                                        <a:srgbClr val="5E5E5B"/>
                                      </a:solidFill>
                                      <a:latin typeface="Cambria Math" panose="02040503050406030204" pitchFamily="18" charset="0"/>
                                    </a:rPr>
                                  </m:ctrlPr>
                                </m:sSupPr>
                                <m:e>
                                  <m:d>
                                    <m:dPr>
                                      <m:ctrlPr>
                                        <a:rPr lang="en-US" sz="2800" b="0" i="1" smtClean="0">
                                          <a:solidFill>
                                            <a:srgbClr val="5E5E5B"/>
                                          </a:solidFill>
                                          <a:latin typeface="Cambria Math" panose="02040503050406030204" pitchFamily="18" charset="0"/>
                                        </a:rPr>
                                      </m:ctrlPr>
                                    </m:dPr>
                                    <m:e>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5</m:t>
                                          </m:r>
                                        </m:num>
                                        <m:den>
                                          <m:r>
                                            <a:rPr lang="en-US" sz="2800" b="0" i="1" smtClean="0">
                                              <a:solidFill>
                                                <a:srgbClr val="5E5E5B"/>
                                              </a:solidFill>
                                              <a:latin typeface="Cambria Math" panose="02040503050406030204" pitchFamily="18" charset="0"/>
                                            </a:rPr>
                                            <m:t>6</m:t>
                                          </m:r>
                                        </m:den>
                                      </m:f>
                                    </m:e>
                                  </m:d>
                                </m:e>
                                <m:sup>
                                  <m:r>
                                    <a:rPr lang="en-US" sz="2800" b="0" i="1"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Substitute.</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944485">
                    <a:tc>
                      <a:txBody>
                        <a:bodyPr/>
                        <a:lstStyle/>
                        <a:p>
                          <a14:m>
                            <m:oMath xmlns:m="http://schemas.openxmlformats.org/officeDocument/2006/math">
                              <m:r>
                                <m:rPr>
                                  <m:sty m:val="p"/>
                                </m:rPr>
                                <a:rPr lang="en-US" sz="2800" b="0" i="0" smtClean="0">
                                  <a:solidFill>
                                    <a:srgbClr val="5E5E5B"/>
                                  </a:solidFill>
                                  <a:latin typeface="Cambria Math" panose="02040503050406030204" pitchFamily="18" charset="0"/>
                                </a:rPr>
                                <m:t>volume</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of</m:t>
                              </m:r>
                              <m:r>
                                <a:rPr lang="en-US" sz="2800" b="0" i="0" smtClean="0">
                                  <a:solidFill>
                                    <a:srgbClr val="5E5E5B"/>
                                  </a:solidFill>
                                  <a:latin typeface="Cambria Math" panose="02040503050406030204" pitchFamily="18" charset="0"/>
                                </a:rPr>
                                <m:t> </m:t>
                              </m:r>
                              <m:r>
                                <m:rPr>
                                  <m:sty m:val="p"/>
                                </m:rPr>
                                <a:rPr lang="en-US" sz="2800" b="0" i="0" smtClean="0">
                                  <a:solidFill>
                                    <a:srgbClr val="5E5E5B"/>
                                  </a:solidFill>
                                  <a:latin typeface="Cambria Math" panose="02040503050406030204" pitchFamily="18" charset="0"/>
                                </a:rPr>
                                <m:t>Cone</m:t>
                              </m:r>
                              <m:r>
                                <a:rPr lang="en-US" sz="2800" b="0" i="0" smtClean="0">
                                  <a:solidFill>
                                    <a:srgbClr val="5E5E5B"/>
                                  </a:solidFill>
                                  <a:latin typeface="Cambria Math" panose="02040503050406030204" pitchFamily="18" charset="0"/>
                                </a:rPr>
                                <m:t> </m:t>
                              </m:r>
                              <m:r>
                                <a:rPr lang="en-US" sz="2800" b="0" i="1" smtClean="0">
                                  <a:solidFill>
                                    <a:srgbClr val="5E5E5B"/>
                                  </a:solidFill>
                                  <a:latin typeface="Cambria Math" panose="02040503050406030204" pitchFamily="18" charset="0"/>
                                </a:rPr>
                                <m:t>2</m:t>
                              </m:r>
                            </m:oMath>
                          </a14:m>
                          <a:r>
                            <a:rPr lang="en-US" sz="2800" b="0" dirty="0">
                              <a:solidFill>
                                <a:srgbClr val="5E5E5B"/>
                              </a:solidFill>
                            </a:rPr>
                            <a:t>  = </a:t>
                          </a:r>
                          <a14:m>
                            <m:oMath xmlns:m="http://schemas.openxmlformats.org/officeDocument/2006/math">
                              <m:sSup>
                                <m:sSupPr>
                                  <m:ctrlPr>
                                    <a:rPr lang="en-US" sz="2800" b="0" i="1" smtClean="0">
                                      <a:solidFill>
                                        <a:srgbClr val="5E5E5B"/>
                                      </a:solidFill>
                                      <a:latin typeface="Cambria Math" panose="02040503050406030204" pitchFamily="18" charset="0"/>
                                    </a:rPr>
                                  </m:ctrlPr>
                                </m:sSupPr>
                                <m:e>
                                  <m:d>
                                    <m:dPr>
                                      <m:ctrlPr>
                                        <a:rPr lang="en-US" sz="2800" b="0" i="1" smtClean="0">
                                          <a:solidFill>
                                            <a:srgbClr val="5E5E5B"/>
                                          </a:solidFill>
                                          <a:latin typeface="Cambria Math" panose="02040503050406030204" pitchFamily="18" charset="0"/>
                                        </a:rPr>
                                      </m:ctrlPr>
                                    </m:dPr>
                                    <m:e>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6</m:t>
                                          </m:r>
                                        </m:num>
                                        <m:den>
                                          <m:r>
                                            <a:rPr lang="en-US" sz="2800" b="0" i="1" smtClean="0">
                                              <a:solidFill>
                                                <a:srgbClr val="5E5E5B"/>
                                              </a:solidFill>
                                              <a:latin typeface="Cambria Math" panose="02040503050406030204" pitchFamily="18" charset="0"/>
                                            </a:rPr>
                                            <m:t>5</m:t>
                                          </m:r>
                                        </m:den>
                                      </m:f>
                                    </m:e>
                                  </m:d>
                                </m:e>
                                <m:sup>
                                  <m:r>
                                    <a:rPr lang="en-US" sz="2800" b="0" i="1" smtClean="0">
                                      <a:solidFill>
                                        <a:srgbClr val="5E5E5B"/>
                                      </a:solidFill>
                                      <a:latin typeface="Cambria Math" panose="02040503050406030204" pitchFamily="18" charset="0"/>
                                    </a:rPr>
                                    <m:t>3</m:t>
                                  </m:r>
                                </m:sup>
                              </m:sSup>
                            </m:oMath>
                          </a14:m>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25</m:t>
                                  </m:r>
                                  <m:r>
                                    <m:rPr>
                                      <m:sty m:val="p"/>
                                    </m:rPr>
                                    <a:rPr lang="el-GR" sz="2800" b="0" i="0" dirty="0" smtClean="0">
                                      <a:solidFill>
                                        <a:srgbClr val="5E5E5B"/>
                                      </a:solidFill>
                                      <a:latin typeface="Cambria Math" panose="02040503050406030204" pitchFamily="18" charset="0"/>
                                    </a:rPr>
                                    <m:t>π</m:t>
                                  </m:r>
                                  <m:rad>
                                    <m:radPr>
                                      <m:degHide m:val="on"/>
                                      <m:ctrlPr>
                                        <a:rPr lang="en-US" sz="2800" b="0" i="1" dirty="0" smtClean="0">
                                          <a:solidFill>
                                            <a:srgbClr val="5E5E5B"/>
                                          </a:solidFill>
                                          <a:latin typeface="Cambria Math" panose="02040503050406030204" pitchFamily="18" charset="0"/>
                                          <a:ea typeface="Cambria Math" panose="02040503050406030204" pitchFamily="18" charset="0"/>
                                        </a:rPr>
                                      </m:ctrlPr>
                                    </m:radPr>
                                    <m:deg/>
                                    <m:e>
                                      <m:r>
                                        <a:rPr lang="en-US" sz="2800" b="0" i="1" dirty="0" smtClean="0">
                                          <a:solidFill>
                                            <a:srgbClr val="5E5E5B"/>
                                          </a:solidFill>
                                          <a:latin typeface="Cambria Math" panose="02040503050406030204" pitchFamily="18" charset="0"/>
                                          <a:ea typeface="Cambria Math" panose="02040503050406030204" pitchFamily="18" charset="0"/>
                                        </a:rPr>
                                        <m:t>119</m:t>
                                      </m:r>
                                    </m:e>
                                  </m:rad>
                                </m:num>
                                <m:den>
                                  <m:r>
                                    <a:rPr lang="en-US" sz="2800" b="0" i="1" smtClean="0">
                                      <a:solidFill>
                                        <a:srgbClr val="5E5E5B"/>
                                      </a:solidFill>
                                      <a:latin typeface="Cambria Math" panose="02040503050406030204" pitchFamily="18" charset="0"/>
                                    </a:rPr>
                                    <m:t>3</m:t>
                                  </m:r>
                                </m:den>
                              </m:f>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Solve for the volume of Cone 2.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408572"/>
                      </a:ext>
                    </a:extLst>
                  </a:tr>
                  <a:tr h="772472">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72</m:t>
                                  </m:r>
                                  <m:r>
                                    <m:rPr>
                                      <m:sty m:val="p"/>
                                    </m:rPr>
                                    <a:rPr lang="el-GR" sz="2800" b="0" i="0" dirty="0" smtClean="0">
                                      <a:solidFill>
                                        <a:srgbClr val="5E5E5B"/>
                                      </a:solidFill>
                                      <a:latin typeface="Cambria Math" panose="02040503050406030204" pitchFamily="18" charset="0"/>
                                    </a:rPr>
                                    <m:t>π</m:t>
                                  </m:r>
                                  <m:rad>
                                    <m:radPr>
                                      <m:degHide m:val="on"/>
                                      <m:ctrlPr>
                                        <a:rPr lang="en-US" sz="2800" b="0" i="1" dirty="0" smtClean="0">
                                          <a:solidFill>
                                            <a:srgbClr val="5E5E5B"/>
                                          </a:solidFill>
                                          <a:latin typeface="Cambria Math" panose="02040503050406030204" pitchFamily="18" charset="0"/>
                                          <a:ea typeface="Cambria Math" panose="02040503050406030204" pitchFamily="18" charset="0"/>
                                        </a:rPr>
                                      </m:ctrlPr>
                                    </m:radPr>
                                    <m:deg/>
                                    <m:e>
                                      <m:r>
                                        <a:rPr lang="en-US" sz="2800" b="0" i="1" dirty="0" smtClean="0">
                                          <a:solidFill>
                                            <a:srgbClr val="5E5E5B"/>
                                          </a:solidFill>
                                          <a:latin typeface="Cambria Math" panose="02040503050406030204" pitchFamily="18" charset="0"/>
                                          <a:ea typeface="Cambria Math" panose="02040503050406030204" pitchFamily="18" charset="0"/>
                                        </a:rPr>
                                        <m:t>119</m:t>
                                      </m:r>
                                    </m:e>
                                  </m:rad>
                                </m:num>
                                <m:den>
                                  <m:r>
                                    <a:rPr lang="en-US" sz="2800" b="0" i="1" smtClean="0">
                                      <a:solidFill>
                                        <a:srgbClr val="5E5E5B"/>
                                      </a:solidFill>
                                      <a:latin typeface="Cambria Math" panose="02040503050406030204" pitchFamily="18" charset="0"/>
                                    </a:rPr>
                                    <m:t>5</m:t>
                                  </m:r>
                                </m:den>
                              </m:f>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Simplify.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0877180"/>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05594862"/>
                  </p:ext>
                </p:extLst>
              </p:nvPr>
            </p:nvGraphicFramePr>
            <p:xfrm>
              <a:off x="503414" y="2960498"/>
              <a:ext cx="10700295" cy="3471023"/>
            </p:xfrm>
            <a:graphic>
              <a:graphicData uri="http://schemas.openxmlformats.org/drawingml/2006/table">
                <a:tbl>
                  <a:tblPr firstRow="1" bandRow="1">
                    <a:tableStyleId>{5C22544A-7EE6-4342-B048-85BDC9FD1C3A}</a:tableStyleId>
                  </a:tblPr>
                  <a:tblGrid>
                    <a:gridCol w="5383076">
                      <a:extLst>
                        <a:ext uri="{9D8B030D-6E8A-4147-A177-3AD203B41FA5}">
                          <a16:colId xmlns:a16="http://schemas.microsoft.com/office/drawing/2014/main" val="1325506017"/>
                        </a:ext>
                      </a:extLst>
                    </a:gridCol>
                    <a:gridCol w="5317219">
                      <a:extLst>
                        <a:ext uri="{9D8B030D-6E8A-4147-A177-3AD203B41FA5}">
                          <a16:colId xmlns:a16="http://schemas.microsoft.com/office/drawing/2014/main" val="1606467444"/>
                        </a:ext>
                      </a:extLst>
                    </a:gridCol>
                  </a:tblGrid>
                  <a:tr h="81432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7463" r="-98867" b="-333582"/>
                          </a:stretch>
                        </a:blipFill>
                      </a:tcPr>
                    </a:tc>
                    <a:tc>
                      <a:txBody>
                        <a:bodyPr/>
                        <a:lstStyle/>
                        <a:p>
                          <a:r>
                            <a:rPr lang="en-US" sz="2800" b="0" i="0" u="none" strike="noStrike" kern="1200" baseline="0" dirty="0">
                              <a:solidFill>
                                <a:srgbClr val="0070C0"/>
                              </a:solidFill>
                              <a:latin typeface="+mn-lt"/>
                              <a:ea typeface="+mn-ea"/>
                              <a:cs typeface="+mn-cs"/>
                            </a:rPr>
                            <a:t>Theorem 11.2 </a:t>
                          </a:r>
                          <a:endParaRPr lang="en-US" sz="2800" b="0" i="1" dirty="0">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939419">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3506" r="-98867" b="-190260"/>
                          </a:stretch>
                        </a:blipFill>
                      </a:tcPr>
                    </a:tc>
                    <a:tc>
                      <a:txBody>
                        <a:bodyPr/>
                        <a:lstStyle/>
                        <a:p>
                          <a:r>
                            <a:rPr lang="en-US" sz="2800" b="0" i="0" u="none" strike="noStrike" kern="1200" baseline="0" dirty="0">
                              <a:solidFill>
                                <a:srgbClr val="0070C0"/>
                              </a:solidFill>
                              <a:latin typeface="+mn-lt"/>
                              <a:ea typeface="+mn-ea"/>
                              <a:cs typeface="+mn-cs"/>
                            </a:rPr>
                            <a:t>Substitute.</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944485">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91026" r="-98867" b="-87821"/>
                          </a:stretch>
                        </a:blipFill>
                      </a:tcPr>
                    </a:tc>
                    <a:tc>
                      <a:txBody>
                        <a:bodyPr/>
                        <a:lstStyle/>
                        <a:p>
                          <a:r>
                            <a:rPr lang="en-US" sz="2800" b="0" i="0" u="none" strike="noStrike" kern="1200" baseline="0" dirty="0">
                              <a:solidFill>
                                <a:srgbClr val="0070C0"/>
                              </a:solidFill>
                              <a:latin typeface="+mn-lt"/>
                              <a:ea typeface="+mn-ea"/>
                              <a:cs typeface="+mn-cs"/>
                            </a:rPr>
                            <a:t>Solve for the volume of Cone 2.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408572"/>
                      </a:ext>
                    </a:extLst>
                  </a:tr>
                  <a:tr h="772795">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357480" r="-98867" b="-7874"/>
                          </a:stretch>
                        </a:blipFill>
                      </a:tcPr>
                    </a:tc>
                    <a:tc>
                      <a:txBody>
                        <a:bodyPr/>
                        <a:lstStyle/>
                        <a:p>
                          <a:r>
                            <a:rPr lang="en-US" sz="2800" b="0" i="0" u="none" strike="noStrike" kern="1200" baseline="0" dirty="0">
                              <a:solidFill>
                                <a:srgbClr val="0070C0"/>
                              </a:solidFill>
                              <a:latin typeface="+mn-lt"/>
                              <a:ea typeface="+mn-ea"/>
                              <a:cs typeface="+mn-cs"/>
                            </a:rPr>
                            <a:t>Simplify.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0877180"/>
                      </a:ext>
                    </a:extLst>
                  </a:tr>
                </a:tbl>
              </a:graphicData>
            </a:graphic>
          </p:graphicFrame>
        </mc:Fallback>
      </mc:AlternateContent>
      <p:pic>
        <p:nvPicPr>
          <p:cNvPr id="6" name="Picture 5">
            <a:extLst>
              <a:ext uri="{FF2B5EF4-FFF2-40B4-BE49-F238E27FC236}">
                <a16:creationId xmlns:a16="http://schemas.microsoft.com/office/drawing/2014/main" id="{4A06C33B-E97E-494F-B749-2F3419A39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527" y="2008760"/>
            <a:ext cx="909305" cy="1903476"/>
          </a:xfrm>
          <a:prstGeom prst="rect">
            <a:avLst/>
          </a:prstGeom>
        </p:spPr>
      </p:pic>
      <p:pic>
        <p:nvPicPr>
          <p:cNvPr id="7" name="Picture 6">
            <a:extLst>
              <a:ext uri="{FF2B5EF4-FFF2-40B4-BE49-F238E27FC236}">
                <a16:creationId xmlns:a16="http://schemas.microsoft.com/office/drawing/2014/main" id="{4FDE5E61-31FF-4567-9B56-4F6CBA5A7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805" y="2008760"/>
            <a:ext cx="1209346" cy="1913687"/>
          </a:xfrm>
          <a:prstGeom prst="rect">
            <a:avLst/>
          </a:prstGeom>
        </p:spPr>
      </p:pic>
    </p:spTree>
    <p:extLst>
      <p:ext uri="{BB962C8B-B14F-4D97-AF65-F5344CB8AC3E}">
        <p14:creationId xmlns:p14="http://schemas.microsoft.com/office/powerpoint/2010/main" val="19330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55192"/>
                <a:ext cx="7991400" cy="35989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3 Find the volume of Cone 3. </a:t>
                </a:r>
                <a:endParaRPr lang="en-US" sz="2800" dirty="0">
                  <a:solidFill>
                    <a:schemeClr val="tx1"/>
                  </a:solidFill>
                </a:endParaRPr>
              </a:p>
              <a:p>
                <a:r>
                  <a:rPr lang="en-US" sz="2800" dirty="0">
                    <a:solidFill>
                      <a:srgbClr val="5E5E5B"/>
                    </a:solidFill>
                  </a:rPr>
                  <a:t>Cone 3 is similar to Cone 1. The scale factor from Cone 3 to Cone 1 is 5:5 or 1:1. Because the two solids are similar and have a scale factor of 1:1, we know that the two solids are congruent. Congruent solids have the same volume, so the volume of Cone 3 is </a:t>
                </a:r>
                <a14:m>
                  <m:oMath xmlns:m="http://schemas.openxmlformats.org/officeDocument/2006/math">
                    <m:f>
                      <m:fPr>
                        <m:ctrlPr>
                          <a:rPr lang="en-US" sz="2800" i="1">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 </m:t>
                        </m:r>
                        <m:r>
                          <a:rPr lang="en-US" sz="2800" i="1">
                            <a:solidFill>
                              <a:srgbClr val="5E5E5B"/>
                            </a:solidFill>
                            <a:latin typeface="Cambria Math" panose="02040503050406030204" pitchFamily="18" charset="0"/>
                          </a:rPr>
                          <m:t>25</m:t>
                        </m:r>
                        <m:r>
                          <m:rPr>
                            <m:sty m:val="p"/>
                          </m:rPr>
                          <a:rPr lang="el-GR" sz="2800" i="0" dirty="0">
                            <a:solidFill>
                              <a:srgbClr val="5E5E5B"/>
                            </a:solidFill>
                            <a:latin typeface="Cambria Math" panose="02040503050406030204" pitchFamily="18" charset="0"/>
                          </a:rPr>
                          <m:t>π</m:t>
                        </m:r>
                        <m:rad>
                          <m:radPr>
                            <m:degHide m:val="on"/>
                            <m:ctrlPr>
                              <a:rPr lang="en-US" sz="2800" i="1" dirty="0">
                                <a:solidFill>
                                  <a:srgbClr val="5E5E5B"/>
                                </a:solidFill>
                                <a:latin typeface="Cambria Math" panose="02040503050406030204" pitchFamily="18" charset="0"/>
                                <a:ea typeface="Cambria Math" panose="02040503050406030204" pitchFamily="18" charset="0"/>
                              </a:rPr>
                            </m:ctrlPr>
                          </m:radPr>
                          <m:deg/>
                          <m:e>
                            <m:r>
                              <a:rPr lang="en-US" sz="2800" i="1" dirty="0">
                                <a:solidFill>
                                  <a:srgbClr val="5E5E5B"/>
                                </a:solidFill>
                                <a:latin typeface="Cambria Math" panose="02040503050406030204" pitchFamily="18" charset="0"/>
                                <a:ea typeface="Cambria Math" panose="02040503050406030204" pitchFamily="18" charset="0"/>
                              </a:rPr>
                              <m:t>1</m:t>
                            </m:r>
                            <m:r>
                              <a:rPr lang="en-US" sz="2800" b="0" i="1" dirty="0" smtClean="0">
                                <a:solidFill>
                                  <a:srgbClr val="5E5E5B"/>
                                </a:solidFill>
                                <a:latin typeface="Cambria Math" panose="02040503050406030204" pitchFamily="18" charset="0"/>
                                <a:ea typeface="Cambria Math" panose="02040503050406030204" pitchFamily="18" charset="0"/>
                              </a:rPr>
                              <m:t>1</m:t>
                            </m:r>
                            <m:r>
                              <a:rPr lang="en-US" sz="2800" i="1" dirty="0">
                                <a:solidFill>
                                  <a:srgbClr val="5E5E5B"/>
                                </a:solidFill>
                                <a:latin typeface="Cambria Math" panose="02040503050406030204" pitchFamily="18" charset="0"/>
                                <a:ea typeface="Cambria Math" panose="02040503050406030204" pitchFamily="18" charset="0"/>
                              </a:rPr>
                              <m:t>9</m:t>
                            </m:r>
                          </m:e>
                        </m:rad>
                      </m:num>
                      <m:den>
                        <m:r>
                          <a:rPr lang="en-US" sz="2800" i="1">
                            <a:solidFill>
                              <a:srgbClr val="5E5E5B"/>
                            </a:solidFill>
                            <a:latin typeface="Cambria Math" panose="02040503050406030204" pitchFamily="18" charset="0"/>
                          </a:rPr>
                          <m:t>3</m:t>
                        </m:r>
                      </m:den>
                    </m:f>
                  </m:oMath>
                </a14:m>
                <a:r>
                  <a:rPr lang="en-US" sz="2800" dirty="0">
                    <a:solidFill>
                      <a:srgbClr val="5E5E5B"/>
                    </a:solidFill>
                  </a:rPr>
                  <a:t>  cubic inches</a:t>
                </a:r>
                <a:r>
                  <a:rPr lang="en-US" sz="2800" dirty="0"/>
                  <a:t>.</a:t>
                </a:r>
                <a:endParaRPr lang="en-US" sz="2800" dirty="0">
                  <a:solidFill>
                    <a:srgbClr val="5E5E5B"/>
                  </a:solidFill>
                </a:endParaRP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4" y="1655192"/>
                <a:ext cx="7991400" cy="3598979"/>
              </a:xfrm>
              <a:prstGeom prst="rect">
                <a:avLst/>
              </a:prstGeom>
              <a:blipFill>
                <a:blip r:embed="rId2"/>
                <a:stretch>
                  <a:fillRect l="-1526" t="-1864" r="-198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00212E7-C676-43E1-AD1A-DB19288B7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004" y="2184754"/>
            <a:ext cx="823774" cy="1913687"/>
          </a:xfrm>
          <a:prstGeom prst="rect">
            <a:avLst/>
          </a:prstGeom>
        </p:spPr>
      </p:pic>
      <p:pic>
        <p:nvPicPr>
          <p:cNvPr id="6" name="Picture 5">
            <a:extLst>
              <a:ext uri="{FF2B5EF4-FFF2-40B4-BE49-F238E27FC236}">
                <a16:creationId xmlns:a16="http://schemas.microsoft.com/office/drawing/2014/main" id="{80C61B4B-7559-4030-A38B-DD88066BA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66" y="2184754"/>
            <a:ext cx="1209346" cy="1913687"/>
          </a:xfrm>
          <a:prstGeom prst="rect">
            <a:avLst/>
          </a:prstGeom>
        </p:spPr>
      </p:pic>
    </p:spTree>
    <p:extLst>
      <p:ext uri="{BB962C8B-B14F-4D97-AF65-F5344CB8AC3E}">
        <p14:creationId xmlns:p14="http://schemas.microsoft.com/office/powerpoint/2010/main" val="1592427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7871326" cy="1066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three prisms are similar. Find the exact volume of each prism. </a:t>
            </a:r>
            <a:endParaRPr lang="en-US" sz="2800">
              <a:solidFill>
                <a:srgbClr val="5E5E5B"/>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5514" y="3114695"/>
            <a:ext cx="1549995" cy="19981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154" y="3044226"/>
            <a:ext cx="1913048" cy="20686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837" y="3138726"/>
            <a:ext cx="967579" cy="1337019"/>
          </a:xfrm>
          <a:prstGeom prst="rect">
            <a:avLst/>
          </a:prstGeom>
        </p:spPr>
      </p:pic>
    </p:spTree>
    <p:extLst>
      <p:ext uri="{BB962C8B-B14F-4D97-AF65-F5344CB8AC3E}">
        <p14:creationId xmlns:p14="http://schemas.microsoft.com/office/powerpoint/2010/main" val="2348999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Use Similar Solids to Find Volume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7871326" cy="1066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 three prisms are similar. Find the exact volume of each prism. </a:t>
            </a:r>
            <a:endParaRPr lang="en-US" sz="2800">
              <a:solidFill>
                <a:srgbClr val="5E5E5B"/>
              </a:solidFill>
            </a:endParaRPr>
          </a:p>
        </p:txBody>
      </p:sp>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3" y="3345374"/>
            <a:ext cx="3812332"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Prism 1: </a:t>
            </a:r>
            <a:r>
              <a:rPr lang="en-US" sz="2800" i="1" dirty="0">
                <a:solidFill>
                  <a:srgbClr val="FF0000"/>
                </a:solidFill>
              </a:rPr>
              <a:t>V</a:t>
            </a:r>
            <a:r>
              <a:rPr lang="en-US" sz="2800" dirty="0">
                <a:solidFill>
                  <a:srgbClr val="FF0000"/>
                </a:solidFill>
              </a:rPr>
              <a:t> = 46.5 ft</a:t>
            </a:r>
            <a:r>
              <a:rPr lang="en-US" sz="2800" baseline="30000" dirty="0">
                <a:solidFill>
                  <a:srgbClr val="FF0000"/>
                </a:solidFill>
              </a:rPr>
              <a:t>3</a:t>
            </a:r>
            <a:r>
              <a:rPr lang="en-US" sz="2800" dirty="0">
                <a:solidFill>
                  <a:srgbClr val="FF0000"/>
                </a:solidFill>
              </a:rPr>
              <a:t>	 </a:t>
            </a:r>
          </a:p>
        </p:txBody>
      </p:sp>
      <p:sp>
        <p:nvSpPr>
          <p:cNvPr id="9" name="Content Placeholder 2">
            <a:extLst>
              <a:ext uri="{FF2B5EF4-FFF2-40B4-BE49-F238E27FC236}">
                <a16:creationId xmlns:a16="http://schemas.microsoft.com/office/drawing/2014/main" id="{49C1DBD9-32BF-E948-A5DF-6D4B93F33359}"/>
              </a:ext>
            </a:extLst>
          </p:cNvPr>
          <p:cNvSpPr txBox="1">
            <a:spLocks/>
          </p:cNvSpPr>
          <p:nvPr/>
        </p:nvSpPr>
        <p:spPr>
          <a:xfrm>
            <a:off x="459873" y="3953700"/>
            <a:ext cx="3812331"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Prism 2: </a:t>
            </a:r>
            <a:r>
              <a:rPr lang="en-US" sz="2800" i="1" dirty="0">
                <a:solidFill>
                  <a:srgbClr val="FF0000"/>
                </a:solidFill>
              </a:rPr>
              <a:t>V</a:t>
            </a:r>
            <a:r>
              <a:rPr lang="en-US" sz="2800" dirty="0">
                <a:solidFill>
                  <a:srgbClr val="FF0000"/>
                </a:solidFill>
              </a:rPr>
              <a:t> = 5.8125 ft</a:t>
            </a:r>
            <a:r>
              <a:rPr lang="en-US" sz="2800" baseline="30000" dirty="0">
                <a:solidFill>
                  <a:srgbClr val="FF0000"/>
                </a:solidFill>
              </a:rPr>
              <a:t>3</a:t>
            </a:r>
            <a:r>
              <a:rPr lang="en-US" sz="2800" dirty="0">
                <a:solidFill>
                  <a:srgbClr val="FF0000"/>
                </a:solidFill>
              </a:rPr>
              <a:t>	 </a:t>
            </a:r>
          </a:p>
        </p:txBody>
      </p:sp>
      <p:sp>
        <p:nvSpPr>
          <p:cNvPr id="11" name="Content Placeholder 2">
            <a:extLst>
              <a:ext uri="{FF2B5EF4-FFF2-40B4-BE49-F238E27FC236}">
                <a16:creationId xmlns:a16="http://schemas.microsoft.com/office/drawing/2014/main" id="{49C1DBD9-32BF-E948-A5DF-6D4B93F33359}"/>
              </a:ext>
            </a:extLst>
          </p:cNvPr>
          <p:cNvSpPr txBox="1">
            <a:spLocks/>
          </p:cNvSpPr>
          <p:nvPr/>
        </p:nvSpPr>
        <p:spPr>
          <a:xfrm>
            <a:off x="459873" y="4646565"/>
            <a:ext cx="4199213"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Prism 3: </a:t>
            </a:r>
            <a:r>
              <a:rPr lang="en-US" sz="2800" i="1" dirty="0">
                <a:solidFill>
                  <a:srgbClr val="FF0000"/>
                </a:solidFill>
              </a:rPr>
              <a:t>V</a:t>
            </a:r>
            <a:r>
              <a:rPr lang="en-US" sz="2800" dirty="0">
                <a:solidFill>
                  <a:srgbClr val="FF0000"/>
                </a:solidFill>
              </a:rPr>
              <a:t> = 46.5 ft</a:t>
            </a:r>
            <a:r>
              <a:rPr lang="en-US" sz="2800" baseline="30000" dirty="0">
                <a:solidFill>
                  <a:srgbClr val="FF0000"/>
                </a:solidFill>
              </a:rPr>
              <a:t>3</a:t>
            </a:r>
            <a:r>
              <a:rPr lang="en-US" sz="2800" dirty="0">
                <a:solidFill>
                  <a:srgbClr val="FF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514" y="3114695"/>
            <a:ext cx="1549995" cy="19981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154" y="3044226"/>
            <a:ext cx="1913048" cy="20686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8837" y="3138726"/>
            <a:ext cx="967579" cy="1337019"/>
          </a:xfrm>
          <a:prstGeom prst="rect">
            <a:avLst/>
          </a:prstGeom>
        </p:spPr>
      </p:pic>
    </p:spTree>
    <p:extLst>
      <p:ext uri="{BB962C8B-B14F-4D97-AF65-F5344CB8AC3E}">
        <p14:creationId xmlns:p14="http://schemas.microsoft.com/office/powerpoint/2010/main" val="148951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1" y="1655191"/>
            <a:ext cx="9210601" cy="26868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b="1" dirty="0">
                <a:solidFill>
                  <a:schemeClr val="tx1"/>
                </a:solidFill>
              </a:rPr>
              <a:t>Two similar rectangular prisms with square bases have surface areas of 98 square centimeters and 18 square centimeters. If one base edge of the larger rectangular prism measures 9 centimeters, what is the perimeter of one base of the smaller prism?</a:t>
            </a:r>
          </a:p>
        </p:txBody>
      </p:sp>
    </p:spTree>
    <p:extLst>
      <p:ext uri="{BB962C8B-B14F-4D97-AF65-F5344CB8AC3E}">
        <p14:creationId xmlns:p14="http://schemas.microsoft.com/office/powerpoint/2010/main" val="1295182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1" y="1655191"/>
            <a:ext cx="9210601" cy="7643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dirty="0"/>
              <a:t>First, find the scale factor. </a:t>
            </a:r>
            <a:endParaRPr lang="en-US" sz="2800" dirty="0">
              <a:solidFill>
                <a:srgbClr val="5E5E5B"/>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157790574"/>
                  </p:ext>
                </p:extLst>
              </p:nvPr>
            </p:nvGraphicFramePr>
            <p:xfrm>
              <a:off x="459872" y="2521152"/>
              <a:ext cx="8393538" cy="863854"/>
            </p:xfrm>
            <a:graphic>
              <a:graphicData uri="http://schemas.openxmlformats.org/drawingml/2006/table">
                <a:tbl>
                  <a:tblPr firstRow="1" bandRow="1">
                    <a:tableStyleId>{5C22544A-7EE6-4342-B048-85BDC9FD1C3A}</a:tableStyleId>
                  </a:tblPr>
                  <a:tblGrid>
                    <a:gridCol w="8393538">
                      <a:extLst>
                        <a:ext uri="{9D8B030D-6E8A-4147-A177-3AD203B41FA5}">
                          <a16:colId xmlns:a16="http://schemas.microsoft.com/office/drawing/2014/main" val="1325506017"/>
                        </a:ext>
                      </a:extLst>
                    </a:gridCol>
                  </a:tblGrid>
                  <a:tr h="81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800" b="0" i="1" kern="1200" smtClean="0">
                                      <a:solidFill>
                                        <a:srgbClr val="5E5E5B"/>
                                      </a:solidFill>
                                      <a:latin typeface="Cambria Math" panose="02040503050406030204" pitchFamily="18" charset="0"/>
                                      <a:ea typeface="Cambria Math" panose="02040503050406030204" pitchFamily="18" charset="0"/>
                                      <a:cs typeface="+mn-cs"/>
                                    </a:rPr>
                                  </m:ctrlPr>
                                </m:fPr>
                                <m:num>
                                  <m:r>
                                    <m:rPr>
                                      <m:nor/>
                                    </m:rPr>
                                    <a:rPr lang="en-US" sz="2800" b="0" i="1"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surface</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larger</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prism</m:t>
                                  </m:r>
                                </m:num>
                                <m:den>
                                  <m:r>
                                    <m:rPr>
                                      <m:nor/>
                                    </m:rPr>
                                    <a:rPr lang="en-US" sz="2800" b="0" i="1"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surface</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area</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of</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smaller</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 </m:t>
                                  </m:r>
                                  <m:r>
                                    <m:rPr>
                                      <m:nor/>
                                    </m:rPr>
                                    <a:rPr lang="en-US" sz="2800" b="0" i="0" kern="1200" smtClean="0">
                                      <a:solidFill>
                                        <a:srgbClr val="5E5E5B"/>
                                      </a:solidFill>
                                      <a:latin typeface="Cambria Math" panose="02040503050406030204" pitchFamily="18" charset="0"/>
                                      <a:ea typeface="Cambria Math" panose="02040503050406030204" pitchFamily="18" charset="0"/>
                                      <a:cs typeface="+mn-cs"/>
                                    </a:rPr>
                                    <m:t>prism</m:t>
                                  </m:r>
                                </m:den>
                              </m:f>
                            </m:oMath>
                          </a14:m>
                          <a:r>
                            <a:rPr lang="en-US" sz="2800" b="0" i="1" dirty="0">
                              <a:solidFill>
                                <a:srgbClr val="5E5E5B"/>
                              </a:solidFill>
                              <a:latin typeface="Cambria Math" panose="02040503050406030204" pitchFamily="18" charset="0"/>
                              <a:ea typeface="Cambria Math" panose="02040503050406030204" pitchFamily="18" charset="0"/>
                            </a:rPr>
                            <a:t> </a:t>
                          </a:r>
                          <a:r>
                            <a:rPr lang="en-US" sz="2800" b="0" i="0" dirty="0">
                              <a:solidFill>
                                <a:srgbClr val="5E5E5B"/>
                              </a:solidFill>
                              <a:latin typeface="Cambria Math" panose="02040503050406030204" pitchFamily="18" charset="0"/>
                              <a:ea typeface="Cambria Math" panose="02040503050406030204" pitchFamily="18" charset="0"/>
                            </a:rPr>
                            <a:t>=</a:t>
                          </a:r>
                          <a:r>
                            <a:rPr lang="en-US" sz="2800" b="0" i="1"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98</m:t>
                                  </m:r>
                                </m:num>
                                <m:den>
                                  <m:r>
                                    <a:rPr lang="en-US" sz="2800" b="0" i="1" smtClean="0">
                                      <a:solidFill>
                                        <a:srgbClr val="5E5E5B"/>
                                      </a:solidFill>
                                      <a:latin typeface="Cambria Math" panose="02040503050406030204" pitchFamily="18" charset="0"/>
                                      <a:ea typeface="Cambria Math" panose="02040503050406030204" pitchFamily="18" charset="0"/>
                                    </a:rPr>
                                    <m:t>18</m:t>
                                  </m:r>
                                </m:den>
                              </m:f>
                            </m:oMath>
                          </a14:m>
                          <a:r>
                            <a:rPr lang="en-US" sz="2800" b="0" i="1" baseline="0" dirty="0">
                              <a:solidFill>
                                <a:srgbClr val="5E5E5B"/>
                              </a:solidFill>
                              <a:latin typeface="Cambria Math" panose="02040503050406030204" pitchFamily="18" charset="0"/>
                              <a:ea typeface="Cambria Math" panose="02040503050406030204" pitchFamily="18" charset="0"/>
                            </a:rPr>
                            <a:t> </a:t>
                          </a:r>
                          <a:r>
                            <a:rPr lang="en-US" sz="2800" b="0" i="0" baseline="0"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49</m:t>
                                  </m:r>
                                </m:num>
                                <m:den>
                                  <m:r>
                                    <a:rPr lang="en-US" sz="2800" b="0" i="1" smtClean="0">
                                      <a:solidFill>
                                        <a:srgbClr val="5E5E5B"/>
                                      </a:solidFill>
                                      <a:latin typeface="Cambria Math" panose="02040503050406030204" pitchFamily="18" charset="0"/>
                                      <a:ea typeface="Cambria Math" panose="02040503050406030204" pitchFamily="18" charset="0"/>
                                    </a:rPr>
                                    <m:t>9</m:t>
                                  </m:r>
                                </m:den>
                              </m:f>
                            </m:oMath>
                          </a14:m>
                          <a:r>
                            <a:rPr lang="en-US" sz="2800" b="0" i="0" baseline="0" dirty="0">
                              <a:solidFill>
                                <a:srgbClr val="5E5E5B"/>
                              </a:solidFill>
                              <a:latin typeface="Cambria Math" panose="02040503050406030204" pitchFamily="18" charset="0"/>
                              <a:ea typeface="Cambria Math" panose="02040503050406030204" pitchFamily="18" charset="0"/>
                            </a:rPr>
                            <a:t> =</a:t>
                          </a:r>
                          <a:r>
                            <a:rPr lang="en-US" sz="2800" b="0" i="1" baseline="0" dirty="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800" b="0" i="1" smtClean="0">
                                      <a:solidFill>
                                        <a:srgbClr val="5E5E5B"/>
                                      </a:solidFill>
                                      <a:latin typeface="Cambria Math" panose="02040503050406030204" pitchFamily="18" charset="0"/>
                                      <a:ea typeface="Cambria Math" panose="02040503050406030204" pitchFamily="18" charset="0"/>
                                    </a:rPr>
                                  </m:ctrlPr>
                                </m:sSupPr>
                                <m:e>
                                  <m:d>
                                    <m:dPr>
                                      <m:ctrlPr>
                                        <a:rPr lang="en-US" sz="2800" b="0" i="1" smtClean="0">
                                          <a:solidFill>
                                            <a:srgbClr val="5E5E5B"/>
                                          </a:solidFill>
                                          <a:latin typeface="Cambria Math" panose="02040503050406030204" pitchFamily="18" charset="0"/>
                                          <a:ea typeface="Cambria Math" panose="02040503050406030204" pitchFamily="18" charset="0"/>
                                        </a:rPr>
                                      </m:ctrlPr>
                                    </m:dPr>
                                    <m:e>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7</m:t>
                                          </m:r>
                                        </m:num>
                                        <m:den>
                                          <m:r>
                                            <a:rPr lang="en-US" sz="2800" b="0" i="1" smtClean="0">
                                              <a:solidFill>
                                                <a:srgbClr val="5E5E5B"/>
                                              </a:solidFill>
                                              <a:latin typeface="Cambria Math" panose="02040503050406030204" pitchFamily="18" charset="0"/>
                                              <a:ea typeface="Cambria Math" panose="02040503050406030204" pitchFamily="18" charset="0"/>
                                            </a:rPr>
                                            <m:t>3</m:t>
                                          </m:r>
                                        </m:den>
                                      </m:f>
                                    </m:e>
                                  </m:d>
                                </m:e>
                                <m:sup>
                                  <m:r>
                                    <a:rPr lang="en-US" sz="2800" b="0" i="1" smtClean="0">
                                      <a:solidFill>
                                        <a:srgbClr val="5E5E5B"/>
                                      </a:solidFill>
                                      <a:latin typeface="Cambria Math" panose="02040503050406030204" pitchFamily="18" charset="0"/>
                                      <a:ea typeface="Cambria Math" panose="02040503050406030204" pitchFamily="18" charset="0"/>
                                    </a:rPr>
                                    <m:t>2</m:t>
                                  </m:r>
                                </m:sup>
                              </m:sSup>
                            </m:oMath>
                          </a14:m>
                          <a:endParaRPr lang="en-US" sz="2800" b="0" i="1" dirty="0">
                            <a:solidFill>
                              <a:srgbClr val="5E5E5B"/>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157790574"/>
                  </p:ext>
                </p:extLst>
              </p:nvPr>
            </p:nvGraphicFramePr>
            <p:xfrm>
              <a:off x="459872" y="2521152"/>
              <a:ext cx="8393538" cy="863854"/>
            </p:xfrm>
            <a:graphic>
              <a:graphicData uri="http://schemas.openxmlformats.org/drawingml/2006/table">
                <a:tbl>
                  <a:tblPr firstRow="1" bandRow="1">
                    <a:tableStyleId>{5C22544A-7EE6-4342-B048-85BDC9FD1C3A}</a:tableStyleId>
                  </a:tblPr>
                  <a:tblGrid>
                    <a:gridCol w="8393538">
                      <a:extLst>
                        <a:ext uri="{9D8B030D-6E8A-4147-A177-3AD203B41FA5}">
                          <a16:colId xmlns:a16="http://schemas.microsoft.com/office/drawing/2014/main" val="1325506017"/>
                        </a:ext>
                      </a:extLst>
                    </a:gridCol>
                  </a:tblGrid>
                  <a:tr h="86385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a:stretch>
                        </a:blipFill>
                      </a:tcPr>
                    </a:tc>
                    <a:extLst>
                      <a:ext uri="{0D108BD9-81ED-4DB2-BD59-A6C34878D82A}">
                        <a16:rowId xmlns:a16="http://schemas.microsoft.com/office/drawing/2014/main" val="2899912162"/>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3863373"/>
                <a:ext cx="4387899" cy="705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solidFill>
                      <a:srgbClr val="5E5E5B"/>
                    </a:solidFill>
                  </a:rPr>
                  <a:t>The scale factor is </a:t>
                </a:r>
                <a14:m>
                  <m:oMath xmlns:m="http://schemas.openxmlformats.org/officeDocument/2006/math">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7</m:t>
                        </m:r>
                      </m:num>
                      <m:den>
                        <m:r>
                          <a:rPr lang="en-US" sz="2800" b="0" i="1" smtClean="0">
                            <a:solidFill>
                              <a:srgbClr val="5E5E5B"/>
                            </a:solidFill>
                            <a:latin typeface="Cambria Math" panose="02040503050406030204" pitchFamily="18" charset="0"/>
                          </a:rPr>
                          <m:t>3</m:t>
                        </m:r>
                      </m:den>
                    </m:f>
                  </m:oMath>
                </a14:m>
                <a:r>
                  <a:rPr lang="en-US" sz="2800" dirty="0">
                    <a:solidFill>
                      <a:srgbClr val="5E5E5B"/>
                    </a:solidFill>
                  </a:rPr>
                  <a:t> .</a:t>
                </a: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2" y="3863373"/>
                <a:ext cx="4387899" cy="705033"/>
              </a:xfrm>
              <a:prstGeom prst="rect">
                <a:avLst/>
              </a:prstGeom>
              <a:blipFill>
                <a:blip r:embed="rId3"/>
                <a:stretch>
                  <a:fillRect l="-2778" b="-8696"/>
                </a:stretch>
              </a:blipFill>
            </p:spPr>
            <p:txBody>
              <a:bodyPr/>
              <a:lstStyle/>
              <a:p>
                <a:r>
                  <a:rPr lang="en-US">
                    <a:noFill/>
                  </a:rPr>
                  <a:t> </a:t>
                </a:r>
              </a:p>
            </p:txBody>
          </p:sp>
        </mc:Fallback>
      </mc:AlternateContent>
    </p:spTree>
    <p:extLst>
      <p:ext uri="{BB962C8B-B14F-4D97-AF65-F5344CB8AC3E}">
        <p14:creationId xmlns:p14="http://schemas.microsoft.com/office/powerpoint/2010/main" val="202068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655191"/>
            <a:ext cx="9177614" cy="609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dirty="0">
                <a:solidFill>
                  <a:srgbClr val="5E5E5B"/>
                </a:solidFill>
              </a:rPr>
              <a:t>Then, find the length of the base edge of the small prism.</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052496043"/>
                  </p:ext>
                </p:extLst>
              </p:nvPr>
            </p:nvGraphicFramePr>
            <p:xfrm>
              <a:off x="459869" y="2650963"/>
              <a:ext cx="10048473" cy="2556452"/>
            </p:xfrm>
            <a:graphic>
              <a:graphicData uri="http://schemas.openxmlformats.org/drawingml/2006/table">
                <a:tbl>
                  <a:tblPr firstRow="1" bandRow="1">
                    <a:tableStyleId>{5C22544A-7EE6-4342-B048-85BDC9FD1C3A}</a:tableStyleId>
                  </a:tblPr>
                  <a:tblGrid>
                    <a:gridCol w="5785067">
                      <a:extLst>
                        <a:ext uri="{9D8B030D-6E8A-4147-A177-3AD203B41FA5}">
                          <a16:colId xmlns:a16="http://schemas.microsoft.com/office/drawing/2014/main" val="1325506017"/>
                        </a:ext>
                      </a:extLst>
                    </a:gridCol>
                    <a:gridCol w="4263406">
                      <a:extLst>
                        <a:ext uri="{9D8B030D-6E8A-4147-A177-3AD203B41FA5}">
                          <a16:colId xmlns:a16="http://schemas.microsoft.com/office/drawing/2014/main" val="757333580"/>
                        </a:ext>
                      </a:extLst>
                    </a:gridCol>
                  </a:tblGrid>
                  <a:tr h="81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800" b="0" i="1" kern="1200" smtClean="0">
                                      <a:solidFill>
                                        <a:srgbClr val="5E5E5B"/>
                                      </a:solidFill>
                                      <a:latin typeface="Cambria Math" panose="02040503050406030204" pitchFamily="18" charset="0"/>
                                      <a:ea typeface="+mn-ea"/>
                                      <a:cs typeface="+mn-cs"/>
                                    </a:rPr>
                                  </m:ctrlPr>
                                </m:fPr>
                                <m:num>
                                  <m:r>
                                    <m:rPr>
                                      <m:nor/>
                                    </m:rPr>
                                    <a:rPr lang="en-IN" sz="2800" b="0" i="0" kern="1200" smtClean="0">
                                      <a:solidFill>
                                        <a:srgbClr val="5E5E5B"/>
                                      </a:solidFill>
                                      <a:latin typeface="Cambria Math" panose="02040503050406030204" pitchFamily="18" charset="0"/>
                                      <a:ea typeface="+mn-ea"/>
                                      <a:cs typeface="+mn-cs"/>
                                    </a:rPr>
                                    <m:t>base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edge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of</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larger</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prism</m:t>
                                  </m:r>
                                </m:num>
                                <m:den>
                                  <m:r>
                                    <m:rPr>
                                      <m:nor/>
                                    </m:rPr>
                                    <a:rPr lang="en-IN" sz="2800" b="0" i="0" kern="1200" smtClean="0">
                                      <a:solidFill>
                                        <a:srgbClr val="5E5E5B"/>
                                      </a:solidFill>
                                      <a:latin typeface="Cambria Math" panose="02040503050406030204" pitchFamily="18" charset="0"/>
                                      <a:ea typeface="+mn-ea"/>
                                      <a:cs typeface="+mn-cs"/>
                                    </a:rPr>
                                    <m:t>base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edge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of</m:t>
                                  </m:r>
                                  <m:r>
                                    <m:rPr>
                                      <m:nor/>
                                    </m:rPr>
                                    <a:rPr lang="en-IN" sz="2800" b="0" i="0" kern="1200" smtClean="0">
                                      <a:solidFill>
                                        <a:srgbClr val="5E5E5B"/>
                                      </a:solidFill>
                                      <a:latin typeface="Cambria Math" panose="02040503050406030204" pitchFamily="18" charset="0"/>
                                      <a:ea typeface="+mn-ea"/>
                                      <a:cs typeface="+mn-cs"/>
                                    </a:rPr>
                                    <m:t> </m:t>
                                  </m:r>
                                  <m:r>
                                    <m:rPr>
                                      <m:nor/>
                                    </m:rPr>
                                    <a:rPr lang="en-US" sz="2800" b="0" i="0" kern="1200" smtClean="0">
                                      <a:solidFill>
                                        <a:srgbClr val="5E5E5B"/>
                                      </a:solidFill>
                                      <a:latin typeface="Cambria Math" panose="02040503050406030204" pitchFamily="18" charset="0"/>
                                      <a:ea typeface="+mn-ea"/>
                                      <a:cs typeface="+mn-cs"/>
                                    </a:rPr>
                                    <m:t>smaller</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prism</m:t>
                                  </m:r>
                                </m:den>
                              </m:f>
                            </m:oMath>
                          </a14:m>
                          <a:r>
                            <a:rPr lang="en-US" sz="2800" b="0" i="1"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7</m:t>
                                  </m:r>
                                </m:num>
                                <m:den>
                                  <m:r>
                                    <a:rPr lang="en-US" sz="2800" b="0" i="1" smtClean="0">
                                      <a:solidFill>
                                        <a:srgbClr val="5E5E5B"/>
                                      </a:solidFill>
                                      <a:latin typeface="Cambria Math" panose="02040503050406030204" pitchFamily="18" charset="0"/>
                                    </a:rPr>
                                    <m:t>3</m:t>
                                  </m:r>
                                </m:den>
                              </m:f>
                            </m:oMath>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The scale factor is </a:t>
                          </a:r>
                          <a14:m>
                            <m:oMath xmlns:m="http://schemas.openxmlformats.org/officeDocument/2006/math">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3</m:t>
                                  </m:r>
                                </m:den>
                              </m:f>
                            </m:oMath>
                          </a14:m>
                          <a:r>
                            <a:rPr lang="en-US" sz="2800" b="0" i="0" u="none" strike="noStrike" kern="1200" baseline="0" dirty="0">
                              <a:solidFill>
                                <a:srgbClr val="0070C0"/>
                              </a:solidFill>
                              <a:latin typeface="+mn-lt"/>
                              <a:ea typeface="+mn-ea"/>
                              <a:cs typeface="+mn-cs"/>
                            </a:rPr>
                            <a:t>. </a:t>
                          </a:r>
                          <a:endParaRPr lang="en-US" sz="2800" b="0" i="1" dirty="0">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75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800" b="0" i="1" kern="1200" smtClean="0">
                                      <a:solidFill>
                                        <a:srgbClr val="5E5E5B"/>
                                      </a:solidFill>
                                      <a:latin typeface="Cambria Math" panose="02040503050406030204" pitchFamily="18" charset="0"/>
                                      <a:ea typeface="+mn-ea"/>
                                      <a:cs typeface="+mn-cs"/>
                                    </a:rPr>
                                  </m:ctrlPr>
                                </m:fPr>
                                <m:num>
                                  <m:r>
                                    <m:rPr>
                                      <m:nor/>
                                    </m:rPr>
                                    <a:rPr lang="en-US" sz="2800" b="0" i="1" kern="1200" smtClean="0">
                                      <a:solidFill>
                                        <a:srgbClr val="5E5E5B"/>
                                      </a:solidFill>
                                      <a:latin typeface="Cambria Math" panose="02040503050406030204" pitchFamily="18" charset="0"/>
                                      <a:ea typeface="+mn-ea"/>
                                      <a:cs typeface="+mn-cs"/>
                                    </a:rPr>
                                    <m:t>  </m:t>
                                  </m:r>
                                  <m:r>
                                    <m:rPr>
                                      <m:nor/>
                                    </m:rPr>
                                    <a:rPr lang="en-US" sz="2800" b="0" i="0" kern="1200" smtClean="0">
                                      <a:solidFill>
                                        <a:srgbClr val="5E5E5B"/>
                                      </a:solidFill>
                                      <a:latin typeface="Cambria Math" panose="02040503050406030204" pitchFamily="18" charset="0"/>
                                      <a:ea typeface="+mn-ea"/>
                                      <a:cs typeface="+mn-cs"/>
                                    </a:rPr>
                                    <m:t>9</m:t>
                                  </m:r>
                                </m:num>
                                <m:den>
                                  <m:r>
                                    <m:rPr>
                                      <m:nor/>
                                    </m:rPr>
                                    <a:rPr lang="en-IN" sz="2800" b="0" i="0" kern="1200" smtClean="0">
                                      <a:solidFill>
                                        <a:srgbClr val="5E5E5B"/>
                                      </a:solidFill>
                                      <a:latin typeface="Cambria Math" panose="02040503050406030204" pitchFamily="18" charset="0"/>
                                      <a:ea typeface="+mn-ea"/>
                                      <a:cs typeface="+mn-cs"/>
                                    </a:rPr>
                                    <m:t>base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edge</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of</m:t>
                                  </m:r>
                                  <m:r>
                                    <m:rPr>
                                      <m:nor/>
                                    </m:rPr>
                                    <a:rPr lang="en-IN" sz="2800" b="0" i="0" kern="1200" smtClean="0">
                                      <a:solidFill>
                                        <a:srgbClr val="5E5E5B"/>
                                      </a:solidFill>
                                      <a:latin typeface="Cambria Math" panose="02040503050406030204" pitchFamily="18" charset="0"/>
                                      <a:ea typeface="+mn-ea"/>
                                      <a:cs typeface="+mn-cs"/>
                                    </a:rPr>
                                    <m:t> </m:t>
                                  </m:r>
                                  <m:r>
                                    <m:rPr>
                                      <m:nor/>
                                    </m:rPr>
                                    <a:rPr lang="en-US" sz="2800" b="0" i="0" kern="1200" smtClean="0">
                                      <a:solidFill>
                                        <a:srgbClr val="5E5E5B"/>
                                      </a:solidFill>
                                      <a:latin typeface="Cambria Math" panose="02040503050406030204" pitchFamily="18" charset="0"/>
                                      <a:ea typeface="+mn-ea"/>
                                      <a:cs typeface="+mn-cs"/>
                                    </a:rPr>
                                    <m:t>smaller</m:t>
                                  </m:r>
                                  <m:r>
                                    <m:rPr>
                                      <m:nor/>
                                    </m:rPr>
                                    <a:rPr lang="en-IN" sz="2800" b="0" i="0" kern="1200" smtClean="0">
                                      <a:solidFill>
                                        <a:srgbClr val="5E5E5B"/>
                                      </a:solidFill>
                                      <a:latin typeface="Cambria Math" panose="02040503050406030204" pitchFamily="18" charset="0"/>
                                      <a:ea typeface="+mn-ea"/>
                                      <a:cs typeface="+mn-cs"/>
                                    </a:rPr>
                                    <m:t> </m:t>
                                  </m:r>
                                  <m:r>
                                    <m:rPr>
                                      <m:nor/>
                                    </m:rPr>
                                    <a:rPr lang="en-IN" sz="2800" b="0" i="0" kern="1200" smtClean="0">
                                      <a:solidFill>
                                        <a:srgbClr val="5E5E5B"/>
                                      </a:solidFill>
                                      <a:latin typeface="Cambria Math" panose="02040503050406030204" pitchFamily="18" charset="0"/>
                                      <a:ea typeface="+mn-ea"/>
                                      <a:cs typeface="+mn-cs"/>
                                    </a:rPr>
                                    <m:t>prism</m:t>
                                  </m:r>
                                </m:den>
                              </m:f>
                            </m:oMath>
                          </a14:m>
                          <a:r>
                            <a:rPr lang="en-US" sz="2800" b="0" i="1"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7</m:t>
                                  </m:r>
                                </m:num>
                                <m:den>
                                  <m:r>
                                    <a:rPr lang="en-US" sz="2800" b="0" i="1" smtClean="0">
                                      <a:solidFill>
                                        <a:srgbClr val="5E5E5B"/>
                                      </a:solidFill>
                                      <a:latin typeface="Cambria Math" panose="02040503050406030204" pitchFamily="18" charset="0"/>
                                    </a:rPr>
                                    <m:t>3</m:t>
                                  </m:r>
                                </m:den>
                              </m:f>
                            </m:oMath>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Substitute.</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4882119"/>
                      </a:ext>
                    </a:extLst>
                  </a:tr>
                  <a:tr h="813984">
                    <a:tc>
                      <a:txBody>
                        <a:bodyPr/>
                        <a:lstStyle/>
                        <a:p>
                          <a:r>
                            <a:rPr lang="en-IN" sz="2800" b="0" i="0" u="none" strike="noStrike" kern="1200" baseline="0" dirty="0">
                              <a:solidFill>
                                <a:srgbClr val="5E5E5B"/>
                              </a:solidFill>
                              <a:latin typeface="+mn-lt"/>
                              <a:ea typeface="+mn-ea"/>
                              <a:cs typeface="+mn-cs"/>
                            </a:rPr>
                            <a:t>  base edge of small prism </a:t>
                          </a:r>
                          <a:r>
                            <a:rPr lang="en-US" sz="2800" b="0" i="1"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27</m:t>
                                  </m:r>
                                </m:num>
                                <m:den>
                                  <m:r>
                                    <a:rPr lang="en-US" sz="2800" b="0" i="1" smtClean="0">
                                      <a:solidFill>
                                        <a:srgbClr val="5E5E5B"/>
                                      </a:solidFill>
                                      <a:latin typeface="Cambria Math" panose="02040503050406030204" pitchFamily="18" charset="0"/>
                                    </a:rPr>
                                    <m:t>7</m:t>
                                  </m:r>
                                </m:den>
                              </m:f>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Use a proportion.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1102470"/>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052496043"/>
                  </p:ext>
                </p:extLst>
              </p:nvPr>
            </p:nvGraphicFramePr>
            <p:xfrm>
              <a:off x="459869" y="2650963"/>
              <a:ext cx="10048473" cy="2556452"/>
            </p:xfrm>
            <a:graphic>
              <a:graphicData uri="http://schemas.openxmlformats.org/drawingml/2006/table">
                <a:tbl>
                  <a:tblPr firstRow="1" bandRow="1">
                    <a:tableStyleId>{5C22544A-7EE6-4342-B048-85BDC9FD1C3A}</a:tableStyleId>
                  </a:tblPr>
                  <a:tblGrid>
                    <a:gridCol w="5785067">
                      <a:extLst>
                        <a:ext uri="{9D8B030D-6E8A-4147-A177-3AD203B41FA5}">
                          <a16:colId xmlns:a16="http://schemas.microsoft.com/office/drawing/2014/main" val="1325506017"/>
                        </a:ext>
                      </a:extLst>
                    </a:gridCol>
                    <a:gridCol w="4263406">
                      <a:extLst>
                        <a:ext uri="{9D8B030D-6E8A-4147-A177-3AD203B41FA5}">
                          <a16:colId xmlns:a16="http://schemas.microsoft.com/office/drawing/2014/main" val="757333580"/>
                        </a:ext>
                      </a:extLst>
                    </a:gridCol>
                  </a:tblGrid>
                  <a:tr h="866775">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73762" b="-196503"/>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35571" b="-196503"/>
                          </a:stretch>
                        </a:blipFill>
                      </a:tcPr>
                    </a:tc>
                    <a:extLst>
                      <a:ext uri="{0D108BD9-81ED-4DB2-BD59-A6C34878D82A}">
                        <a16:rowId xmlns:a16="http://schemas.microsoft.com/office/drawing/2014/main" val="2899912162"/>
                      </a:ext>
                    </a:extLst>
                  </a:tr>
                  <a:tr h="875693">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99306" r="-73762" b="-95139"/>
                          </a:stretch>
                        </a:blipFill>
                      </a:tcPr>
                    </a:tc>
                    <a:tc>
                      <a:txBody>
                        <a:bodyPr/>
                        <a:lstStyle/>
                        <a:p>
                          <a:r>
                            <a:rPr lang="en-US" sz="2800" b="0" i="0" u="none" strike="noStrike" kern="1200" baseline="0" dirty="0">
                              <a:solidFill>
                                <a:srgbClr val="0070C0"/>
                              </a:solidFill>
                              <a:latin typeface="+mn-lt"/>
                              <a:ea typeface="+mn-ea"/>
                              <a:cs typeface="+mn-cs"/>
                            </a:rPr>
                            <a:t>Substitute.</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4882119"/>
                      </a:ext>
                    </a:extLst>
                  </a:tr>
                  <a:tr h="813984">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214179" r="-73762" b="-2239"/>
                          </a:stretch>
                        </a:blipFill>
                      </a:tcPr>
                    </a:tc>
                    <a:tc>
                      <a:txBody>
                        <a:bodyPr/>
                        <a:lstStyle/>
                        <a:p>
                          <a:r>
                            <a:rPr lang="en-US" sz="2800" b="0" i="0" u="none" strike="noStrike" kern="1200" baseline="0" dirty="0">
                              <a:solidFill>
                                <a:srgbClr val="0070C0"/>
                              </a:solidFill>
                              <a:latin typeface="+mn-lt"/>
                              <a:ea typeface="+mn-ea"/>
                              <a:cs typeface="+mn-cs"/>
                            </a:rPr>
                            <a:t>Use a proportion. </a:t>
                          </a:r>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1102470"/>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68" y="5573541"/>
                <a:ext cx="8841447" cy="705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solidFill>
                      <a:srgbClr val="5E5E5B"/>
                    </a:solidFill>
                  </a:rPr>
                  <a:t>The base edge of the smaller prism is </a:t>
                </a:r>
                <a14:m>
                  <m:oMath xmlns:m="http://schemas.openxmlformats.org/officeDocument/2006/math">
                    <m:f>
                      <m:fPr>
                        <m:ctrlPr>
                          <a:rPr lang="en-US" sz="280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27</m:t>
                        </m:r>
                      </m:num>
                      <m:den>
                        <m:r>
                          <a:rPr lang="en-US" sz="2800" b="0" i="1" smtClean="0">
                            <a:solidFill>
                              <a:srgbClr val="5E5E5B"/>
                            </a:solidFill>
                            <a:latin typeface="Cambria Math" panose="02040503050406030204" pitchFamily="18" charset="0"/>
                          </a:rPr>
                          <m:t>7</m:t>
                        </m:r>
                      </m:den>
                    </m:f>
                  </m:oMath>
                </a14:m>
                <a:r>
                  <a:rPr lang="en-US" sz="2800" dirty="0">
                    <a:solidFill>
                      <a:srgbClr val="5E5E5B"/>
                    </a:solidFill>
                  </a:rPr>
                  <a:t> centimeters.</a:t>
                </a: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68" y="5573541"/>
                <a:ext cx="8841447" cy="705033"/>
              </a:xfrm>
              <a:prstGeom prst="rect">
                <a:avLst/>
              </a:prstGeom>
              <a:blipFill>
                <a:blip r:embed="rId3"/>
                <a:stretch>
                  <a:fillRect l="-1378" b="-8621"/>
                </a:stretch>
              </a:blipFill>
            </p:spPr>
            <p:txBody>
              <a:bodyPr/>
              <a:lstStyle/>
              <a:p>
                <a:r>
                  <a:rPr lang="en-US">
                    <a:noFill/>
                  </a:rPr>
                  <a:t> </a:t>
                </a:r>
              </a:p>
            </p:txBody>
          </p:sp>
        </mc:Fallback>
      </mc:AlternateContent>
    </p:spTree>
    <p:extLst>
      <p:ext uri="{BB962C8B-B14F-4D97-AF65-F5344CB8AC3E}">
        <p14:creationId xmlns:p14="http://schemas.microsoft.com/office/powerpoint/2010/main" val="393047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1" y="1655191"/>
            <a:ext cx="9221157" cy="912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Find the perimeter of the base of the smaller prism to the nearest tenth. </a:t>
            </a:r>
            <a:endParaRPr lang="en-US" sz="2800" dirty="0">
              <a:solidFill>
                <a:srgbClr val="5E5E5B"/>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604585038"/>
                  </p:ext>
                </p:extLst>
              </p:nvPr>
            </p:nvGraphicFramePr>
            <p:xfrm>
              <a:off x="459869" y="2849447"/>
              <a:ext cx="8698645" cy="1367026"/>
            </p:xfrm>
            <a:graphic>
              <a:graphicData uri="http://schemas.openxmlformats.org/drawingml/2006/table">
                <a:tbl>
                  <a:tblPr firstRow="1" bandRow="1">
                    <a:tableStyleId>{5C22544A-7EE6-4342-B048-85BDC9FD1C3A}</a:tableStyleId>
                  </a:tblPr>
                  <a:tblGrid>
                    <a:gridCol w="2805845">
                      <a:extLst>
                        <a:ext uri="{9D8B030D-6E8A-4147-A177-3AD203B41FA5}">
                          <a16:colId xmlns:a16="http://schemas.microsoft.com/office/drawing/2014/main" val="1325506017"/>
                        </a:ext>
                      </a:extLst>
                    </a:gridCol>
                    <a:gridCol w="5892800">
                      <a:extLst>
                        <a:ext uri="{9D8B030D-6E8A-4147-A177-3AD203B41FA5}">
                          <a16:colId xmlns:a16="http://schemas.microsoft.com/office/drawing/2014/main" val="757333580"/>
                        </a:ext>
                      </a:extLst>
                    </a:gridCol>
                  </a:tblGrid>
                  <a:tr h="553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rgbClr val="5E5E5B"/>
                              </a:solidFill>
                            </a:rPr>
                            <a:t>P = </a:t>
                          </a:r>
                          <a:r>
                            <a:rPr lang="en-US" sz="2800" b="0" i="0" dirty="0">
                              <a:solidFill>
                                <a:srgbClr val="5E5E5B"/>
                              </a:solidFill>
                            </a:rPr>
                            <a:t>4</a:t>
                          </a:r>
                          <a:r>
                            <a:rPr lang="en-US" sz="2800" b="0" i="1" dirty="0">
                              <a:solidFill>
                                <a:srgbClr val="5E5E5B"/>
                              </a:solidFill>
                            </a:rPr>
                            <a:t>s</a:t>
                          </a:r>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Perimeter of square</a:t>
                          </a:r>
                          <a:endParaRPr lang="en-US" sz="2800" b="0" i="1">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13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a:solidFill>
                                <a:srgbClr val="5E5E5B"/>
                              </a:solidFill>
                            </a:rPr>
                            <a:t>   =</a:t>
                          </a:r>
                          <a:r>
                            <a:rPr lang="en-US" sz="2800" b="0" baseline="0">
                              <a:solidFill>
                                <a:srgbClr val="5E5E5B"/>
                              </a:solidFill>
                            </a:rPr>
                            <a:t> </a:t>
                          </a:r>
                          <a:r>
                            <a:rPr lang="en-US" sz="2800" b="0" i="0" kern="1200">
                              <a:solidFill>
                                <a:srgbClr val="5E5E5B"/>
                              </a:solidFill>
                              <a:latin typeface="Cambria Math" panose="02040503050406030204" pitchFamily="18" charset="0"/>
                              <a:ea typeface="+mn-ea"/>
                              <a:cs typeface="+mn-cs"/>
                            </a:rPr>
                            <a:t>4</a:t>
                          </a:r>
                          <a:r>
                            <a:rPr lang="en-US" sz="2800" b="0" baseline="0">
                              <a:solidFill>
                                <a:srgbClr val="5E5E5B"/>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0" i="1" smtClean="0">
                                      <a:solidFill>
                                        <a:srgbClr val="5E5E5B"/>
                                      </a:solidFill>
                                      <a:latin typeface="Cambria Math" panose="02040503050406030204" pitchFamily="18" charset="0"/>
                                      <a:ea typeface="Cambria Math" panose="02040503050406030204" pitchFamily="18" charset="0"/>
                                    </a:rPr>
                                  </m:ctrlPr>
                                </m:fPr>
                                <m:num>
                                  <m:r>
                                    <a:rPr lang="en-US" sz="2800" b="0" i="1" smtClean="0">
                                      <a:solidFill>
                                        <a:srgbClr val="5E5E5B"/>
                                      </a:solidFill>
                                      <a:latin typeface="Cambria Math" panose="02040503050406030204" pitchFamily="18" charset="0"/>
                                      <a:ea typeface="Cambria Math" panose="02040503050406030204" pitchFamily="18" charset="0"/>
                                    </a:rPr>
                                    <m:t>27</m:t>
                                  </m:r>
                                </m:num>
                                <m:den>
                                  <m:r>
                                    <a:rPr lang="en-US" sz="2800" b="0" i="1" smtClean="0">
                                      <a:solidFill>
                                        <a:srgbClr val="5E5E5B"/>
                                      </a:solidFill>
                                      <a:latin typeface="Cambria Math" panose="02040503050406030204" pitchFamily="18" charset="0"/>
                                      <a:ea typeface="Cambria Math" panose="02040503050406030204" pitchFamily="18" charset="0"/>
                                    </a:rPr>
                                    <m:t>7</m:t>
                                  </m:r>
                                </m:den>
                              </m:f>
                            </m:oMath>
                          </a14:m>
                          <a:r>
                            <a:rPr lang="en-US" sz="2800" b="0" i="1">
                              <a:solidFill>
                                <a:srgbClr val="5E5E5B"/>
                              </a:solidFill>
                              <a:latin typeface="Cambria Math" panose="02040503050406030204" pitchFamily="18" charset="0"/>
                              <a:ea typeface="Cambria Math" panose="02040503050406030204" pitchFamily="18" charset="0"/>
                            </a:rPr>
                            <a:t> </a:t>
                          </a:r>
                          <a:r>
                            <a:rPr lang="en-US" sz="2800" b="0" i="0">
                              <a:solidFill>
                                <a:srgbClr val="5E5E5B"/>
                              </a:solidFill>
                              <a:latin typeface="Cambria Math" panose="02040503050406030204" pitchFamily="18" charset="0"/>
                              <a:ea typeface="Cambria Math" panose="02040503050406030204" pitchFamily="18" charset="0"/>
                            </a:rPr>
                            <a:t>≈</a:t>
                          </a:r>
                          <a:r>
                            <a:rPr lang="en-US" sz="2800" b="0" i="1">
                              <a:solidFill>
                                <a:srgbClr val="5E5E5B"/>
                              </a:solidFill>
                              <a:latin typeface="Cambria Math" panose="02040503050406030204" pitchFamily="18" charset="0"/>
                              <a:ea typeface="Cambria Math" panose="02040503050406030204" pitchFamily="18" charset="0"/>
                            </a:rPr>
                            <a:t> </a:t>
                          </a:r>
                          <a:r>
                            <a:rPr lang="en-US" sz="2800" b="0" i="0" kern="1200">
                              <a:solidFill>
                                <a:srgbClr val="5E5E5B"/>
                              </a:solidFill>
                              <a:latin typeface="Cambria Math" panose="02040503050406030204" pitchFamily="18" charset="0"/>
                              <a:ea typeface="Cambria Math" panose="02040503050406030204" pitchFamily="18" charset="0"/>
                              <a:cs typeface="+mn-cs"/>
                            </a:rPr>
                            <a:t>15.4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Substitute and simplify.</a:t>
                          </a:r>
                          <a:endParaRPr lang="en-US" sz="2800" b="0" i="1" dirty="0">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1102470"/>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604585038"/>
                  </p:ext>
                </p:extLst>
              </p:nvPr>
            </p:nvGraphicFramePr>
            <p:xfrm>
              <a:off x="459869" y="2849447"/>
              <a:ext cx="8698645" cy="1367026"/>
            </p:xfrm>
            <a:graphic>
              <a:graphicData uri="http://schemas.openxmlformats.org/drawingml/2006/table">
                <a:tbl>
                  <a:tblPr firstRow="1" bandRow="1">
                    <a:tableStyleId>{5C22544A-7EE6-4342-B048-85BDC9FD1C3A}</a:tableStyleId>
                  </a:tblPr>
                  <a:tblGrid>
                    <a:gridCol w="2805845">
                      <a:extLst>
                        <a:ext uri="{9D8B030D-6E8A-4147-A177-3AD203B41FA5}">
                          <a16:colId xmlns:a16="http://schemas.microsoft.com/office/drawing/2014/main" val="1325506017"/>
                        </a:ext>
                      </a:extLst>
                    </a:gridCol>
                    <a:gridCol w="5892800">
                      <a:extLst>
                        <a:ext uri="{9D8B030D-6E8A-4147-A177-3AD203B41FA5}">
                          <a16:colId xmlns:a16="http://schemas.microsoft.com/office/drawing/2014/main" val="757333580"/>
                        </a:ext>
                      </a:extLst>
                    </a:gridCol>
                  </a:tblGrid>
                  <a:tr h="553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rgbClr val="5E5E5B"/>
                              </a:solidFill>
                            </a:rPr>
                            <a:t>P = </a:t>
                          </a:r>
                          <a:r>
                            <a:rPr lang="en-US" sz="2800" b="0" i="0" dirty="0">
                              <a:solidFill>
                                <a:srgbClr val="5E5E5B"/>
                              </a:solidFill>
                            </a:rPr>
                            <a:t>4</a:t>
                          </a:r>
                          <a:r>
                            <a:rPr lang="en-US" sz="2800" b="0" i="1" dirty="0">
                              <a:solidFill>
                                <a:srgbClr val="5E5E5B"/>
                              </a:solidFill>
                            </a:rPr>
                            <a:t>s</a:t>
                          </a:r>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a:solidFill>
                                <a:srgbClr val="0070C0"/>
                              </a:solidFill>
                              <a:latin typeface="+mn-lt"/>
                              <a:ea typeface="+mn-ea"/>
                              <a:cs typeface="+mn-cs"/>
                            </a:rPr>
                            <a:t>Perimeter of square</a:t>
                          </a:r>
                          <a:endParaRPr lang="en-US" sz="2800" b="0" i="1">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1398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75373" r="-209761"/>
                          </a:stretch>
                        </a:blipFill>
                      </a:tcPr>
                    </a:tc>
                    <a:tc>
                      <a:txBody>
                        <a:bodyPr/>
                        <a:lstStyle/>
                        <a:p>
                          <a:r>
                            <a:rPr lang="en-US" sz="2800" b="0" i="0" u="none" strike="noStrike" kern="1200" baseline="0" dirty="0">
                              <a:solidFill>
                                <a:srgbClr val="0070C0"/>
                              </a:solidFill>
                              <a:latin typeface="+mn-lt"/>
                              <a:ea typeface="+mn-ea"/>
                              <a:cs typeface="+mn-cs"/>
                            </a:rPr>
                            <a:t>Substitute and simplify.</a:t>
                          </a:r>
                          <a:endParaRPr lang="en-US" sz="2800" b="0" i="1" dirty="0">
                            <a:solidFill>
                              <a:srgbClr val="0070C0"/>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1102470"/>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69" y="4365903"/>
            <a:ext cx="9540474" cy="9209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a:solidFill>
                  <a:srgbClr val="5E5E5B"/>
                </a:solidFill>
              </a:rPr>
              <a:t>The perimeter of the base of the smaller prism is about 15.4 centimeters.</a:t>
            </a:r>
          </a:p>
        </p:txBody>
      </p:sp>
    </p:spTree>
    <p:extLst>
      <p:ext uri="{BB962C8B-B14F-4D97-AF65-F5344CB8AC3E}">
        <p14:creationId xmlns:p14="http://schemas.microsoft.com/office/powerpoint/2010/main" val="45859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9467896" cy="17556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Two similar cylinders have volumes of 270</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US" sz="2800" dirty="0"/>
                  <a:t> and 640</a:t>
                </a:r>
                <a14:m>
                  <m:oMath xmlns:m="http://schemas.openxmlformats.org/officeDocument/2006/math">
                    <m:r>
                      <m:rPr>
                        <m:sty m:val="p"/>
                      </m:rPr>
                      <a:rPr lang="el-GR" sz="2800">
                        <a:solidFill>
                          <a:srgbClr val="5E5E5B"/>
                        </a:solidFill>
                        <a:latin typeface="Cambria Math" panose="02040503050406030204" pitchFamily="18" charset="0"/>
                      </a:rPr>
                      <m:t>π</m:t>
                    </m:r>
                  </m:oMath>
                </a14:m>
                <a:r>
                  <a:rPr lang="en-US" sz="2800" dirty="0"/>
                  <a:t> cubic inches, respectively. If the height of the larger cylinder is 10 inches, what is the area of the base of the smaller cylinder?</a:t>
                </a:r>
                <a:endParaRPr lang="en-US" sz="2800" dirty="0">
                  <a:solidFill>
                    <a:srgbClr val="5E5E5B"/>
                  </a:solidFill>
                </a:endParaRPr>
              </a:p>
            </p:txBody>
          </p:sp>
        </mc:Choice>
        <mc:Fallback xmlns="">
          <p:sp>
            <p:nvSpPr>
              <p:cNvPr id="8"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5" y="2242289"/>
                <a:ext cx="9467896" cy="1755674"/>
              </a:xfrm>
              <a:prstGeom prst="rect">
                <a:avLst/>
              </a:prstGeom>
              <a:blipFill>
                <a:blip r:embed="rId2"/>
                <a:stretch>
                  <a:fillRect l="-1287" t="-3819" b="-12153"/>
                </a:stretch>
              </a:blipFill>
            </p:spPr>
            <p:txBody>
              <a:bodyPr/>
              <a:lstStyle/>
              <a:p>
                <a:r>
                  <a:rPr lang="en-US">
                    <a:noFill/>
                  </a:rPr>
                  <a:t> </a:t>
                </a:r>
              </a:p>
            </p:txBody>
          </p:sp>
        </mc:Fallback>
      </mc:AlternateContent>
    </p:spTree>
    <p:extLst>
      <p:ext uri="{BB962C8B-B14F-4D97-AF65-F5344CB8AC3E}">
        <p14:creationId xmlns:p14="http://schemas.microsoft.com/office/powerpoint/2010/main" val="190204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737359"/>
            <a:ext cx="9444033" cy="2246769"/>
          </a:xfrm>
          <a:prstGeom prst="rect">
            <a:avLst/>
          </a:prstGeom>
          <a:noFill/>
        </p:spPr>
        <p:txBody>
          <a:bodyPr wrap="square" rtlCol="0">
            <a:spAutoFit/>
          </a:bodyPr>
          <a:lstStyle/>
          <a:p>
            <a:pPr fontAlgn="t"/>
            <a:r>
              <a:rPr lang="en-US" sz="2800" b="1" dirty="0"/>
              <a:t>MA.912.GR.4.3</a:t>
            </a:r>
          </a:p>
          <a:p>
            <a:pPr fontAlgn="t"/>
            <a:r>
              <a:rPr lang="en-US" sz="2800" dirty="0">
                <a:solidFill>
                  <a:srgbClr val="5E5E5B"/>
                </a:solidFill>
              </a:rPr>
              <a:t>Extend previous understanding of scale drawings and</a:t>
            </a:r>
          </a:p>
          <a:p>
            <a:pPr fontAlgn="t"/>
            <a:r>
              <a:rPr lang="en-US" sz="2800" dirty="0">
                <a:solidFill>
                  <a:srgbClr val="5E5E5B"/>
                </a:solidFill>
              </a:rPr>
              <a:t>scale factors to determine how dilations affect the area of two-dimensional figures and the surface area or volume of three-dimensional figures. </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6816945" cy="8718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1795255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Use Similar Solids to Solve Problems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235670" cy="5509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a:solidFill>
                  <a:schemeClr val="tx1"/>
                </a:solidFill>
              </a:rPr>
              <a:t>Check</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5" y="2242289"/>
                <a:ext cx="9467896" cy="17556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Two similar cylinders have volumes of 270</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US" sz="2800" dirty="0"/>
                  <a:t> and 640</a:t>
                </a:r>
                <a14:m>
                  <m:oMath xmlns:m="http://schemas.openxmlformats.org/officeDocument/2006/math">
                    <m:r>
                      <m:rPr>
                        <m:sty m:val="p"/>
                      </m:rPr>
                      <a:rPr lang="el-GR" sz="2800">
                        <a:solidFill>
                          <a:srgbClr val="5E5E5B"/>
                        </a:solidFill>
                        <a:latin typeface="Cambria Math" panose="02040503050406030204" pitchFamily="18" charset="0"/>
                      </a:rPr>
                      <m:t>π</m:t>
                    </m:r>
                  </m:oMath>
                </a14:m>
                <a:r>
                  <a:rPr lang="en-US" sz="2800" dirty="0"/>
                  <a:t> cubic inches, respectively. If the height of the larger cylinder is 10 inches, what is the area of the base of the smaller cylinder?</a:t>
                </a:r>
                <a:endParaRPr lang="en-US" sz="2800" dirty="0">
                  <a:solidFill>
                    <a:srgbClr val="5E5E5B"/>
                  </a:solidFill>
                </a:endParaRPr>
              </a:p>
            </p:txBody>
          </p:sp>
        </mc:Choice>
        <mc:Fallback xmlns="">
          <p:sp>
            <p:nvSpPr>
              <p:cNvPr id="8"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5" y="2242289"/>
                <a:ext cx="9467896" cy="1755674"/>
              </a:xfrm>
              <a:prstGeom prst="rect">
                <a:avLst/>
              </a:prstGeom>
              <a:blipFill>
                <a:blip r:embed="rId3"/>
                <a:stretch>
                  <a:fillRect l="-1287" t="-3819" b="-1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3" y="4268302"/>
                <a:ext cx="1804356" cy="5154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36</a:t>
                </a:r>
                <a14:m>
                  <m:oMath xmlns:m="http://schemas.openxmlformats.org/officeDocument/2006/math">
                    <m:r>
                      <m:rPr>
                        <m:sty m:val="p"/>
                      </m:rPr>
                      <a:rPr lang="el-GR" sz="2800" i="0" dirty="0">
                        <a:solidFill>
                          <a:srgbClr val="FF0000"/>
                        </a:solidFill>
                        <a:latin typeface="Cambria Math" panose="02040503050406030204" pitchFamily="18" charset="0"/>
                      </a:rPr>
                      <m:t>π</m:t>
                    </m:r>
                    <m:r>
                      <a:rPr lang="en-US" sz="2800" b="0" i="0" dirty="0" smtClean="0">
                        <a:solidFill>
                          <a:srgbClr val="FF0000"/>
                        </a:solidFill>
                        <a:latin typeface="Cambria Math" panose="02040503050406030204" pitchFamily="18" charset="0"/>
                      </a:rPr>
                      <m:t> </m:t>
                    </m:r>
                    <m:r>
                      <m:rPr>
                        <m:sty m:val="p"/>
                      </m:rPr>
                      <a:rPr lang="en-US" sz="2800" b="0" i="0" dirty="0" smtClean="0">
                        <a:solidFill>
                          <a:srgbClr val="FF0000"/>
                        </a:solidFill>
                        <a:latin typeface="Cambria Math" panose="02040503050406030204" pitchFamily="18" charset="0"/>
                      </a:rPr>
                      <m:t>in</m:t>
                    </m:r>
                    <m:r>
                      <a:rPr lang="en-US" sz="2800" b="0" i="0" baseline="30000" dirty="0" smtClean="0">
                        <a:solidFill>
                          <a:srgbClr val="FF0000"/>
                        </a:solidFill>
                        <a:latin typeface="Cambria Math" panose="02040503050406030204" pitchFamily="18" charset="0"/>
                      </a:rPr>
                      <m:t>2</m:t>
                    </m:r>
                  </m:oMath>
                </a14:m>
                <a:r>
                  <a:rPr lang="en-US" sz="2800" dirty="0">
                    <a:solidFill>
                      <a:srgbClr val="FF0000"/>
                    </a:solidFill>
                  </a:rPr>
                  <a:t> </a:t>
                </a:r>
              </a:p>
            </p:txBody>
          </p:sp>
        </mc:Choice>
        <mc:Fallback xmlns="">
          <p:sp>
            <p:nvSpPr>
              <p:cNvPr id="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4268302"/>
                <a:ext cx="1804356" cy="515426"/>
              </a:xfrm>
              <a:prstGeom prst="rect">
                <a:avLst/>
              </a:prstGeom>
              <a:blipFill>
                <a:blip r:embed="rId4"/>
                <a:stretch>
                  <a:fillRect l="-6757" t="-11765" b="-32941"/>
                </a:stretch>
              </a:blipFill>
            </p:spPr>
            <p:txBody>
              <a:bodyPr/>
              <a:lstStyle/>
              <a:p>
                <a:r>
                  <a:rPr lang="en-US">
                    <a:noFill/>
                  </a:rPr>
                  <a:t> </a:t>
                </a:r>
              </a:p>
            </p:txBody>
          </p:sp>
        </mc:Fallback>
      </mc:AlternateContent>
    </p:spTree>
    <p:extLst>
      <p:ext uri="{BB962C8B-B14F-4D97-AF65-F5344CB8AC3E}">
        <p14:creationId xmlns:p14="http://schemas.microsoft.com/office/powerpoint/2010/main" val="2939720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6"/>
            <a:ext cx="8147098" cy="977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mj-lt"/>
              </a:rPr>
              <a:t>Did you struggle with anything in this lesson? If so, how did you deal with it?</a:t>
            </a:r>
          </a:p>
        </p:txBody>
      </p:sp>
    </p:spTree>
    <p:extLst>
      <p:ext uri="{BB962C8B-B14F-4D97-AF65-F5344CB8AC3E}">
        <p14:creationId xmlns:p14="http://schemas.microsoft.com/office/powerpoint/2010/main" val="194882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457731"/>
            <a:ext cx="10222738" cy="430204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Complete the table.</a:t>
            </a:r>
          </a:p>
          <a:p>
            <a:endParaRPr lang="en-IN" sz="2800" b="1" dirty="0">
              <a:solidFill>
                <a:schemeClr val="tx1"/>
              </a:solidFill>
            </a:endParaRPr>
          </a:p>
          <a:p>
            <a:endParaRPr lang="en-IN" sz="2800" b="1" dirty="0">
              <a:solidFill>
                <a:schemeClr val="tx1"/>
              </a:solidFill>
            </a:endParaRPr>
          </a:p>
          <a:p>
            <a:endParaRPr lang="en-IN" sz="2800" b="1" dirty="0">
              <a:solidFill>
                <a:srgbClr val="5E5E5B"/>
              </a:solidFill>
            </a:endParaRPr>
          </a:p>
          <a:p>
            <a:r>
              <a:rPr lang="en-IN" sz="2800" b="1" dirty="0">
                <a:solidFill>
                  <a:schemeClr val="tx1"/>
                </a:solidFill>
              </a:rPr>
              <a:t>1.</a:t>
            </a:r>
          </a:p>
          <a:p>
            <a:r>
              <a:rPr lang="en-IN" sz="2800" b="1" dirty="0">
                <a:solidFill>
                  <a:schemeClr val="tx1"/>
                </a:solidFill>
              </a:rPr>
              <a:t>2.</a:t>
            </a:r>
          </a:p>
          <a:p>
            <a:r>
              <a:rPr lang="en-IN" sz="2800" b="1" dirty="0">
                <a:solidFill>
                  <a:schemeClr val="tx1"/>
                </a:solidFill>
              </a:rPr>
              <a:t>3.</a:t>
            </a:r>
          </a:p>
        </p:txBody>
      </p:sp>
      <p:graphicFrame>
        <p:nvGraphicFramePr>
          <p:cNvPr id="2" name="Table 6">
            <a:extLst>
              <a:ext uri="{FF2B5EF4-FFF2-40B4-BE49-F238E27FC236}">
                <a16:creationId xmlns:a16="http://schemas.microsoft.com/office/drawing/2014/main" id="{256F7BA5-848D-4981-B63E-FE7D32037D25}"/>
              </a:ext>
            </a:extLst>
          </p:cNvPr>
          <p:cNvGraphicFramePr>
            <a:graphicFrameLocks noGrp="1"/>
          </p:cNvGraphicFramePr>
          <p:nvPr>
            <p:extLst>
              <p:ext uri="{D42A27DB-BD31-4B8C-83A1-F6EECF244321}">
                <p14:modId xmlns:p14="http://schemas.microsoft.com/office/powerpoint/2010/main" val="1915398189"/>
              </p:ext>
            </p:extLst>
          </p:nvPr>
        </p:nvGraphicFramePr>
        <p:xfrm>
          <a:off x="1008669" y="2132187"/>
          <a:ext cx="10042959" cy="3779520"/>
        </p:xfrm>
        <a:graphic>
          <a:graphicData uri="http://schemas.openxmlformats.org/drawingml/2006/table">
            <a:tbl>
              <a:tblPr firstRow="1" bandRow="1">
                <a:tableStyleId>{5C22544A-7EE6-4342-B048-85BDC9FD1C3A}</a:tableStyleId>
              </a:tblPr>
              <a:tblGrid>
                <a:gridCol w="1876421">
                  <a:extLst>
                    <a:ext uri="{9D8B030D-6E8A-4147-A177-3AD203B41FA5}">
                      <a16:colId xmlns:a16="http://schemas.microsoft.com/office/drawing/2014/main" val="1857431990"/>
                    </a:ext>
                  </a:extLst>
                </a:gridCol>
                <a:gridCol w="1340069">
                  <a:extLst>
                    <a:ext uri="{9D8B030D-6E8A-4147-A177-3AD203B41FA5}">
                      <a16:colId xmlns:a16="http://schemas.microsoft.com/office/drawing/2014/main" val="633928505"/>
                    </a:ext>
                  </a:extLst>
                </a:gridCol>
                <a:gridCol w="1749972">
                  <a:extLst>
                    <a:ext uri="{9D8B030D-6E8A-4147-A177-3AD203B41FA5}">
                      <a16:colId xmlns:a16="http://schemas.microsoft.com/office/drawing/2014/main" val="2959355092"/>
                    </a:ext>
                  </a:extLst>
                </a:gridCol>
                <a:gridCol w="1623848">
                  <a:extLst>
                    <a:ext uri="{9D8B030D-6E8A-4147-A177-3AD203B41FA5}">
                      <a16:colId xmlns:a16="http://schemas.microsoft.com/office/drawing/2014/main" val="119307680"/>
                    </a:ext>
                  </a:extLst>
                </a:gridCol>
                <a:gridCol w="1671145">
                  <a:extLst>
                    <a:ext uri="{9D8B030D-6E8A-4147-A177-3AD203B41FA5}">
                      <a16:colId xmlns:a16="http://schemas.microsoft.com/office/drawing/2014/main" val="1495886161"/>
                    </a:ext>
                  </a:extLst>
                </a:gridCol>
                <a:gridCol w="1781504">
                  <a:extLst>
                    <a:ext uri="{9D8B030D-6E8A-4147-A177-3AD203B41FA5}">
                      <a16:colId xmlns:a16="http://schemas.microsoft.com/office/drawing/2014/main" val="1776142947"/>
                    </a:ext>
                  </a:extLst>
                </a:gridCol>
              </a:tblGrid>
              <a:tr h="1046688">
                <a:tc>
                  <a:txBody>
                    <a:bodyPr/>
                    <a:lstStyle/>
                    <a:p>
                      <a:pPr algn="ctr"/>
                      <a:r>
                        <a:rPr lang="en-IN" sz="2800" b="1" i="0" u="none" strike="noStrike" kern="1200" baseline="0" dirty="0">
                          <a:solidFill>
                            <a:schemeClr val="lt1"/>
                          </a:solidFill>
                          <a:latin typeface="+mn-lt"/>
                          <a:ea typeface="+mn-ea"/>
                          <a:cs typeface="+mn-cs"/>
                        </a:rPr>
                        <a:t>Similar </a:t>
                      </a:r>
                      <a:endParaRPr lang="en-IN" sz="2800" b="0" i="0" u="none" strike="noStrike" kern="1200" baseline="0" dirty="0">
                        <a:solidFill>
                          <a:schemeClr val="lt1"/>
                        </a:solidFill>
                        <a:latin typeface="+mn-lt"/>
                        <a:ea typeface="+mn-ea"/>
                        <a:cs typeface="+mn-cs"/>
                      </a:endParaRPr>
                    </a:p>
                    <a:p>
                      <a:pPr algn="ctr"/>
                      <a:r>
                        <a:rPr lang="en-IN" sz="2800" b="1" i="0" u="none" strike="noStrike" kern="1200" baseline="0" dirty="0">
                          <a:solidFill>
                            <a:schemeClr val="lt1"/>
                          </a:solidFill>
                          <a:latin typeface="+mn-lt"/>
                          <a:ea typeface="+mn-ea"/>
                          <a:cs typeface="+mn-cs"/>
                        </a:rPr>
                        <a:t>Shapes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Scale </a:t>
                      </a:r>
                      <a:endParaRPr lang="en-IN" sz="2800" b="0" i="0" u="none" strike="noStrike" kern="1200" baseline="0" dirty="0">
                        <a:solidFill>
                          <a:schemeClr val="lt1"/>
                        </a:solidFill>
                        <a:latin typeface="+mn-lt"/>
                        <a:ea typeface="+mn-ea"/>
                        <a:cs typeface="+mn-cs"/>
                      </a:endParaRPr>
                    </a:p>
                    <a:p>
                      <a:pPr algn="ctr"/>
                      <a:r>
                        <a:rPr lang="en-IN" sz="2800" b="1" i="0" u="none" strike="noStrike" kern="1200" baseline="0" dirty="0">
                          <a:solidFill>
                            <a:schemeClr val="lt1"/>
                          </a:solidFill>
                          <a:latin typeface="+mn-lt"/>
                          <a:ea typeface="+mn-ea"/>
                          <a:cs typeface="+mn-cs"/>
                        </a:rPr>
                        <a:t>Factor</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Heights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Lateral Areas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Surface Areas</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Volumes</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75571535"/>
                  </a:ext>
                </a:extLst>
              </a:tr>
              <a:tr h="424490">
                <a:tc>
                  <a:txBody>
                    <a:bodyPr/>
                    <a:lstStyle/>
                    <a:p>
                      <a:r>
                        <a:rPr lang="en-IN" sz="2800" b="0" i="0" u="none" strike="noStrike" kern="1200" baseline="0" dirty="0">
                          <a:solidFill>
                            <a:schemeClr val="tx1"/>
                          </a:solidFill>
                          <a:latin typeface="+mn-lt"/>
                          <a:ea typeface="+mn-ea"/>
                          <a:cs typeface="+mn-cs"/>
                        </a:rPr>
                        <a:t>regular prisms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6481263"/>
                  </a:ext>
                </a:extLst>
              </a:tr>
              <a:tr h="424490">
                <a:tc>
                  <a:txBody>
                    <a:bodyPr/>
                    <a:lstStyle/>
                    <a:p>
                      <a:r>
                        <a:rPr lang="en-IN" sz="2800" b="0" i="0" u="none" strike="noStrike" kern="1200" baseline="0" dirty="0">
                          <a:solidFill>
                            <a:schemeClr val="tx1"/>
                          </a:solidFill>
                          <a:latin typeface="+mn-lt"/>
                          <a:ea typeface="+mn-ea"/>
                          <a:cs typeface="+mn-cs"/>
                        </a:rPr>
                        <a:t>cylinders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0825"/>
                  </a:ext>
                </a:extLst>
              </a:tr>
              <a:tr h="732681">
                <a:tc>
                  <a:txBody>
                    <a:bodyPr/>
                    <a:lstStyle/>
                    <a:p>
                      <a:r>
                        <a:rPr lang="en-IN" sz="2800" b="0" i="0" u="none" strike="noStrike" kern="1200" baseline="0" dirty="0">
                          <a:solidFill>
                            <a:schemeClr val="tx1"/>
                          </a:solidFill>
                          <a:latin typeface="+mn-lt"/>
                          <a:ea typeface="+mn-ea"/>
                          <a:cs typeface="+mn-cs"/>
                        </a:rPr>
                        <a:t>square pyramids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800" b="0" i="0" u="none" strike="noStrike" kern="1200" baseline="0" dirty="0">
                        <a:solidFill>
                          <a:srgbClr val="5E5E5B"/>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64:27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395853"/>
                  </a:ext>
                </a:extLst>
              </a:tr>
            </a:tbl>
          </a:graphicData>
        </a:graphic>
      </p:graphicFrame>
    </p:spTree>
    <p:extLst>
      <p:ext uri="{BB962C8B-B14F-4D97-AF65-F5344CB8AC3E}">
        <p14:creationId xmlns:p14="http://schemas.microsoft.com/office/powerpoint/2010/main" val="3145397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457731"/>
            <a:ext cx="10222738" cy="430204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Complete the table.</a:t>
            </a:r>
          </a:p>
          <a:p>
            <a:endParaRPr lang="en-IN" sz="2800" b="1" dirty="0">
              <a:solidFill>
                <a:schemeClr val="tx1"/>
              </a:solidFill>
            </a:endParaRPr>
          </a:p>
          <a:p>
            <a:endParaRPr lang="en-IN" sz="2800" b="1" dirty="0">
              <a:solidFill>
                <a:schemeClr val="tx1"/>
              </a:solidFill>
            </a:endParaRPr>
          </a:p>
          <a:p>
            <a:endParaRPr lang="en-IN" sz="2800" b="1" dirty="0">
              <a:solidFill>
                <a:srgbClr val="5E5E5B"/>
              </a:solidFill>
            </a:endParaRPr>
          </a:p>
          <a:p>
            <a:r>
              <a:rPr lang="en-IN" sz="2800" b="1" dirty="0">
                <a:solidFill>
                  <a:schemeClr val="tx1"/>
                </a:solidFill>
              </a:rPr>
              <a:t>1.</a:t>
            </a:r>
          </a:p>
          <a:p>
            <a:r>
              <a:rPr lang="en-IN" sz="2800" b="1" dirty="0">
                <a:solidFill>
                  <a:schemeClr val="tx1"/>
                </a:solidFill>
              </a:rPr>
              <a:t>2.</a:t>
            </a:r>
          </a:p>
          <a:p>
            <a:r>
              <a:rPr lang="en-IN" sz="2800" b="1" dirty="0">
                <a:solidFill>
                  <a:schemeClr val="tx1"/>
                </a:solidFill>
              </a:rPr>
              <a:t>3.</a:t>
            </a:r>
          </a:p>
        </p:txBody>
      </p:sp>
      <p:graphicFrame>
        <p:nvGraphicFramePr>
          <p:cNvPr id="2" name="Table 6">
            <a:extLst>
              <a:ext uri="{FF2B5EF4-FFF2-40B4-BE49-F238E27FC236}">
                <a16:creationId xmlns:a16="http://schemas.microsoft.com/office/drawing/2014/main" id="{256F7BA5-848D-4981-B63E-FE7D32037D25}"/>
              </a:ext>
            </a:extLst>
          </p:cNvPr>
          <p:cNvGraphicFramePr>
            <a:graphicFrameLocks noGrp="1"/>
          </p:cNvGraphicFramePr>
          <p:nvPr>
            <p:extLst>
              <p:ext uri="{D42A27DB-BD31-4B8C-83A1-F6EECF244321}">
                <p14:modId xmlns:p14="http://schemas.microsoft.com/office/powerpoint/2010/main" val="68509438"/>
              </p:ext>
            </p:extLst>
          </p:nvPr>
        </p:nvGraphicFramePr>
        <p:xfrm>
          <a:off x="1008669" y="2132187"/>
          <a:ext cx="10042959" cy="3779520"/>
        </p:xfrm>
        <a:graphic>
          <a:graphicData uri="http://schemas.openxmlformats.org/drawingml/2006/table">
            <a:tbl>
              <a:tblPr firstRow="1" bandRow="1">
                <a:tableStyleId>{5C22544A-7EE6-4342-B048-85BDC9FD1C3A}</a:tableStyleId>
              </a:tblPr>
              <a:tblGrid>
                <a:gridCol w="1876421">
                  <a:extLst>
                    <a:ext uri="{9D8B030D-6E8A-4147-A177-3AD203B41FA5}">
                      <a16:colId xmlns:a16="http://schemas.microsoft.com/office/drawing/2014/main" val="1857431990"/>
                    </a:ext>
                  </a:extLst>
                </a:gridCol>
                <a:gridCol w="1340069">
                  <a:extLst>
                    <a:ext uri="{9D8B030D-6E8A-4147-A177-3AD203B41FA5}">
                      <a16:colId xmlns:a16="http://schemas.microsoft.com/office/drawing/2014/main" val="633928505"/>
                    </a:ext>
                  </a:extLst>
                </a:gridCol>
                <a:gridCol w="1749972">
                  <a:extLst>
                    <a:ext uri="{9D8B030D-6E8A-4147-A177-3AD203B41FA5}">
                      <a16:colId xmlns:a16="http://schemas.microsoft.com/office/drawing/2014/main" val="2959355092"/>
                    </a:ext>
                  </a:extLst>
                </a:gridCol>
                <a:gridCol w="1623848">
                  <a:extLst>
                    <a:ext uri="{9D8B030D-6E8A-4147-A177-3AD203B41FA5}">
                      <a16:colId xmlns:a16="http://schemas.microsoft.com/office/drawing/2014/main" val="119307680"/>
                    </a:ext>
                  </a:extLst>
                </a:gridCol>
                <a:gridCol w="1671145">
                  <a:extLst>
                    <a:ext uri="{9D8B030D-6E8A-4147-A177-3AD203B41FA5}">
                      <a16:colId xmlns:a16="http://schemas.microsoft.com/office/drawing/2014/main" val="1495886161"/>
                    </a:ext>
                  </a:extLst>
                </a:gridCol>
                <a:gridCol w="1781504">
                  <a:extLst>
                    <a:ext uri="{9D8B030D-6E8A-4147-A177-3AD203B41FA5}">
                      <a16:colId xmlns:a16="http://schemas.microsoft.com/office/drawing/2014/main" val="1776142947"/>
                    </a:ext>
                  </a:extLst>
                </a:gridCol>
              </a:tblGrid>
              <a:tr h="1046688">
                <a:tc>
                  <a:txBody>
                    <a:bodyPr/>
                    <a:lstStyle/>
                    <a:p>
                      <a:pPr algn="ctr"/>
                      <a:r>
                        <a:rPr lang="en-IN" sz="2800" b="1" i="0" u="none" strike="noStrike" kern="1200" baseline="0" dirty="0">
                          <a:solidFill>
                            <a:schemeClr val="lt1"/>
                          </a:solidFill>
                          <a:latin typeface="+mn-lt"/>
                          <a:ea typeface="+mn-ea"/>
                          <a:cs typeface="+mn-cs"/>
                        </a:rPr>
                        <a:t>Similar </a:t>
                      </a:r>
                      <a:endParaRPr lang="en-IN" sz="2800" b="0" i="0" u="none" strike="noStrike" kern="1200" baseline="0" dirty="0">
                        <a:solidFill>
                          <a:schemeClr val="lt1"/>
                        </a:solidFill>
                        <a:latin typeface="+mn-lt"/>
                        <a:ea typeface="+mn-ea"/>
                        <a:cs typeface="+mn-cs"/>
                      </a:endParaRPr>
                    </a:p>
                    <a:p>
                      <a:pPr algn="ctr"/>
                      <a:r>
                        <a:rPr lang="en-IN" sz="2800" b="1" i="0" u="none" strike="noStrike" kern="1200" baseline="0" dirty="0">
                          <a:solidFill>
                            <a:schemeClr val="lt1"/>
                          </a:solidFill>
                          <a:latin typeface="+mn-lt"/>
                          <a:ea typeface="+mn-ea"/>
                          <a:cs typeface="+mn-cs"/>
                        </a:rPr>
                        <a:t>Shapes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Scale </a:t>
                      </a:r>
                      <a:endParaRPr lang="en-IN" sz="2800" b="0" i="0" u="none" strike="noStrike" kern="1200" baseline="0" dirty="0">
                        <a:solidFill>
                          <a:schemeClr val="lt1"/>
                        </a:solidFill>
                        <a:latin typeface="+mn-lt"/>
                        <a:ea typeface="+mn-ea"/>
                        <a:cs typeface="+mn-cs"/>
                      </a:endParaRPr>
                    </a:p>
                    <a:p>
                      <a:pPr algn="ctr"/>
                      <a:r>
                        <a:rPr lang="en-IN" sz="2800" b="1" i="0" u="none" strike="noStrike" kern="1200" baseline="0" dirty="0">
                          <a:solidFill>
                            <a:schemeClr val="lt1"/>
                          </a:solidFill>
                          <a:latin typeface="+mn-lt"/>
                          <a:ea typeface="+mn-ea"/>
                          <a:cs typeface="+mn-cs"/>
                        </a:rPr>
                        <a:t>Factor</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Heights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Lateral Areas </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Surface Areas</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IN" sz="2800" b="1" i="0" u="none" strike="noStrike" kern="1200" baseline="0" dirty="0">
                          <a:solidFill>
                            <a:schemeClr val="lt1"/>
                          </a:solidFill>
                          <a:latin typeface="+mn-lt"/>
                          <a:ea typeface="+mn-ea"/>
                          <a:cs typeface="+mn-cs"/>
                        </a:rPr>
                        <a:t>Ratio of Volumes</a:t>
                      </a:r>
                      <a:endParaRPr lang="en-IN" sz="2800" b="0" i="0" u="none" strike="noStrike" kern="1200" baseline="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75571535"/>
                  </a:ext>
                </a:extLst>
              </a:tr>
              <a:tr h="424490">
                <a:tc>
                  <a:txBody>
                    <a:bodyPr/>
                    <a:lstStyle/>
                    <a:p>
                      <a:r>
                        <a:rPr lang="en-IN" sz="2800" b="0" i="0" u="none" strike="noStrike" kern="1200" baseline="0" dirty="0">
                          <a:solidFill>
                            <a:schemeClr val="tx1"/>
                          </a:solidFill>
                          <a:latin typeface="+mn-lt"/>
                          <a:ea typeface="+mn-ea"/>
                          <a:cs typeface="+mn-cs"/>
                        </a:rPr>
                        <a:t>regular prisms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8:125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6481263"/>
                  </a:ext>
                </a:extLst>
              </a:tr>
              <a:tr h="424490">
                <a:tc>
                  <a:txBody>
                    <a:bodyPr/>
                    <a:lstStyle/>
                    <a:p>
                      <a:r>
                        <a:rPr lang="en-IN" sz="2800" b="0" i="0" u="none" strike="noStrike" kern="1200" baseline="0" dirty="0">
                          <a:solidFill>
                            <a:schemeClr val="tx1"/>
                          </a:solidFill>
                          <a:latin typeface="+mn-lt"/>
                          <a:ea typeface="+mn-ea"/>
                          <a:cs typeface="+mn-cs"/>
                        </a:rPr>
                        <a:t>cylinders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343:27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0825"/>
                  </a:ext>
                </a:extLst>
              </a:tr>
              <a:tr h="732681">
                <a:tc>
                  <a:txBody>
                    <a:bodyPr/>
                    <a:lstStyle/>
                    <a:p>
                      <a:r>
                        <a:rPr lang="en-IN" sz="2800" b="0" i="0" u="none" strike="noStrike" kern="1200" baseline="0" dirty="0">
                          <a:solidFill>
                            <a:schemeClr val="tx1"/>
                          </a:solidFill>
                          <a:latin typeface="+mn-lt"/>
                          <a:ea typeface="+mn-ea"/>
                          <a:cs typeface="+mn-cs"/>
                        </a:rPr>
                        <a:t>square pyramids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FF0000"/>
                          </a:solidFill>
                          <a:latin typeface="+mn-lt"/>
                          <a:ea typeface="+mn-ea"/>
                          <a:cs typeface="+mn-cs"/>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0" i="0" u="none" strike="noStrike" kern="1200" baseline="0" dirty="0">
                          <a:solidFill>
                            <a:srgbClr val="5E5E5B"/>
                          </a:solidFill>
                          <a:latin typeface="+mn-lt"/>
                          <a:ea typeface="+mn-ea"/>
                          <a:cs typeface="+mn-cs"/>
                        </a:rPr>
                        <a:t>64:27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395853"/>
                  </a:ext>
                </a:extLst>
              </a:tr>
            </a:tbl>
          </a:graphicData>
        </a:graphic>
      </p:graphicFrame>
    </p:spTree>
    <p:extLst>
      <p:ext uri="{BB962C8B-B14F-4D97-AF65-F5344CB8AC3E}">
        <p14:creationId xmlns:p14="http://schemas.microsoft.com/office/powerpoint/2010/main" val="364656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4"/>
            <a:ext cx="10193614" cy="44752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a:solidFill>
                  <a:schemeClr val="tx1"/>
                </a:solidFill>
                <a:latin typeface="+mj-lt"/>
              </a:rPr>
              <a:t>Content Objective</a:t>
            </a:r>
            <a:br>
              <a:rPr lang="en-US" sz="2800" b="1">
                <a:solidFill>
                  <a:schemeClr val="tx1"/>
                </a:solidFill>
                <a:latin typeface="+mj-lt"/>
              </a:rPr>
            </a:br>
            <a:r>
              <a:rPr lang="en-US" sz="2800">
                <a:latin typeface="+mj-lt"/>
              </a:rPr>
              <a:t>Students find measures of similar figures and solids</a:t>
            </a:r>
          </a:p>
          <a:p>
            <a:pPr>
              <a:spcBef>
                <a:spcPts val="0"/>
              </a:spcBef>
            </a:pPr>
            <a:r>
              <a:rPr lang="en-US" sz="2800">
                <a:latin typeface="+mj-lt"/>
              </a:rPr>
              <a:t>by using scale factors.</a:t>
            </a:r>
          </a:p>
          <a:p>
            <a:pPr>
              <a:spcBef>
                <a:spcPts val="0"/>
              </a:spcBef>
            </a:pPr>
            <a:endParaRPr lang="en-US" sz="2800" b="1">
              <a:solidFill>
                <a:schemeClr val="tx1"/>
              </a:solidFill>
              <a:latin typeface="+mj-lt"/>
            </a:endParaRPr>
          </a:p>
          <a:p>
            <a:pPr>
              <a:spcBef>
                <a:spcPts val="0"/>
              </a:spcBef>
            </a:pPr>
            <a:r>
              <a:rPr lang="en-US" sz="2800" b="1">
                <a:solidFill>
                  <a:schemeClr val="tx1"/>
                </a:solidFill>
                <a:latin typeface="+mj-lt"/>
              </a:rPr>
              <a:t>Language Objectives</a:t>
            </a:r>
          </a:p>
          <a:p>
            <a:pPr marL="291600" indent="-291600">
              <a:spcBef>
                <a:spcPts val="500"/>
              </a:spcBef>
              <a:buClr>
                <a:schemeClr val="tx1"/>
              </a:buClr>
              <a:buFont typeface="Arial" panose="020B0604020202020204" pitchFamily="34" charset="0"/>
              <a:buChar char="•"/>
            </a:pPr>
            <a:r>
              <a:rPr lang="en-US" sz="2800">
                <a:latin typeface="+mj-lt"/>
              </a:rPr>
              <a:t>Students use </a:t>
            </a:r>
            <a:r>
              <a:rPr lang="en-US" sz="2800" i="1">
                <a:latin typeface="+mj-lt"/>
              </a:rPr>
              <a:t>If</a:t>
            </a:r>
            <a:r>
              <a:rPr lang="en-US" sz="2800">
                <a:latin typeface="+mj-lt"/>
              </a:rPr>
              <a:t> …, </a:t>
            </a:r>
            <a:r>
              <a:rPr lang="en-US" sz="2800" i="1">
                <a:latin typeface="+mj-lt"/>
              </a:rPr>
              <a:t>then</a:t>
            </a:r>
            <a:r>
              <a:rPr lang="en-US" sz="2800">
                <a:latin typeface="+mj-lt"/>
              </a:rPr>
              <a:t> … statements to explain how to find measures of similar figures and solids by using scale factors.</a:t>
            </a:r>
          </a:p>
          <a:p>
            <a:pPr marL="291600" indent="-291600">
              <a:spcBef>
                <a:spcPts val="500"/>
              </a:spcBef>
              <a:buClr>
                <a:schemeClr val="tx1"/>
              </a:buClr>
              <a:buFont typeface="Arial" panose="020B0604020202020204" pitchFamily="34" charset="0"/>
              <a:buChar char="•"/>
            </a:pPr>
            <a:r>
              <a:rPr lang="en-US" sz="2800">
                <a:latin typeface="+mj-lt"/>
              </a:rPr>
              <a:t>To maximize linguistic and cognitive meta-awareness, students participate in MLR5: Co-Craft Questions and Problems.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311727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206641" cy="18336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mj-lt"/>
              </a:rPr>
              <a:t>Recall that if two polygons are similar, then their perimeters are proportional to the scale factor between them. The areas of two similar polygons share a different relationship.</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Similar Two-Dimensional Figures</a:t>
            </a:r>
          </a:p>
        </p:txBody>
      </p:sp>
    </p:spTree>
    <p:extLst>
      <p:ext uri="{BB962C8B-B14F-4D97-AF65-F5344CB8AC3E}">
        <p14:creationId xmlns:p14="http://schemas.microsoft.com/office/powerpoint/2010/main" val="371194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06641" cy="5365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latin typeface="+mj-lt"/>
              </a:rPr>
              <a:t>Theorem 11.1: </a:t>
            </a:r>
            <a:r>
              <a:rPr lang="en-IN" sz="2800" b="1" dirty="0">
                <a:latin typeface="+mj-lt"/>
              </a:rPr>
              <a:t>Areas of Similar Polygons</a:t>
            </a:r>
            <a:endParaRPr lang="en-US" sz="2800" b="1" dirty="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Similar Two-Dimensional Figures</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FBA640E8-B710-4792-8184-7A619B899E95}"/>
                  </a:ext>
                </a:extLst>
              </p:cNvPr>
              <p:cNvGraphicFramePr>
                <a:graphicFrameLocks noGrp="1"/>
              </p:cNvGraphicFramePr>
              <p:nvPr>
                <p:extLst>
                  <p:ext uri="{D42A27DB-BD31-4B8C-83A1-F6EECF244321}">
                    <p14:modId xmlns:p14="http://schemas.microsoft.com/office/powerpoint/2010/main" val="3415245020"/>
                  </p:ext>
                </p:extLst>
              </p:nvPr>
            </p:nvGraphicFramePr>
            <p:xfrm>
              <a:off x="540327" y="2333207"/>
              <a:ext cx="9590809" cy="3984244"/>
            </p:xfrm>
            <a:graphic>
              <a:graphicData uri="http://schemas.openxmlformats.org/drawingml/2006/table">
                <a:tbl>
                  <a:tblPr firstRow="1" bandRow="1">
                    <a:tableStyleId>{5C22544A-7EE6-4342-B048-85BDC9FD1C3A}</a:tableStyleId>
                  </a:tblPr>
                  <a:tblGrid>
                    <a:gridCol w="2151120">
                      <a:extLst>
                        <a:ext uri="{9D8B030D-6E8A-4147-A177-3AD203B41FA5}">
                          <a16:colId xmlns:a16="http://schemas.microsoft.com/office/drawing/2014/main" val="2490472033"/>
                        </a:ext>
                      </a:extLst>
                    </a:gridCol>
                    <a:gridCol w="7439689">
                      <a:extLst>
                        <a:ext uri="{9D8B030D-6E8A-4147-A177-3AD203B41FA5}">
                          <a16:colId xmlns:a16="http://schemas.microsoft.com/office/drawing/2014/main" val="1652819913"/>
                        </a:ext>
                      </a:extLst>
                    </a:gridCol>
                  </a:tblGrid>
                  <a:tr h="502919">
                    <a:tc>
                      <a:txBody>
                        <a:bodyPr/>
                        <a:lstStyle/>
                        <a:p>
                          <a:r>
                            <a:rPr lang="en-IN" sz="2800" b="1" i="0" u="none" strike="noStrike" kern="1200" baseline="0" dirty="0">
                              <a:solidFill>
                                <a:schemeClr val="tx1"/>
                              </a:solidFill>
                              <a:latin typeface="+mn-lt"/>
                              <a:ea typeface="+mn-ea"/>
                              <a:cs typeface="+mn-cs"/>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800" b="0" i="0" u="none" strike="noStrike" kern="1200" baseline="0" dirty="0">
                              <a:solidFill>
                                <a:srgbClr val="5E5E5B"/>
                              </a:solidFill>
                              <a:latin typeface="+mn-lt"/>
                              <a:ea typeface="+mn-ea"/>
                              <a:cs typeface="+mn-cs"/>
                            </a:rPr>
                            <a:t>If two polygons are similar, then their areas are proportional to the square of the scale factor between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961855"/>
                      </a:ext>
                    </a:extLst>
                  </a:tr>
                  <a:tr h="370840">
                    <a:tc>
                      <a:txBody>
                        <a:bodyPr/>
                        <a:lstStyle/>
                        <a:p>
                          <a:r>
                            <a:rPr lang="en-IN" sz="2800" b="1" i="0" u="none" strike="noStrike" kern="1200" baseline="0" dirty="0">
                              <a:solidFill>
                                <a:schemeClr val="tx1"/>
                              </a:solidFill>
                              <a:latin typeface="+mn-lt"/>
                              <a:ea typeface="+mn-ea"/>
                              <a:cs typeface="+mn-cs"/>
                            </a:rPr>
                            <a:t>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800" b="0" i="0" u="none" strike="noStrike" kern="1200" baseline="0" dirty="0">
                              <a:solidFill>
                                <a:srgbClr val="5E5E5B"/>
                              </a:solidFill>
                              <a:latin typeface="+mn-lt"/>
                              <a:ea typeface="+mn-ea"/>
                              <a:cs typeface="+mn-cs"/>
                            </a:rPr>
                            <a:t>If</a:t>
                          </a:r>
                          <a:r>
                            <a:rPr lang="en-IN" sz="2800" b="0" i="0" u="none" strike="noStrike" kern="1200" baseline="0" dirty="0">
                              <a:solidFill>
                                <a:schemeClr val="tx1"/>
                              </a:solidFill>
                              <a:latin typeface="+mn-lt"/>
                              <a:ea typeface="+mn-ea"/>
                              <a:cs typeface="+mn-cs"/>
                            </a:rPr>
                            <a:t> </a:t>
                          </a:r>
                          <a:r>
                            <a:rPr lang="en-IN" sz="2800" b="0" i="1" u="none" strike="noStrike" kern="1200" baseline="0" dirty="0">
                              <a:solidFill>
                                <a:srgbClr val="0070C0"/>
                              </a:solidFill>
                              <a:latin typeface="+mn-lt"/>
                              <a:ea typeface="+mn-ea"/>
                              <a:cs typeface="+mn-cs"/>
                            </a:rPr>
                            <a:t>ABCD</a:t>
                          </a:r>
                          <a:r>
                            <a:rPr lang="en-IN" sz="2800" b="0" i="1" u="none" strike="noStrike" kern="1200" baseline="0" dirty="0">
                              <a:solidFill>
                                <a:schemeClr val="tx1"/>
                              </a:solidFill>
                              <a:latin typeface="+mn-lt"/>
                              <a:ea typeface="+mn-ea"/>
                              <a:cs typeface="+mn-cs"/>
                            </a:rPr>
                            <a:t> </a:t>
                          </a:r>
                          <a:r>
                            <a:rPr lang="en-IN" sz="2800" b="0" i="0" u="none" strike="noStrike" kern="1200" baseline="0" dirty="0">
                              <a:solidFill>
                                <a:srgbClr val="5E5E5B"/>
                              </a:solidFill>
                              <a:latin typeface="+mn-lt"/>
                              <a:ea typeface="+mn-ea"/>
                              <a:cs typeface="+mn-cs"/>
                            </a:rPr>
                            <a:t>∼</a:t>
                          </a:r>
                          <a:r>
                            <a:rPr lang="en-IN" sz="2800" b="0" i="0" u="none" strike="noStrike" kern="1200" baseline="0" dirty="0">
                              <a:solidFill>
                                <a:schemeClr val="tx1"/>
                              </a:solidFill>
                              <a:latin typeface="+mn-lt"/>
                              <a:ea typeface="+mn-ea"/>
                              <a:cs typeface="+mn-cs"/>
                            </a:rPr>
                            <a:t> </a:t>
                          </a:r>
                          <a:r>
                            <a:rPr lang="en-IN" sz="2800" b="0" i="1" u="none" strike="noStrike" kern="1200" baseline="0" dirty="0">
                              <a:solidFill>
                                <a:srgbClr val="850573"/>
                              </a:solidFill>
                              <a:latin typeface="+mn-lt"/>
                              <a:ea typeface="+mn-ea"/>
                              <a:cs typeface="+mn-cs"/>
                            </a:rPr>
                            <a:t>FGHJ</a:t>
                          </a:r>
                          <a:r>
                            <a:rPr lang="en-IN" sz="2800" b="0" i="0" u="none" strike="noStrike" kern="1200" baseline="0" dirty="0">
                              <a:solidFill>
                                <a:srgbClr val="5E5E5B"/>
                              </a:solidFill>
                              <a:latin typeface="+mn-lt"/>
                              <a:ea typeface="+mn-ea"/>
                              <a:cs typeface="+mn-cs"/>
                            </a:rPr>
                            <a:t>, then </a:t>
                          </a:r>
                          <a14:m>
                            <m:oMath xmlns:m="http://schemas.openxmlformats.org/officeDocument/2006/math">
                              <m:f>
                                <m:fPr>
                                  <m:ctrlPr>
                                    <a:rPr lang="en-US" sz="2800" b="0" i="1" smtClean="0">
                                      <a:solidFill>
                                        <a:schemeClr val="tx1"/>
                                      </a:solidFill>
                                      <a:latin typeface="Cambria Math" panose="02040503050406030204" pitchFamily="18" charset="0"/>
                                    </a:rPr>
                                  </m:ctrlPr>
                                </m:fPr>
                                <m:num>
                                  <m:r>
                                    <m:rPr>
                                      <m:nor/>
                                    </m:rPr>
                                    <a:rPr lang="en-US" sz="2800" b="0" smtClean="0">
                                      <a:solidFill>
                                        <a:srgbClr val="850573"/>
                                      </a:solidFill>
                                      <a:latin typeface="Cambria Math" panose="02040503050406030204" pitchFamily="18" charset="0"/>
                                      <a:ea typeface="Cambria Math" panose="02040503050406030204" pitchFamily="18" charset="0"/>
                                    </a:rPr>
                                    <m:t>area</m:t>
                                  </m:r>
                                  <m:r>
                                    <m:rPr>
                                      <m:nor/>
                                    </m:rPr>
                                    <a:rPr lang="en-US" sz="2800" b="0" i="0" smtClean="0">
                                      <a:solidFill>
                                        <a:srgbClr val="850573"/>
                                      </a:solidFill>
                                      <a:latin typeface="Cambria Math" panose="02040503050406030204" pitchFamily="18" charset="0"/>
                                      <a:ea typeface="Cambria Math" panose="02040503050406030204" pitchFamily="18" charset="0"/>
                                    </a:rPr>
                                    <m:t> </m:t>
                                  </m:r>
                                  <m:r>
                                    <m:rPr>
                                      <m:nor/>
                                    </m:rPr>
                                    <a:rPr lang="en-US" sz="2800" b="0" smtClean="0">
                                      <a:solidFill>
                                        <a:srgbClr val="850573"/>
                                      </a:solidFill>
                                      <a:latin typeface="Cambria Math" panose="02040503050406030204" pitchFamily="18" charset="0"/>
                                      <a:ea typeface="Cambria Math" panose="02040503050406030204" pitchFamily="18" charset="0"/>
                                    </a:rPr>
                                    <m:t>of</m:t>
                                  </m:r>
                                  <m:r>
                                    <m:rPr>
                                      <m:nor/>
                                    </m:rPr>
                                    <a:rPr lang="en-US" sz="2800" b="0" i="0" smtClean="0">
                                      <a:solidFill>
                                        <a:srgbClr val="850573"/>
                                      </a:solidFill>
                                      <a:latin typeface="Cambria Math" panose="02040503050406030204" pitchFamily="18" charset="0"/>
                                      <a:ea typeface="Cambria Math" panose="02040503050406030204" pitchFamily="18" charset="0"/>
                                    </a:rPr>
                                    <m:t> </m:t>
                                  </m:r>
                                  <m:r>
                                    <m:rPr>
                                      <m:nor/>
                                    </m:rPr>
                                    <a:rPr lang="en-US" sz="2800" b="0" i="1" smtClean="0">
                                      <a:solidFill>
                                        <a:srgbClr val="850573"/>
                                      </a:solidFill>
                                      <a:latin typeface="Cambria Math" panose="02040503050406030204" pitchFamily="18" charset="0"/>
                                      <a:ea typeface="Cambria Math" panose="02040503050406030204" pitchFamily="18" charset="0"/>
                                    </a:rPr>
                                    <m:t>FGHJ</m:t>
                                  </m:r>
                                </m:num>
                                <m:den>
                                  <m:r>
                                    <m:rPr>
                                      <m:nor/>
                                    </m:rPr>
                                    <a:rPr lang="en-US" sz="2800" b="0" i="1">
                                      <a:solidFill>
                                        <a:schemeClr val="tx1"/>
                                      </a:solidFill>
                                    </a:rPr>
                                    <m:t> </m:t>
                                  </m:r>
                                  <m:r>
                                    <m:rPr>
                                      <m:nor/>
                                    </m:rPr>
                                    <a:rPr lang="en-US" sz="2800" b="0" smtClean="0">
                                      <a:solidFill>
                                        <a:srgbClr val="0070C0"/>
                                      </a:solidFill>
                                      <a:latin typeface="Cambria Math" panose="02040503050406030204" pitchFamily="18" charset="0"/>
                                      <a:ea typeface="Cambria Math" panose="02040503050406030204" pitchFamily="18" charset="0"/>
                                    </a:rPr>
                                    <m:t>area</m:t>
                                  </m:r>
                                  <m:r>
                                    <m:rPr>
                                      <m:nor/>
                                    </m:rPr>
                                    <a:rPr lang="en-US" sz="2800" b="0" i="0" smtClean="0">
                                      <a:solidFill>
                                        <a:srgbClr val="0070C0"/>
                                      </a:solidFill>
                                      <a:latin typeface="Cambria Math" panose="02040503050406030204" pitchFamily="18" charset="0"/>
                                      <a:ea typeface="Cambria Math" panose="02040503050406030204" pitchFamily="18" charset="0"/>
                                    </a:rPr>
                                    <m:t> </m:t>
                                  </m:r>
                                  <m:r>
                                    <m:rPr>
                                      <m:nor/>
                                    </m:rPr>
                                    <a:rPr lang="en-US" sz="2800" b="0" smtClean="0">
                                      <a:solidFill>
                                        <a:srgbClr val="0070C0"/>
                                      </a:solidFill>
                                      <a:latin typeface="Cambria Math" panose="02040503050406030204" pitchFamily="18" charset="0"/>
                                      <a:ea typeface="Cambria Math" panose="02040503050406030204" pitchFamily="18" charset="0"/>
                                    </a:rPr>
                                    <m:t>of</m:t>
                                  </m:r>
                                  <m:r>
                                    <m:rPr>
                                      <m:nor/>
                                    </m:rPr>
                                    <a:rPr lang="en-US" sz="2800" b="0" i="0" smtClean="0">
                                      <a:solidFill>
                                        <a:srgbClr val="0070C0"/>
                                      </a:solidFill>
                                      <a:latin typeface="Cambria Math" panose="02040503050406030204" pitchFamily="18" charset="0"/>
                                      <a:ea typeface="Cambria Math" panose="02040503050406030204" pitchFamily="18" charset="0"/>
                                    </a:rPr>
                                    <m:t> </m:t>
                                  </m:r>
                                  <m:r>
                                    <m:rPr>
                                      <m:nor/>
                                    </m:rPr>
                                    <a:rPr lang="en-US" sz="2800" b="0" i="1" smtClean="0">
                                      <a:solidFill>
                                        <a:srgbClr val="0070C0"/>
                                      </a:solidFill>
                                      <a:latin typeface="Cambria Math" panose="02040503050406030204" pitchFamily="18" charset="0"/>
                                      <a:ea typeface="Cambria Math" panose="02040503050406030204" pitchFamily="18" charset="0"/>
                                    </a:rPr>
                                    <m:t>ABCD</m:t>
                                  </m:r>
                                </m:den>
                              </m:f>
                              <m:r>
                                <a:rPr lang="en-US" sz="2800" b="0" i="1" smtClean="0">
                                  <a:solidFill>
                                    <a:srgbClr val="5E5E5B"/>
                                  </a:solidFill>
                                  <a:latin typeface="Cambria Math" panose="02040503050406030204" pitchFamily="18" charset="0"/>
                                  <a:ea typeface="Cambria Math" panose="02040503050406030204" pitchFamily="18" charset="0"/>
                                </a:rPr>
                                <m:t>=</m:t>
                              </m:r>
                              <m:sSup>
                                <m:sSupPr>
                                  <m:ctrlPr>
                                    <a:rPr lang="en-IN" sz="2800" i="1" dirty="0" smtClean="0">
                                      <a:solidFill>
                                        <a:schemeClr val="tx2"/>
                                      </a:solidFill>
                                      <a:latin typeface="Cambria Math" panose="02040503050406030204" pitchFamily="18" charset="0"/>
                                    </a:rPr>
                                  </m:ctrlPr>
                                </m:sSupPr>
                                <m:e>
                                  <m:d>
                                    <m:dPr>
                                      <m:ctrlPr>
                                        <a:rPr lang="en-IN" sz="2800" i="1" dirty="0" smtClean="0">
                                          <a:solidFill>
                                            <a:schemeClr val="tx2"/>
                                          </a:solidFill>
                                          <a:latin typeface="Cambria Math" panose="02040503050406030204" pitchFamily="18" charset="0"/>
                                        </a:rPr>
                                      </m:ctrlPr>
                                    </m:dPr>
                                    <m:e>
                                      <m:f>
                                        <m:fPr>
                                          <m:ctrlPr>
                                            <a:rPr lang="en-US" sz="2800" b="0" i="1" dirty="0" smtClean="0">
                                              <a:solidFill>
                                                <a:schemeClr val="tx2"/>
                                              </a:solidFill>
                                              <a:latin typeface="Cambria Math" panose="02040503050406030204" pitchFamily="18" charset="0"/>
                                            </a:rPr>
                                          </m:ctrlPr>
                                        </m:fPr>
                                        <m:num>
                                          <m:r>
                                            <a:rPr lang="en-US" sz="2800" b="0" i="1" dirty="0" smtClean="0">
                                              <a:solidFill>
                                                <a:srgbClr val="850573"/>
                                              </a:solidFill>
                                              <a:latin typeface="Cambria Math" panose="02040503050406030204" pitchFamily="18" charset="0"/>
                                            </a:rPr>
                                            <m:t>𝐹𝐺</m:t>
                                          </m:r>
                                        </m:num>
                                        <m:den>
                                          <m:r>
                                            <a:rPr lang="en-US" sz="2800" b="0" i="1" dirty="0" smtClean="0">
                                              <a:solidFill>
                                                <a:srgbClr val="0070C0"/>
                                              </a:solidFill>
                                              <a:latin typeface="Cambria Math" panose="02040503050406030204" pitchFamily="18" charset="0"/>
                                            </a:rPr>
                                            <m:t>𝐴𝐵</m:t>
                                          </m:r>
                                        </m:den>
                                      </m:f>
                                    </m:e>
                                  </m:d>
                                </m:e>
                                <m:sup>
                                  <m:r>
                                    <a:rPr lang="en-IN" sz="2800" i="1" dirty="0">
                                      <a:solidFill>
                                        <a:schemeClr val="tx2"/>
                                      </a:solidFill>
                                      <a:latin typeface="Cambria Math" panose="02040503050406030204" pitchFamily="18" charset="0"/>
                                    </a:rPr>
                                    <m:t>2</m:t>
                                  </m:r>
                                </m:sup>
                              </m:sSup>
                            </m:oMath>
                          </a14:m>
                          <a:r>
                            <a:rPr lang="en-IN" sz="2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726557"/>
                      </a:ext>
                    </a:extLst>
                  </a:tr>
                  <a:tr h="370840">
                    <a:tc>
                      <a:txBody>
                        <a:bodyPr/>
                        <a:lstStyle/>
                        <a:p>
                          <a:r>
                            <a:rPr lang="en-IN" sz="2800" b="1" i="0" u="none" strike="noStrike" kern="1200" baseline="0" dirty="0">
                              <a:solidFill>
                                <a:schemeClr val="tx1"/>
                              </a:solidFill>
                              <a:latin typeface="+mn-lt"/>
                              <a:ea typeface="+mn-ea"/>
                              <a:cs typeface="+mn-cs"/>
                            </a:rPr>
                            <a:t>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endParaRPr>
                        </a:p>
                        <a:p>
                          <a:endParaRPr lang="en-IN" sz="2800" dirty="0">
                            <a:solidFill>
                              <a:schemeClr val="tx1"/>
                            </a:solidFill>
                          </a:endParaRPr>
                        </a:p>
                        <a:p>
                          <a:endParaRPr lang="en-IN" sz="2800" dirty="0">
                            <a:solidFill>
                              <a:schemeClr val="tx1"/>
                            </a:solidFill>
                          </a:endParaRPr>
                        </a:p>
                        <a:p>
                          <a:endParaRPr lang="en-IN"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464639"/>
                      </a:ext>
                    </a:extLst>
                  </a:tr>
                </a:tbl>
              </a:graphicData>
            </a:graphic>
          </p:graphicFrame>
        </mc:Choice>
        <mc:Fallback xmlns="">
          <p:graphicFrame>
            <p:nvGraphicFramePr>
              <p:cNvPr id="2" name="Table 2">
                <a:extLst>
                  <a:ext uri="{FF2B5EF4-FFF2-40B4-BE49-F238E27FC236}">
                    <a16:creationId xmlns:a16="http://schemas.microsoft.com/office/drawing/2014/main" id="{FBA640E8-B710-4792-8184-7A619B899E95}"/>
                  </a:ext>
                </a:extLst>
              </p:cNvPr>
              <p:cNvGraphicFramePr>
                <a:graphicFrameLocks noGrp="1"/>
              </p:cNvGraphicFramePr>
              <p:nvPr>
                <p:extLst>
                  <p:ext uri="{D42A27DB-BD31-4B8C-83A1-F6EECF244321}">
                    <p14:modId xmlns:p14="http://schemas.microsoft.com/office/powerpoint/2010/main" val="3415245020"/>
                  </p:ext>
                </p:extLst>
              </p:nvPr>
            </p:nvGraphicFramePr>
            <p:xfrm>
              <a:off x="540327" y="2333207"/>
              <a:ext cx="9590809" cy="3984244"/>
            </p:xfrm>
            <a:graphic>
              <a:graphicData uri="http://schemas.openxmlformats.org/drawingml/2006/table">
                <a:tbl>
                  <a:tblPr firstRow="1" bandRow="1">
                    <a:tableStyleId>{5C22544A-7EE6-4342-B048-85BDC9FD1C3A}</a:tableStyleId>
                  </a:tblPr>
                  <a:tblGrid>
                    <a:gridCol w="2151120">
                      <a:extLst>
                        <a:ext uri="{9D8B030D-6E8A-4147-A177-3AD203B41FA5}">
                          <a16:colId xmlns:a16="http://schemas.microsoft.com/office/drawing/2014/main" val="2490472033"/>
                        </a:ext>
                      </a:extLst>
                    </a:gridCol>
                    <a:gridCol w="7439689">
                      <a:extLst>
                        <a:ext uri="{9D8B030D-6E8A-4147-A177-3AD203B41FA5}">
                          <a16:colId xmlns:a16="http://schemas.microsoft.com/office/drawing/2014/main" val="1652819913"/>
                        </a:ext>
                      </a:extLst>
                    </a:gridCol>
                  </a:tblGrid>
                  <a:tr h="1371600">
                    <a:tc>
                      <a:txBody>
                        <a:bodyPr/>
                        <a:lstStyle/>
                        <a:p>
                          <a:r>
                            <a:rPr lang="en-IN" sz="2800" b="1" i="0" u="none" strike="noStrike" kern="1200" baseline="0" dirty="0">
                              <a:solidFill>
                                <a:schemeClr val="tx1"/>
                              </a:solidFill>
                              <a:latin typeface="+mn-lt"/>
                              <a:ea typeface="+mn-ea"/>
                              <a:cs typeface="+mn-cs"/>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800" b="0" i="0" u="none" strike="noStrike" kern="1200" baseline="0" dirty="0">
                              <a:solidFill>
                                <a:srgbClr val="5E5E5B"/>
                              </a:solidFill>
                              <a:latin typeface="+mn-lt"/>
                              <a:ea typeface="+mn-ea"/>
                              <a:cs typeface="+mn-cs"/>
                            </a:rPr>
                            <a:t>If two polygons are similar, then their areas are proportional to the square of the scale factor between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961855"/>
                      </a:ext>
                    </a:extLst>
                  </a:tr>
                  <a:tr h="814324">
                    <a:tc>
                      <a:txBody>
                        <a:bodyPr/>
                        <a:lstStyle/>
                        <a:p>
                          <a:r>
                            <a:rPr lang="en-IN" sz="2800" b="1" i="0" u="none" strike="noStrike" kern="1200" baseline="0" dirty="0">
                              <a:solidFill>
                                <a:schemeClr val="tx1"/>
                              </a:solidFill>
                              <a:latin typeface="+mn-lt"/>
                              <a:ea typeface="+mn-ea"/>
                              <a:cs typeface="+mn-cs"/>
                            </a:rPr>
                            <a:t>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993" t="-175373" r="-246" b="-222388"/>
                          </a:stretch>
                        </a:blipFill>
                      </a:tcPr>
                    </a:tc>
                    <a:extLst>
                      <a:ext uri="{0D108BD9-81ED-4DB2-BD59-A6C34878D82A}">
                        <a16:rowId xmlns:a16="http://schemas.microsoft.com/office/drawing/2014/main" val="2730726557"/>
                      </a:ext>
                    </a:extLst>
                  </a:tr>
                  <a:tr h="1798320">
                    <a:tc>
                      <a:txBody>
                        <a:bodyPr/>
                        <a:lstStyle/>
                        <a:p>
                          <a:r>
                            <a:rPr lang="en-IN" sz="2800" b="1" i="0" u="none" strike="noStrike" kern="1200" baseline="0" dirty="0">
                              <a:solidFill>
                                <a:schemeClr val="tx1"/>
                              </a:solidFill>
                              <a:latin typeface="+mn-lt"/>
                              <a:ea typeface="+mn-ea"/>
                              <a:cs typeface="+mn-cs"/>
                            </a:rPr>
                            <a:t>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endParaRPr>
                        </a:p>
                        <a:p>
                          <a:endParaRPr lang="en-IN" sz="2800" dirty="0">
                            <a:solidFill>
                              <a:schemeClr val="tx1"/>
                            </a:solidFill>
                          </a:endParaRPr>
                        </a:p>
                        <a:p>
                          <a:endParaRPr lang="en-IN" sz="2800" dirty="0">
                            <a:solidFill>
                              <a:schemeClr val="tx1"/>
                            </a:solidFill>
                          </a:endParaRPr>
                        </a:p>
                        <a:p>
                          <a:endParaRPr lang="en-IN"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464639"/>
                      </a:ext>
                    </a:extLst>
                  </a:tr>
                </a:tbl>
              </a:graphicData>
            </a:graphic>
          </p:graphicFrame>
        </mc:Fallback>
      </mc:AlternateContent>
      <p:pic>
        <p:nvPicPr>
          <p:cNvPr id="5" name="Picture 4" descr="Shape&#10;&#10;Description automatically generated">
            <a:extLst>
              <a:ext uri="{FF2B5EF4-FFF2-40B4-BE49-F238E27FC236}">
                <a16:creationId xmlns:a16="http://schemas.microsoft.com/office/drawing/2014/main" id="{0E8BA431-230F-4078-B536-231BB314B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991" y="4759127"/>
            <a:ext cx="1714889" cy="1184385"/>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1A27EAA3-2071-4531-A72B-E58A9FBE1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5" y="4777883"/>
            <a:ext cx="1769422" cy="1142540"/>
          </a:xfrm>
          <a:prstGeom prst="rect">
            <a:avLst/>
          </a:prstGeom>
        </p:spPr>
      </p:pic>
    </p:spTree>
    <p:extLst>
      <p:ext uri="{BB962C8B-B14F-4D97-AF65-F5344CB8AC3E}">
        <p14:creationId xmlns:p14="http://schemas.microsoft.com/office/powerpoint/2010/main" val="294235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Use Similar Figures to Find Area</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6570191" cy="14302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t>
            </a:r>
            <a:r>
              <a:rPr lang="en-US" sz="2800" b="1" i="1" dirty="0">
                <a:solidFill>
                  <a:schemeClr val="tx1"/>
                </a:solidFill>
              </a:rPr>
              <a:t>ABCD </a:t>
            </a:r>
            <a:r>
              <a:rPr lang="en-US" sz="2800" b="1" dirty="0">
                <a:solidFill>
                  <a:schemeClr val="tx1"/>
                </a:solidFill>
              </a:rPr>
              <a:t>and ▭</a:t>
            </a:r>
            <a:r>
              <a:rPr lang="en-US" sz="2800" b="1" i="1" dirty="0">
                <a:solidFill>
                  <a:schemeClr val="tx1"/>
                </a:solidFill>
              </a:rPr>
              <a:t>JKLM </a:t>
            </a:r>
            <a:r>
              <a:rPr lang="en-US" sz="2800" b="1" dirty="0">
                <a:solidFill>
                  <a:schemeClr val="tx1"/>
                </a:solidFill>
              </a:rPr>
              <a:t>are similar rectangles. Find the area of ▭</a:t>
            </a:r>
            <a:r>
              <a:rPr lang="en-US" sz="2800" b="1" i="1" dirty="0">
                <a:solidFill>
                  <a:schemeClr val="tx1"/>
                </a:solidFill>
              </a:rPr>
              <a:t>JKLM</a:t>
            </a:r>
            <a:r>
              <a:rPr lang="en-US" sz="2800" b="1" dirty="0">
                <a:solidFill>
                  <a:schemeClr val="tx1"/>
                </a:solidFill>
              </a:rPr>
              <a:t>. </a:t>
            </a:r>
            <a:endParaRPr lang="en-US" sz="2800" b="1" i="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046" y="2571537"/>
            <a:ext cx="1006759" cy="1124569"/>
          </a:xfrm>
          <a:prstGeom prst="rect">
            <a:avLst/>
          </a:prstGeom>
        </p:spPr>
      </p:pic>
      <p:pic>
        <p:nvPicPr>
          <p:cNvPr id="8" name="Picture 7">
            <a:extLst>
              <a:ext uri="{FF2B5EF4-FFF2-40B4-BE49-F238E27FC236}">
                <a16:creationId xmlns:a16="http://schemas.microsoft.com/office/drawing/2014/main" id="{57CFE59B-797E-4FE9-8D85-26991E7C1D5C}"/>
              </a:ext>
            </a:extLst>
          </p:cNvPr>
          <p:cNvPicPr>
            <a:picLocks noChangeAspect="1"/>
          </p:cNvPicPr>
          <p:nvPr/>
        </p:nvPicPr>
        <p:blipFill>
          <a:blip r:embed="rId3"/>
          <a:stretch>
            <a:fillRect/>
          </a:stretch>
        </p:blipFill>
        <p:spPr>
          <a:xfrm>
            <a:off x="7901660" y="2136796"/>
            <a:ext cx="1646250" cy="1994049"/>
          </a:xfrm>
          <a:prstGeom prst="rect">
            <a:avLst/>
          </a:prstGeom>
        </p:spPr>
      </p:pic>
    </p:spTree>
    <p:extLst>
      <p:ext uri="{BB962C8B-B14F-4D97-AF65-F5344CB8AC3E}">
        <p14:creationId xmlns:p14="http://schemas.microsoft.com/office/powerpoint/2010/main" val="22360375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07F97F-81D9-4DA8-80D7-E118B551B17D}">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6538C444-49BA-40AD-A3B7-E745FDF4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9A7768-3BBB-4320-9411-D44E1FFB5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618</TotalTime>
  <Words>2061</Words>
  <Application>Microsoft Office PowerPoint</Application>
  <PresentationFormat>Widescreen</PresentationFormat>
  <Paragraphs>304</Paragraphs>
  <Slides>43</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82</cp:revision>
  <cp:lastPrinted>2018-08-01T21:17:27Z</cp:lastPrinted>
  <dcterms:created xsi:type="dcterms:W3CDTF">2020-09-17T18:06:02Z</dcterms:created>
  <dcterms:modified xsi:type="dcterms:W3CDTF">2023-01-02T22:26:04Z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