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41"/>
  </p:notesMasterIdLst>
  <p:handoutMasterIdLst>
    <p:handoutMasterId r:id="rId42"/>
  </p:handoutMasterIdLst>
  <p:sldIdLst>
    <p:sldId id="362" r:id="rId6"/>
    <p:sldId id="303" r:id="rId7"/>
    <p:sldId id="374" r:id="rId8"/>
    <p:sldId id="375" r:id="rId9"/>
    <p:sldId id="376" r:id="rId10"/>
    <p:sldId id="368" r:id="rId11"/>
    <p:sldId id="403" r:id="rId12"/>
    <p:sldId id="304" r:id="rId13"/>
    <p:sldId id="305" r:id="rId14"/>
    <p:sldId id="377" r:id="rId15"/>
    <p:sldId id="307" r:id="rId16"/>
    <p:sldId id="378" r:id="rId17"/>
    <p:sldId id="379" r:id="rId18"/>
    <p:sldId id="380" r:id="rId19"/>
    <p:sldId id="381" r:id="rId20"/>
    <p:sldId id="382" r:id="rId21"/>
    <p:sldId id="329" r:id="rId22"/>
    <p:sldId id="390" r:id="rId23"/>
    <p:sldId id="389" r:id="rId24"/>
    <p:sldId id="402" r:id="rId25"/>
    <p:sldId id="308" r:id="rId26"/>
    <p:sldId id="391" r:id="rId27"/>
    <p:sldId id="392" r:id="rId28"/>
    <p:sldId id="393" r:id="rId29"/>
    <p:sldId id="394" r:id="rId30"/>
    <p:sldId id="364" r:id="rId31"/>
    <p:sldId id="395" r:id="rId32"/>
    <p:sldId id="397" r:id="rId33"/>
    <p:sldId id="396" r:id="rId34"/>
    <p:sldId id="332" r:id="rId35"/>
    <p:sldId id="398" r:id="rId36"/>
    <p:sldId id="399" r:id="rId37"/>
    <p:sldId id="400" r:id="rId38"/>
    <p:sldId id="370" r:id="rId39"/>
    <p:sldId id="401" r:id="rId40"/>
  </p:sldIdLst>
  <p:sldSz cx="12192000" cy="6858000"/>
  <p:notesSz cx="7010400" cy="9236075"/>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27" userDrawn="1">
          <p15:clr>
            <a:srgbClr val="A4A3A4"/>
          </p15:clr>
        </p15:guide>
        <p15:guide id="2" orient="horz" pos="2999" userDrawn="1">
          <p15:clr>
            <a:srgbClr val="A4A3A4"/>
          </p15:clr>
        </p15:guide>
        <p15:guide id="3" orient="horz" pos="384" userDrawn="1">
          <p15:clr>
            <a:srgbClr val="A4A3A4"/>
          </p15:clr>
        </p15:guide>
        <p15:guide id="4" orient="horz" pos="2520" userDrawn="1">
          <p15:clr>
            <a:srgbClr val="A4A3A4"/>
          </p15:clr>
        </p15:guide>
        <p15:guide id="5" orient="horz" pos="1080" userDrawn="1">
          <p15:clr>
            <a:srgbClr val="A4A3A4"/>
          </p15:clr>
        </p15:guide>
        <p15:guide id="6" orient="horz" pos="1680" userDrawn="1">
          <p15:clr>
            <a:srgbClr val="A4A3A4"/>
          </p15:clr>
        </p15:guide>
        <p15:guide id="7" orient="horz" pos="3430" userDrawn="1">
          <p15:clr>
            <a:srgbClr val="A4A3A4"/>
          </p15:clr>
        </p15:guide>
        <p15:guide id="8" orient="horz" pos="3120" userDrawn="1">
          <p15:clr>
            <a:srgbClr val="A4A3A4"/>
          </p15:clr>
        </p15:guide>
        <p15:guide id="9" pos="48" userDrawn="1">
          <p15:clr>
            <a:srgbClr val="A4A3A4"/>
          </p15:clr>
        </p15:guide>
        <p15:guide id="10" pos="710"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2, Vijaya" initials="SV" lastIdx="3" clrIdx="6">
    <p:extLst>
      <p:ext uri="{19B8F6BF-5375-455C-9EA6-DF929625EA0E}">
        <p15:presenceInfo xmlns:p15="http://schemas.microsoft.com/office/powerpoint/2012/main" userId="S2, Vijaya" providerId="None"/>
      </p:ext>
    </p:extLst>
  </p:cmAuthor>
  <p:cmAuthor id="1" name="Sequel User" initials="SU" lastIdx="0" clrIdx="0">
    <p:extLst>
      <p:ext uri="{19B8F6BF-5375-455C-9EA6-DF929625EA0E}">
        <p15:presenceInfo xmlns:p15="http://schemas.microsoft.com/office/powerpoint/2012/main" userId="958da6fd0e6693af" providerId="Windows Live"/>
      </p:ext>
    </p:extLst>
  </p:cmAuthor>
  <p:cmAuthor id="2" name="Oxley, Angela" initials="OA" lastIdx="95" clrIdx="1">
    <p:extLst>
      <p:ext uri="{19B8F6BF-5375-455C-9EA6-DF929625EA0E}">
        <p15:presenceInfo xmlns:p15="http://schemas.microsoft.com/office/powerpoint/2012/main" userId="S::angela.oxley@mheducation.com::2701a8e4-ff8b-43b5-b1ab-b049b2cef046" providerId="AD"/>
      </p:ext>
    </p:extLst>
  </p:cmAuthor>
  <p:cmAuthor id="3" name="Crowl, Jennifer" initials="CJ" lastIdx="1" clrIdx="2">
    <p:extLst>
      <p:ext uri="{19B8F6BF-5375-455C-9EA6-DF929625EA0E}">
        <p15:presenceInfo xmlns:p15="http://schemas.microsoft.com/office/powerpoint/2012/main" userId="S::jennifer.crowl@mheducation.com::77259450-2fd8-46bb-9e27-f3a51ab93a25" providerId="AD"/>
      </p:ext>
    </p:extLst>
  </p:cmAuthor>
  <p:cmAuthor id="4" name="R2, Ranjithkumar" initials="RR" lastIdx="7" clrIdx="3">
    <p:extLst>
      <p:ext uri="{19B8F6BF-5375-455C-9EA6-DF929625EA0E}">
        <p15:presenceInfo xmlns:p15="http://schemas.microsoft.com/office/powerpoint/2012/main" userId="R2, Ranjithkumar" providerId="None"/>
      </p:ext>
    </p:extLst>
  </p:cmAuthor>
  <p:cmAuthor id="5" name="T, Karthika" initials="TK" lastIdx="14" clrIdx="4">
    <p:extLst>
      <p:ext uri="{19B8F6BF-5375-455C-9EA6-DF929625EA0E}">
        <p15:presenceInfo xmlns:p15="http://schemas.microsoft.com/office/powerpoint/2012/main" userId="T, Karthika" providerId="None"/>
      </p:ext>
    </p:extLst>
  </p:cmAuthor>
  <p:cmAuthor id="6" name="Nithiyanadhan Rajagopal" initials="NR" lastIdx="10" clrIdx="5">
    <p:extLst>
      <p:ext uri="{19B8F6BF-5375-455C-9EA6-DF929625EA0E}">
        <p15:presenceInfo xmlns:p15="http://schemas.microsoft.com/office/powerpoint/2012/main" userId="S::Nithiyanandhan.R@spi-global.com::7ab3c0d7-e1d9-4568-9b85-35969e8fd2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175A"/>
    <a:srgbClr val="00A6B9"/>
    <a:srgbClr val="00C7C3"/>
    <a:srgbClr val="02F0DE"/>
    <a:srgbClr val="FFB600"/>
    <a:srgbClr val="33F0E1"/>
    <a:srgbClr val="01708C"/>
    <a:srgbClr val="692146"/>
    <a:srgbClr val="720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82189" autoAdjust="0"/>
  </p:normalViewPr>
  <p:slideViewPr>
    <p:cSldViewPr snapToGrid="0">
      <p:cViewPr varScale="1">
        <p:scale>
          <a:sx n="49" d="100"/>
          <a:sy n="49" d="100"/>
        </p:scale>
        <p:origin x="1340" y="36"/>
      </p:cViewPr>
      <p:guideLst>
        <p:guide pos="1527"/>
        <p:guide orient="horz" pos="2999"/>
        <p:guide orient="horz" pos="384"/>
        <p:guide orient="horz" pos="2520"/>
        <p:guide orient="horz" pos="1080"/>
        <p:guide orient="horz" pos="1680"/>
        <p:guide orient="horz" pos="3430"/>
        <p:guide orient="horz" pos="3120"/>
        <p:guide pos="48"/>
        <p:guide pos="710"/>
        <p:guide pos="6480"/>
        <p:guide pos="2597"/>
        <p:guide pos="288"/>
        <p:guide orient="horz" pos="2160"/>
        <p:guide orient="horz" pos="216"/>
        <p:guide orient="horz" pos="936"/>
        <p:guide pos="4368"/>
        <p:guide pos="7296"/>
        <p:guide pos="3288"/>
        <p:guide pos="5904"/>
        <p:guide pos="5568"/>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gs" Target="tags/tag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1/2/2023</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1/2/2023</a:t>
            </a:fld>
            <a:endParaRPr lang="en-US"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1</a:t>
            </a:fld>
            <a:endParaRPr lang="en-US" dirty="0"/>
          </a:p>
        </p:txBody>
      </p:sp>
    </p:spTree>
    <p:extLst>
      <p:ext uri="{BB962C8B-B14F-4D97-AF65-F5344CB8AC3E}">
        <p14:creationId xmlns:p14="http://schemas.microsoft.com/office/powerpoint/2010/main" val="570618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rPr>
              <a:t>The polygon has </a:t>
            </a:r>
            <a:r>
              <a:rPr lang="en-IN" sz="1200" dirty="0">
                <a:solidFill>
                  <a:srgbClr val="FF0000"/>
                </a:solidFill>
                <a:uFill>
                  <a:solidFill>
                    <a:schemeClr val="tx2"/>
                  </a:solidFill>
                </a:uFill>
              </a:rPr>
              <a:t>12</a:t>
            </a:r>
            <a:r>
              <a:rPr lang="en-IN" sz="1200" dirty="0">
                <a:solidFill>
                  <a:srgbClr val="FF0000"/>
                </a:solidFill>
              </a:rPr>
              <a:t> sides. </a:t>
            </a:r>
            <a:endParaRPr lang="en-US" sz="1200" dirty="0">
              <a:solidFill>
                <a:srgbClr val="FF0000"/>
              </a:solidFill>
              <a:latin typeface="+mj-lt"/>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24</a:t>
            </a:fld>
            <a:endParaRPr lang="en-US" dirty="0"/>
          </a:p>
        </p:txBody>
      </p:sp>
    </p:spTree>
    <p:extLst>
      <p:ext uri="{BB962C8B-B14F-4D97-AF65-F5344CB8AC3E}">
        <p14:creationId xmlns:p14="http://schemas.microsoft.com/office/powerpoint/2010/main" val="2042518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25</a:t>
            </a:fld>
            <a:endParaRPr lang="en-US" dirty="0"/>
          </a:p>
        </p:txBody>
      </p:sp>
    </p:spTree>
    <p:extLst>
      <p:ext uri="{BB962C8B-B14F-4D97-AF65-F5344CB8AC3E}">
        <p14:creationId xmlns:p14="http://schemas.microsoft.com/office/powerpoint/2010/main" val="292687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29</a:t>
            </a:fld>
            <a:endParaRPr lang="en-US" dirty="0"/>
          </a:p>
        </p:txBody>
      </p:sp>
    </p:spTree>
    <p:extLst>
      <p:ext uri="{BB962C8B-B14F-4D97-AF65-F5344CB8AC3E}">
        <p14:creationId xmlns:p14="http://schemas.microsoft.com/office/powerpoint/2010/main" val="3244971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uFill>
                  <a:solidFill>
                    <a:schemeClr val="tx2"/>
                  </a:solidFill>
                </a:uFill>
              </a:rPr>
              <a:t>45°</a:t>
            </a:r>
            <a:endParaRPr lang="en-US" sz="1200" dirty="0">
              <a:latin typeface="+mj-lt"/>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33</a:t>
            </a:fld>
            <a:endParaRPr lang="en-US" dirty="0"/>
          </a:p>
        </p:txBody>
      </p:sp>
    </p:spTree>
    <p:extLst>
      <p:ext uri="{BB962C8B-B14F-4D97-AF65-F5344CB8AC3E}">
        <p14:creationId xmlns:p14="http://schemas.microsoft.com/office/powerpoint/2010/main" val="806963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34</a:t>
            </a:fld>
            <a:endParaRPr lang="en-US" dirty="0"/>
          </a:p>
        </p:txBody>
      </p:sp>
    </p:spTree>
    <p:extLst>
      <p:ext uri="{BB962C8B-B14F-4D97-AF65-F5344CB8AC3E}">
        <p14:creationId xmlns:p14="http://schemas.microsoft.com/office/powerpoint/2010/main" val="2481193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rPr>
              <a:t>Because the maximum number of diagonals that can be drawn from any one vertex of an </a:t>
            </a:r>
            <a:r>
              <a:rPr lang="en-US" sz="1200" i="1" dirty="0">
                <a:solidFill>
                  <a:srgbClr val="FF0000"/>
                </a:solidFill>
              </a:rPr>
              <a:t>n</a:t>
            </a:r>
            <a:r>
              <a:rPr lang="en-US" sz="1200" dirty="0">
                <a:solidFill>
                  <a:srgbClr val="FF0000"/>
                </a:solidFill>
              </a:rPr>
              <a:t>-sided convex polygon is </a:t>
            </a:r>
            <a:r>
              <a:rPr lang="en-US" sz="1200" i="1" dirty="0">
                <a:solidFill>
                  <a:srgbClr val="FF0000"/>
                </a:solidFill>
              </a:rPr>
              <a:t>n</a:t>
            </a:r>
            <a:r>
              <a:rPr lang="en-US" sz="1200" i="1" dirty="0">
                <a:latin typeface="Arial"/>
                <a:cs typeface="Arial"/>
              </a:rPr>
              <a:t> </a:t>
            </a:r>
            <a:r>
              <a:rPr lang="en-US" sz="1200" dirty="0">
                <a:solidFill>
                  <a:srgbClr val="FF0000"/>
                </a:solidFill>
                <a:latin typeface="Arial"/>
                <a:cs typeface="Arial"/>
              </a:rPr>
              <a:t>−</a:t>
            </a:r>
            <a:r>
              <a:rPr lang="en-US" sz="1200" i="1" dirty="0">
                <a:latin typeface="Arial"/>
                <a:cs typeface="Arial"/>
              </a:rPr>
              <a:t> </a:t>
            </a:r>
            <a:r>
              <a:rPr lang="en-US" sz="1200" dirty="0">
                <a:solidFill>
                  <a:srgbClr val="FF0000"/>
                </a:solidFill>
              </a:rPr>
              <a:t>3, and because each diagonal is a boundary between two triangles, the number of triangles is 1 greater than the number of diagonals. Therefore, the number of triangles would be </a:t>
            </a:r>
            <a:r>
              <a:rPr lang="en-US" sz="1200" i="1" dirty="0">
                <a:solidFill>
                  <a:srgbClr val="FF0000"/>
                </a:solidFill>
              </a:rPr>
              <a:t>n</a:t>
            </a:r>
            <a:r>
              <a:rPr lang="en-US" sz="1200" i="1" dirty="0">
                <a:latin typeface="Arial"/>
                <a:cs typeface="Arial"/>
              </a:rPr>
              <a:t> </a:t>
            </a:r>
            <a:r>
              <a:rPr lang="en-US" sz="1200" dirty="0">
                <a:solidFill>
                  <a:srgbClr val="FF0000"/>
                </a:solidFill>
                <a:latin typeface="Arial"/>
                <a:cs typeface="Arial"/>
              </a:rPr>
              <a:t>−</a:t>
            </a:r>
            <a:r>
              <a:rPr lang="en-US" sz="1200" dirty="0">
                <a:solidFill>
                  <a:srgbClr val="FF0000"/>
                </a:solidFill>
              </a:rPr>
              <a:t> 3</a:t>
            </a:r>
            <a:r>
              <a:rPr lang="en-US" sz="1200" i="1" dirty="0">
                <a:latin typeface="Arial"/>
                <a:cs typeface="Arial"/>
              </a:rPr>
              <a:t> </a:t>
            </a:r>
            <a:r>
              <a:rPr lang="en-US" sz="1200" dirty="0">
                <a:solidFill>
                  <a:srgbClr val="FF0000"/>
                </a:solidFill>
              </a:rPr>
              <a:t>+ 1 or </a:t>
            </a:r>
            <a:r>
              <a:rPr lang="en-US" sz="1200" i="1" dirty="0">
                <a:solidFill>
                  <a:srgbClr val="FF0000"/>
                </a:solidFill>
              </a:rPr>
              <a:t>n</a:t>
            </a:r>
            <a:r>
              <a:rPr lang="en-US" sz="1200" i="1" dirty="0">
                <a:latin typeface="Arial"/>
                <a:cs typeface="Arial"/>
              </a:rPr>
              <a:t> </a:t>
            </a:r>
            <a:r>
              <a:rPr lang="en-US" sz="1200" dirty="0">
                <a:solidFill>
                  <a:srgbClr val="FF0000"/>
                </a:solidFill>
                <a:latin typeface="Arial"/>
                <a:cs typeface="Arial"/>
              </a:rPr>
              <a:t>−</a:t>
            </a:r>
            <a:r>
              <a:rPr lang="en-US" sz="1200" i="1" dirty="0">
                <a:latin typeface="Arial"/>
                <a:cs typeface="Arial"/>
              </a:rPr>
              <a:t> </a:t>
            </a:r>
            <a:r>
              <a:rPr lang="en-US" sz="1200" dirty="0">
                <a:solidFill>
                  <a:srgbClr val="FF0000"/>
                </a:solidFill>
              </a:rPr>
              <a:t>2.</a:t>
            </a:r>
            <a:r>
              <a:rPr lang="en-US" dirty="0">
                <a:solidFill>
                  <a:srgbClr val="FF0000"/>
                </a:solidFill>
              </a:rPr>
              <a:t> </a:t>
            </a:r>
            <a:endParaRPr lang="en-IN"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35</a:t>
            </a:fld>
            <a:endParaRPr lang="en-US" dirty="0"/>
          </a:p>
        </p:txBody>
      </p:sp>
    </p:spTree>
    <p:extLst>
      <p:ext uri="{BB962C8B-B14F-4D97-AF65-F5344CB8AC3E}">
        <p14:creationId xmlns:p14="http://schemas.microsoft.com/office/powerpoint/2010/main" val="3718000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dirty="0"/>
          </a:p>
        </p:txBody>
      </p:sp>
    </p:spTree>
    <p:extLst>
      <p:ext uri="{BB962C8B-B14F-4D97-AF65-F5344CB8AC3E}">
        <p14:creationId xmlns:p14="http://schemas.microsoft.com/office/powerpoint/2010/main" val="276627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dirty="0"/>
          </a:p>
        </p:txBody>
      </p:sp>
    </p:spTree>
    <p:extLst>
      <p:ext uri="{BB962C8B-B14F-4D97-AF65-F5344CB8AC3E}">
        <p14:creationId xmlns:p14="http://schemas.microsoft.com/office/powerpoint/2010/main" val="375635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solidFill>
                  <a:srgbClr val="FF0000"/>
                </a:solidFill>
              </a:rPr>
              <a:t>quadrilateral, convex, regular</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rPr>
              <a:t>pentagon, concave, not regular</a:t>
            </a:r>
          </a:p>
          <a:p>
            <a:r>
              <a:rPr lang="en-IN" sz="1200" dirty="0">
                <a:solidFill>
                  <a:srgbClr val="FF0000"/>
                </a:solidFill>
              </a:rPr>
              <a:t>hexagon, convex, not regular</a:t>
            </a:r>
          </a:p>
          <a:p>
            <a:endParaRPr lang="en-IN" dirty="0"/>
          </a:p>
        </p:txBody>
      </p:sp>
      <p:sp>
        <p:nvSpPr>
          <p:cNvPr id="4" name="Slide Number Placeholder 3"/>
          <p:cNvSpPr>
            <a:spLocks noGrp="1"/>
          </p:cNvSpPr>
          <p:nvPr>
            <p:ph type="sldNum" sz="quarter" idx="5"/>
          </p:nvPr>
        </p:nvSpPr>
        <p:spPr/>
        <p:txBody>
          <a:bodyPr/>
          <a:lstStyle/>
          <a:p>
            <a:fld id="{30DC0D4C-FD52-4CA4-A998-31C73A5A5BDE}" type="slidenum">
              <a:rPr lang="en-US" smtClean="0"/>
              <a:t>4</a:t>
            </a:fld>
            <a:endParaRPr lang="en-US" dirty="0"/>
          </a:p>
        </p:txBody>
      </p:sp>
    </p:spTree>
    <p:extLst>
      <p:ext uri="{BB962C8B-B14F-4D97-AF65-F5344CB8AC3E}">
        <p14:creationId xmlns:p14="http://schemas.microsoft.com/office/powerpoint/2010/main" val="134590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1" dirty="0">
              <a:solidFill>
                <a:srgbClr val="FF0000"/>
              </a:solidFill>
              <a:cs typeface="Calibri"/>
            </a:endParaRPr>
          </a:p>
          <a:p>
            <a:endParaRPr lang="en-IN" dirty="0"/>
          </a:p>
        </p:txBody>
      </p:sp>
      <p:sp>
        <p:nvSpPr>
          <p:cNvPr id="4" name="Slide Number Placeholder 3"/>
          <p:cNvSpPr>
            <a:spLocks noGrp="1"/>
          </p:cNvSpPr>
          <p:nvPr>
            <p:ph type="sldNum" sz="quarter" idx="5"/>
          </p:nvPr>
        </p:nvSpPr>
        <p:spPr/>
        <p:txBody>
          <a:bodyPr/>
          <a:lstStyle/>
          <a:p>
            <a:fld id="{30DC0D4C-FD52-4CA4-A998-31C73A5A5BDE}" type="slidenum">
              <a:rPr lang="en-US" smtClean="0"/>
              <a:t>5</a:t>
            </a:fld>
            <a:endParaRPr lang="en-US" dirty="0"/>
          </a:p>
        </p:txBody>
      </p:sp>
    </p:spTree>
    <p:extLst>
      <p:ext uri="{BB962C8B-B14F-4D97-AF65-F5344CB8AC3E}">
        <p14:creationId xmlns:p14="http://schemas.microsoft.com/office/powerpoint/2010/main" val="103287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DC0D4C-FD52-4CA4-A998-31C73A5A5BDE}" type="slidenum">
              <a:rPr lang="en-US" smtClean="0"/>
              <a:t>6</a:t>
            </a:fld>
            <a:endParaRPr lang="en-US" dirty="0"/>
          </a:p>
        </p:txBody>
      </p:sp>
    </p:spTree>
    <p:extLst>
      <p:ext uri="{BB962C8B-B14F-4D97-AF65-F5344CB8AC3E}">
        <p14:creationId xmlns:p14="http://schemas.microsoft.com/office/powerpoint/2010/main" val="241723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D</a:t>
            </a:r>
          </a:p>
        </p:txBody>
      </p:sp>
      <p:sp>
        <p:nvSpPr>
          <p:cNvPr id="4" name="Slide Number Placeholder 3"/>
          <p:cNvSpPr>
            <a:spLocks noGrp="1"/>
          </p:cNvSpPr>
          <p:nvPr>
            <p:ph type="sldNum" sz="quarter" idx="10"/>
          </p:nvPr>
        </p:nvSpPr>
        <p:spPr/>
        <p:txBody>
          <a:bodyPr/>
          <a:lstStyle/>
          <a:p>
            <a:fld id="{30DC0D4C-FD52-4CA4-A998-31C73A5A5BDE}" type="slidenum">
              <a:rPr lang="en-US" smtClean="0"/>
              <a:t>16</a:t>
            </a:fld>
            <a:endParaRPr lang="en-US" dirty="0"/>
          </a:p>
        </p:txBody>
      </p:sp>
    </p:spTree>
    <p:extLst>
      <p:ext uri="{BB962C8B-B14F-4D97-AF65-F5344CB8AC3E}">
        <p14:creationId xmlns:p14="http://schemas.microsoft.com/office/powerpoint/2010/main" val="3717883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solidFill>
                <a:srgbClr val="FF0000"/>
              </a:solidFill>
            </a:endParaRPr>
          </a:p>
        </p:txBody>
      </p:sp>
      <p:sp>
        <p:nvSpPr>
          <p:cNvPr id="4" name="Slide Number Placeholder 3"/>
          <p:cNvSpPr>
            <a:spLocks noGrp="1"/>
          </p:cNvSpPr>
          <p:nvPr>
            <p:ph type="sldNum" sz="quarter" idx="5"/>
          </p:nvPr>
        </p:nvSpPr>
        <p:spPr/>
        <p:txBody>
          <a:bodyPr/>
          <a:lstStyle/>
          <a:p>
            <a:fld id="{30DC0D4C-FD52-4CA4-A998-31C73A5A5BDE}" type="slidenum">
              <a:rPr lang="en-US" smtClean="0"/>
              <a:t>19</a:t>
            </a:fld>
            <a:endParaRPr lang="en-US" dirty="0"/>
          </a:p>
        </p:txBody>
      </p:sp>
    </p:spTree>
    <p:extLst>
      <p:ext uri="{BB962C8B-B14F-4D97-AF65-F5344CB8AC3E}">
        <p14:creationId xmlns:p14="http://schemas.microsoft.com/office/powerpoint/2010/main" val="1921804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rPr>
              <a:t>108°</a:t>
            </a:r>
          </a:p>
        </p:txBody>
      </p:sp>
      <p:sp>
        <p:nvSpPr>
          <p:cNvPr id="4" name="Slide Number Placeholder 3"/>
          <p:cNvSpPr>
            <a:spLocks noGrp="1"/>
          </p:cNvSpPr>
          <p:nvPr>
            <p:ph type="sldNum" sz="quarter" idx="5"/>
          </p:nvPr>
        </p:nvSpPr>
        <p:spPr/>
        <p:txBody>
          <a:bodyPr/>
          <a:lstStyle/>
          <a:p>
            <a:fld id="{30DC0D4C-FD52-4CA4-A998-31C73A5A5BDE}" type="slidenum">
              <a:rPr lang="en-US" smtClean="0"/>
              <a:t>20</a:t>
            </a:fld>
            <a:endParaRPr lang="en-US" dirty="0"/>
          </a:p>
        </p:txBody>
      </p:sp>
    </p:spTree>
    <p:extLst>
      <p:ext uri="{BB962C8B-B14F-4D97-AF65-F5344CB8AC3E}">
        <p14:creationId xmlns:p14="http://schemas.microsoft.com/office/powerpoint/2010/main" val="3985137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1/2/2023</a:t>
            </a:fld>
            <a:endParaRPr lang="en-US" dirty="0"/>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 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900" b="0" i="0" u="none" strike="noStrike" kern="1200" baseline="0" dirty="0">
                <a:solidFill>
                  <a:schemeClr val="tx1"/>
                </a:solidFill>
                <a:latin typeface="+mn-lt"/>
                <a:ea typeface="+mn-ea"/>
                <a:cs typeface="+mn-cs"/>
              </a:rPr>
              <a:t>Angles of Polygons</a:t>
            </a:r>
            <a:endParaRPr lang="en-US" sz="900" b="0" dirty="0">
              <a:solidFill>
                <a:schemeClr val="tx1"/>
              </a:solidFill>
              <a:latin typeface="Arial" panose="020B0604020202020204" pitchFamily="34" charset="0"/>
              <a:cs typeface="Arial" panose="020B0604020202020204" pitchFamily="34" charset="0"/>
            </a:endParaRP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3600" b="1" dirty="0">
                <a:solidFill>
                  <a:srgbClr val="33175A"/>
                </a:solidFill>
                <a:latin typeface="Arial" panose="020B0604020202020204" pitchFamily="34" charset="0"/>
                <a:cs typeface="Arial" panose="020B0604020202020204" pitchFamily="34" charset="0"/>
              </a:rPr>
              <a:t>Angles of Polygons </a:t>
            </a:r>
            <a:endParaRPr lang="en-US" sz="3600" b="1" dirty="0">
              <a:solidFill>
                <a:srgbClr val="3317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27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Interior Angles of Polygons </a:t>
            </a:r>
          </a:p>
        </p:txBody>
      </p:sp>
      <p:sp>
        <p:nvSpPr>
          <p:cNvPr id="6" name="Content Placeholder 2">
            <a:extLst>
              <a:ext uri="{FF2B5EF4-FFF2-40B4-BE49-F238E27FC236}">
                <a16:creationId xmlns:a16="http://schemas.microsoft.com/office/drawing/2014/main" id="{D201104B-FD48-1B42-8014-F9EF2EB20A4F}"/>
              </a:ext>
            </a:extLst>
          </p:cNvPr>
          <p:cNvSpPr txBox="1">
            <a:spLocks/>
          </p:cNvSpPr>
          <p:nvPr/>
        </p:nvSpPr>
        <p:spPr>
          <a:xfrm>
            <a:off x="459873" y="1707845"/>
            <a:ext cx="10136409" cy="433560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rgbClr val="000000"/>
                </a:solidFill>
              </a:rPr>
              <a:t>Theorem 7.1: </a:t>
            </a:r>
            <a:r>
              <a:rPr lang="en-IN" sz="2800" b="1" dirty="0"/>
              <a:t>Polygon Interior Angles Sum Theorem</a:t>
            </a:r>
          </a:p>
          <a:p>
            <a:r>
              <a:rPr lang="en-US" sz="2800" dirty="0"/>
              <a:t>The sum of the interior angle measures of an </a:t>
            </a:r>
            <a:r>
              <a:rPr lang="en-US" sz="2800" i="1" dirty="0"/>
              <a:t>n</a:t>
            </a:r>
            <a:r>
              <a:rPr lang="en-US" sz="2800" dirty="0"/>
              <a:t>-sided convex polygon is (</a:t>
            </a:r>
            <a:r>
              <a:rPr lang="en-US" sz="2800" i="1" dirty="0"/>
              <a:t>n</a:t>
            </a:r>
            <a:r>
              <a:rPr lang="en-US" sz="2800" i="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t>
            </a:r>
            <a:r>
              <a:rPr lang="en-US" sz="2800" dirty="0"/>
              <a:t> 2)</a:t>
            </a:r>
            <a:r>
              <a:rPr lang="en-US" sz="2800" i="1" dirty="0">
                <a:latin typeface="Arial" panose="020B0604020202020204" pitchFamily="34" charset="0"/>
                <a:cs typeface="Arial" panose="020B0604020202020204" pitchFamily="34" charset="0"/>
              </a:rPr>
              <a:t> •</a:t>
            </a:r>
            <a:r>
              <a:rPr lang="en-US" sz="2800" dirty="0">
                <a:latin typeface="Cambria Math" panose="02040503050406030204" pitchFamily="18" charset="0"/>
                <a:ea typeface="Cambria Math" panose="02040503050406030204" pitchFamily="18" charset="0"/>
              </a:rPr>
              <a:t> </a:t>
            </a:r>
            <a:r>
              <a:rPr lang="en-US" sz="2800" dirty="0"/>
              <a:t>180°. 	</a:t>
            </a:r>
          </a:p>
          <a:p>
            <a:r>
              <a:rPr lang="en-IN" sz="2800" b="1" dirty="0"/>
              <a:t> </a:t>
            </a:r>
            <a:r>
              <a:rPr lang="en-IN" sz="2800" dirty="0"/>
              <a:t>	</a:t>
            </a:r>
          </a:p>
        </p:txBody>
      </p:sp>
    </p:spTree>
    <p:extLst>
      <p:ext uri="{BB962C8B-B14F-4D97-AF65-F5344CB8AC3E}">
        <p14:creationId xmlns:p14="http://schemas.microsoft.com/office/powerpoint/2010/main" val="1158227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Find the Interior Angles Sum of a Polygon</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6"/>
            <a:ext cx="6313068" cy="142918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Find the measure of each interior angle of pentagon </a:t>
            </a:r>
            <a:r>
              <a:rPr lang="en-US" sz="2800" b="1" i="1" dirty="0">
                <a:solidFill>
                  <a:schemeClr val="tx1"/>
                </a:solidFill>
              </a:rPr>
              <a:t>HJKLM</a:t>
            </a:r>
            <a:r>
              <a:rPr lang="en-US" sz="2800" b="1" dirty="0">
                <a:solidFill>
                  <a:schemeClr val="tx1"/>
                </a:solidFill>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564" y="1999816"/>
            <a:ext cx="3712092" cy="1693235"/>
          </a:xfrm>
          <a:prstGeom prst="rect">
            <a:avLst/>
          </a:prstGeom>
        </p:spPr>
      </p:pic>
    </p:spTree>
    <p:extLst>
      <p:ext uri="{BB962C8B-B14F-4D97-AF65-F5344CB8AC3E}">
        <p14:creationId xmlns:p14="http://schemas.microsoft.com/office/powerpoint/2010/main" val="209284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Find the Interior Angles Sum of a Polygon</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999816"/>
            <a:ext cx="6790894" cy="251839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Step 1    Find the sum. </a:t>
            </a:r>
            <a:endParaRPr lang="en-US" sz="2800" dirty="0">
              <a:solidFill>
                <a:schemeClr val="tx1"/>
              </a:solidFill>
            </a:endParaRPr>
          </a:p>
          <a:p>
            <a:r>
              <a:rPr lang="en-US" sz="2800" dirty="0"/>
              <a:t>A pentagon has 5 sides. Use the Polygon Interior Angles Sum Theorem to find the sum of its interior angle measures.</a:t>
            </a:r>
          </a:p>
          <a:p>
            <a:r>
              <a:rPr lang="en-IN" sz="2800" i="1" dirty="0" err="1"/>
              <a:t>m</a:t>
            </a:r>
            <a:r>
              <a:rPr lang="en-IN" sz="2800" dirty="0" err="1"/>
              <a:t>∠</a:t>
            </a:r>
            <a:r>
              <a:rPr lang="en-IN" sz="2800" i="1" dirty="0" err="1"/>
              <a:t>H</a:t>
            </a:r>
            <a:r>
              <a:rPr lang="en-IN" sz="2800" i="1" dirty="0">
                <a:latin typeface="Arial" panose="020B0604020202020204" pitchFamily="34" charset="0"/>
                <a:cs typeface="Arial" panose="020B0604020202020204" pitchFamily="34" charset="0"/>
              </a:rPr>
              <a:t> </a:t>
            </a:r>
            <a:r>
              <a:rPr lang="en-IN" sz="2800" dirty="0"/>
              <a:t>+ </a:t>
            </a:r>
            <a:r>
              <a:rPr lang="en-IN" sz="2800" i="1" dirty="0" err="1"/>
              <a:t>m</a:t>
            </a:r>
            <a:r>
              <a:rPr lang="en-IN" sz="2800" dirty="0" err="1"/>
              <a:t>∠</a:t>
            </a:r>
            <a:r>
              <a:rPr lang="en-IN" sz="2800" i="1" dirty="0" err="1"/>
              <a:t>J</a:t>
            </a:r>
            <a:r>
              <a:rPr lang="en-IN" sz="2800" i="1" dirty="0">
                <a:latin typeface="Arial" panose="020B0604020202020204" pitchFamily="34" charset="0"/>
                <a:cs typeface="Arial" panose="020B0604020202020204" pitchFamily="34" charset="0"/>
              </a:rPr>
              <a:t> </a:t>
            </a:r>
            <a:r>
              <a:rPr lang="en-IN" sz="2800" dirty="0"/>
              <a:t>+ </a:t>
            </a:r>
            <a:r>
              <a:rPr lang="en-IN" sz="2800" i="1" dirty="0" err="1"/>
              <a:t>m</a:t>
            </a:r>
            <a:r>
              <a:rPr lang="en-IN" sz="2800" dirty="0" err="1"/>
              <a:t>∠</a:t>
            </a:r>
            <a:r>
              <a:rPr lang="en-IN" sz="2800" i="1" dirty="0" err="1"/>
              <a:t>K</a:t>
            </a:r>
            <a:r>
              <a:rPr lang="en-IN" sz="2800" i="1" dirty="0">
                <a:latin typeface="Arial" panose="020B0604020202020204" pitchFamily="34" charset="0"/>
                <a:cs typeface="Arial" panose="020B0604020202020204" pitchFamily="34" charset="0"/>
              </a:rPr>
              <a:t> </a:t>
            </a:r>
            <a:r>
              <a:rPr lang="en-IN" sz="2800" dirty="0"/>
              <a:t>+ </a:t>
            </a:r>
            <a:r>
              <a:rPr lang="en-IN" sz="2800" i="1" dirty="0" err="1"/>
              <a:t>m</a:t>
            </a:r>
            <a:r>
              <a:rPr lang="en-IN" sz="2800" dirty="0" err="1"/>
              <a:t>∠</a:t>
            </a:r>
            <a:r>
              <a:rPr lang="en-IN" sz="2800" i="1" dirty="0" err="1"/>
              <a:t>L</a:t>
            </a:r>
            <a:r>
              <a:rPr lang="en-IN" sz="2800" i="1" dirty="0">
                <a:latin typeface="Arial" panose="020B0604020202020204" pitchFamily="34" charset="0"/>
                <a:cs typeface="Arial" panose="020B0604020202020204" pitchFamily="34" charset="0"/>
              </a:rPr>
              <a:t> </a:t>
            </a:r>
            <a:r>
              <a:rPr lang="en-IN" sz="2800" dirty="0"/>
              <a:t>+ </a:t>
            </a:r>
            <a:r>
              <a:rPr lang="en-IN" sz="2800" i="1" dirty="0" err="1"/>
              <a:t>m</a:t>
            </a:r>
            <a:r>
              <a:rPr lang="en-IN" sz="2800" dirty="0" err="1"/>
              <a:t>∠</a:t>
            </a:r>
            <a:r>
              <a:rPr lang="en-IN" sz="2800" i="1" dirty="0" err="1"/>
              <a:t>M</a:t>
            </a:r>
            <a:r>
              <a:rPr lang="en-IN" sz="2800" i="1" dirty="0"/>
              <a:t> </a:t>
            </a:r>
            <a:r>
              <a:rPr lang="en-US" sz="2800" dirty="0"/>
              <a:t> </a:t>
            </a:r>
            <a:endParaRPr lang="en-US" sz="2800" b="1"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513676281"/>
              </p:ext>
            </p:extLst>
          </p:nvPr>
        </p:nvGraphicFramePr>
        <p:xfrm>
          <a:off x="459872" y="4612995"/>
          <a:ext cx="10164482" cy="1554480"/>
        </p:xfrm>
        <a:graphic>
          <a:graphicData uri="http://schemas.openxmlformats.org/drawingml/2006/table">
            <a:tbl>
              <a:tblPr firstRow="1" bandRow="1">
                <a:tableStyleId>{5C22544A-7EE6-4342-B048-85BDC9FD1C3A}</a:tableStyleId>
              </a:tblPr>
              <a:tblGrid>
                <a:gridCol w="2970306">
                  <a:extLst>
                    <a:ext uri="{9D8B030D-6E8A-4147-A177-3AD203B41FA5}">
                      <a16:colId xmlns:a16="http://schemas.microsoft.com/office/drawing/2014/main" val="769578305"/>
                    </a:ext>
                  </a:extLst>
                </a:gridCol>
                <a:gridCol w="7194176">
                  <a:extLst>
                    <a:ext uri="{9D8B030D-6E8A-4147-A177-3AD203B41FA5}">
                      <a16:colId xmlns:a16="http://schemas.microsoft.com/office/drawing/2014/main" val="3691608535"/>
                    </a:ext>
                  </a:extLst>
                </a:gridCol>
              </a:tblGrid>
              <a:tr h="356234">
                <a:tc>
                  <a:txBody>
                    <a:bodyPr/>
                    <a:lstStyle/>
                    <a:p>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n </a:t>
                      </a:r>
                      <a:r>
                        <a:rPr lang="en-IN" sz="2800" b="0" i="0" u="none" strike="noStrike" kern="1200" baseline="0" dirty="0">
                          <a:solidFill>
                            <a:schemeClr val="tx2"/>
                          </a:solidFill>
                          <a:latin typeface="Arial" panose="020B0604020202020204" pitchFamily="34" charset="0"/>
                          <a:ea typeface="+mn-ea"/>
                          <a:cs typeface="Arial" panose="020B0604020202020204" pitchFamily="34" charset="0"/>
                        </a:rPr>
                        <a:t>−</a:t>
                      </a:r>
                      <a:r>
                        <a:rPr lang="en-IN" sz="2800" b="0" i="0" u="none" strike="noStrike" kern="1200" baseline="0" dirty="0">
                          <a:solidFill>
                            <a:schemeClr val="tx2"/>
                          </a:solidFill>
                          <a:latin typeface="+mn-lt"/>
                          <a:ea typeface="+mn-ea"/>
                          <a:cs typeface="+mn-cs"/>
                        </a:rPr>
                        <a:t> 2) • 180° </a:t>
                      </a:r>
                      <a:endParaRPr lang="en-IN" sz="28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IN" sz="2800" b="0" i="0" u="none" strike="noStrike" kern="1200" baseline="0" dirty="0">
                          <a:solidFill>
                            <a:srgbClr val="0070C0"/>
                          </a:solidFill>
                          <a:latin typeface="+mn-lt"/>
                          <a:ea typeface="+mn-ea"/>
                          <a:cs typeface="+mn-cs"/>
                        </a:rPr>
                        <a:t>Polygon Interior Angles Sum </a:t>
                      </a:r>
                      <a:r>
                        <a:rPr lang="en-IN" sz="2800" b="0" i="0" u="none" strike="noStrike" kern="1200" baseline="0" dirty="0" err="1">
                          <a:solidFill>
                            <a:srgbClr val="0070C0"/>
                          </a:solidFill>
                          <a:latin typeface="+mn-lt"/>
                          <a:ea typeface="+mn-ea"/>
                          <a:cs typeface="+mn-cs"/>
                        </a:rPr>
                        <a:t>Thm</a:t>
                      </a:r>
                      <a:r>
                        <a:rPr lang="en-IN" sz="2800" b="0" i="0" u="none" strike="noStrike" kern="1200" baseline="0" dirty="0">
                          <a:solidFill>
                            <a:srgbClr val="0070C0"/>
                          </a:solidFill>
                          <a:latin typeface="+mn-lt"/>
                          <a:ea typeface="+mn-ea"/>
                          <a:cs typeface="+mn-cs"/>
                        </a:rPr>
                        <a:t>. </a:t>
                      </a:r>
                      <a:endParaRPr lang="en-IN" sz="2800"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91165443"/>
                  </a:ext>
                </a:extLst>
              </a:tr>
              <a:tr h="370840">
                <a:tc>
                  <a:txBody>
                    <a:bodyPr/>
                    <a:lstStyle/>
                    <a:p>
                      <a:r>
                        <a:rPr lang="en-IN" sz="2800" b="0" i="0" u="none" strike="noStrike" kern="1200" baseline="0" dirty="0">
                          <a:solidFill>
                            <a:schemeClr val="tx2"/>
                          </a:solidFill>
                          <a:latin typeface="+mn-lt"/>
                          <a:ea typeface="+mn-ea"/>
                          <a:cs typeface="+mn-cs"/>
                        </a:rPr>
                        <a:t>= (5 </a:t>
                      </a:r>
                      <a:r>
                        <a:rPr lang="en-IN" sz="2800" b="0" i="0" u="none" strike="noStrike" kern="1200" baseline="0" dirty="0">
                          <a:solidFill>
                            <a:schemeClr val="tx2"/>
                          </a:solidFill>
                          <a:latin typeface="Arial" panose="020B0604020202020204" pitchFamily="34" charset="0"/>
                          <a:ea typeface="+mn-ea"/>
                          <a:cs typeface="Arial" panose="020B0604020202020204" pitchFamily="34" charset="0"/>
                        </a:rPr>
                        <a:t>−</a:t>
                      </a:r>
                      <a:r>
                        <a:rPr lang="en-IN" sz="2800" b="0" i="0" u="none" strike="noStrike" kern="1200" baseline="0" dirty="0">
                          <a:solidFill>
                            <a:schemeClr val="tx2"/>
                          </a:solidFill>
                          <a:latin typeface="+mn-lt"/>
                          <a:ea typeface="+mn-ea"/>
                          <a:cs typeface="+mn-cs"/>
                        </a:rPr>
                        <a:t> 2) • 180° </a:t>
                      </a:r>
                      <a:endParaRPr lang="en-IN" sz="28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IN" sz="2800" b="0" i="0" u="none" strike="noStrike" kern="1200" baseline="0" dirty="0">
                          <a:solidFill>
                            <a:srgbClr val="0070C0"/>
                          </a:solidFill>
                          <a:latin typeface="+mn-lt"/>
                          <a:ea typeface="+mn-ea"/>
                          <a:cs typeface="+mn-cs"/>
                        </a:rPr>
                        <a:t>Substitute. </a:t>
                      </a:r>
                      <a:endParaRPr lang="en-IN" sz="2800"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20259492"/>
                  </a:ext>
                </a:extLst>
              </a:tr>
              <a:tr h="370840">
                <a:tc>
                  <a:txBody>
                    <a:bodyPr/>
                    <a:lstStyle/>
                    <a:p>
                      <a:r>
                        <a:rPr lang="en-US" sz="2800" dirty="0">
                          <a:solidFill>
                            <a:schemeClr val="tx2"/>
                          </a:solidFill>
                        </a:rPr>
                        <a:t>= 540</a:t>
                      </a:r>
                      <a:r>
                        <a:rPr lang="en-IN" sz="2800" b="0" i="0" u="none" strike="noStrike" kern="1200" baseline="0" dirty="0">
                          <a:solidFill>
                            <a:schemeClr val="tx2"/>
                          </a:solidFill>
                          <a:latin typeface="+mn-lt"/>
                          <a:ea typeface="+mn-ea"/>
                          <a:cs typeface="+mn-cs"/>
                        </a:rPr>
                        <a:t>°</a:t>
                      </a:r>
                      <a:endParaRPr lang="en-IN" sz="28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IN" sz="2800" b="0" i="0" u="none" strike="noStrike" kern="1200" baseline="0" dirty="0">
                          <a:solidFill>
                            <a:srgbClr val="0070C0"/>
                          </a:solidFill>
                          <a:latin typeface="+mn-lt"/>
                          <a:ea typeface="+mn-ea"/>
                          <a:cs typeface="+mn-cs"/>
                        </a:rPr>
                        <a:t>Solve. </a:t>
                      </a:r>
                      <a:endParaRPr lang="en-IN" sz="2800"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61819905"/>
                  </a:ext>
                </a:extLst>
              </a:tr>
            </a:tbl>
          </a:graphicData>
        </a:graphic>
      </p:graphicFrame>
      <p:pic>
        <p:nvPicPr>
          <p:cNvPr id="7" name="Picture 6">
            <a:extLst>
              <a:ext uri="{FF2B5EF4-FFF2-40B4-BE49-F238E27FC236}">
                <a16:creationId xmlns:a16="http://schemas.microsoft.com/office/drawing/2014/main" id="{8E4292B0-9CA1-4AE4-8003-D034640C26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564" y="1999816"/>
            <a:ext cx="3712092" cy="1693235"/>
          </a:xfrm>
          <a:prstGeom prst="rect">
            <a:avLst/>
          </a:prstGeom>
        </p:spPr>
      </p:pic>
    </p:spTree>
    <p:extLst>
      <p:ext uri="{BB962C8B-B14F-4D97-AF65-F5344CB8AC3E}">
        <p14:creationId xmlns:p14="http://schemas.microsoft.com/office/powerpoint/2010/main" val="2962622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Find the Interior Angles Sum of a Polygon</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999816"/>
            <a:ext cx="6259905" cy="251839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Step 2    Find the value of </a:t>
            </a:r>
            <a:r>
              <a:rPr lang="en-US" sz="2800" b="1" i="1" dirty="0">
                <a:solidFill>
                  <a:schemeClr val="tx1"/>
                </a:solidFill>
              </a:rPr>
              <a:t>x</a:t>
            </a:r>
            <a:r>
              <a:rPr lang="en-US" sz="2800" b="1" dirty="0">
                <a:solidFill>
                  <a:schemeClr val="tx1"/>
                </a:solidFill>
              </a:rPr>
              <a:t>.</a:t>
            </a:r>
            <a:r>
              <a:rPr lang="en-US" sz="2800" b="1" dirty="0"/>
              <a:t> </a:t>
            </a:r>
            <a:endParaRPr lang="en-US" sz="2800" dirty="0"/>
          </a:p>
          <a:p>
            <a:r>
              <a:rPr lang="en-US" sz="2800" dirty="0"/>
              <a:t>Use the sum of the interior angle measures to determine the value of </a:t>
            </a:r>
            <a:r>
              <a:rPr lang="en-US" sz="2800" i="1" dirty="0"/>
              <a:t>x</a:t>
            </a:r>
            <a:r>
              <a:rPr lang="en-US" sz="2800" dirty="0"/>
              <a:t>. </a:t>
            </a:r>
            <a:endParaRPr lang="en-US" sz="2800" b="1" dirty="0"/>
          </a:p>
        </p:txBody>
      </p:sp>
      <p:graphicFrame>
        <p:nvGraphicFramePr>
          <p:cNvPr id="3" name="Table 2"/>
          <p:cNvGraphicFramePr>
            <a:graphicFrameLocks noGrp="1"/>
          </p:cNvGraphicFramePr>
          <p:nvPr>
            <p:extLst>
              <p:ext uri="{D42A27DB-BD31-4B8C-83A1-F6EECF244321}">
                <p14:modId xmlns:p14="http://schemas.microsoft.com/office/powerpoint/2010/main" val="3541042802"/>
              </p:ext>
            </p:extLst>
          </p:nvPr>
        </p:nvGraphicFramePr>
        <p:xfrm>
          <a:off x="455143" y="4297764"/>
          <a:ext cx="11276985" cy="1036320"/>
        </p:xfrm>
        <a:graphic>
          <a:graphicData uri="http://schemas.openxmlformats.org/drawingml/2006/table">
            <a:tbl>
              <a:tblPr firstRow="1" bandRow="1">
                <a:tableStyleId>{5C22544A-7EE6-4342-B048-85BDC9FD1C3A}</a:tableStyleId>
              </a:tblPr>
              <a:tblGrid>
                <a:gridCol w="7851588">
                  <a:extLst>
                    <a:ext uri="{9D8B030D-6E8A-4147-A177-3AD203B41FA5}">
                      <a16:colId xmlns:a16="http://schemas.microsoft.com/office/drawing/2014/main" val="769578305"/>
                    </a:ext>
                  </a:extLst>
                </a:gridCol>
                <a:gridCol w="3425397">
                  <a:extLst>
                    <a:ext uri="{9D8B030D-6E8A-4147-A177-3AD203B41FA5}">
                      <a16:colId xmlns:a16="http://schemas.microsoft.com/office/drawing/2014/main" val="3691608535"/>
                    </a:ext>
                  </a:extLst>
                </a:gridCol>
              </a:tblGrid>
              <a:tr h="370840">
                <a:tc>
                  <a:txBody>
                    <a:bodyPr/>
                    <a:lstStyle/>
                    <a:p>
                      <a:r>
                        <a:rPr lang="en-IN" sz="2800" b="0" i="0" u="none" strike="noStrike" kern="1200" baseline="0" dirty="0">
                          <a:solidFill>
                            <a:schemeClr val="tx2"/>
                          </a:solidFill>
                          <a:latin typeface="+mn-lt"/>
                          <a:ea typeface="+mn-ea"/>
                          <a:cs typeface="+mn-cs"/>
                        </a:rPr>
                        <a:t>2</a:t>
                      </a:r>
                      <a:r>
                        <a:rPr lang="en-IN" sz="2800" b="0" i="1" u="none" strike="noStrike" kern="1200" baseline="0" dirty="0">
                          <a:solidFill>
                            <a:schemeClr val="tx2"/>
                          </a:solidFill>
                          <a:latin typeface="+mn-lt"/>
                          <a:ea typeface="+mn-ea"/>
                          <a:cs typeface="+mn-cs"/>
                        </a:rPr>
                        <a:t>x</a:t>
                      </a:r>
                      <a:r>
                        <a:rPr lang="en-IN" sz="2800" b="0" i="0" u="none" strike="noStrike" kern="1200" baseline="0" dirty="0">
                          <a:solidFill>
                            <a:schemeClr val="tx2"/>
                          </a:solidFill>
                          <a:latin typeface="+mn-lt"/>
                          <a:ea typeface="+mn-ea"/>
                          <a:cs typeface="+mn-cs"/>
                        </a:rPr>
                        <a:t>°</a:t>
                      </a:r>
                      <a:r>
                        <a:rPr lang="en-IN" sz="2800" b="0" i="0" u="none" strike="noStrike" kern="1200" baseline="0" dirty="0">
                          <a:solidFill>
                            <a:schemeClr val="tx2"/>
                          </a:solidFill>
                          <a:latin typeface="Arial" panose="020B0604020202020204" pitchFamily="34" charset="0"/>
                          <a:ea typeface="+mn-ea"/>
                          <a:cs typeface="Arial" panose="020B0604020202020204" pitchFamily="34" charset="0"/>
                        </a:rPr>
                        <a:t> </a:t>
                      </a:r>
                      <a:r>
                        <a:rPr lang="en-IN" sz="2800" b="0" i="0" u="none" strike="noStrike" kern="1200" baseline="0" dirty="0">
                          <a:solidFill>
                            <a:schemeClr val="tx2"/>
                          </a:solidFill>
                          <a:latin typeface="+mn-lt"/>
                          <a:ea typeface="+mn-ea"/>
                          <a:cs typeface="+mn-cs"/>
                        </a:rPr>
                        <a:t>+ 2</a:t>
                      </a:r>
                      <a:r>
                        <a:rPr lang="en-IN" sz="2800" b="0" i="1" u="none" strike="noStrike" kern="1200" baseline="0" dirty="0">
                          <a:solidFill>
                            <a:schemeClr val="tx2"/>
                          </a:solidFill>
                          <a:latin typeface="+mn-lt"/>
                          <a:ea typeface="+mn-ea"/>
                          <a:cs typeface="+mn-cs"/>
                        </a:rPr>
                        <a:t>x</a:t>
                      </a:r>
                      <a:r>
                        <a:rPr lang="en-IN" sz="2800" b="0" i="0" u="none" strike="noStrike" kern="1200" baseline="0" dirty="0">
                          <a:solidFill>
                            <a:schemeClr val="tx2"/>
                          </a:solidFill>
                          <a:latin typeface="+mn-lt"/>
                          <a:ea typeface="+mn-ea"/>
                          <a:cs typeface="+mn-cs"/>
                        </a:rPr>
                        <a:t>°</a:t>
                      </a:r>
                      <a:r>
                        <a:rPr lang="en-IN" sz="2800" b="0" i="0" u="none" strike="noStrike" kern="1200" baseline="0" dirty="0">
                          <a:solidFill>
                            <a:schemeClr val="tx2"/>
                          </a:solidFill>
                          <a:latin typeface="Arial" panose="020B0604020202020204" pitchFamily="34" charset="0"/>
                          <a:ea typeface="+mn-ea"/>
                          <a:cs typeface="Arial" panose="020B0604020202020204" pitchFamily="34" charset="0"/>
                        </a:rPr>
                        <a:t> </a:t>
                      </a:r>
                      <a:r>
                        <a:rPr lang="en-IN" sz="2800" b="0" i="0" u="none" strike="noStrike" kern="1200" baseline="0" dirty="0">
                          <a:solidFill>
                            <a:schemeClr val="tx2"/>
                          </a:solidFill>
                          <a:latin typeface="+mn-lt"/>
                          <a:ea typeface="+mn-ea"/>
                          <a:cs typeface="+mn-cs"/>
                        </a:rPr>
                        <a:t>+ (3</a:t>
                      </a:r>
                      <a:r>
                        <a:rPr lang="en-IN" sz="2800" b="0" i="1" u="none" strike="noStrike" kern="1200" baseline="0" dirty="0">
                          <a:solidFill>
                            <a:schemeClr val="tx2"/>
                          </a:solidFill>
                          <a:latin typeface="+mn-lt"/>
                          <a:ea typeface="+mn-ea"/>
                          <a:cs typeface="+mn-cs"/>
                        </a:rPr>
                        <a:t>x</a:t>
                      </a:r>
                      <a:r>
                        <a:rPr lang="en-IN" sz="2800" b="0" i="0" u="none" strike="noStrike" kern="1200" baseline="0" dirty="0">
                          <a:solidFill>
                            <a:schemeClr val="tx2"/>
                          </a:solidFill>
                          <a:latin typeface="Arial" panose="020B0604020202020204" pitchFamily="34" charset="0"/>
                          <a:ea typeface="+mn-ea"/>
                          <a:cs typeface="Arial" panose="020B0604020202020204" pitchFamily="34" charset="0"/>
                        </a:rPr>
                        <a:t> </a:t>
                      </a:r>
                      <a:r>
                        <a:rPr lang="en-IN" sz="2800" b="0" i="0" u="none" strike="noStrike" kern="1200" baseline="0" dirty="0">
                          <a:solidFill>
                            <a:schemeClr val="tx2"/>
                          </a:solidFill>
                          <a:latin typeface="+mn-lt"/>
                          <a:ea typeface="+mn-ea"/>
                          <a:cs typeface="+mn-cs"/>
                        </a:rPr>
                        <a:t>+ 14)°</a:t>
                      </a:r>
                      <a:r>
                        <a:rPr lang="en-IN" sz="2800" b="0" i="0" u="none" strike="noStrike" kern="1200" baseline="0" dirty="0">
                          <a:solidFill>
                            <a:schemeClr val="tx2"/>
                          </a:solidFill>
                          <a:latin typeface="Arial" panose="020B0604020202020204" pitchFamily="34" charset="0"/>
                          <a:ea typeface="+mn-ea"/>
                          <a:cs typeface="Arial" panose="020B0604020202020204" pitchFamily="34" charset="0"/>
                        </a:rPr>
                        <a:t> </a:t>
                      </a:r>
                      <a:r>
                        <a:rPr lang="en-IN" sz="2800" b="0" i="0" u="none" strike="noStrike" kern="1200" baseline="0" dirty="0">
                          <a:solidFill>
                            <a:schemeClr val="tx2"/>
                          </a:solidFill>
                          <a:latin typeface="+mn-lt"/>
                          <a:ea typeface="+mn-ea"/>
                          <a:cs typeface="+mn-cs"/>
                        </a:rPr>
                        <a:t>+ (3</a:t>
                      </a:r>
                      <a:r>
                        <a:rPr lang="en-IN" sz="2800" b="0" i="1" u="none" strike="noStrike" kern="1200" baseline="0" dirty="0">
                          <a:solidFill>
                            <a:schemeClr val="tx2"/>
                          </a:solidFill>
                          <a:latin typeface="+mn-lt"/>
                          <a:ea typeface="+mn-ea"/>
                          <a:cs typeface="+mn-cs"/>
                        </a:rPr>
                        <a:t>x</a:t>
                      </a:r>
                      <a:r>
                        <a:rPr lang="en-IN" sz="2800" b="0" i="0" u="none" strike="noStrike" kern="1200" baseline="0" dirty="0">
                          <a:solidFill>
                            <a:schemeClr val="tx2"/>
                          </a:solidFill>
                          <a:latin typeface="Arial" panose="020B0604020202020204" pitchFamily="34" charset="0"/>
                          <a:ea typeface="+mn-ea"/>
                          <a:cs typeface="Arial" panose="020B0604020202020204" pitchFamily="34" charset="0"/>
                        </a:rPr>
                        <a:t> </a:t>
                      </a:r>
                      <a:r>
                        <a:rPr lang="en-IN" sz="2800" b="0" i="0" u="none" strike="noStrike" kern="1200" baseline="0" dirty="0">
                          <a:solidFill>
                            <a:schemeClr val="tx2"/>
                          </a:solidFill>
                          <a:latin typeface="+mn-lt"/>
                          <a:ea typeface="+mn-ea"/>
                          <a:cs typeface="+mn-cs"/>
                        </a:rPr>
                        <a:t>+ 14)°</a:t>
                      </a:r>
                      <a:r>
                        <a:rPr lang="en-IN" sz="2800" b="0" i="0" u="none" strike="noStrike" kern="1200" baseline="0" dirty="0">
                          <a:solidFill>
                            <a:schemeClr val="tx2"/>
                          </a:solidFill>
                          <a:latin typeface="Arial" panose="020B0604020202020204" pitchFamily="34" charset="0"/>
                          <a:ea typeface="+mn-ea"/>
                          <a:cs typeface="Arial" panose="020B0604020202020204" pitchFamily="34" charset="0"/>
                        </a:rPr>
                        <a:t> </a:t>
                      </a:r>
                      <a:r>
                        <a:rPr lang="en-IN" sz="2800" b="0" i="0" u="none" strike="noStrike" kern="1200" baseline="0" dirty="0">
                          <a:solidFill>
                            <a:schemeClr val="tx2"/>
                          </a:solidFill>
                          <a:latin typeface="+mn-lt"/>
                          <a:ea typeface="+mn-ea"/>
                          <a:cs typeface="+mn-cs"/>
                        </a:rPr>
                        <a:t>+ 142° = 540° </a:t>
                      </a:r>
                      <a:endParaRPr lang="en-IN" sz="28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IN" sz="2800" b="0" i="0" u="none" strike="noStrike" kern="1200" baseline="0" dirty="0">
                          <a:solidFill>
                            <a:srgbClr val="0070C0"/>
                          </a:solidFill>
                          <a:latin typeface="+mn-lt"/>
                          <a:ea typeface="+mn-ea"/>
                          <a:cs typeface="+mn-cs"/>
                        </a:rPr>
                        <a:t>Write an equation. </a:t>
                      </a:r>
                      <a:endParaRPr lang="en-IN" sz="2800"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91165443"/>
                  </a:ext>
                </a:extLst>
              </a:tr>
              <a:tr h="370840">
                <a:tc>
                  <a:txBody>
                    <a:bodyPr/>
                    <a:lstStyle/>
                    <a:p>
                      <a:pPr marL="4746625" indent="1627188" algn="l"/>
                      <a:r>
                        <a:rPr lang="en-IN" sz="2800" b="0" i="1" u="none" strike="noStrike" kern="1200" baseline="0" dirty="0">
                          <a:solidFill>
                            <a:schemeClr val="tx2"/>
                          </a:solidFill>
                          <a:latin typeface="+mn-lt"/>
                          <a:ea typeface="+mn-ea"/>
                          <a:cs typeface="+mn-cs"/>
                        </a:rPr>
                        <a:t>x </a:t>
                      </a:r>
                      <a:r>
                        <a:rPr lang="en-IN" sz="2800" b="0" i="0" u="none" strike="noStrike" kern="1200" baseline="0" dirty="0">
                          <a:solidFill>
                            <a:schemeClr val="tx2"/>
                          </a:solidFill>
                          <a:latin typeface="+mn-lt"/>
                          <a:ea typeface="+mn-ea"/>
                          <a:cs typeface="+mn-cs"/>
                        </a:rPr>
                        <a:t>= 37</a:t>
                      </a:r>
                      <a:endParaRPr lang="en-IN" sz="28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IN" sz="2800" b="0" i="0" u="none" strike="noStrike" kern="1200" baseline="0" dirty="0">
                          <a:solidFill>
                            <a:srgbClr val="0070C0"/>
                          </a:solidFill>
                          <a:latin typeface="+mn-lt"/>
                          <a:ea typeface="+mn-ea"/>
                          <a:cs typeface="+mn-cs"/>
                        </a:rPr>
                        <a:t>Solve. </a:t>
                      </a:r>
                      <a:endParaRPr lang="en-IN" sz="2800"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20259492"/>
                  </a:ext>
                </a:extLst>
              </a:tr>
            </a:tbl>
          </a:graphicData>
        </a:graphic>
      </p:graphicFrame>
      <p:pic>
        <p:nvPicPr>
          <p:cNvPr id="6" name="Picture 5">
            <a:extLst>
              <a:ext uri="{FF2B5EF4-FFF2-40B4-BE49-F238E27FC236}">
                <a16:creationId xmlns:a16="http://schemas.microsoft.com/office/drawing/2014/main" id="{3F871F60-82DB-455B-8E16-AAF395070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564" y="1999816"/>
            <a:ext cx="3712092" cy="1693235"/>
          </a:xfrm>
          <a:prstGeom prst="rect">
            <a:avLst/>
          </a:prstGeom>
        </p:spPr>
      </p:pic>
    </p:spTree>
    <p:extLst>
      <p:ext uri="{BB962C8B-B14F-4D97-AF65-F5344CB8AC3E}">
        <p14:creationId xmlns:p14="http://schemas.microsoft.com/office/powerpoint/2010/main" val="2189630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Find the Interior Angles Sum of a Polygon</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999816"/>
            <a:ext cx="6461923" cy="20405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89075" indent="-1489075"/>
            <a:r>
              <a:rPr lang="en-US" sz="2800" b="1" dirty="0">
                <a:solidFill>
                  <a:schemeClr val="tx1"/>
                </a:solidFill>
              </a:rPr>
              <a:t>Step 3    Find the measure of each angle.</a:t>
            </a:r>
            <a:r>
              <a:rPr lang="en-US" sz="2800" b="1" dirty="0"/>
              <a:t> </a:t>
            </a:r>
            <a:endParaRPr lang="en-US" sz="2800" dirty="0"/>
          </a:p>
          <a:p>
            <a:r>
              <a:rPr lang="en-US" sz="2800" dirty="0"/>
              <a:t>Use the value of </a:t>
            </a:r>
            <a:r>
              <a:rPr lang="en-US" sz="2800" i="1" dirty="0"/>
              <a:t>x </a:t>
            </a:r>
            <a:r>
              <a:rPr lang="en-US" sz="2800" dirty="0"/>
              <a:t>to find the measure of each angle.</a:t>
            </a:r>
            <a:endParaRPr lang="en-US" sz="2800" b="1" dirty="0"/>
          </a:p>
        </p:txBody>
      </p:sp>
      <p:graphicFrame>
        <p:nvGraphicFramePr>
          <p:cNvPr id="2" name="Table 1"/>
          <p:cNvGraphicFramePr>
            <a:graphicFrameLocks noGrp="1"/>
          </p:cNvGraphicFramePr>
          <p:nvPr>
            <p:extLst>
              <p:ext uri="{D42A27DB-BD31-4B8C-83A1-F6EECF244321}">
                <p14:modId xmlns:p14="http://schemas.microsoft.com/office/powerpoint/2010/main" val="692096943"/>
              </p:ext>
            </p:extLst>
          </p:nvPr>
        </p:nvGraphicFramePr>
        <p:xfrm>
          <a:off x="470505" y="4505796"/>
          <a:ext cx="11118983" cy="1463040"/>
        </p:xfrm>
        <a:graphic>
          <a:graphicData uri="http://schemas.openxmlformats.org/drawingml/2006/table">
            <a:tbl>
              <a:tblPr firstRow="1" bandRow="1">
                <a:tableStyleId>{5C22544A-7EE6-4342-B048-85BDC9FD1C3A}</a:tableStyleId>
              </a:tblPr>
              <a:tblGrid>
                <a:gridCol w="6242040">
                  <a:extLst>
                    <a:ext uri="{9D8B030D-6E8A-4147-A177-3AD203B41FA5}">
                      <a16:colId xmlns:a16="http://schemas.microsoft.com/office/drawing/2014/main" val="2714076485"/>
                    </a:ext>
                  </a:extLst>
                </a:gridCol>
                <a:gridCol w="4876943">
                  <a:extLst>
                    <a:ext uri="{9D8B030D-6E8A-4147-A177-3AD203B41FA5}">
                      <a16:colId xmlns:a16="http://schemas.microsoft.com/office/drawing/2014/main" val="1452945150"/>
                    </a:ext>
                  </a:extLst>
                </a:gridCol>
              </a:tblGrid>
              <a:tr h="370840">
                <a:tc>
                  <a:txBody>
                    <a:bodyPr/>
                    <a:lstStyle/>
                    <a:p>
                      <a:r>
                        <a:rPr lang="en-US" sz="2800" b="0" i="1" u="none" strike="noStrike" kern="1200" baseline="0" dirty="0" err="1">
                          <a:solidFill>
                            <a:schemeClr val="tx2"/>
                          </a:solidFill>
                          <a:latin typeface="+mn-lt"/>
                          <a:ea typeface="+mn-ea"/>
                          <a:cs typeface="+mn-cs"/>
                        </a:rPr>
                        <a:t>m</a:t>
                      </a:r>
                      <a:r>
                        <a:rPr lang="en-US" sz="2800" b="0" i="0" u="none" strike="noStrike" kern="1200" baseline="0" dirty="0" err="1">
                          <a:solidFill>
                            <a:schemeClr val="tx2"/>
                          </a:solidFill>
                          <a:latin typeface="+mn-lt"/>
                          <a:ea typeface="+mn-ea"/>
                          <a:cs typeface="+mn-cs"/>
                        </a:rPr>
                        <a:t>∠</a:t>
                      </a:r>
                      <a:r>
                        <a:rPr lang="en-US" sz="2800" b="0" i="1" u="none" strike="noStrike" kern="1200" baseline="0" dirty="0" err="1">
                          <a:solidFill>
                            <a:schemeClr val="tx2"/>
                          </a:solidFill>
                          <a:latin typeface="+mn-lt"/>
                          <a:ea typeface="+mn-ea"/>
                          <a:cs typeface="+mn-cs"/>
                        </a:rPr>
                        <a:t>J</a:t>
                      </a:r>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 142°        </a:t>
                      </a:r>
                      <a:r>
                        <a:rPr lang="en-US" sz="2800" b="0" i="1" u="none" strike="noStrike" kern="1200" baseline="0" dirty="0" err="1">
                          <a:solidFill>
                            <a:schemeClr val="tx2"/>
                          </a:solidFill>
                          <a:latin typeface="+mn-lt"/>
                          <a:ea typeface="+mn-ea"/>
                          <a:cs typeface="+mn-cs"/>
                        </a:rPr>
                        <a:t>m</a:t>
                      </a:r>
                      <a:r>
                        <a:rPr lang="en-US" sz="2800" b="0" i="0" u="none" strike="noStrike" kern="1200" baseline="0" dirty="0" err="1">
                          <a:solidFill>
                            <a:schemeClr val="tx2"/>
                          </a:solidFill>
                          <a:latin typeface="+mn-lt"/>
                          <a:ea typeface="+mn-ea"/>
                          <a:cs typeface="+mn-cs"/>
                        </a:rPr>
                        <a:t>∠</a:t>
                      </a:r>
                      <a:r>
                        <a:rPr lang="en-US" sz="2800" b="0" i="1" u="none" strike="noStrike" kern="1200" baseline="0" dirty="0" err="1">
                          <a:solidFill>
                            <a:schemeClr val="tx2"/>
                          </a:solidFill>
                          <a:latin typeface="+mn-lt"/>
                          <a:ea typeface="+mn-ea"/>
                          <a:cs typeface="+mn-cs"/>
                        </a:rPr>
                        <a:t>K</a:t>
                      </a:r>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 2(37)° or 74°</a:t>
                      </a:r>
                      <a:endParaRPr lang="en-IN" sz="28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2800" b="0" i="1" u="none" strike="noStrike" kern="1200" baseline="0" dirty="0" err="1">
                          <a:solidFill>
                            <a:schemeClr val="tx2"/>
                          </a:solidFill>
                          <a:latin typeface="+mn-lt"/>
                          <a:ea typeface="+mn-ea"/>
                          <a:cs typeface="+mn-cs"/>
                        </a:rPr>
                        <a:t>m</a:t>
                      </a:r>
                      <a:r>
                        <a:rPr lang="en-US" sz="2800" b="0" i="0" u="none" strike="noStrike" kern="1200" baseline="0" dirty="0" err="1">
                          <a:solidFill>
                            <a:schemeClr val="tx2"/>
                          </a:solidFill>
                          <a:latin typeface="+mn-lt"/>
                          <a:ea typeface="+mn-ea"/>
                          <a:cs typeface="+mn-cs"/>
                        </a:rPr>
                        <a:t>∠</a:t>
                      </a:r>
                      <a:r>
                        <a:rPr lang="en-US" sz="2800" b="0" i="1" u="none" strike="noStrike" kern="1200" baseline="0" dirty="0" err="1">
                          <a:solidFill>
                            <a:schemeClr val="tx2"/>
                          </a:solidFill>
                          <a:latin typeface="+mn-lt"/>
                          <a:ea typeface="+mn-ea"/>
                          <a:cs typeface="+mn-cs"/>
                        </a:rPr>
                        <a:t>L</a:t>
                      </a:r>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 [3(37)</a:t>
                      </a:r>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+ 14]° or 125°</a:t>
                      </a:r>
                      <a:br>
                        <a:rPr lang="en-US" sz="2800" b="0" i="0" u="none" strike="noStrike" kern="1200" baseline="0" dirty="0">
                          <a:solidFill>
                            <a:schemeClr val="tx2"/>
                          </a:solidFill>
                          <a:latin typeface="+mn-lt"/>
                          <a:ea typeface="+mn-ea"/>
                          <a:cs typeface="+mn-cs"/>
                        </a:rPr>
                      </a:br>
                      <a:r>
                        <a:rPr lang="en-US" sz="2800" b="0" i="0" u="none" strike="noStrike" kern="1200" baseline="0" dirty="0">
                          <a:solidFill>
                            <a:schemeClr val="tx2"/>
                          </a:solidFill>
                          <a:latin typeface="+mn-lt"/>
                          <a:ea typeface="+mn-ea"/>
                          <a:cs typeface="+mn-cs"/>
                        </a:rPr>
                        <a:t> </a:t>
                      </a:r>
                      <a:endParaRPr lang="en-IN" sz="28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12124168"/>
                  </a:ext>
                </a:extLst>
              </a:tr>
              <a:tr h="370840">
                <a:tc>
                  <a:txBody>
                    <a:bodyPr/>
                    <a:lstStyle/>
                    <a:p>
                      <a:r>
                        <a:rPr lang="en-US" sz="2800" b="0" i="1" u="none" strike="noStrike" kern="1200" baseline="0" dirty="0" err="1">
                          <a:solidFill>
                            <a:schemeClr val="tx2"/>
                          </a:solidFill>
                          <a:latin typeface="+mn-lt"/>
                          <a:ea typeface="+mn-ea"/>
                          <a:cs typeface="+mn-cs"/>
                        </a:rPr>
                        <a:t>m</a:t>
                      </a:r>
                      <a:r>
                        <a:rPr lang="en-US" sz="2800" b="0" i="0" u="none" strike="noStrike" kern="1200" baseline="0" dirty="0" err="1">
                          <a:solidFill>
                            <a:schemeClr val="tx2"/>
                          </a:solidFill>
                          <a:latin typeface="+mn-lt"/>
                          <a:ea typeface="+mn-ea"/>
                          <a:cs typeface="+mn-cs"/>
                        </a:rPr>
                        <a:t>∠</a:t>
                      </a:r>
                      <a:r>
                        <a:rPr lang="en-US" sz="2800" b="0" i="1" u="none" strike="noStrike" kern="1200" baseline="0" dirty="0" err="1">
                          <a:solidFill>
                            <a:schemeClr val="tx2"/>
                          </a:solidFill>
                          <a:latin typeface="+mn-lt"/>
                          <a:ea typeface="+mn-ea"/>
                          <a:cs typeface="+mn-cs"/>
                        </a:rPr>
                        <a:t>M</a:t>
                      </a:r>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 [3(37)</a:t>
                      </a:r>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+ 14]° or 125° </a:t>
                      </a:r>
                      <a:endParaRPr lang="en-IN" sz="28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2800" b="0" i="1" u="none" strike="noStrike" kern="1200" baseline="0" dirty="0" err="1">
                          <a:solidFill>
                            <a:schemeClr val="tx2"/>
                          </a:solidFill>
                          <a:latin typeface="+mn-lt"/>
                          <a:ea typeface="+mn-ea"/>
                          <a:cs typeface="+mn-cs"/>
                        </a:rPr>
                        <a:t>m</a:t>
                      </a:r>
                      <a:r>
                        <a:rPr lang="en-US" sz="2800" b="0" i="0" u="none" strike="noStrike" kern="1200" baseline="0" dirty="0" err="1">
                          <a:solidFill>
                            <a:schemeClr val="tx2"/>
                          </a:solidFill>
                          <a:latin typeface="+mn-lt"/>
                          <a:ea typeface="+mn-ea"/>
                          <a:cs typeface="+mn-cs"/>
                        </a:rPr>
                        <a:t>∠</a:t>
                      </a:r>
                      <a:r>
                        <a:rPr lang="en-US" sz="2800" b="0" i="1" u="none" strike="noStrike" kern="1200" baseline="0" dirty="0" err="1">
                          <a:solidFill>
                            <a:schemeClr val="tx2"/>
                          </a:solidFill>
                          <a:latin typeface="+mn-lt"/>
                          <a:ea typeface="+mn-ea"/>
                          <a:cs typeface="+mn-cs"/>
                        </a:rPr>
                        <a:t>H</a:t>
                      </a:r>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 2</a:t>
                      </a:r>
                      <a:r>
                        <a:rPr lang="en-US" sz="2800" b="0" i="1" u="none" strike="noStrike" kern="1200" baseline="0" dirty="0">
                          <a:solidFill>
                            <a:schemeClr val="tx2"/>
                          </a:solidFill>
                          <a:latin typeface="+mn-lt"/>
                          <a:ea typeface="+mn-ea"/>
                          <a:cs typeface="+mn-cs"/>
                        </a:rPr>
                        <a:t>x</a:t>
                      </a:r>
                      <a:r>
                        <a:rPr lang="en-US" sz="2800" b="0" i="0" u="none" strike="noStrike" kern="1200" baseline="0" dirty="0">
                          <a:solidFill>
                            <a:schemeClr val="tx2"/>
                          </a:solidFill>
                          <a:latin typeface="+mn-lt"/>
                          <a:ea typeface="+mn-ea"/>
                          <a:cs typeface="+mn-cs"/>
                        </a:rPr>
                        <a:t>°</a:t>
                      </a:r>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 2(37)° or 74°</a:t>
                      </a:r>
                      <a:endParaRPr lang="en-IN" sz="28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42034360"/>
                  </a:ext>
                </a:extLst>
              </a:tr>
            </a:tbl>
          </a:graphicData>
        </a:graphic>
      </p:graphicFrame>
      <p:pic>
        <p:nvPicPr>
          <p:cNvPr id="6" name="Picture 5">
            <a:extLst>
              <a:ext uri="{FF2B5EF4-FFF2-40B4-BE49-F238E27FC236}">
                <a16:creationId xmlns:a16="http://schemas.microsoft.com/office/drawing/2014/main" id="{A9A19398-E60E-44FB-AA3C-47D0F3C2C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564" y="1999816"/>
            <a:ext cx="3712092" cy="1693235"/>
          </a:xfrm>
          <a:prstGeom prst="rect">
            <a:avLst/>
          </a:prstGeom>
        </p:spPr>
      </p:pic>
    </p:spTree>
    <p:extLst>
      <p:ext uri="{BB962C8B-B14F-4D97-AF65-F5344CB8AC3E}">
        <p14:creationId xmlns:p14="http://schemas.microsoft.com/office/powerpoint/2010/main" val="3521465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Find the Interior Angles Sum of a Polygon</a:t>
            </a:r>
          </a:p>
        </p:txBody>
      </p:sp>
      <p:sp>
        <p:nvSpPr>
          <p:cNvPr id="6"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10432245" cy="444677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dirty="0"/>
              <a:t>Find the measure of ∠</a:t>
            </a:r>
            <a:r>
              <a:rPr lang="en-US" sz="2800" i="1" dirty="0"/>
              <a:t>E</a:t>
            </a:r>
            <a:r>
              <a:rPr lang="en-US" sz="2800" dirty="0"/>
              <a:t>.</a:t>
            </a:r>
          </a:p>
          <a:p>
            <a:r>
              <a:rPr lang="en-IN" sz="2800" dirty="0"/>
              <a:t>A. 108° </a:t>
            </a:r>
          </a:p>
          <a:p>
            <a:r>
              <a:rPr lang="en-IN" sz="2800" dirty="0"/>
              <a:t>B. 120° </a:t>
            </a:r>
          </a:p>
          <a:p>
            <a:r>
              <a:rPr lang="en-IN" sz="2800" dirty="0"/>
              <a:t>C. 122° </a:t>
            </a:r>
          </a:p>
          <a:p>
            <a:r>
              <a:rPr lang="en-IN" sz="2800" dirty="0"/>
              <a:t>D. 126° </a:t>
            </a:r>
            <a:r>
              <a:rPr lang="en-US" sz="2800" dirty="0"/>
              <a:t> </a:t>
            </a:r>
            <a:endParaRPr lang="en-US" sz="2800" dirty="0">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6910" y="2343996"/>
            <a:ext cx="3682086" cy="2170007"/>
          </a:xfrm>
          <a:prstGeom prst="rect">
            <a:avLst/>
          </a:prstGeom>
        </p:spPr>
      </p:pic>
    </p:spTree>
    <p:extLst>
      <p:ext uri="{BB962C8B-B14F-4D97-AF65-F5344CB8AC3E}">
        <p14:creationId xmlns:p14="http://schemas.microsoft.com/office/powerpoint/2010/main" val="4210896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Find the Interior Angles Sum of a Polygon</a:t>
            </a:r>
          </a:p>
        </p:txBody>
      </p:sp>
      <p:sp>
        <p:nvSpPr>
          <p:cNvPr id="6"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10432245" cy="446435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dirty="0"/>
              <a:t>Find the measure of ∠</a:t>
            </a:r>
            <a:r>
              <a:rPr lang="en-US" sz="2800" i="1" dirty="0"/>
              <a:t>E</a:t>
            </a:r>
            <a:r>
              <a:rPr lang="en-US" sz="2800" dirty="0"/>
              <a:t>.  </a:t>
            </a:r>
            <a:r>
              <a:rPr lang="en-US" sz="2800" dirty="0">
                <a:solidFill>
                  <a:srgbClr val="FF0000"/>
                </a:solidFill>
              </a:rPr>
              <a:t>D</a:t>
            </a:r>
          </a:p>
          <a:p>
            <a:r>
              <a:rPr lang="en-IN" sz="2800" dirty="0"/>
              <a:t>A. 108° </a:t>
            </a:r>
          </a:p>
          <a:p>
            <a:r>
              <a:rPr lang="en-IN" sz="2800" dirty="0"/>
              <a:t>B. 120° </a:t>
            </a:r>
          </a:p>
          <a:p>
            <a:r>
              <a:rPr lang="en-IN" sz="2800" dirty="0"/>
              <a:t>C. 122° </a:t>
            </a:r>
          </a:p>
          <a:p>
            <a:r>
              <a:rPr lang="en-IN" sz="2800" dirty="0"/>
              <a:t>D. 126° </a:t>
            </a:r>
            <a:r>
              <a:rPr lang="en-US" sz="2800" dirty="0"/>
              <a:t> </a:t>
            </a:r>
            <a:endParaRPr lang="en-US" sz="2800" dirty="0">
              <a:latin typeface="+mj-lt"/>
            </a:endParaRPr>
          </a:p>
        </p:txBody>
      </p:sp>
      <p:pic>
        <p:nvPicPr>
          <p:cNvPr id="7" name="Picture 6">
            <a:extLst>
              <a:ext uri="{FF2B5EF4-FFF2-40B4-BE49-F238E27FC236}">
                <a16:creationId xmlns:a16="http://schemas.microsoft.com/office/drawing/2014/main" id="{365E82B3-05BD-4293-9F70-5EB2BD680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910" y="2343996"/>
            <a:ext cx="3682086" cy="2170007"/>
          </a:xfrm>
          <a:prstGeom prst="rect">
            <a:avLst/>
          </a:prstGeom>
        </p:spPr>
      </p:pic>
    </p:spTree>
    <p:extLst>
      <p:ext uri="{BB962C8B-B14F-4D97-AF65-F5344CB8AC3E}">
        <p14:creationId xmlns:p14="http://schemas.microsoft.com/office/powerpoint/2010/main" val="3745679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2" y="332811"/>
            <a:ext cx="8737915"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Apply Example 2</a:t>
            </a:r>
            <a:br>
              <a:rPr lang="en-US" sz="2800" dirty="0">
                <a:solidFill>
                  <a:srgbClr val="0070C0"/>
                </a:solidFill>
              </a:rPr>
            </a:br>
            <a:r>
              <a:rPr lang="en-US" sz="2800" b="0" dirty="0">
                <a:solidFill>
                  <a:schemeClr val="tx1"/>
                </a:solidFill>
              </a:rPr>
              <a:t>Interior Angle Measures of a Regular Polygon</a:t>
            </a:r>
          </a:p>
        </p:txBody>
      </p:sp>
      <p:sp>
        <p:nvSpPr>
          <p:cNvPr id="10"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5524068" cy="432081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FLOOR PLANS </a:t>
            </a:r>
            <a:r>
              <a:rPr lang="en-US" sz="2800" b="1" dirty="0"/>
              <a:t>Penny is building a house using a floor plan that she designed. What is the measure of ∠</a:t>
            </a:r>
            <a:r>
              <a:rPr lang="en-US" sz="2800" b="1" i="1" dirty="0"/>
              <a:t>ABC</a:t>
            </a:r>
            <a:r>
              <a:rPr lang="en-US" sz="2800" b="1" dirty="0"/>
              <a:t>? </a:t>
            </a:r>
            <a:endParaRPr lang="en-US" sz="2800" dirty="0">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0412" y="1866339"/>
            <a:ext cx="3714750" cy="2990850"/>
          </a:xfrm>
          <a:prstGeom prst="rect">
            <a:avLst/>
          </a:prstGeom>
        </p:spPr>
      </p:pic>
    </p:spTree>
    <p:extLst>
      <p:ext uri="{BB962C8B-B14F-4D97-AF65-F5344CB8AC3E}">
        <p14:creationId xmlns:p14="http://schemas.microsoft.com/office/powerpoint/2010/main" val="2659883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2" y="332811"/>
            <a:ext cx="8737915"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Apply Example 2</a:t>
            </a:r>
            <a:br>
              <a:rPr lang="en-US" sz="2800" dirty="0">
                <a:solidFill>
                  <a:srgbClr val="0070C0"/>
                </a:solidFill>
              </a:rPr>
            </a:br>
            <a:r>
              <a:rPr lang="en-US" sz="2800" b="0" dirty="0">
                <a:solidFill>
                  <a:schemeClr val="tx1"/>
                </a:solidFill>
              </a:rPr>
              <a:t>Interior Angle Measures of a Regular Polygon</a:t>
            </a:r>
          </a:p>
        </p:txBody>
      </p:sp>
      <p:sp>
        <p:nvSpPr>
          <p:cNvPr id="7" name="Content Placeholder 2">
            <a:extLst>
              <a:ext uri="{FF2B5EF4-FFF2-40B4-BE49-F238E27FC236}">
                <a16:creationId xmlns:a16="http://schemas.microsoft.com/office/drawing/2014/main" id="{6684FE74-CD2E-4C44-B64A-F1E5DEE53F02}"/>
              </a:ext>
            </a:extLst>
          </p:cNvPr>
          <p:cNvSpPr txBox="1">
            <a:spLocks/>
          </p:cNvSpPr>
          <p:nvPr/>
        </p:nvSpPr>
        <p:spPr>
          <a:xfrm>
            <a:off x="459872" y="1707845"/>
            <a:ext cx="10906627" cy="2165655"/>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solidFill>
                  <a:srgbClr val="00A6B9"/>
                </a:solidFill>
                <a:latin typeface="+mj-lt"/>
              </a:rPr>
              <a:t>Talk About It!</a:t>
            </a:r>
          </a:p>
          <a:p>
            <a:pPr>
              <a:spcBef>
                <a:spcPts val="600"/>
              </a:spcBef>
            </a:pPr>
            <a:r>
              <a:rPr lang="en-US" sz="2800" dirty="0"/>
              <a:t>Ask a partner to provide feedback on your work. Are there ways in which you can improve your process?</a:t>
            </a:r>
            <a:endParaRPr lang="en-US" sz="2800" dirty="0">
              <a:latin typeface="+mj-lt"/>
            </a:endParaRPr>
          </a:p>
        </p:txBody>
      </p:sp>
    </p:spTree>
    <p:extLst>
      <p:ext uri="{BB962C8B-B14F-4D97-AF65-F5344CB8AC3E}">
        <p14:creationId xmlns:p14="http://schemas.microsoft.com/office/powerpoint/2010/main" val="1218256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2" y="332811"/>
            <a:ext cx="8737915"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Apply Example 2</a:t>
            </a:r>
            <a:br>
              <a:rPr lang="en-US" sz="2800" dirty="0">
                <a:solidFill>
                  <a:srgbClr val="0070C0"/>
                </a:solidFill>
              </a:rPr>
            </a:br>
            <a:r>
              <a:rPr lang="en-US" sz="2800" b="0" dirty="0">
                <a:solidFill>
                  <a:schemeClr val="tx1"/>
                </a:solidFill>
              </a:rPr>
              <a:t>Interior Angle Measures of a Regular Polygon</a:t>
            </a:r>
          </a:p>
        </p:txBody>
      </p:sp>
      <p:sp>
        <p:nvSpPr>
          <p:cNvPr id="5"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7810068" cy="442714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b="1" dirty="0">
                <a:solidFill>
                  <a:schemeClr val="tx1"/>
                </a:solidFill>
              </a:rPr>
              <a:t>PONDS</a:t>
            </a:r>
            <a:r>
              <a:rPr lang="en-US" sz="2800" b="1" dirty="0"/>
              <a:t> </a:t>
            </a:r>
            <a:r>
              <a:rPr lang="en-US" sz="2800" dirty="0"/>
              <a:t>Miguel has commissioned a pentagonal koi pond to be built in his backyard. He wants the pond to have a deck of equal width around it. The lengths of the interior deck sides are the same length, and the lengths of the exterior sides are the same. What is the measure of the angle of the pond formed by two sides of the deck?  </a:t>
            </a:r>
            <a:endParaRPr lang="en-IN"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1037" y="2448485"/>
            <a:ext cx="3132043" cy="3132043"/>
          </a:xfrm>
          <a:prstGeom prst="rect">
            <a:avLst/>
          </a:prstGeom>
        </p:spPr>
      </p:pic>
    </p:spTree>
    <p:extLst>
      <p:ext uri="{BB962C8B-B14F-4D97-AF65-F5344CB8AC3E}">
        <p14:creationId xmlns:p14="http://schemas.microsoft.com/office/powerpoint/2010/main" val="3938317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491169"/>
            <a:ext cx="11298018" cy="1538883"/>
          </a:xfrm>
          <a:prstGeom prst="rect">
            <a:avLst/>
          </a:prstGeom>
          <a:noFill/>
        </p:spPr>
        <p:txBody>
          <a:bodyPr wrap="square" rtlCol="0">
            <a:spAutoFit/>
          </a:bodyPr>
          <a:lstStyle/>
          <a:p>
            <a:pPr>
              <a:spcBef>
                <a:spcPts val="1200"/>
              </a:spcBef>
            </a:pPr>
            <a:r>
              <a:rPr lang="en-US" sz="2800" b="1" dirty="0"/>
              <a:t>Classify each polygon by the number of sides. Then say whether it is </a:t>
            </a:r>
            <a:r>
              <a:rPr lang="en-US" sz="2800" b="1" i="1" dirty="0"/>
              <a:t>convex</a:t>
            </a:r>
            <a:r>
              <a:rPr lang="en-US" sz="2800" b="1" dirty="0"/>
              <a:t> or </a:t>
            </a:r>
            <a:r>
              <a:rPr lang="en-US" sz="2800" b="1" i="1" dirty="0"/>
              <a:t>concave</a:t>
            </a:r>
            <a:r>
              <a:rPr lang="en-US" sz="2800" b="1" dirty="0"/>
              <a:t>, </a:t>
            </a:r>
            <a:r>
              <a:rPr lang="en-US" sz="2800" b="1" i="1" dirty="0"/>
              <a:t>regular</a:t>
            </a:r>
            <a:r>
              <a:rPr lang="en-US" sz="2800" b="1" dirty="0"/>
              <a:t> or </a:t>
            </a:r>
            <a:r>
              <a:rPr lang="en-US" sz="2800" b="1" i="1" dirty="0"/>
              <a:t>not regular</a:t>
            </a:r>
            <a:r>
              <a:rPr lang="en-US" sz="2800" b="1" dirty="0"/>
              <a:t>. </a:t>
            </a:r>
            <a:endParaRPr lang="en-US" sz="2800" dirty="0"/>
          </a:p>
          <a:p>
            <a:pPr>
              <a:spcBef>
                <a:spcPts val="1200"/>
              </a:spcBef>
            </a:pPr>
            <a:r>
              <a:rPr lang="en-US" sz="2800" b="1" dirty="0">
                <a:latin typeface="Proxima Nova" panose="02000506030000020004" pitchFamily="50" charset="0"/>
              </a:rPr>
              <a:t>1.</a:t>
            </a:r>
            <a:r>
              <a:rPr lang="en-US" sz="2800" dirty="0"/>
              <a:t> </a:t>
            </a:r>
            <a:endParaRPr lang="en-US" sz="2800" dirty="0">
              <a:solidFill>
                <a:schemeClr val="tx2"/>
              </a:solidFill>
            </a:endParaRP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Warm Up</a:t>
            </a:r>
            <a:endParaRPr lang="en-US" sz="2800" dirty="0">
              <a:solidFill>
                <a:srgbClr val="0070C0"/>
              </a:solidFill>
            </a:endParaRPr>
          </a:p>
        </p:txBody>
      </p:sp>
      <p:sp>
        <p:nvSpPr>
          <p:cNvPr id="3" name="Rectangle 2"/>
          <p:cNvSpPr/>
          <p:nvPr/>
        </p:nvSpPr>
        <p:spPr>
          <a:xfrm>
            <a:off x="4854790" y="2477852"/>
            <a:ext cx="455574" cy="523220"/>
          </a:xfrm>
          <a:prstGeom prst="rect">
            <a:avLst/>
          </a:prstGeom>
        </p:spPr>
        <p:txBody>
          <a:bodyPr wrap="none">
            <a:spAutoFit/>
          </a:bodyPr>
          <a:lstStyle/>
          <a:p>
            <a:r>
              <a:rPr lang="en-US" sz="2800" b="1" dirty="0">
                <a:latin typeface="Proxima Nova" panose="02000506030000020004" pitchFamily="50" charset="0"/>
              </a:rPr>
              <a:t>2.</a:t>
            </a:r>
            <a:endParaRPr lang="en-IN" sz="2800" dirty="0"/>
          </a:p>
        </p:txBody>
      </p:sp>
      <p:sp>
        <p:nvSpPr>
          <p:cNvPr id="6" name="Rectangle 5"/>
          <p:cNvSpPr/>
          <p:nvPr/>
        </p:nvSpPr>
        <p:spPr>
          <a:xfrm>
            <a:off x="8597553" y="2477852"/>
            <a:ext cx="455574" cy="523220"/>
          </a:xfrm>
          <a:prstGeom prst="rect">
            <a:avLst/>
          </a:prstGeom>
        </p:spPr>
        <p:txBody>
          <a:bodyPr wrap="none">
            <a:spAutoFit/>
          </a:bodyPr>
          <a:lstStyle/>
          <a:p>
            <a:r>
              <a:rPr lang="en-US" sz="2800" b="1" dirty="0">
                <a:latin typeface="Proxima Nova" panose="02000506030000020004" pitchFamily="50" charset="0"/>
              </a:rPr>
              <a:t>3.</a:t>
            </a:r>
            <a:endParaRPr lang="en-IN"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713" y="2606523"/>
            <a:ext cx="2645698" cy="2573413"/>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68F074DA-77F6-4705-8A2B-587A0848EF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6176" y="2711433"/>
            <a:ext cx="2417780" cy="2468503"/>
          </a:xfrm>
          <a:prstGeom prst="rect">
            <a:avLst/>
          </a:prstGeom>
        </p:spPr>
      </p:pic>
      <p:pic>
        <p:nvPicPr>
          <p:cNvPr id="11" name="Picture 10" descr="Shape&#10;&#10;Description automatically generated">
            <a:extLst>
              <a:ext uri="{FF2B5EF4-FFF2-40B4-BE49-F238E27FC236}">
                <a16:creationId xmlns:a16="http://schemas.microsoft.com/office/drawing/2014/main" id="{F163C75B-1D08-41ED-82B9-F0229EBE05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6255" y="2617220"/>
            <a:ext cx="2214890" cy="2705208"/>
          </a:xfrm>
          <a:prstGeom prst="rect">
            <a:avLst/>
          </a:prstGeom>
        </p:spPr>
      </p:pic>
    </p:spTree>
    <p:extLst>
      <p:ext uri="{BB962C8B-B14F-4D97-AF65-F5344CB8AC3E}">
        <p14:creationId xmlns:p14="http://schemas.microsoft.com/office/powerpoint/2010/main" val="2020675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2" y="332811"/>
            <a:ext cx="8737915"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Apply Example 2</a:t>
            </a:r>
            <a:br>
              <a:rPr lang="en-US" sz="2800" dirty="0">
                <a:solidFill>
                  <a:srgbClr val="0070C0"/>
                </a:solidFill>
              </a:rPr>
            </a:br>
            <a:r>
              <a:rPr lang="en-US" sz="2800" b="0" dirty="0">
                <a:solidFill>
                  <a:schemeClr val="tx1"/>
                </a:solidFill>
              </a:rPr>
              <a:t>Interior Angle Measures of a Regular Polygon</a:t>
            </a:r>
          </a:p>
        </p:txBody>
      </p:sp>
      <p:sp>
        <p:nvSpPr>
          <p:cNvPr id="5"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7810068" cy="442714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b="1" dirty="0">
                <a:solidFill>
                  <a:schemeClr val="tx1"/>
                </a:solidFill>
              </a:rPr>
              <a:t>PONDS</a:t>
            </a:r>
            <a:r>
              <a:rPr lang="en-US" sz="2800" b="1" dirty="0"/>
              <a:t> </a:t>
            </a:r>
            <a:r>
              <a:rPr lang="en-US" sz="2800" dirty="0"/>
              <a:t>Miguel has commissioned a pentagonal koi pond to be built in his backyard. He wants the pond to have a deck of equal width around it. The lengths of the interior deck sides are the same length, and the lengths of the exterior sides are the same. What is the measure of the angle of the pond formed by two sides of the deck?  </a:t>
            </a:r>
            <a:r>
              <a:rPr lang="en-IN" sz="2800" dirty="0">
                <a:solidFill>
                  <a:srgbClr val="FF0000"/>
                </a:solidFill>
                <a:uFill>
                  <a:solidFill>
                    <a:schemeClr val="tx2"/>
                  </a:solidFill>
                </a:uFill>
              </a:rPr>
              <a:t>108°</a:t>
            </a:r>
            <a:endParaRPr lang="en-IN"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1037" y="2448485"/>
            <a:ext cx="3132043" cy="3132043"/>
          </a:xfrm>
          <a:prstGeom prst="rect">
            <a:avLst/>
          </a:prstGeom>
        </p:spPr>
      </p:pic>
    </p:spTree>
    <p:extLst>
      <p:ext uri="{BB962C8B-B14F-4D97-AF65-F5344CB8AC3E}">
        <p14:creationId xmlns:p14="http://schemas.microsoft.com/office/powerpoint/2010/main" val="4018298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751362"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3</a:t>
            </a:r>
            <a:endParaRPr lang="en-US" sz="2800" dirty="0">
              <a:solidFill>
                <a:srgbClr val="33175A"/>
              </a:solidFill>
            </a:endParaRPr>
          </a:p>
          <a:p>
            <a:r>
              <a:rPr lang="en-US" sz="2800" b="0" dirty="0">
                <a:solidFill>
                  <a:schemeClr val="tx1"/>
                </a:solidFill>
              </a:rPr>
              <a:t>Identify the Polygon Given the Interior Angle Measure</a:t>
            </a: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5"/>
            <a:ext cx="10601858" cy="39673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The measure of an interior angle of a regular polygon is 144°. Find the number of sides in the polygon. </a:t>
            </a:r>
            <a:endParaRPr lang="en-US" sz="2800" b="1" i="0" u="none" strike="noStrike" baseline="0" dirty="0">
              <a:solidFill>
                <a:schemeClr val="tx1"/>
              </a:solidFill>
            </a:endParaRPr>
          </a:p>
        </p:txBody>
      </p:sp>
    </p:spTree>
    <p:extLst>
      <p:ext uri="{BB962C8B-B14F-4D97-AF65-F5344CB8AC3E}">
        <p14:creationId xmlns:p14="http://schemas.microsoft.com/office/powerpoint/2010/main" val="2262966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751362"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3</a:t>
            </a:r>
            <a:endParaRPr lang="en-US" sz="2800" dirty="0">
              <a:solidFill>
                <a:srgbClr val="33175A"/>
              </a:solidFill>
            </a:endParaRPr>
          </a:p>
          <a:p>
            <a:r>
              <a:rPr lang="en-US" sz="2800" b="0" dirty="0">
                <a:solidFill>
                  <a:schemeClr val="tx1"/>
                </a:solidFill>
              </a:rPr>
              <a:t>Identify the Polygon Given the Interior Angle Measure</a:t>
            </a: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5"/>
            <a:ext cx="11462470" cy="39673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Let </a:t>
            </a:r>
            <a:r>
              <a:rPr lang="en-US" sz="2800" i="1" dirty="0"/>
              <a:t>n </a:t>
            </a:r>
            <a:r>
              <a:rPr lang="en-US" sz="2800" dirty="0"/>
              <a:t>= the number of sides in the polygon. Because all angles of a regular polygon are congruent, the sum of the interior angle measures is 144</a:t>
            </a:r>
            <a:r>
              <a:rPr lang="en-US" sz="2800" i="1" dirty="0"/>
              <a:t>n</a:t>
            </a:r>
            <a:r>
              <a:rPr lang="en-US" sz="2800" dirty="0"/>
              <a:t>°. By the Polygon Interior Angles Sum Theorem, the sum of the interior angle measures can also be expressed as (</a:t>
            </a:r>
            <a:r>
              <a:rPr lang="en-US" sz="2800" i="1" dirty="0"/>
              <a:t>n</a:t>
            </a:r>
            <a:r>
              <a:rPr lang="en-US" sz="2800" i="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t>
            </a:r>
            <a:r>
              <a:rPr lang="en-US" sz="2800" dirty="0"/>
              <a:t> 2) • 180°. </a:t>
            </a:r>
            <a:br>
              <a:rPr lang="en-US" sz="2800" dirty="0"/>
            </a:br>
            <a:br>
              <a:rPr lang="en-US" sz="2800" dirty="0"/>
            </a:br>
            <a:endParaRPr lang="en-US" sz="2800" b="1" i="0" u="none" strike="noStrike" baseline="0" dirty="0"/>
          </a:p>
        </p:txBody>
      </p:sp>
      <p:graphicFrame>
        <p:nvGraphicFramePr>
          <p:cNvPr id="2" name="Table 1"/>
          <p:cNvGraphicFramePr>
            <a:graphicFrameLocks noGrp="1"/>
          </p:cNvGraphicFramePr>
          <p:nvPr>
            <p:extLst>
              <p:ext uri="{D42A27DB-BD31-4B8C-83A1-F6EECF244321}">
                <p14:modId xmlns:p14="http://schemas.microsoft.com/office/powerpoint/2010/main" val="1999607807"/>
              </p:ext>
            </p:extLst>
          </p:nvPr>
        </p:nvGraphicFramePr>
        <p:xfrm>
          <a:off x="459873" y="3975649"/>
          <a:ext cx="8128000" cy="10363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437898899"/>
                    </a:ext>
                  </a:extLst>
                </a:gridCol>
                <a:gridCol w="4064000">
                  <a:extLst>
                    <a:ext uri="{9D8B030D-6E8A-4147-A177-3AD203B41FA5}">
                      <a16:colId xmlns:a16="http://schemas.microsoft.com/office/drawing/2014/main" val="529153641"/>
                    </a:ext>
                  </a:extLst>
                </a:gridCol>
              </a:tblGrid>
              <a:tr h="370840">
                <a:tc>
                  <a:txBody>
                    <a:bodyPr/>
                    <a:lstStyle/>
                    <a:p>
                      <a:r>
                        <a:rPr lang="en-IN" sz="2800" b="0" i="0" u="none" strike="noStrike" kern="1200" baseline="0" dirty="0">
                          <a:solidFill>
                            <a:schemeClr val="tx2"/>
                          </a:solidFill>
                          <a:latin typeface="+mn-lt"/>
                          <a:ea typeface="+mn-ea"/>
                          <a:cs typeface="+mn-cs"/>
                        </a:rPr>
                        <a:t>144</a:t>
                      </a:r>
                      <a:r>
                        <a:rPr lang="en-IN" sz="1800" b="0" i="0" u="none" strike="noStrike" kern="1200" baseline="0" dirty="0">
                          <a:solidFill>
                            <a:schemeClr val="lt1"/>
                          </a:solidFill>
                          <a:latin typeface="+mn-lt"/>
                          <a:ea typeface="+mn-ea"/>
                          <a:cs typeface="+mn-cs"/>
                        </a:rPr>
                        <a:t> </a:t>
                      </a:r>
                      <a:r>
                        <a:rPr lang="en-IN" sz="2800" b="0" i="1" u="none" strike="noStrike" kern="1200" baseline="0" dirty="0">
                          <a:solidFill>
                            <a:schemeClr val="tx2"/>
                          </a:solidFill>
                          <a:latin typeface="+mn-lt"/>
                          <a:ea typeface="+mn-ea"/>
                          <a:cs typeface="+mn-cs"/>
                        </a:rPr>
                        <a:t>n</a:t>
                      </a:r>
                      <a:r>
                        <a:rPr lang="en-IN" sz="2800" b="0" i="0" u="none" strike="noStrike" kern="1200" baseline="0" dirty="0">
                          <a:solidFill>
                            <a:schemeClr val="tx2"/>
                          </a:solidFill>
                          <a:latin typeface="+mn-lt"/>
                          <a:ea typeface="+mn-ea"/>
                          <a:cs typeface="+mn-cs"/>
                        </a:rPr>
                        <a:t>° = (</a:t>
                      </a:r>
                      <a:r>
                        <a:rPr lang="en-IN" sz="2800" b="0" i="1" u="none" strike="noStrike" kern="1200" baseline="0" dirty="0">
                          <a:solidFill>
                            <a:schemeClr val="tx2"/>
                          </a:solidFill>
                          <a:latin typeface="+mn-lt"/>
                          <a:ea typeface="+mn-ea"/>
                          <a:cs typeface="+mn-cs"/>
                        </a:rPr>
                        <a:t>n </a:t>
                      </a:r>
                      <a:r>
                        <a:rPr lang="en-IN" sz="2800" b="0" i="0" u="none" strike="noStrike" kern="1200" baseline="0" dirty="0">
                          <a:solidFill>
                            <a:schemeClr val="tx2"/>
                          </a:solidFill>
                          <a:latin typeface="Arial" panose="020B0604020202020204" pitchFamily="34" charset="0"/>
                          <a:ea typeface="+mn-ea"/>
                          <a:cs typeface="Arial" panose="020B0604020202020204" pitchFamily="34" charset="0"/>
                        </a:rPr>
                        <a:t>−</a:t>
                      </a:r>
                      <a:r>
                        <a:rPr lang="en-IN" sz="2800" b="0" i="0" u="none" strike="noStrike" kern="1200" baseline="0" dirty="0">
                          <a:solidFill>
                            <a:schemeClr val="tx2"/>
                          </a:solidFill>
                          <a:latin typeface="+mn-lt"/>
                          <a:ea typeface="+mn-ea"/>
                          <a:cs typeface="+mn-cs"/>
                        </a:rPr>
                        <a:t> 2) • 180° </a:t>
                      </a:r>
                      <a:endParaRPr lang="en-IN" sz="28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IN" sz="2800" b="0" i="0" u="none" strike="noStrike" kern="1200" baseline="0" dirty="0">
                          <a:solidFill>
                            <a:srgbClr val="0070C0"/>
                          </a:solidFill>
                          <a:latin typeface="+mn-lt"/>
                          <a:ea typeface="+mn-ea"/>
                          <a:cs typeface="+mn-cs"/>
                        </a:rPr>
                        <a:t>Write an equation. </a:t>
                      </a:r>
                      <a:endParaRPr lang="en-IN" sz="2800"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95689302"/>
                  </a:ext>
                </a:extLst>
              </a:tr>
              <a:tr h="370840">
                <a:tc>
                  <a:txBody>
                    <a:bodyPr/>
                    <a:lstStyle/>
                    <a:p>
                      <a:r>
                        <a:rPr lang="en-IN" sz="2800" b="0" i="1" u="none" strike="noStrike" kern="1200" baseline="0" dirty="0">
                          <a:solidFill>
                            <a:schemeClr val="tx2"/>
                          </a:solidFill>
                          <a:latin typeface="+mn-lt"/>
                          <a:ea typeface="+mn-ea"/>
                          <a:cs typeface="+mn-cs"/>
                        </a:rPr>
                        <a:t>        n </a:t>
                      </a:r>
                      <a:r>
                        <a:rPr lang="en-IN" sz="2800" b="0" i="0" u="none" strike="noStrike" kern="1200" baseline="0" dirty="0">
                          <a:solidFill>
                            <a:schemeClr val="tx2"/>
                          </a:solidFill>
                          <a:latin typeface="+mn-lt"/>
                          <a:ea typeface="+mn-ea"/>
                          <a:cs typeface="+mn-cs"/>
                        </a:rPr>
                        <a:t>= 10</a:t>
                      </a:r>
                      <a:endParaRPr lang="en-IN" sz="28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IN" sz="2800" b="0" i="0" u="none" strike="noStrike" kern="1200" baseline="0" dirty="0">
                          <a:solidFill>
                            <a:srgbClr val="0070C0"/>
                          </a:solidFill>
                          <a:latin typeface="+mn-lt"/>
                          <a:ea typeface="+mn-ea"/>
                          <a:cs typeface="+mn-cs"/>
                        </a:rPr>
                        <a:t>Solve. </a:t>
                      </a:r>
                      <a:endParaRPr lang="en-IN" sz="2800"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35097876"/>
                  </a:ext>
                </a:extLst>
              </a:tr>
            </a:tbl>
          </a:graphicData>
        </a:graphic>
      </p:graphicFrame>
      <p:sp>
        <p:nvSpPr>
          <p:cNvPr id="3" name="Rectangle 2"/>
          <p:cNvSpPr/>
          <p:nvPr/>
        </p:nvSpPr>
        <p:spPr>
          <a:xfrm>
            <a:off x="459873" y="5342518"/>
            <a:ext cx="9786786" cy="523220"/>
          </a:xfrm>
          <a:prstGeom prst="rect">
            <a:avLst/>
          </a:prstGeom>
        </p:spPr>
        <p:txBody>
          <a:bodyPr wrap="square">
            <a:spAutoFit/>
          </a:bodyPr>
          <a:lstStyle/>
          <a:p>
            <a:r>
              <a:rPr lang="en-US" sz="2800" dirty="0">
                <a:solidFill>
                  <a:schemeClr val="tx2"/>
                </a:solidFill>
              </a:rPr>
              <a:t>The polygon has 10 sides, so it is a regular decagon. </a:t>
            </a:r>
            <a:endParaRPr lang="en-IN" sz="2800" dirty="0">
              <a:solidFill>
                <a:schemeClr val="tx2"/>
              </a:solidFill>
            </a:endParaRPr>
          </a:p>
        </p:txBody>
      </p:sp>
    </p:spTree>
    <p:extLst>
      <p:ext uri="{BB962C8B-B14F-4D97-AF65-F5344CB8AC3E}">
        <p14:creationId xmlns:p14="http://schemas.microsoft.com/office/powerpoint/2010/main" val="3023996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751362"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3</a:t>
            </a:r>
            <a:endParaRPr lang="en-US" sz="2800" dirty="0">
              <a:solidFill>
                <a:srgbClr val="33175A"/>
              </a:solidFill>
            </a:endParaRPr>
          </a:p>
          <a:p>
            <a:r>
              <a:rPr lang="en-US" sz="2800" b="0" dirty="0">
                <a:solidFill>
                  <a:schemeClr val="tx1"/>
                </a:solidFill>
              </a:rPr>
              <a:t>Identify the Polygon Given the Interior Angle Measure</a:t>
            </a:r>
          </a:p>
        </p:txBody>
      </p:sp>
      <p:sp>
        <p:nvSpPr>
          <p:cNvPr id="7"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10015385" cy="249487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dirty="0"/>
              <a:t>The measure of an interior angle of a regular polygon is 150°. Find the number of sides in the polygon. </a:t>
            </a:r>
          </a:p>
        </p:txBody>
      </p:sp>
    </p:spTree>
    <p:extLst>
      <p:ext uri="{BB962C8B-B14F-4D97-AF65-F5344CB8AC3E}">
        <p14:creationId xmlns:p14="http://schemas.microsoft.com/office/powerpoint/2010/main" val="1847983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751362"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3</a:t>
            </a:r>
            <a:endParaRPr lang="en-US" sz="2800" dirty="0">
              <a:solidFill>
                <a:srgbClr val="33175A"/>
              </a:solidFill>
            </a:endParaRPr>
          </a:p>
          <a:p>
            <a:r>
              <a:rPr lang="en-US" sz="2800" b="0" dirty="0">
                <a:solidFill>
                  <a:schemeClr val="tx1"/>
                </a:solidFill>
              </a:rPr>
              <a:t>Identify the Polygon Given the Interior Angle Measure</a:t>
            </a:r>
          </a:p>
        </p:txBody>
      </p:sp>
      <p:sp>
        <p:nvSpPr>
          <p:cNvPr id="7"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10015385" cy="253004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dirty="0"/>
              <a:t>The measure of an interior angle of a regular polygon is 150°. Find the number of sides in the polygon. </a:t>
            </a:r>
          </a:p>
          <a:p>
            <a:r>
              <a:rPr lang="en-IN" sz="2800" dirty="0">
                <a:solidFill>
                  <a:srgbClr val="FF0000"/>
                </a:solidFill>
              </a:rPr>
              <a:t>The polygon has </a:t>
            </a:r>
            <a:r>
              <a:rPr lang="en-IN" sz="2800" dirty="0">
                <a:solidFill>
                  <a:srgbClr val="FF0000"/>
                </a:solidFill>
                <a:uFill>
                  <a:solidFill>
                    <a:schemeClr val="tx2"/>
                  </a:solidFill>
                </a:uFill>
              </a:rPr>
              <a:t>12</a:t>
            </a:r>
            <a:r>
              <a:rPr lang="en-IN" sz="2800" dirty="0">
                <a:solidFill>
                  <a:srgbClr val="FF0000"/>
                </a:solidFill>
              </a:rPr>
              <a:t> sides. </a:t>
            </a:r>
            <a:endParaRPr lang="en-US" sz="2800" dirty="0">
              <a:solidFill>
                <a:srgbClr val="FF0000"/>
              </a:solidFill>
              <a:latin typeface="+mj-lt"/>
            </a:endParaRPr>
          </a:p>
        </p:txBody>
      </p:sp>
    </p:spTree>
    <p:extLst>
      <p:ext uri="{BB962C8B-B14F-4D97-AF65-F5344CB8AC3E}">
        <p14:creationId xmlns:p14="http://schemas.microsoft.com/office/powerpoint/2010/main" val="40167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Exterior Angles of Polygons </a:t>
            </a:r>
          </a:p>
        </p:txBody>
      </p:sp>
      <p:sp>
        <p:nvSpPr>
          <p:cNvPr id="6" name="Content Placeholder 2">
            <a:extLst>
              <a:ext uri="{FF2B5EF4-FFF2-40B4-BE49-F238E27FC236}">
                <a16:creationId xmlns:a16="http://schemas.microsoft.com/office/drawing/2014/main" id="{D201104B-FD48-1B42-8014-F9EF2EB20A4F}"/>
              </a:ext>
            </a:extLst>
          </p:cNvPr>
          <p:cNvSpPr txBox="1">
            <a:spLocks/>
          </p:cNvSpPr>
          <p:nvPr/>
        </p:nvSpPr>
        <p:spPr>
          <a:xfrm>
            <a:off x="459873" y="1707845"/>
            <a:ext cx="10136409" cy="433560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rgbClr val="000000"/>
                </a:solidFill>
              </a:rPr>
              <a:t>Theorem 7.2: </a:t>
            </a:r>
            <a:r>
              <a:rPr lang="en-IN" sz="2800" b="1" dirty="0"/>
              <a:t>Polygon Exterior Angles Sum Theorem</a:t>
            </a:r>
          </a:p>
          <a:p>
            <a:r>
              <a:rPr lang="en-IN" sz="2800" dirty="0"/>
              <a:t>	</a:t>
            </a:r>
          </a:p>
        </p:txBody>
      </p:sp>
      <p:graphicFrame>
        <p:nvGraphicFramePr>
          <p:cNvPr id="2" name="Table 1"/>
          <p:cNvGraphicFramePr>
            <a:graphicFrameLocks noGrp="1"/>
          </p:cNvGraphicFramePr>
          <p:nvPr>
            <p:extLst>
              <p:ext uri="{D42A27DB-BD31-4B8C-83A1-F6EECF244321}">
                <p14:modId xmlns:p14="http://schemas.microsoft.com/office/powerpoint/2010/main" val="2560335402"/>
              </p:ext>
            </p:extLst>
          </p:nvPr>
        </p:nvGraphicFramePr>
        <p:xfrm>
          <a:off x="633506" y="2319866"/>
          <a:ext cx="10608235" cy="3687529"/>
        </p:xfrm>
        <a:graphic>
          <a:graphicData uri="http://schemas.openxmlformats.org/drawingml/2006/table">
            <a:tbl>
              <a:tblPr firstRow="1" bandRow="1">
                <a:tableStyleId>{5C22544A-7EE6-4342-B048-85BDC9FD1C3A}</a:tableStyleId>
              </a:tblPr>
              <a:tblGrid>
                <a:gridCol w="2002118">
                  <a:extLst>
                    <a:ext uri="{9D8B030D-6E8A-4147-A177-3AD203B41FA5}">
                      <a16:colId xmlns:a16="http://schemas.microsoft.com/office/drawing/2014/main" val="1743107407"/>
                    </a:ext>
                  </a:extLst>
                </a:gridCol>
                <a:gridCol w="8606117">
                  <a:extLst>
                    <a:ext uri="{9D8B030D-6E8A-4147-A177-3AD203B41FA5}">
                      <a16:colId xmlns:a16="http://schemas.microsoft.com/office/drawing/2014/main" val="1292272096"/>
                    </a:ext>
                  </a:extLst>
                </a:gridCol>
              </a:tblGrid>
              <a:tr h="370840">
                <a:tc>
                  <a:txBody>
                    <a:bodyPr/>
                    <a:lstStyle/>
                    <a:p>
                      <a:r>
                        <a:rPr lang="en-IN" sz="2800" b="1" i="0" u="none" strike="noStrike" kern="1200" baseline="0" dirty="0">
                          <a:solidFill>
                            <a:schemeClr val="tx1"/>
                          </a:solidFill>
                          <a:latin typeface="+mn-lt"/>
                          <a:ea typeface="+mn-ea"/>
                          <a:cs typeface="+mn-cs"/>
                        </a:rPr>
                        <a:t>Words</a:t>
                      </a:r>
                      <a:endParaRPr lang="en-IN" sz="2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b="0" i="0" u="none" strike="noStrike" kern="1200" baseline="0" dirty="0">
                          <a:solidFill>
                            <a:schemeClr val="tx2"/>
                          </a:solidFill>
                          <a:latin typeface="+mn-lt"/>
                          <a:ea typeface="+mn-ea"/>
                          <a:cs typeface="+mn-cs"/>
                        </a:rPr>
                        <a:t>The sum of the exterior angle measures of a convex polygon, one angle at each vertex, is 360°.</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0775390"/>
                  </a:ext>
                </a:extLst>
              </a:tr>
              <a:tr h="2742649">
                <a:tc>
                  <a:txBody>
                    <a:bodyPr/>
                    <a:lstStyle/>
                    <a:p>
                      <a:r>
                        <a:rPr lang="en-IN" sz="2800" b="1" i="0" u="none" strike="noStrike" kern="1200" baseline="0" dirty="0">
                          <a:solidFill>
                            <a:schemeClr val="tx1"/>
                          </a:solidFill>
                          <a:latin typeface="+mn-lt"/>
                          <a:ea typeface="+mn-ea"/>
                          <a:cs typeface="+mn-cs"/>
                        </a:rPr>
                        <a:t>Example</a:t>
                      </a:r>
                      <a:endParaRPr lang="en-IN" sz="2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2800" b="0" i="1" u="none" strike="noStrike" kern="1200" baseline="0" dirty="0">
                          <a:solidFill>
                            <a:schemeClr val="tx2"/>
                          </a:solidFill>
                          <a:latin typeface="+mn-lt"/>
                          <a:ea typeface="+mn-ea"/>
                          <a:cs typeface="+mn-cs"/>
                        </a:rPr>
                        <a:t>m</a:t>
                      </a:r>
                      <a:r>
                        <a:rPr lang="en-IN" sz="2800" b="0" i="0" u="none" strike="noStrike" kern="1200" baseline="0" dirty="0">
                          <a:solidFill>
                            <a:schemeClr val="tx2"/>
                          </a:solidFill>
                          <a:latin typeface="+mn-lt"/>
                          <a:ea typeface="+mn-ea"/>
                          <a:cs typeface="+mn-cs"/>
                        </a:rPr>
                        <a:t>∠1</a:t>
                      </a:r>
                      <a:r>
                        <a:rPr lang="en-IN" sz="2800" b="0" i="0" u="none" strike="noStrike" kern="1200" baseline="0" dirty="0">
                          <a:solidFill>
                            <a:schemeClr val="tx2"/>
                          </a:solidFill>
                          <a:latin typeface="Arial" panose="020B0604020202020204" pitchFamily="34" charset="0"/>
                          <a:ea typeface="+mn-ea"/>
                          <a:cs typeface="Arial" panose="020B0604020202020204" pitchFamily="34" charset="0"/>
                        </a:rPr>
                        <a:t>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m</a:t>
                      </a:r>
                      <a:r>
                        <a:rPr lang="en-IN" sz="2800" b="0" i="0" u="none" strike="noStrike" kern="1200" baseline="0" dirty="0">
                          <a:solidFill>
                            <a:schemeClr val="tx2"/>
                          </a:solidFill>
                          <a:latin typeface="+mn-lt"/>
                          <a:ea typeface="+mn-ea"/>
                          <a:cs typeface="+mn-cs"/>
                        </a:rPr>
                        <a:t>∠2</a:t>
                      </a:r>
                      <a:r>
                        <a:rPr lang="en-IN" sz="2800" b="0" i="0" u="none" strike="noStrike" kern="1200" baseline="0" dirty="0">
                          <a:solidFill>
                            <a:schemeClr val="tx2"/>
                          </a:solidFill>
                          <a:latin typeface="Arial" panose="020B0604020202020204" pitchFamily="34" charset="0"/>
                          <a:ea typeface="+mn-ea"/>
                          <a:cs typeface="Arial" panose="020B0604020202020204" pitchFamily="34" charset="0"/>
                        </a:rPr>
                        <a:t>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m</a:t>
                      </a:r>
                      <a:r>
                        <a:rPr lang="en-IN" sz="2800" b="0" i="0" u="none" strike="noStrike" kern="1200" baseline="0" dirty="0">
                          <a:solidFill>
                            <a:schemeClr val="tx2"/>
                          </a:solidFill>
                          <a:latin typeface="+mn-lt"/>
                          <a:ea typeface="+mn-ea"/>
                          <a:cs typeface="+mn-cs"/>
                        </a:rPr>
                        <a:t>∠3</a:t>
                      </a:r>
                      <a:r>
                        <a:rPr lang="en-IN" sz="2800" b="0" i="0" u="none" strike="noStrike" kern="1200" baseline="0" dirty="0">
                          <a:solidFill>
                            <a:schemeClr val="tx2"/>
                          </a:solidFill>
                          <a:latin typeface="Arial" panose="020B0604020202020204" pitchFamily="34" charset="0"/>
                          <a:ea typeface="+mn-ea"/>
                          <a:cs typeface="Arial" panose="020B0604020202020204" pitchFamily="34" charset="0"/>
                        </a:rPr>
                        <a:t>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m</a:t>
                      </a:r>
                      <a:r>
                        <a:rPr lang="en-IN" sz="2800" b="0" i="0" u="none" strike="noStrike" kern="1200" baseline="0" dirty="0">
                          <a:solidFill>
                            <a:schemeClr val="tx2"/>
                          </a:solidFill>
                          <a:latin typeface="+mn-lt"/>
                          <a:ea typeface="+mn-ea"/>
                          <a:cs typeface="+mn-cs"/>
                        </a:rPr>
                        <a:t>∠4</a:t>
                      </a:r>
                      <a:r>
                        <a:rPr lang="en-IN" sz="2800" b="0" i="0" u="none" strike="noStrike" kern="1200" baseline="0" dirty="0">
                          <a:solidFill>
                            <a:schemeClr val="tx2"/>
                          </a:solidFill>
                          <a:latin typeface="Arial" panose="020B0604020202020204" pitchFamily="34" charset="0"/>
                          <a:ea typeface="+mn-ea"/>
                          <a:cs typeface="Arial" panose="020B0604020202020204" pitchFamily="34" charset="0"/>
                        </a:rPr>
                        <a:t>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m</a:t>
                      </a:r>
                      <a:r>
                        <a:rPr lang="en-IN" sz="2800" b="0" i="0" u="none" strike="noStrike" kern="1200" baseline="0" dirty="0">
                          <a:solidFill>
                            <a:schemeClr val="tx2"/>
                          </a:solidFill>
                          <a:latin typeface="+mn-lt"/>
                          <a:ea typeface="+mn-ea"/>
                          <a:cs typeface="+mn-cs"/>
                        </a:rPr>
                        <a:t>∠5</a:t>
                      </a:r>
                      <a:r>
                        <a:rPr lang="en-IN" sz="2800" b="0" i="0" u="none" strike="noStrike" kern="1200" baseline="0" dirty="0">
                          <a:solidFill>
                            <a:schemeClr val="tx2"/>
                          </a:solidFill>
                          <a:latin typeface="Arial" panose="020B0604020202020204" pitchFamily="34" charset="0"/>
                          <a:ea typeface="+mn-ea"/>
                          <a:cs typeface="Arial" panose="020B0604020202020204" pitchFamily="34" charset="0"/>
                        </a:rPr>
                        <a:t>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m</a:t>
                      </a:r>
                      <a:r>
                        <a:rPr lang="en-IN" sz="2800" b="0" i="0" u="none" strike="noStrike" kern="1200" baseline="0" dirty="0">
                          <a:solidFill>
                            <a:schemeClr val="tx2"/>
                          </a:solidFill>
                          <a:latin typeface="+mn-lt"/>
                          <a:ea typeface="+mn-ea"/>
                          <a:cs typeface="+mn-cs"/>
                        </a:rPr>
                        <a:t>∠6</a:t>
                      </a:r>
                      <a:r>
                        <a:rPr lang="en-IN" sz="2800" b="0" i="0" u="none" strike="noStrike" kern="1200" baseline="0" dirty="0">
                          <a:solidFill>
                            <a:schemeClr val="tx2"/>
                          </a:solidFill>
                          <a:latin typeface="Arial" panose="020B0604020202020204" pitchFamily="34" charset="0"/>
                          <a:ea typeface="+mn-ea"/>
                          <a:cs typeface="Arial" panose="020B0604020202020204" pitchFamily="34" charset="0"/>
                        </a:rPr>
                        <a:t> </a:t>
                      </a:r>
                      <a:r>
                        <a:rPr lang="en-IN" sz="2800" b="0" i="0" u="none" strike="noStrike" kern="1200" baseline="0" dirty="0">
                          <a:solidFill>
                            <a:schemeClr val="tx2"/>
                          </a:solidFill>
                          <a:latin typeface="+mn-lt"/>
                          <a:ea typeface="+mn-ea"/>
                          <a:cs typeface="+mn-cs"/>
                        </a:rPr>
                        <a:t>= 360°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4725660"/>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0676" y="3875646"/>
            <a:ext cx="2286000" cy="1885950"/>
          </a:xfrm>
          <a:prstGeom prst="rect">
            <a:avLst/>
          </a:prstGeom>
        </p:spPr>
      </p:pic>
    </p:spTree>
    <p:extLst>
      <p:ext uri="{BB962C8B-B14F-4D97-AF65-F5344CB8AC3E}">
        <p14:creationId xmlns:p14="http://schemas.microsoft.com/office/powerpoint/2010/main" val="3574626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4</a:t>
            </a:r>
            <a:endParaRPr lang="en-US" sz="2800" dirty="0">
              <a:solidFill>
                <a:srgbClr val="33175A"/>
              </a:solidFill>
            </a:endParaRPr>
          </a:p>
          <a:p>
            <a:r>
              <a:rPr lang="en-US" sz="2800" b="0" dirty="0">
                <a:solidFill>
                  <a:schemeClr val="tx1"/>
                </a:solidFill>
              </a:rPr>
              <a:t>Find Missing Values</a:t>
            </a: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5"/>
            <a:ext cx="6947606" cy="39673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Find the value of </a:t>
            </a:r>
            <a:r>
              <a:rPr lang="en-US" sz="2800" b="1" i="1" dirty="0">
                <a:solidFill>
                  <a:schemeClr val="tx1"/>
                </a:solidFill>
              </a:rPr>
              <a:t>x</a:t>
            </a:r>
            <a:r>
              <a:rPr lang="en-US" sz="2800" b="1" dirty="0">
                <a:solidFill>
                  <a:schemeClr val="tx1"/>
                </a:solidFill>
              </a:rPr>
              <a:t>. </a:t>
            </a:r>
          </a:p>
        </p:txBody>
      </p:sp>
      <p:pic>
        <p:nvPicPr>
          <p:cNvPr id="5" name="Picture 4">
            <a:extLst>
              <a:ext uri="{FF2B5EF4-FFF2-40B4-BE49-F238E27FC236}">
                <a16:creationId xmlns:a16="http://schemas.microsoft.com/office/drawing/2014/main" id="{64A50D25-F9CB-4BFE-9F9F-02F39317A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694" y="1934764"/>
            <a:ext cx="3048723" cy="1494236"/>
          </a:xfrm>
          <a:prstGeom prst="rect">
            <a:avLst/>
          </a:prstGeom>
        </p:spPr>
      </p:pic>
    </p:spTree>
    <p:extLst>
      <p:ext uri="{BB962C8B-B14F-4D97-AF65-F5344CB8AC3E}">
        <p14:creationId xmlns:p14="http://schemas.microsoft.com/office/powerpoint/2010/main" val="3216045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4</a:t>
            </a:r>
            <a:endParaRPr lang="en-US" sz="2800" dirty="0">
              <a:solidFill>
                <a:srgbClr val="33175A"/>
              </a:solidFill>
            </a:endParaRPr>
          </a:p>
          <a:p>
            <a:r>
              <a:rPr lang="en-US" sz="2800" b="0" dirty="0">
                <a:solidFill>
                  <a:schemeClr val="tx1"/>
                </a:solidFill>
              </a:rPr>
              <a:t>Find Missing Values</a:t>
            </a: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7" y="1774225"/>
            <a:ext cx="6751623" cy="39673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Use the Polygon Exterior Angles Sum Theorem to write an equation. Then solve for </a:t>
            </a:r>
            <a:r>
              <a:rPr lang="en-US" sz="2800" i="1" dirty="0"/>
              <a:t>x</a:t>
            </a:r>
            <a:r>
              <a:rPr lang="en-US" sz="2800" dirty="0"/>
              <a:t>. </a:t>
            </a:r>
            <a:endParaRPr lang="en-US" sz="2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1057" y="1774225"/>
            <a:ext cx="3048723" cy="149423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704246623"/>
              </p:ext>
            </p:extLst>
          </p:nvPr>
        </p:nvGraphicFramePr>
        <p:xfrm>
          <a:off x="478517" y="3581653"/>
          <a:ext cx="8474097" cy="1036320"/>
        </p:xfrm>
        <a:graphic>
          <a:graphicData uri="http://schemas.openxmlformats.org/drawingml/2006/table">
            <a:tbl>
              <a:tblPr firstRow="1" bandRow="1">
                <a:tableStyleId>{5C22544A-7EE6-4342-B048-85BDC9FD1C3A}</a:tableStyleId>
              </a:tblPr>
              <a:tblGrid>
                <a:gridCol w="5050413">
                  <a:extLst>
                    <a:ext uri="{9D8B030D-6E8A-4147-A177-3AD203B41FA5}">
                      <a16:colId xmlns:a16="http://schemas.microsoft.com/office/drawing/2014/main" val="2969792841"/>
                    </a:ext>
                  </a:extLst>
                </a:gridCol>
                <a:gridCol w="3423684">
                  <a:extLst>
                    <a:ext uri="{9D8B030D-6E8A-4147-A177-3AD203B41FA5}">
                      <a16:colId xmlns:a16="http://schemas.microsoft.com/office/drawing/2014/main" val="2848060832"/>
                    </a:ext>
                  </a:extLst>
                </a:gridCol>
              </a:tblGrid>
              <a:tr h="370840">
                <a:tc>
                  <a:txBody>
                    <a:bodyPr/>
                    <a:lstStyle/>
                    <a:p>
                      <a:r>
                        <a:rPr lang="en-IN" sz="2800" b="0" i="0" u="none" strike="noStrike" kern="1200" baseline="0" dirty="0">
                          <a:solidFill>
                            <a:schemeClr val="tx2"/>
                          </a:solidFill>
                          <a:latin typeface="+mn-lt"/>
                          <a:ea typeface="+mn-ea"/>
                          <a:cs typeface="+mn-cs"/>
                        </a:rPr>
                        <a:t>6</a:t>
                      </a:r>
                      <a:r>
                        <a:rPr lang="en-IN" sz="2800" b="0" i="1" u="none" strike="noStrike" kern="1200" baseline="0" dirty="0">
                          <a:solidFill>
                            <a:schemeClr val="tx2"/>
                          </a:solidFill>
                          <a:latin typeface="+mn-lt"/>
                          <a:ea typeface="+mn-ea"/>
                          <a:cs typeface="+mn-cs"/>
                        </a:rPr>
                        <a:t>x</a:t>
                      </a:r>
                      <a:r>
                        <a:rPr lang="en-IN" sz="2800" b="0" i="0" u="none" strike="noStrike" kern="1200" baseline="0" dirty="0">
                          <a:solidFill>
                            <a:schemeClr val="tx2"/>
                          </a:solidFill>
                          <a:latin typeface="+mn-lt"/>
                          <a:ea typeface="+mn-ea"/>
                          <a:cs typeface="+mn-cs"/>
                        </a:rPr>
                        <a:t>°</a:t>
                      </a:r>
                      <a:r>
                        <a:rPr lang="en-IN" sz="2800" b="0" i="0" u="none" strike="noStrike" kern="1200" baseline="0" dirty="0">
                          <a:solidFill>
                            <a:schemeClr val="tx2"/>
                          </a:solidFill>
                          <a:latin typeface="Arial" panose="020B0604020202020204" pitchFamily="34" charset="0"/>
                          <a:ea typeface="+mn-ea"/>
                          <a:cs typeface="Arial" panose="020B0604020202020204" pitchFamily="34" charset="0"/>
                        </a:rPr>
                        <a:t> </a:t>
                      </a:r>
                      <a:r>
                        <a:rPr lang="en-IN" sz="2800" b="0" i="0" u="none" strike="noStrike" kern="1200" baseline="0" dirty="0">
                          <a:solidFill>
                            <a:schemeClr val="tx2"/>
                          </a:solidFill>
                          <a:latin typeface="+mn-lt"/>
                          <a:ea typeface="+mn-ea"/>
                          <a:cs typeface="+mn-cs"/>
                        </a:rPr>
                        <a:t>+ 9</a:t>
                      </a:r>
                      <a:r>
                        <a:rPr lang="en-IN" sz="2800" b="0" i="1" u="none" strike="noStrike" kern="1200" baseline="0" dirty="0">
                          <a:solidFill>
                            <a:schemeClr val="tx2"/>
                          </a:solidFill>
                          <a:latin typeface="+mn-lt"/>
                          <a:ea typeface="+mn-ea"/>
                          <a:cs typeface="+mn-cs"/>
                        </a:rPr>
                        <a:t>x</a:t>
                      </a:r>
                      <a:r>
                        <a:rPr lang="en-IN" sz="2800" b="0" i="0" u="none" strike="noStrike" kern="1200" baseline="0" dirty="0">
                          <a:solidFill>
                            <a:schemeClr val="tx2"/>
                          </a:solidFill>
                          <a:latin typeface="+mn-lt"/>
                          <a:ea typeface="+mn-ea"/>
                          <a:cs typeface="+mn-cs"/>
                        </a:rPr>
                        <a:t>°</a:t>
                      </a:r>
                      <a:r>
                        <a:rPr lang="en-IN" sz="2800" b="0" i="0" u="none" strike="noStrike" kern="1200" baseline="0" dirty="0">
                          <a:solidFill>
                            <a:schemeClr val="tx2"/>
                          </a:solidFill>
                          <a:latin typeface="Arial" panose="020B0604020202020204" pitchFamily="34" charset="0"/>
                          <a:ea typeface="+mn-ea"/>
                          <a:cs typeface="Arial" panose="020B0604020202020204" pitchFamily="34" charset="0"/>
                        </a:rPr>
                        <a:t> </a:t>
                      </a:r>
                      <a:r>
                        <a:rPr lang="en-IN" sz="2800" b="0" i="0" u="none" strike="noStrike" kern="1200" baseline="0" dirty="0">
                          <a:solidFill>
                            <a:schemeClr val="tx2"/>
                          </a:solidFill>
                          <a:latin typeface="+mn-lt"/>
                          <a:ea typeface="+mn-ea"/>
                          <a:cs typeface="+mn-cs"/>
                        </a:rPr>
                        <a:t>+ 2</a:t>
                      </a:r>
                      <a:r>
                        <a:rPr lang="en-IN" sz="2800" b="0" i="1" u="none" strike="noStrike" kern="1200" baseline="0" dirty="0">
                          <a:solidFill>
                            <a:schemeClr val="tx2"/>
                          </a:solidFill>
                          <a:latin typeface="+mn-lt"/>
                          <a:ea typeface="+mn-ea"/>
                          <a:cs typeface="+mn-cs"/>
                        </a:rPr>
                        <a:t>x</a:t>
                      </a:r>
                      <a:r>
                        <a:rPr lang="en-IN" sz="2800" b="0" i="0" u="none" strike="noStrike" kern="1200" baseline="0" dirty="0">
                          <a:solidFill>
                            <a:schemeClr val="tx2"/>
                          </a:solidFill>
                          <a:latin typeface="+mn-lt"/>
                          <a:ea typeface="+mn-ea"/>
                          <a:cs typeface="+mn-cs"/>
                        </a:rPr>
                        <a:t>°</a:t>
                      </a:r>
                      <a:r>
                        <a:rPr lang="en-IN" sz="2800" b="0" i="0" u="none" strike="noStrike" kern="1200" baseline="0" dirty="0">
                          <a:solidFill>
                            <a:schemeClr val="tx2"/>
                          </a:solidFill>
                          <a:latin typeface="Arial" panose="020B0604020202020204" pitchFamily="34" charset="0"/>
                          <a:ea typeface="+mn-ea"/>
                          <a:cs typeface="Arial" panose="020B0604020202020204" pitchFamily="34" charset="0"/>
                        </a:rPr>
                        <a:t> </a:t>
                      </a:r>
                      <a:r>
                        <a:rPr lang="en-IN" sz="2800" b="0" i="0" u="none" strike="noStrike" kern="1200" baseline="0" dirty="0">
                          <a:solidFill>
                            <a:schemeClr val="tx2"/>
                          </a:solidFill>
                          <a:latin typeface="+mn-lt"/>
                          <a:ea typeface="+mn-ea"/>
                          <a:cs typeface="+mn-cs"/>
                        </a:rPr>
                        <a:t>+ 139°</a:t>
                      </a:r>
                      <a:r>
                        <a:rPr lang="en-IN" sz="2800" b="0" i="0" u="none" strike="noStrike" kern="1200" baseline="0" dirty="0">
                          <a:solidFill>
                            <a:schemeClr val="tx2"/>
                          </a:solidFill>
                          <a:latin typeface="Arial" panose="020B0604020202020204" pitchFamily="34" charset="0"/>
                          <a:ea typeface="+mn-ea"/>
                          <a:cs typeface="Arial" panose="020B0604020202020204" pitchFamily="34" charset="0"/>
                        </a:rPr>
                        <a:t> </a:t>
                      </a:r>
                      <a:r>
                        <a:rPr lang="en-IN" sz="2800" b="0" i="0" u="none" strike="noStrike" kern="1200" baseline="0" dirty="0">
                          <a:solidFill>
                            <a:schemeClr val="tx2"/>
                          </a:solidFill>
                          <a:latin typeface="+mn-lt"/>
                          <a:ea typeface="+mn-ea"/>
                          <a:cs typeface="+mn-cs"/>
                        </a:rPr>
                        <a:t>= 360°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IN" sz="2800" b="0" i="0" u="none" strike="noStrike" kern="1200" baseline="0" dirty="0">
                          <a:solidFill>
                            <a:srgbClr val="0070C0"/>
                          </a:solidFill>
                          <a:latin typeface="+mn-lt"/>
                          <a:ea typeface="+mn-ea"/>
                          <a:cs typeface="+mn-cs"/>
                        </a:rPr>
                        <a:t> Write an equation.</a:t>
                      </a:r>
                      <a:endParaRPr lang="en-IN" sz="2800"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63981543"/>
                  </a:ext>
                </a:extLst>
              </a:tr>
              <a:tr h="370840">
                <a:tc>
                  <a:txBody>
                    <a:bodyPr/>
                    <a:lstStyle/>
                    <a:p>
                      <a:r>
                        <a:rPr lang="en-IN" sz="2800" b="0" i="1" u="none" strike="noStrike" kern="1200" baseline="0" dirty="0">
                          <a:solidFill>
                            <a:schemeClr val="tx2"/>
                          </a:solidFill>
                          <a:latin typeface="+mn-lt"/>
                          <a:ea typeface="+mn-ea"/>
                          <a:cs typeface="+mn-cs"/>
                        </a:rPr>
                        <a:t>                                 x</a:t>
                      </a:r>
                      <a:r>
                        <a:rPr lang="en-IN" sz="2800" b="0" i="0" u="none" strike="noStrike" kern="1200" baseline="0" dirty="0">
                          <a:solidFill>
                            <a:schemeClr val="tx2"/>
                          </a:solidFill>
                          <a:latin typeface="+mn-lt"/>
                          <a:ea typeface="+mn-ea"/>
                          <a:cs typeface="+mn-cs"/>
                        </a:rPr>
                        <a:t> = 13 </a:t>
                      </a:r>
                      <a:endParaRPr lang="en-IN" sz="28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IN" sz="2800" b="0" i="0" u="none" strike="noStrike" kern="1200" baseline="0" dirty="0">
                          <a:solidFill>
                            <a:srgbClr val="0070C0"/>
                          </a:solidFill>
                          <a:latin typeface="+mn-lt"/>
                          <a:ea typeface="+mn-ea"/>
                          <a:cs typeface="+mn-cs"/>
                        </a:rPr>
                        <a:t> Solve. </a:t>
                      </a:r>
                      <a:endParaRPr lang="en-IN" sz="2800"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05100081"/>
                  </a:ext>
                </a:extLst>
              </a:tr>
            </a:tbl>
          </a:graphicData>
        </a:graphic>
      </p:graphicFrame>
    </p:spTree>
    <p:extLst>
      <p:ext uri="{BB962C8B-B14F-4D97-AF65-F5344CB8AC3E}">
        <p14:creationId xmlns:p14="http://schemas.microsoft.com/office/powerpoint/2010/main" val="287890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4</a:t>
            </a:r>
            <a:endParaRPr lang="en-US" sz="2800" dirty="0">
              <a:solidFill>
                <a:srgbClr val="33175A"/>
              </a:solidFill>
            </a:endParaRPr>
          </a:p>
          <a:p>
            <a:r>
              <a:rPr lang="en-US" sz="2800" b="0" dirty="0">
                <a:solidFill>
                  <a:schemeClr val="tx1"/>
                </a:solidFill>
              </a:rPr>
              <a:t>Find Missing Values</a:t>
            </a:r>
          </a:p>
        </p:txBody>
      </p:sp>
      <p:sp>
        <p:nvSpPr>
          <p:cNvPr id="7"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10015385" cy="109872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dirty="0"/>
              <a:t>Find the value of </a:t>
            </a:r>
            <a:r>
              <a:rPr lang="en-US" sz="2800" i="1" dirty="0"/>
              <a:t>x</a:t>
            </a:r>
            <a:r>
              <a:rPr lang="en-US" sz="2800" dirty="0"/>
              <a:t>. </a:t>
            </a:r>
          </a:p>
          <a:p>
            <a:r>
              <a:rPr lang="en-IN" sz="2800" dirty="0"/>
              <a:t>A. 45      B. 52      C. 93      D. 97 </a:t>
            </a:r>
            <a:endParaRPr lang="en-US" sz="2800" dirty="0">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903" y="2187947"/>
            <a:ext cx="2458730" cy="2224565"/>
          </a:xfrm>
          <a:prstGeom prst="rect">
            <a:avLst/>
          </a:prstGeom>
        </p:spPr>
      </p:pic>
    </p:spTree>
    <p:extLst>
      <p:ext uri="{BB962C8B-B14F-4D97-AF65-F5344CB8AC3E}">
        <p14:creationId xmlns:p14="http://schemas.microsoft.com/office/powerpoint/2010/main" val="3791033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4</a:t>
            </a:r>
            <a:endParaRPr lang="en-US" sz="2800" dirty="0">
              <a:solidFill>
                <a:srgbClr val="33175A"/>
              </a:solidFill>
            </a:endParaRPr>
          </a:p>
          <a:p>
            <a:r>
              <a:rPr lang="en-US" sz="2800" b="0" dirty="0">
                <a:solidFill>
                  <a:schemeClr val="tx1"/>
                </a:solidFill>
              </a:rPr>
              <a:t>Find Missing Values</a:t>
            </a:r>
          </a:p>
        </p:txBody>
      </p:sp>
      <p:sp>
        <p:nvSpPr>
          <p:cNvPr id="7"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10015385" cy="109872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dirty="0"/>
              <a:t>Find the value of </a:t>
            </a:r>
            <a:r>
              <a:rPr lang="en-US" sz="2800" i="1" dirty="0"/>
              <a:t>x</a:t>
            </a:r>
            <a:r>
              <a:rPr lang="en-US" sz="2800" dirty="0"/>
              <a:t>. </a:t>
            </a:r>
            <a:r>
              <a:rPr lang="en-US" sz="2800" dirty="0">
                <a:solidFill>
                  <a:srgbClr val="FF0000"/>
                </a:solidFill>
              </a:rPr>
              <a:t>B</a:t>
            </a:r>
          </a:p>
          <a:p>
            <a:r>
              <a:rPr lang="en-IN" sz="2800" dirty="0"/>
              <a:t>A. 45      B. 52      C. 93      D. 97 </a:t>
            </a:r>
            <a:endParaRPr lang="en-US" sz="2800" dirty="0">
              <a:latin typeface="+mj-lt"/>
            </a:endParaRPr>
          </a:p>
        </p:txBody>
      </p:sp>
      <p:pic>
        <p:nvPicPr>
          <p:cNvPr id="6" name="Picture 5">
            <a:extLst>
              <a:ext uri="{FF2B5EF4-FFF2-40B4-BE49-F238E27FC236}">
                <a16:creationId xmlns:a16="http://schemas.microsoft.com/office/drawing/2014/main" id="{D7475457-440E-4D73-A253-9F8E28E15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9903" y="2187947"/>
            <a:ext cx="2458730" cy="2224565"/>
          </a:xfrm>
          <a:prstGeom prst="rect">
            <a:avLst/>
          </a:prstGeom>
        </p:spPr>
      </p:pic>
    </p:spTree>
    <p:extLst>
      <p:ext uri="{BB962C8B-B14F-4D97-AF65-F5344CB8AC3E}">
        <p14:creationId xmlns:p14="http://schemas.microsoft.com/office/powerpoint/2010/main" val="3700706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491169"/>
            <a:ext cx="11298018" cy="1107996"/>
          </a:xfrm>
          <a:prstGeom prst="rect">
            <a:avLst/>
          </a:prstGeom>
          <a:noFill/>
        </p:spPr>
        <p:txBody>
          <a:bodyPr wrap="square" rtlCol="0">
            <a:spAutoFit/>
          </a:bodyPr>
          <a:lstStyle/>
          <a:p>
            <a:pPr>
              <a:spcBef>
                <a:spcPts val="1200"/>
              </a:spcBef>
            </a:pPr>
            <a:r>
              <a:rPr lang="en-US" sz="2800" b="1" dirty="0"/>
              <a:t>Sketch each polygon. </a:t>
            </a:r>
            <a:endParaRPr lang="en-US" sz="2800" dirty="0"/>
          </a:p>
          <a:p>
            <a:pPr>
              <a:spcBef>
                <a:spcPts val="1200"/>
              </a:spcBef>
            </a:pPr>
            <a:r>
              <a:rPr lang="en-US" sz="2800" b="1" dirty="0">
                <a:latin typeface="Proxima Nova" panose="02000506030000020004" pitchFamily="50" charset="0"/>
              </a:rPr>
              <a:t>4. </a:t>
            </a:r>
            <a:r>
              <a:rPr lang="en-US" sz="2800" dirty="0"/>
              <a:t>regular polygon </a:t>
            </a:r>
            <a:endParaRPr lang="en-US" sz="2800" dirty="0">
              <a:solidFill>
                <a:schemeClr val="tx2"/>
              </a:solidFill>
            </a:endParaRP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Warm Up</a:t>
            </a:r>
            <a:endParaRPr lang="en-US" sz="2800" dirty="0">
              <a:solidFill>
                <a:srgbClr val="0070C0"/>
              </a:solidFill>
            </a:endParaRPr>
          </a:p>
        </p:txBody>
      </p:sp>
      <p:sp>
        <p:nvSpPr>
          <p:cNvPr id="3" name="Rectangle 2"/>
          <p:cNvSpPr/>
          <p:nvPr/>
        </p:nvSpPr>
        <p:spPr>
          <a:xfrm>
            <a:off x="4666532" y="1993760"/>
            <a:ext cx="3243196" cy="523220"/>
          </a:xfrm>
          <a:prstGeom prst="rect">
            <a:avLst/>
          </a:prstGeom>
        </p:spPr>
        <p:txBody>
          <a:bodyPr wrap="none">
            <a:spAutoFit/>
          </a:bodyPr>
          <a:lstStyle/>
          <a:p>
            <a:r>
              <a:rPr lang="en-US" sz="2800" b="1" dirty="0">
                <a:latin typeface="Proxima Nova" panose="02000506030000020004" pitchFamily="50" charset="0"/>
              </a:rPr>
              <a:t>5. </a:t>
            </a:r>
            <a:r>
              <a:rPr lang="en-US" sz="2800" dirty="0"/>
              <a:t>concave octagon</a:t>
            </a:r>
            <a:endParaRPr lang="en-IN" sz="2800" dirty="0"/>
          </a:p>
        </p:txBody>
      </p:sp>
      <p:sp>
        <p:nvSpPr>
          <p:cNvPr id="6" name="Rectangle 5"/>
          <p:cNvSpPr/>
          <p:nvPr/>
        </p:nvSpPr>
        <p:spPr>
          <a:xfrm>
            <a:off x="8597554" y="1993760"/>
            <a:ext cx="3155176" cy="954107"/>
          </a:xfrm>
          <a:prstGeom prst="rect">
            <a:avLst/>
          </a:prstGeom>
        </p:spPr>
        <p:txBody>
          <a:bodyPr wrap="square">
            <a:spAutoFit/>
          </a:bodyPr>
          <a:lstStyle/>
          <a:p>
            <a:pPr marL="363538" indent="-363538">
              <a:tabLst>
                <a:tab pos="268288" algn="l"/>
              </a:tabLst>
            </a:pPr>
            <a:r>
              <a:rPr lang="en-US" sz="2800" b="1" dirty="0">
                <a:latin typeface="Proxima Nova" panose="02000506030000020004" pitchFamily="50" charset="0"/>
              </a:rPr>
              <a:t>6. </a:t>
            </a:r>
            <a:r>
              <a:rPr lang="en-US" sz="2800" dirty="0"/>
              <a:t>triangle that is not regular</a:t>
            </a:r>
            <a:endParaRPr lang="en-IN" sz="2800" dirty="0"/>
          </a:p>
        </p:txBody>
      </p:sp>
    </p:spTree>
    <p:extLst>
      <p:ext uri="{BB962C8B-B14F-4D97-AF65-F5344CB8AC3E}">
        <p14:creationId xmlns:p14="http://schemas.microsoft.com/office/powerpoint/2010/main" val="486863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5</a:t>
            </a:r>
            <a:endParaRPr lang="en-US" sz="2800" dirty="0">
              <a:solidFill>
                <a:srgbClr val="33175A"/>
              </a:solidFill>
            </a:endParaRPr>
          </a:p>
          <a:p>
            <a:r>
              <a:rPr lang="en-US" sz="2800" b="0" dirty="0">
                <a:solidFill>
                  <a:schemeClr val="tx1"/>
                </a:solidFill>
              </a:rPr>
              <a:t>Find Exterior Angle Measures of a Polygon</a:t>
            </a: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5"/>
            <a:ext cx="8450329" cy="172201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Find the measure of each exterior angle of a regular dodecagon.</a:t>
            </a:r>
            <a:endParaRPr lang="en-US" sz="2800" b="1" i="0" u="none" strike="noStrike" baseline="0" dirty="0">
              <a:solidFill>
                <a:srgbClr val="221E1F"/>
              </a:solidFill>
            </a:endParaRPr>
          </a:p>
        </p:txBody>
      </p:sp>
    </p:spTree>
    <p:extLst>
      <p:ext uri="{BB962C8B-B14F-4D97-AF65-F5344CB8AC3E}">
        <p14:creationId xmlns:p14="http://schemas.microsoft.com/office/powerpoint/2010/main" val="3376257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5</a:t>
            </a:r>
            <a:endParaRPr lang="en-US" sz="2800" dirty="0">
              <a:solidFill>
                <a:srgbClr val="33175A"/>
              </a:solidFill>
            </a:endParaRPr>
          </a:p>
          <a:p>
            <a:r>
              <a:rPr lang="en-US" sz="2800" b="0" dirty="0">
                <a:solidFill>
                  <a:schemeClr val="tx1"/>
                </a:solidFill>
              </a:rPr>
              <a:t>Find Exterior Angle Measures of a Polygon</a:t>
            </a: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5"/>
            <a:ext cx="10857353" cy="172201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A regular dodecagon has 12 congruent sides and 12 congruent interior angles. The exterior angles are also congruent, because angles supplementary to congruent angles are congruent. </a:t>
            </a:r>
          </a:p>
          <a:p>
            <a:r>
              <a:rPr lang="en-US" sz="2800" dirty="0"/>
              <a:t>Let </a:t>
            </a:r>
            <a:r>
              <a:rPr lang="en-US" sz="2800" i="1" dirty="0"/>
              <a:t>n </a:t>
            </a:r>
            <a:r>
              <a:rPr lang="en-US" sz="2800" dirty="0"/>
              <a:t>= the measure of each exterior angle and write and solve an equation. </a:t>
            </a:r>
            <a:endParaRPr lang="en-US" sz="2800" b="1" i="0" u="none" strike="noStrike" baseline="0" dirty="0"/>
          </a:p>
        </p:txBody>
      </p:sp>
      <p:graphicFrame>
        <p:nvGraphicFramePr>
          <p:cNvPr id="2" name="Table 1"/>
          <p:cNvGraphicFramePr>
            <a:graphicFrameLocks noGrp="1"/>
          </p:cNvGraphicFramePr>
          <p:nvPr>
            <p:extLst>
              <p:ext uri="{D42A27DB-BD31-4B8C-83A1-F6EECF244321}">
                <p14:modId xmlns:p14="http://schemas.microsoft.com/office/powerpoint/2010/main" val="2269752230"/>
              </p:ext>
            </p:extLst>
          </p:nvPr>
        </p:nvGraphicFramePr>
        <p:xfrm>
          <a:off x="499035" y="4563093"/>
          <a:ext cx="8921412" cy="1036320"/>
        </p:xfrm>
        <a:graphic>
          <a:graphicData uri="http://schemas.openxmlformats.org/drawingml/2006/table">
            <a:tbl>
              <a:tblPr firstRow="1" bandRow="1">
                <a:tableStyleId>{5C22544A-7EE6-4342-B048-85BDC9FD1C3A}</a:tableStyleId>
              </a:tblPr>
              <a:tblGrid>
                <a:gridCol w="2552509">
                  <a:extLst>
                    <a:ext uri="{9D8B030D-6E8A-4147-A177-3AD203B41FA5}">
                      <a16:colId xmlns:a16="http://schemas.microsoft.com/office/drawing/2014/main" val="514833036"/>
                    </a:ext>
                  </a:extLst>
                </a:gridCol>
                <a:gridCol w="6368903">
                  <a:extLst>
                    <a:ext uri="{9D8B030D-6E8A-4147-A177-3AD203B41FA5}">
                      <a16:colId xmlns:a16="http://schemas.microsoft.com/office/drawing/2014/main" val="242644161"/>
                    </a:ext>
                  </a:extLst>
                </a:gridCol>
              </a:tblGrid>
              <a:tr h="0">
                <a:tc>
                  <a:txBody>
                    <a:bodyPr/>
                    <a:lstStyle/>
                    <a:p>
                      <a:r>
                        <a:rPr lang="en-IN" sz="2800" b="0" i="0" u="none" strike="noStrike" kern="1200" baseline="0" dirty="0">
                          <a:solidFill>
                            <a:schemeClr val="tx2"/>
                          </a:solidFill>
                          <a:latin typeface="+mn-lt"/>
                          <a:ea typeface="+mn-ea"/>
                          <a:cs typeface="+mn-cs"/>
                        </a:rPr>
                        <a:t> 12</a:t>
                      </a:r>
                      <a:r>
                        <a:rPr lang="en-IN" sz="2800" b="0" i="1" u="none" strike="noStrike" kern="1200" baseline="0" dirty="0">
                          <a:solidFill>
                            <a:schemeClr val="tx2"/>
                          </a:solidFill>
                          <a:latin typeface="+mn-lt"/>
                          <a:ea typeface="+mn-ea"/>
                          <a:cs typeface="+mn-cs"/>
                        </a:rPr>
                        <a:t>n </a:t>
                      </a:r>
                      <a:r>
                        <a:rPr lang="en-IN" sz="2800" b="0" i="0" u="none" strike="noStrike" kern="1200" baseline="0" dirty="0">
                          <a:solidFill>
                            <a:schemeClr val="tx2"/>
                          </a:solidFill>
                          <a:latin typeface="+mn-lt"/>
                          <a:ea typeface="+mn-ea"/>
                          <a:cs typeface="+mn-cs"/>
                        </a:rPr>
                        <a:t>= 360° </a:t>
                      </a:r>
                      <a:endParaRPr lang="en-IN" sz="28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IN" sz="2800" b="0" i="0" u="none" strike="noStrike" kern="1200" baseline="0" dirty="0">
                          <a:solidFill>
                            <a:srgbClr val="0070C0"/>
                          </a:solidFill>
                          <a:latin typeface="+mn-lt"/>
                          <a:ea typeface="+mn-ea"/>
                          <a:cs typeface="+mn-cs"/>
                        </a:rPr>
                        <a:t>Polygon Exterior Angles Sum Theorem </a:t>
                      </a:r>
                      <a:endParaRPr lang="en-IN" sz="2800"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46675176"/>
                  </a:ext>
                </a:extLst>
              </a:tr>
              <a:tr h="370840">
                <a:tc>
                  <a:txBody>
                    <a:bodyPr/>
                    <a:lstStyle/>
                    <a:p>
                      <a:r>
                        <a:rPr lang="en-IN" sz="2800" b="0" i="1" u="none" strike="noStrike" kern="1200" baseline="0" dirty="0">
                          <a:solidFill>
                            <a:schemeClr val="tx2"/>
                          </a:solidFill>
                          <a:latin typeface="+mn-lt"/>
                          <a:ea typeface="+mn-ea"/>
                          <a:cs typeface="+mn-cs"/>
                        </a:rPr>
                        <a:t>     n </a:t>
                      </a:r>
                      <a:r>
                        <a:rPr lang="en-IN" sz="2800" b="0" i="0" u="none" strike="noStrike" kern="1200" baseline="0" dirty="0">
                          <a:solidFill>
                            <a:schemeClr val="tx2"/>
                          </a:solidFill>
                          <a:latin typeface="+mn-lt"/>
                          <a:ea typeface="+mn-ea"/>
                          <a:cs typeface="+mn-cs"/>
                        </a:rPr>
                        <a:t>= 30° </a:t>
                      </a:r>
                      <a:endParaRPr lang="en-IN" sz="28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IN" sz="2800" b="0" i="0" u="none" strike="noStrike" kern="1200" baseline="0" dirty="0">
                          <a:solidFill>
                            <a:srgbClr val="0070C0"/>
                          </a:solidFill>
                          <a:latin typeface="+mn-lt"/>
                          <a:ea typeface="+mn-ea"/>
                          <a:cs typeface="+mn-cs"/>
                        </a:rPr>
                        <a:t>Solve. </a:t>
                      </a:r>
                      <a:endParaRPr lang="en-IN" sz="2800"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906581"/>
                  </a:ext>
                </a:extLst>
              </a:tr>
            </a:tbl>
          </a:graphicData>
        </a:graphic>
      </p:graphicFrame>
      <p:sp>
        <p:nvSpPr>
          <p:cNvPr id="3" name="Rectangle 2"/>
          <p:cNvSpPr/>
          <p:nvPr/>
        </p:nvSpPr>
        <p:spPr>
          <a:xfrm>
            <a:off x="478518" y="5891699"/>
            <a:ext cx="11346645" cy="523220"/>
          </a:xfrm>
          <a:prstGeom prst="rect">
            <a:avLst/>
          </a:prstGeom>
        </p:spPr>
        <p:txBody>
          <a:bodyPr wrap="square">
            <a:spAutoFit/>
          </a:bodyPr>
          <a:lstStyle/>
          <a:p>
            <a:r>
              <a:rPr lang="en-US" sz="2800" dirty="0">
                <a:solidFill>
                  <a:schemeClr val="tx2"/>
                </a:solidFill>
              </a:rPr>
              <a:t>The measure of each exterior angle of a regular dodecagon is 30°. </a:t>
            </a:r>
            <a:endParaRPr lang="en-IN" sz="2800" dirty="0">
              <a:solidFill>
                <a:schemeClr val="tx2"/>
              </a:solidFill>
            </a:endParaRPr>
          </a:p>
        </p:txBody>
      </p:sp>
    </p:spTree>
    <p:extLst>
      <p:ext uri="{BB962C8B-B14F-4D97-AF65-F5344CB8AC3E}">
        <p14:creationId xmlns:p14="http://schemas.microsoft.com/office/powerpoint/2010/main" val="1842466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5</a:t>
            </a:r>
            <a:endParaRPr lang="en-US" sz="2800" dirty="0">
              <a:solidFill>
                <a:srgbClr val="33175A"/>
              </a:solidFill>
            </a:endParaRPr>
          </a:p>
          <a:p>
            <a:r>
              <a:rPr lang="en-US" sz="2800" b="0" dirty="0">
                <a:solidFill>
                  <a:schemeClr val="tx1"/>
                </a:solidFill>
              </a:rPr>
              <a:t>Find Exterior Angle Measures of a Polygon</a:t>
            </a:r>
          </a:p>
        </p:txBody>
      </p:sp>
      <p:sp>
        <p:nvSpPr>
          <p:cNvPr id="7"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10607056" cy="109872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dirty="0"/>
              <a:t>What is the measure of each exterior angle of a regular octagon?</a:t>
            </a:r>
            <a:endParaRPr lang="en-US" sz="2800" dirty="0">
              <a:latin typeface="+mj-lt"/>
            </a:endParaRPr>
          </a:p>
        </p:txBody>
      </p:sp>
    </p:spTree>
    <p:extLst>
      <p:ext uri="{BB962C8B-B14F-4D97-AF65-F5344CB8AC3E}">
        <p14:creationId xmlns:p14="http://schemas.microsoft.com/office/powerpoint/2010/main" val="123092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5</a:t>
            </a:r>
            <a:endParaRPr lang="en-US" sz="2800" dirty="0">
              <a:solidFill>
                <a:srgbClr val="33175A"/>
              </a:solidFill>
            </a:endParaRPr>
          </a:p>
          <a:p>
            <a:r>
              <a:rPr lang="en-US" sz="2800" b="0" dirty="0">
                <a:solidFill>
                  <a:schemeClr val="tx1"/>
                </a:solidFill>
              </a:rPr>
              <a:t>Find Exterior Angle Measures of a Polygon</a:t>
            </a:r>
          </a:p>
        </p:txBody>
      </p:sp>
      <p:sp>
        <p:nvSpPr>
          <p:cNvPr id="7"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10607056" cy="109872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dirty="0"/>
              <a:t>What is the measure of each exterior angle of a regular octagon?</a:t>
            </a:r>
            <a:endParaRPr lang="en-US" sz="2800" dirty="0">
              <a:latin typeface="+mj-lt"/>
            </a:endParaRPr>
          </a:p>
          <a:p>
            <a:r>
              <a:rPr lang="en-US" sz="2800" dirty="0">
                <a:solidFill>
                  <a:srgbClr val="FF0000"/>
                </a:solidFill>
                <a:uFill>
                  <a:solidFill>
                    <a:schemeClr val="tx2"/>
                  </a:solidFill>
                </a:uFill>
              </a:rPr>
              <a:t>45°</a:t>
            </a:r>
            <a:endParaRPr lang="en-US" sz="2800" dirty="0">
              <a:latin typeface="+mj-lt"/>
            </a:endParaRPr>
          </a:p>
        </p:txBody>
      </p:sp>
    </p:spTree>
    <p:extLst>
      <p:ext uri="{BB962C8B-B14F-4D97-AF65-F5344CB8AC3E}">
        <p14:creationId xmlns:p14="http://schemas.microsoft.com/office/powerpoint/2010/main" val="3338330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sp>
        <p:nvSpPr>
          <p:cNvPr id="12" name="Content Placeholder 2">
            <a:extLst>
              <a:ext uri="{FF2B5EF4-FFF2-40B4-BE49-F238E27FC236}">
                <a16:creationId xmlns:a16="http://schemas.microsoft.com/office/drawing/2014/main" id="{A8E898F8-389E-3F4C-B5FF-C53A28BA732A}"/>
              </a:ext>
            </a:extLst>
          </p:cNvPr>
          <p:cNvSpPr txBox="1">
            <a:spLocks/>
          </p:cNvSpPr>
          <p:nvPr/>
        </p:nvSpPr>
        <p:spPr>
          <a:xfrm>
            <a:off x="459872" y="1707845"/>
            <a:ext cx="10916339" cy="230710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Make an argument showing that every convex polygon can be divided into </a:t>
            </a:r>
            <a:r>
              <a:rPr lang="en-US" sz="2800" i="1" dirty="0"/>
              <a:t>n</a:t>
            </a:r>
            <a:r>
              <a:rPr lang="en-US" sz="2800" i="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t>
            </a:r>
            <a:r>
              <a:rPr lang="en-US" sz="2800" i="1" dirty="0">
                <a:latin typeface="Arial" panose="020B0604020202020204" pitchFamily="34" charset="0"/>
                <a:cs typeface="Arial" panose="020B0604020202020204" pitchFamily="34" charset="0"/>
              </a:rPr>
              <a:t> </a:t>
            </a:r>
            <a:r>
              <a:rPr lang="en-US" sz="2800" dirty="0"/>
              <a:t>2 triangles, and therefore, the Polygon Interior Angles Sum Theorem makes sense. </a:t>
            </a:r>
          </a:p>
        </p:txBody>
      </p:sp>
    </p:spTree>
    <p:extLst>
      <p:ext uri="{BB962C8B-B14F-4D97-AF65-F5344CB8AC3E}">
        <p14:creationId xmlns:p14="http://schemas.microsoft.com/office/powerpoint/2010/main" val="2695956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sp>
        <p:nvSpPr>
          <p:cNvPr id="12" name="Content Placeholder 2">
            <a:extLst>
              <a:ext uri="{FF2B5EF4-FFF2-40B4-BE49-F238E27FC236}">
                <a16:creationId xmlns:a16="http://schemas.microsoft.com/office/drawing/2014/main" id="{A8E898F8-389E-3F4C-B5FF-C53A28BA732A}"/>
              </a:ext>
            </a:extLst>
          </p:cNvPr>
          <p:cNvSpPr txBox="1">
            <a:spLocks/>
          </p:cNvSpPr>
          <p:nvPr/>
        </p:nvSpPr>
        <p:spPr>
          <a:xfrm>
            <a:off x="459872" y="1707845"/>
            <a:ext cx="10916339" cy="230710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Make an argument showing that every convex polygon can be divided into </a:t>
            </a:r>
            <a:r>
              <a:rPr lang="en-US" sz="2800" i="1" dirty="0"/>
              <a:t>n</a:t>
            </a:r>
            <a:r>
              <a:rPr lang="en-US" sz="2800" i="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t>
            </a:r>
            <a:r>
              <a:rPr lang="en-US" sz="2800" i="1" dirty="0">
                <a:latin typeface="Arial" panose="020B0604020202020204" pitchFamily="34" charset="0"/>
                <a:cs typeface="Arial" panose="020B0604020202020204" pitchFamily="34" charset="0"/>
              </a:rPr>
              <a:t> </a:t>
            </a:r>
            <a:r>
              <a:rPr lang="en-US" sz="2800" dirty="0"/>
              <a:t>2 triangles, and therefore, the Polygon Interior Angles Sum Theorem makes sense. </a:t>
            </a:r>
          </a:p>
        </p:txBody>
      </p:sp>
      <p:sp>
        <p:nvSpPr>
          <p:cNvPr id="2" name="Rectangle 1"/>
          <p:cNvSpPr/>
          <p:nvPr/>
        </p:nvSpPr>
        <p:spPr>
          <a:xfrm>
            <a:off x="459872" y="3125596"/>
            <a:ext cx="10741528" cy="2246769"/>
          </a:xfrm>
          <a:prstGeom prst="rect">
            <a:avLst/>
          </a:prstGeom>
        </p:spPr>
        <p:txBody>
          <a:bodyPr wrap="square" lIns="91440" tIns="45720" rIns="91440" bIns="45720" anchor="t">
            <a:spAutoFit/>
          </a:bodyPr>
          <a:lstStyle/>
          <a:p>
            <a:r>
              <a:rPr lang="en-US" sz="2800" dirty="0">
                <a:solidFill>
                  <a:srgbClr val="FF0000"/>
                </a:solidFill>
              </a:rPr>
              <a:t>Because the maximum number of diagonals that can be drawn from any one vertex of an </a:t>
            </a:r>
            <a:r>
              <a:rPr lang="en-US" sz="2800" i="1" dirty="0">
                <a:solidFill>
                  <a:srgbClr val="FF0000"/>
                </a:solidFill>
              </a:rPr>
              <a:t>n</a:t>
            </a:r>
            <a:r>
              <a:rPr lang="en-US" sz="2800" dirty="0">
                <a:solidFill>
                  <a:srgbClr val="FF0000"/>
                </a:solidFill>
              </a:rPr>
              <a:t>-sided convex polygon is </a:t>
            </a:r>
            <a:r>
              <a:rPr lang="en-US" sz="2800" i="1" dirty="0">
                <a:solidFill>
                  <a:srgbClr val="FF0000"/>
                </a:solidFill>
              </a:rPr>
              <a:t>n</a:t>
            </a:r>
            <a:r>
              <a:rPr lang="en-US" sz="2800" i="1" dirty="0">
                <a:latin typeface="Arial"/>
                <a:cs typeface="Arial"/>
              </a:rPr>
              <a:t> </a:t>
            </a:r>
            <a:r>
              <a:rPr lang="en-US" sz="2800" dirty="0">
                <a:solidFill>
                  <a:srgbClr val="FF0000"/>
                </a:solidFill>
                <a:latin typeface="Arial"/>
                <a:cs typeface="Arial"/>
              </a:rPr>
              <a:t>−</a:t>
            </a:r>
            <a:r>
              <a:rPr lang="en-US" sz="2800" i="1" dirty="0">
                <a:latin typeface="Arial"/>
                <a:cs typeface="Arial"/>
              </a:rPr>
              <a:t> </a:t>
            </a:r>
            <a:r>
              <a:rPr lang="en-US" sz="2800" dirty="0">
                <a:solidFill>
                  <a:srgbClr val="FF0000"/>
                </a:solidFill>
              </a:rPr>
              <a:t>3, and because each diagonal is a boundary between two triangles, the number of triangles is 1 greater than the number of diagonals. Therefore, the number of triangles would be </a:t>
            </a:r>
            <a:r>
              <a:rPr lang="en-US" sz="2800" i="1" dirty="0">
                <a:solidFill>
                  <a:srgbClr val="FF0000"/>
                </a:solidFill>
              </a:rPr>
              <a:t>n</a:t>
            </a:r>
            <a:r>
              <a:rPr lang="en-US" sz="2800" i="1" dirty="0">
                <a:latin typeface="Arial"/>
                <a:cs typeface="Arial"/>
              </a:rPr>
              <a:t> </a:t>
            </a:r>
            <a:r>
              <a:rPr lang="en-US" sz="2800" dirty="0">
                <a:solidFill>
                  <a:srgbClr val="FF0000"/>
                </a:solidFill>
                <a:latin typeface="Arial"/>
                <a:cs typeface="Arial"/>
              </a:rPr>
              <a:t>−</a:t>
            </a:r>
            <a:r>
              <a:rPr lang="en-US" sz="2800" dirty="0">
                <a:solidFill>
                  <a:srgbClr val="FF0000"/>
                </a:solidFill>
              </a:rPr>
              <a:t> 3</a:t>
            </a:r>
            <a:r>
              <a:rPr lang="en-US" sz="2800" i="1" dirty="0">
                <a:latin typeface="Arial"/>
                <a:cs typeface="Arial"/>
              </a:rPr>
              <a:t> </a:t>
            </a:r>
            <a:r>
              <a:rPr lang="en-US" sz="2800" dirty="0">
                <a:solidFill>
                  <a:srgbClr val="FF0000"/>
                </a:solidFill>
              </a:rPr>
              <a:t>+ 1 or </a:t>
            </a:r>
            <a:r>
              <a:rPr lang="en-US" sz="2800" i="1" dirty="0">
                <a:solidFill>
                  <a:srgbClr val="FF0000"/>
                </a:solidFill>
              </a:rPr>
              <a:t>n</a:t>
            </a:r>
            <a:r>
              <a:rPr lang="en-US" sz="2800" i="1" dirty="0">
                <a:latin typeface="Arial"/>
                <a:cs typeface="Arial"/>
              </a:rPr>
              <a:t> </a:t>
            </a:r>
            <a:r>
              <a:rPr lang="en-US" sz="2800" dirty="0">
                <a:solidFill>
                  <a:srgbClr val="FF0000"/>
                </a:solidFill>
                <a:latin typeface="Arial"/>
                <a:cs typeface="Arial"/>
              </a:rPr>
              <a:t>−</a:t>
            </a:r>
            <a:r>
              <a:rPr lang="en-US" sz="2800" i="1" dirty="0">
                <a:latin typeface="Arial"/>
                <a:cs typeface="Arial"/>
              </a:rPr>
              <a:t> </a:t>
            </a:r>
            <a:r>
              <a:rPr lang="en-US" sz="2800" dirty="0">
                <a:solidFill>
                  <a:srgbClr val="FF0000"/>
                </a:solidFill>
              </a:rPr>
              <a:t>2. </a:t>
            </a:r>
            <a:endParaRPr lang="en-IN" sz="2800" dirty="0">
              <a:solidFill>
                <a:srgbClr val="FF0000"/>
              </a:solidFill>
            </a:endParaRPr>
          </a:p>
        </p:txBody>
      </p:sp>
    </p:spTree>
    <p:extLst>
      <p:ext uri="{BB962C8B-B14F-4D97-AF65-F5344CB8AC3E}">
        <p14:creationId xmlns:p14="http://schemas.microsoft.com/office/powerpoint/2010/main" val="1249777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491169"/>
            <a:ext cx="11298018" cy="1538883"/>
          </a:xfrm>
          <a:prstGeom prst="rect">
            <a:avLst/>
          </a:prstGeom>
          <a:noFill/>
        </p:spPr>
        <p:txBody>
          <a:bodyPr wrap="square" rtlCol="0">
            <a:spAutoFit/>
          </a:bodyPr>
          <a:lstStyle/>
          <a:p>
            <a:pPr>
              <a:spcBef>
                <a:spcPts val="1200"/>
              </a:spcBef>
            </a:pPr>
            <a:r>
              <a:rPr lang="en-US" sz="2800" b="1" dirty="0"/>
              <a:t>Classify each polygon by the number of sides. Then say whether it is </a:t>
            </a:r>
            <a:r>
              <a:rPr lang="en-US" sz="2800" b="1" i="1" dirty="0"/>
              <a:t>convex</a:t>
            </a:r>
            <a:r>
              <a:rPr lang="en-US" sz="2800" b="1" dirty="0"/>
              <a:t> or </a:t>
            </a:r>
            <a:r>
              <a:rPr lang="en-US" sz="2800" b="1" i="1" dirty="0"/>
              <a:t>concave</a:t>
            </a:r>
            <a:r>
              <a:rPr lang="en-US" sz="2800" b="1" dirty="0"/>
              <a:t>, </a:t>
            </a:r>
            <a:r>
              <a:rPr lang="en-US" sz="2800" b="1" i="1" dirty="0"/>
              <a:t>regular</a:t>
            </a:r>
            <a:r>
              <a:rPr lang="en-US" sz="2800" b="1" dirty="0"/>
              <a:t> or </a:t>
            </a:r>
            <a:r>
              <a:rPr lang="en-US" sz="2800" b="1" i="1" dirty="0"/>
              <a:t>not regular</a:t>
            </a:r>
            <a:r>
              <a:rPr lang="en-US" sz="2800" b="1" dirty="0"/>
              <a:t>. </a:t>
            </a:r>
            <a:endParaRPr lang="en-US" sz="2800" dirty="0"/>
          </a:p>
          <a:p>
            <a:pPr>
              <a:spcBef>
                <a:spcPts val="1200"/>
              </a:spcBef>
            </a:pPr>
            <a:r>
              <a:rPr lang="en-US" sz="2800" b="1" dirty="0">
                <a:latin typeface="Proxima Nova" panose="02000506030000020004" pitchFamily="50" charset="0"/>
              </a:rPr>
              <a:t>1.</a:t>
            </a:r>
            <a:r>
              <a:rPr lang="en-US" sz="2800" dirty="0"/>
              <a:t> </a:t>
            </a:r>
            <a:endParaRPr lang="en-US" sz="2800" dirty="0">
              <a:solidFill>
                <a:schemeClr val="tx2"/>
              </a:solidFill>
            </a:endParaRP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Warm Up</a:t>
            </a:r>
            <a:endParaRPr lang="en-US" sz="2800" dirty="0">
              <a:solidFill>
                <a:srgbClr val="0070C0"/>
              </a:solidFill>
            </a:endParaRPr>
          </a:p>
        </p:txBody>
      </p:sp>
      <p:sp>
        <p:nvSpPr>
          <p:cNvPr id="3" name="Rectangle 2"/>
          <p:cNvSpPr/>
          <p:nvPr/>
        </p:nvSpPr>
        <p:spPr>
          <a:xfrm>
            <a:off x="4854790" y="2477852"/>
            <a:ext cx="455574" cy="523220"/>
          </a:xfrm>
          <a:prstGeom prst="rect">
            <a:avLst/>
          </a:prstGeom>
        </p:spPr>
        <p:txBody>
          <a:bodyPr wrap="none">
            <a:spAutoFit/>
          </a:bodyPr>
          <a:lstStyle/>
          <a:p>
            <a:r>
              <a:rPr lang="en-US" sz="2800" b="1" dirty="0">
                <a:latin typeface="Proxima Nova" panose="02000506030000020004" pitchFamily="50" charset="0"/>
              </a:rPr>
              <a:t>2.</a:t>
            </a:r>
            <a:endParaRPr lang="en-IN" sz="2800" dirty="0"/>
          </a:p>
        </p:txBody>
      </p:sp>
      <p:sp>
        <p:nvSpPr>
          <p:cNvPr id="6" name="Rectangle 5"/>
          <p:cNvSpPr/>
          <p:nvPr/>
        </p:nvSpPr>
        <p:spPr>
          <a:xfrm>
            <a:off x="8597553" y="2477852"/>
            <a:ext cx="455574" cy="523220"/>
          </a:xfrm>
          <a:prstGeom prst="rect">
            <a:avLst/>
          </a:prstGeom>
        </p:spPr>
        <p:txBody>
          <a:bodyPr wrap="none">
            <a:spAutoFit/>
          </a:bodyPr>
          <a:lstStyle/>
          <a:p>
            <a:r>
              <a:rPr lang="en-US" sz="2800" b="1" dirty="0">
                <a:latin typeface="Proxima Nova" panose="02000506030000020004" pitchFamily="50" charset="0"/>
              </a:rPr>
              <a:t>3.</a:t>
            </a:r>
            <a:endParaRPr lang="en-IN" sz="2800" dirty="0"/>
          </a:p>
        </p:txBody>
      </p:sp>
      <p:sp>
        <p:nvSpPr>
          <p:cNvPr id="8" name="Rectangle 7"/>
          <p:cNvSpPr/>
          <p:nvPr/>
        </p:nvSpPr>
        <p:spPr>
          <a:xfrm>
            <a:off x="975895" y="5305305"/>
            <a:ext cx="3649893" cy="954107"/>
          </a:xfrm>
          <a:prstGeom prst="rect">
            <a:avLst/>
          </a:prstGeom>
        </p:spPr>
        <p:txBody>
          <a:bodyPr wrap="square">
            <a:spAutoFit/>
          </a:bodyPr>
          <a:lstStyle/>
          <a:p>
            <a:r>
              <a:rPr lang="en-IN" sz="2800" dirty="0">
                <a:solidFill>
                  <a:srgbClr val="FF0000"/>
                </a:solidFill>
              </a:rPr>
              <a:t>quadrilateral, convex,</a:t>
            </a:r>
          </a:p>
          <a:p>
            <a:r>
              <a:rPr lang="en-IN" sz="2800" dirty="0">
                <a:solidFill>
                  <a:srgbClr val="FF0000"/>
                </a:solidFill>
              </a:rPr>
              <a:t>regular</a:t>
            </a:r>
          </a:p>
        </p:txBody>
      </p:sp>
      <p:sp>
        <p:nvSpPr>
          <p:cNvPr id="11" name="Rectangle 10"/>
          <p:cNvSpPr/>
          <p:nvPr/>
        </p:nvSpPr>
        <p:spPr>
          <a:xfrm>
            <a:off x="5309105" y="5313957"/>
            <a:ext cx="3649893" cy="954107"/>
          </a:xfrm>
          <a:prstGeom prst="rect">
            <a:avLst/>
          </a:prstGeom>
        </p:spPr>
        <p:txBody>
          <a:bodyPr wrap="square">
            <a:spAutoFit/>
          </a:bodyPr>
          <a:lstStyle/>
          <a:p>
            <a:r>
              <a:rPr lang="en-IN" sz="2800" dirty="0">
                <a:solidFill>
                  <a:srgbClr val="FF0000"/>
                </a:solidFill>
              </a:rPr>
              <a:t>pentagon, concave not regular</a:t>
            </a:r>
          </a:p>
        </p:txBody>
      </p:sp>
      <p:sp>
        <p:nvSpPr>
          <p:cNvPr id="13" name="Rectangle 12"/>
          <p:cNvSpPr/>
          <p:nvPr/>
        </p:nvSpPr>
        <p:spPr>
          <a:xfrm>
            <a:off x="9051868" y="5265954"/>
            <a:ext cx="3649893" cy="954107"/>
          </a:xfrm>
          <a:prstGeom prst="rect">
            <a:avLst/>
          </a:prstGeom>
        </p:spPr>
        <p:txBody>
          <a:bodyPr wrap="square">
            <a:spAutoFit/>
          </a:bodyPr>
          <a:lstStyle/>
          <a:p>
            <a:r>
              <a:rPr lang="en-IN" sz="2800" dirty="0">
                <a:solidFill>
                  <a:srgbClr val="FF0000"/>
                </a:solidFill>
              </a:rPr>
              <a:t>hexagon, convex</a:t>
            </a:r>
          </a:p>
          <a:p>
            <a:r>
              <a:rPr lang="en-IN" sz="2800" dirty="0">
                <a:solidFill>
                  <a:srgbClr val="FF0000"/>
                </a:solidFill>
              </a:rPr>
              <a:t>not regular</a:t>
            </a:r>
          </a:p>
        </p:txBody>
      </p:sp>
      <p:pic>
        <p:nvPicPr>
          <p:cNvPr id="15" name="Picture 14">
            <a:extLst>
              <a:ext uri="{FF2B5EF4-FFF2-40B4-BE49-F238E27FC236}">
                <a16:creationId xmlns:a16="http://schemas.microsoft.com/office/drawing/2014/main" id="{69FDA806-334C-4DCB-9BDF-420D50DFE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713" y="2606523"/>
            <a:ext cx="2645698" cy="2573413"/>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09D0E987-C0DD-4F88-8F78-7E2084E367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6176" y="2711433"/>
            <a:ext cx="2417780" cy="2468503"/>
          </a:xfrm>
          <a:prstGeom prst="rect">
            <a:avLst/>
          </a:prstGeom>
        </p:spPr>
      </p:pic>
      <p:pic>
        <p:nvPicPr>
          <p:cNvPr id="17" name="Picture 16" descr="Shape&#10;&#10;Description automatically generated">
            <a:extLst>
              <a:ext uri="{FF2B5EF4-FFF2-40B4-BE49-F238E27FC236}">
                <a16:creationId xmlns:a16="http://schemas.microsoft.com/office/drawing/2014/main" id="{9E08079E-1B7F-4C6C-A5B9-0DA0D0AFC3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6255" y="2617220"/>
            <a:ext cx="2214890" cy="2705208"/>
          </a:xfrm>
          <a:prstGeom prst="rect">
            <a:avLst/>
          </a:prstGeom>
        </p:spPr>
      </p:pic>
    </p:spTree>
    <p:extLst>
      <p:ext uri="{BB962C8B-B14F-4D97-AF65-F5344CB8AC3E}">
        <p14:creationId xmlns:p14="http://schemas.microsoft.com/office/powerpoint/2010/main" val="3639897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491169"/>
            <a:ext cx="11298018" cy="1107996"/>
          </a:xfrm>
          <a:prstGeom prst="rect">
            <a:avLst/>
          </a:prstGeom>
          <a:noFill/>
        </p:spPr>
        <p:txBody>
          <a:bodyPr wrap="square" rtlCol="0">
            <a:spAutoFit/>
          </a:bodyPr>
          <a:lstStyle/>
          <a:p>
            <a:pPr>
              <a:spcBef>
                <a:spcPts val="1200"/>
              </a:spcBef>
            </a:pPr>
            <a:r>
              <a:rPr lang="en-US" sz="2800" b="1" dirty="0"/>
              <a:t>Sketch each polygon. </a:t>
            </a:r>
            <a:endParaRPr lang="en-US" sz="2800" dirty="0"/>
          </a:p>
          <a:p>
            <a:pPr>
              <a:spcBef>
                <a:spcPts val="1200"/>
              </a:spcBef>
            </a:pPr>
            <a:r>
              <a:rPr lang="en-US" sz="2800" b="1" dirty="0">
                <a:latin typeface="Proxima Nova" panose="02000506030000020004" pitchFamily="50" charset="0"/>
              </a:rPr>
              <a:t>4. </a:t>
            </a:r>
            <a:r>
              <a:rPr lang="en-US" sz="2800" dirty="0"/>
              <a:t>regular polygon </a:t>
            </a:r>
            <a:endParaRPr lang="en-US" sz="2800" dirty="0">
              <a:solidFill>
                <a:schemeClr val="tx2"/>
              </a:solidFill>
            </a:endParaRP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Warm Up</a:t>
            </a:r>
            <a:endParaRPr lang="en-US" sz="2800" dirty="0">
              <a:solidFill>
                <a:srgbClr val="0070C0"/>
              </a:solidFill>
            </a:endParaRPr>
          </a:p>
        </p:txBody>
      </p:sp>
      <p:sp>
        <p:nvSpPr>
          <p:cNvPr id="3" name="Rectangle 2"/>
          <p:cNvSpPr/>
          <p:nvPr/>
        </p:nvSpPr>
        <p:spPr>
          <a:xfrm>
            <a:off x="4666532" y="1993760"/>
            <a:ext cx="3243196" cy="523220"/>
          </a:xfrm>
          <a:prstGeom prst="rect">
            <a:avLst/>
          </a:prstGeom>
        </p:spPr>
        <p:txBody>
          <a:bodyPr wrap="none">
            <a:spAutoFit/>
          </a:bodyPr>
          <a:lstStyle/>
          <a:p>
            <a:r>
              <a:rPr lang="en-US" sz="2800" b="1" dirty="0">
                <a:latin typeface="Proxima Nova" panose="02000506030000020004" pitchFamily="50" charset="0"/>
              </a:rPr>
              <a:t>5. </a:t>
            </a:r>
            <a:r>
              <a:rPr lang="en-US" sz="2800" dirty="0"/>
              <a:t>concave octagon</a:t>
            </a:r>
            <a:endParaRPr lang="en-IN" sz="2800" dirty="0"/>
          </a:p>
        </p:txBody>
      </p:sp>
      <p:sp>
        <p:nvSpPr>
          <p:cNvPr id="6" name="Rectangle 5"/>
          <p:cNvSpPr/>
          <p:nvPr/>
        </p:nvSpPr>
        <p:spPr>
          <a:xfrm>
            <a:off x="8597554" y="1993760"/>
            <a:ext cx="3155176" cy="954107"/>
          </a:xfrm>
          <a:prstGeom prst="rect">
            <a:avLst/>
          </a:prstGeom>
        </p:spPr>
        <p:txBody>
          <a:bodyPr wrap="square">
            <a:spAutoFit/>
          </a:bodyPr>
          <a:lstStyle/>
          <a:p>
            <a:pPr marL="363538" indent="-363538">
              <a:tabLst>
                <a:tab pos="268288" algn="l"/>
              </a:tabLst>
            </a:pPr>
            <a:r>
              <a:rPr lang="en-US" sz="2800" b="1" dirty="0">
                <a:latin typeface="Proxima Nova" panose="02000506030000020004" pitchFamily="50" charset="0"/>
              </a:rPr>
              <a:t>6. </a:t>
            </a:r>
            <a:r>
              <a:rPr lang="en-US" sz="2800" dirty="0"/>
              <a:t>triangle that is not regular</a:t>
            </a:r>
            <a:endParaRPr lang="en-IN" sz="2800" dirty="0"/>
          </a:p>
        </p:txBody>
      </p:sp>
      <p:pic>
        <p:nvPicPr>
          <p:cNvPr id="9" name="Picture 8" descr="Shape, polygon&#10;&#10;Description automatically generated">
            <a:extLst>
              <a:ext uri="{FF2B5EF4-FFF2-40B4-BE49-F238E27FC236}">
                <a16:creationId xmlns:a16="http://schemas.microsoft.com/office/drawing/2014/main" id="{AEF705E1-6241-45DC-A2CA-5D6D0DC4C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604" y="3198074"/>
            <a:ext cx="2148103" cy="2229938"/>
          </a:xfrm>
          <a:prstGeom prst="rect">
            <a:avLst/>
          </a:prstGeom>
        </p:spPr>
      </p:pic>
      <p:pic>
        <p:nvPicPr>
          <p:cNvPr id="11" name="Picture 10" descr="Shape, arrow&#10;&#10;Description automatically generated">
            <a:extLst>
              <a:ext uri="{FF2B5EF4-FFF2-40B4-BE49-F238E27FC236}">
                <a16:creationId xmlns:a16="http://schemas.microsoft.com/office/drawing/2014/main" id="{D9C848A8-055F-413E-8002-E5C1AB900D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1165" y="3198074"/>
            <a:ext cx="2168563" cy="2189021"/>
          </a:xfrm>
          <a:prstGeom prst="rect">
            <a:avLst/>
          </a:prstGeom>
        </p:spPr>
      </p:pic>
      <p:pic>
        <p:nvPicPr>
          <p:cNvPr id="15" name="Picture 14" descr="A picture containing text, laser&#10;&#10;Description automatically generated">
            <a:extLst>
              <a:ext uri="{FF2B5EF4-FFF2-40B4-BE49-F238E27FC236}">
                <a16:creationId xmlns:a16="http://schemas.microsoft.com/office/drawing/2014/main" id="{8BE9E695-F5A6-457F-B515-2BBD90977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6227" y="3198074"/>
            <a:ext cx="2168563" cy="1984440"/>
          </a:xfrm>
          <a:prstGeom prst="rect">
            <a:avLst/>
          </a:prstGeom>
        </p:spPr>
      </p:pic>
    </p:spTree>
    <p:extLst>
      <p:ext uri="{BB962C8B-B14F-4D97-AF65-F5344CB8AC3E}">
        <p14:creationId xmlns:p14="http://schemas.microsoft.com/office/powerpoint/2010/main" val="2512284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427844" cy="1815882"/>
          </a:xfrm>
          <a:prstGeom prst="rect">
            <a:avLst/>
          </a:prstGeom>
          <a:noFill/>
        </p:spPr>
        <p:txBody>
          <a:bodyPr wrap="square" rtlCol="0">
            <a:spAutoFit/>
          </a:bodyPr>
          <a:lstStyle/>
          <a:p>
            <a:r>
              <a:rPr lang="en-US" sz="2800" b="1" dirty="0"/>
              <a:t>MA.912.GR.1.3</a:t>
            </a:r>
          </a:p>
          <a:p>
            <a:r>
              <a:rPr lang="en-US" sz="2800" dirty="0">
                <a:solidFill>
                  <a:schemeClr val="tx2"/>
                </a:solidFill>
              </a:rPr>
              <a:t>Prove relationships and theorems about triangles. Solve mathematical and real-world problems involving postulates, relationships and theorems of triangles.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Florida’s B.E.S.T. Standards for Mathematics</a:t>
            </a:r>
            <a:endParaRPr lang="en-US" sz="2800" dirty="0">
              <a:solidFill>
                <a:srgbClr val="0070C0"/>
              </a:solidFill>
            </a:endParaRPr>
          </a:p>
        </p:txBody>
      </p:sp>
    </p:spTree>
    <p:extLst>
      <p:ext uri="{BB962C8B-B14F-4D97-AF65-F5344CB8AC3E}">
        <p14:creationId xmlns:p14="http://schemas.microsoft.com/office/powerpoint/2010/main" val="4185102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954107"/>
          </a:xfrm>
          <a:prstGeom prst="rect">
            <a:avLst/>
          </a:prstGeom>
          <a:noFill/>
        </p:spPr>
        <p:txBody>
          <a:bodyPr wrap="square" rtlCol="0">
            <a:spAutoFit/>
          </a:bodyPr>
          <a:lstStyle/>
          <a:p>
            <a:pPr fontAlgn="t"/>
            <a:r>
              <a:rPr lang="en-US" sz="2800" b="1" dirty="0"/>
              <a:t>MA.K12.MTR.7.1 </a:t>
            </a:r>
            <a:endParaRPr lang="en-US" sz="2800" dirty="0"/>
          </a:p>
          <a:p>
            <a:pPr fontAlgn="t"/>
            <a:r>
              <a:rPr lang="en-US" sz="2800" dirty="0">
                <a:solidFill>
                  <a:schemeClr val="tx2"/>
                </a:solidFill>
              </a:rPr>
              <a:t>Apply mathematics to real-world contexts.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3090507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07845"/>
            <a:ext cx="11548351"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rgbClr val="221E1F"/>
                </a:solidFill>
              </a:rPr>
              <a:t>Content Objective</a:t>
            </a:r>
          </a:p>
          <a:p>
            <a:r>
              <a:rPr lang="en-US" sz="2800" dirty="0"/>
              <a:t>Students use theorems about the interior and exterior angles of polygons to solve problems and then prove these theorems.</a:t>
            </a:r>
          </a:p>
          <a:p>
            <a:endParaRPr lang="en-US" sz="2800" b="0" i="0" u="none" strike="noStrike" baseline="0" dirty="0"/>
          </a:p>
          <a:p>
            <a:r>
              <a:rPr lang="en-US" sz="2800" b="1" dirty="0">
                <a:solidFill>
                  <a:srgbClr val="221E1F"/>
                </a:solidFill>
              </a:rPr>
              <a:t>Language Objectives</a:t>
            </a:r>
            <a:endParaRPr lang="en-US" sz="2800" b="0" i="0" u="none" strike="noStrike" baseline="0" dirty="0">
              <a:solidFill>
                <a:srgbClr val="221E1F"/>
              </a:solidFill>
            </a:endParaRPr>
          </a:p>
          <a:p>
            <a:pPr marL="291600" indent="-291600">
              <a:buClr>
                <a:schemeClr val="tx1"/>
              </a:buClr>
              <a:buFont typeface="Arial" panose="020B0604020202020204" pitchFamily="34" charset="0"/>
              <a:buChar char="•"/>
            </a:pPr>
            <a:r>
              <a:rPr lang="en-US" sz="2800" dirty="0"/>
              <a:t>Students explain how to use theorems about the interior and exterior angles of polygons to solve problems using the verb </a:t>
            </a:r>
            <a:r>
              <a:rPr lang="en-US" sz="2800" i="1" dirty="0"/>
              <a:t>find</a:t>
            </a:r>
            <a:r>
              <a:rPr lang="en-US" sz="2800" dirty="0"/>
              <a:t>.</a:t>
            </a:r>
          </a:p>
          <a:p>
            <a:pPr marL="291600" indent="-291600">
              <a:buClr>
                <a:schemeClr val="tx1"/>
              </a:buClr>
              <a:buFont typeface="Arial" panose="020B0604020202020204" pitchFamily="34" charset="0"/>
              <a:buChar char="•"/>
            </a:pPr>
            <a:r>
              <a:rPr lang="en-US" sz="2800" dirty="0"/>
              <a:t>To optimize output, students participate in MLR1: Stronger and Clearer Each Time.</a:t>
            </a:r>
            <a:endParaRPr lang="en-US" sz="2800" b="0" i="0" u="none" strike="noStrike" baseline="0" dirty="0"/>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Lesson Objectives</a:t>
            </a:r>
            <a:endParaRPr lang="en-US" dirty="0">
              <a:solidFill>
                <a:srgbClr val="0070C0"/>
              </a:solidFill>
            </a:endParaRPr>
          </a:p>
        </p:txBody>
      </p:sp>
    </p:spTree>
    <p:extLst>
      <p:ext uri="{BB962C8B-B14F-4D97-AF65-F5344CB8AC3E}">
        <p14:creationId xmlns:p14="http://schemas.microsoft.com/office/powerpoint/2010/main" val="415340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11399990" cy="460503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A </a:t>
            </a:r>
            <a:r>
              <a:rPr lang="en-US" sz="2800" b="1" dirty="0">
                <a:solidFill>
                  <a:schemeClr val="tx1"/>
                </a:solidFill>
              </a:rPr>
              <a:t>diagonal</a:t>
            </a:r>
            <a:r>
              <a:rPr lang="en-US" sz="2800" b="1" dirty="0"/>
              <a:t> </a:t>
            </a:r>
            <a:r>
              <a:rPr lang="en-US" sz="2800" dirty="0"/>
              <a:t>of a polygon is a segment that </a:t>
            </a:r>
            <a:br>
              <a:rPr lang="en-US" sz="2800" dirty="0"/>
            </a:br>
            <a:r>
              <a:rPr lang="en-US" sz="2800" dirty="0"/>
              <a:t>connects any two nonconsecutive vertices </a:t>
            </a:r>
            <a:br>
              <a:rPr lang="en-US" sz="2800" dirty="0"/>
            </a:br>
            <a:r>
              <a:rPr lang="en-US" sz="2800" dirty="0"/>
              <a:t>within a polygon. The vertices of polygon </a:t>
            </a:r>
            <a:br>
              <a:rPr lang="en-US" sz="2800" dirty="0"/>
            </a:br>
            <a:r>
              <a:rPr lang="en-US" sz="2800" i="1" dirty="0"/>
              <a:t>PQRST </a:t>
            </a:r>
            <a:r>
              <a:rPr lang="en-US" sz="2800" dirty="0"/>
              <a:t>that are not consecutive with vertex </a:t>
            </a:r>
            <a:r>
              <a:rPr lang="en-US" sz="2800" i="1" dirty="0"/>
              <a:t>P </a:t>
            </a:r>
            <a:r>
              <a:rPr lang="en-US" sz="2800" dirty="0"/>
              <a:t>are </a:t>
            </a:r>
            <a:br>
              <a:rPr lang="en-US" sz="2800" dirty="0"/>
            </a:br>
            <a:r>
              <a:rPr lang="en-US" sz="2800" dirty="0"/>
              <a:t>vertices </a:t>
            </a:r>
            <a:r>
              <a:rPr lang="en-US" sz="2800" i="1" dirty="0"/>
              <a:t>R </a:t>
            </a:r>
            <a:r>
              <a:rPr lang="en-US" sz="2800" dirty="0"/>
              <a:t>and </a:t>
            </a:r>
            <a:r>
              <a:rPr lang="en-US" sz="2800" i="1" dirty="0"/>
              <a:t>S</a:t>
            </a:r>
            <a:r>
              <a:rPr lang="en-US" sz="2800" dirty="0"/>
              <a:t>. Notice that the diagonals from vertex </a:t>
            </a:r>
            <a:r>
              <a:rPr lang="en-US" sz="2800" i="1" dirty="0"/>
              <a:t>P </a:t>
            </a:r>
            <a:r>
              <a:rPr lang="en-US" sz="2800" dirty="0"/>
              <a:t>separate the polygon into three triangles. The sum of the angle measures of a polygon is the sum of the angle measures of the triangles formed by drawing all of the possible diagonals from one vertex.</a:t>
            </a:r>
          </a:p>
          <a:p>
            <a:r>
              <a:rPr lang="en-US" sz="2800" dirty="0"/>
              <a:t>By generalizing this observation for a convex polygon with </a:t>
            </a:r>
            <a:r>
              <a:rPr lang="en-US" sz="2800" i="1" dirty="0"/>
              <a:t>n </a:t>
            </a:r>
            <a:r>
              <a:rPr lang="en-US" sz="2800" dirty="0"/>
              <a:t>sides, you can develop the Polygon Interior Angles Sum Theorem.  </a:t>
            </a:r>
            <a:endParaRPr lang="en-US" sz="2800" b="0" i="0" u="none" strike="noStrike" baseline="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Interior Angles of Polygons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0206" y="1395344"/>
            <a:ext cx="3679658" cy="2035118"/>
          </a:xfrm>
          <a:prstGeom prst="rect">
            <a:avLst/>
          </a:prstGeom>
        </p:spPr>
      </p:pic>
    </p:spTree>
    <p:extLst>
      <p:ext uri="{BB962C8B-B14F-4D97-AF65-F5344CB8AC3E}">
        <p14:creationId xmlns:p14="http://schemas.microsoft.com/office/powerpoint/2010/main" val="33945595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dfdc7cc7edec5a1815d882a7f7ce31defdd4"/>
</p:tagLst>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7B8949-CBC3-4377-A494-7591C33E696E}">
  <ds:schemaRefs>
    <ds:schemaRef ds:uri="http://purl.org/dc/elements/1.1/"/>
    <ds:schemaRef ds:uri="http://schemas.microsoft.com/office/2006/metadata/properties"/>
    <ds:schemaRef ds:uri="http://purl.org/dc/terms/"/>
    <ds:schemaRef ds:uri="9450ef5d-1a70-432a-a187-b784c13ee2c7"/>
    <ds:schemaRef ds:uri="http://schemas.microsoft.com/office/2006/documentManagement/types"/>
    <ds:schemaRef ds:uri="http://schemas.microsoft.com/office/infopath/2007/PartnerControls"/>
    <ds:schemaRef ds:uri="http://schemas.openxmlformats.org/package/2006/metadata/core-properties"/>
    <ds:schemaRef ds:uri="eebb11a2-b469-44b8-8bf8-081d58bb6473"/>
    <ds:schemaRef ds:uri="http://www.w3.org/XML/1998/namespace"/>
    <ds:schemaRef ds:uri="http://purl.org/dc/dcmitype/"/>
  </ds:schemaRefs>
</ds:datastoreItem>
</file>

<file path=customXml/itemProps2.xml><?xml version="1.0" encoding="utf-8"?>
<ds:datastoreItem xmlns:ds="http://schemas.openxmlformats.org/officeDocument/2006/customXml" ds:itemID="{3040DD75-7423-468B-8A40-165D04E5CF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019317-E879-42C5-A38E-278820CBC0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8126</TotalTime>
  <Words>1739</Words>
  <Application>Microsoft Office PowerPoint</Application>
  <PresentationFormat>Widescreen</PresentationFormat>
  <Paragraphs>197</Paragraphs>
  <Slides>35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Calibri Light</vt:lpstr>
      <vt:lpstr>Cambria Math</vt:lpstr>
      <vt:lpstr>Proxima Nova</vt:lpstr>
      <vt:lpstr>Vectipede Bk</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Sobalvarro, Jaime A.</cp:lastModifiedBy>
  <cp:revision>291</cp:revision>
  <cp:lastPrinted>2018-08-01T21:17:27Z</cp:lastPrinted>
  <dcterms:created xsi:type="dcterms:W3CDTF">2020-09-17T18:06:02Z</dcterms:created>
  <dcterms:modified xsi:type="dcterms:W3CDTF">2023-01-02T21:14:21Z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