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17"/>
  </p:notesMasterIdLst>
  <p:handoutMasterIdLst>
    <p:handoutMasterId r:id="rId18"/>
  </p:handoutMasterIdLst>
  <p:sldIdLst>
    <p:sldId id="327" r:id="rId6"/>
    <p:sldId id="465" r:id="rId7"/>
    <p:sldId id="357" r:id="rId8"/>
    <p:sldId id="378" r:id="rId9"/>
    <p:sldId id="358" r:id="rId10"/>
    <p:sldId id="359" r:id="rId11"/>
    <p:sldId id="501" r:id="rId12"/>
    <p:sldId id="504" r:id="rId13"/>
    <p:sldId id="507" r:id="rId14"/>
    <p:sldId id="512" r:id="rId15"/>
    <p:sldId id="533" r:id="rId16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368" userDrawn="1">
          <p15:clr>
            <a:srgbClr val="A4A3A4"/>
          </p15:clr>
        </p15:guide>
        <p15:guide id="2" orient="horz" pos="3022" userDrawn="1">
          <p15:clr>
            <a:srgbClr val="A4A3A4"/>
          </p15:clr>
        </p15:guide>
        <p15:guide id="3" orient="horz" pos="368" userDrawn="1">
          <p15:clr>
            <a:srgbClr val="A4A3A4"/>
          </p15:clr>
        </p15:guide>
        <p15:guide id="4" orient="horz" pos="2455" userDrawn="1">
          <p15:clr>
            <a:srgbClr val="A4A3A4"/>
          </p15:clr>
        </p15:guide>
        <p15:guide id="5" orient="horz" pos="1117" userDrawn="1">
          <p15:clr>
            <a:srgbClr val="A4A3A4"/>
          </p15:clr>
        </p15:guide>
        <p15:guide id="6" orient="horz" pos="1661" userDrawn="1">
          <p15:clr>
            <a:srgbClr val="A4A3A4"/>
          </p15:clr>
        </p15:guide>
        <p15:guide id="7" orient="horz" pos="3453" userDrawn="1">
          <p15:clr>
            <a:srgbClr val="A4A3A4"/>
          </p15:clr>
        </p15:guide>
        <p15:guide id="8" orient="horz" pos="3181" userDrawn="1">
          <p15:clr>
            <a:srgbClr val="A4A3A4"/>
          </p15:clr>
        </p15:guide>
        <p15:guide id="9" pos="75" userDrawn="1">
          <p15:clr>
            <a:srgbClr val="A4A3A4"/>
          </p15:clr>
        </p15:guide>
        <p15:guide id="10" pos="360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616" userDrawn="1">
          <p15:clr>
            <a:srgbClr val="A4A3A4"/>
          </p15:clr>
        </p15:guide>
        <p15:guide id="13" pos="302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890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272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86" userDrawn="1">
          <p15:clr>
            <a:srgbClr val="A4A3A4"/>
          </p15:clr>
        </p15:guide>
        <p15:guide id="22" orient="horz" pos="2954" userDrawn="1">
          <p15:clr>
            <a:srgbClr val="A4A3A4"/>
          </p15:clr>
        </p15:guide>
        <p15:guide id="23" orient="horz" pos="2840" userDrawn="1">
          <p15:clr>
            <a:srgbClr val="A4A3A4"/>
          </p15:clr>
        </p15:guide>
        <p15:guide id="24" pos="73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66021C-E680-05DE-E3D2-006596088D92}" name="Oxley, Angela" initials="OA" userId="S::angela.oxley@mheducation.com::2701a8e4-ff8b-43b5-b1ab-b049b2cef046" providerId="AD"/>
  <p188:author id="{89121024-C2F1-772D-4EE0-0DA310714C15}" name="Nithiyanadhan Rajagopal" initials="NR" userId="S::Nithiyanandhan.R@spi-global.com::7ab3c0d7-e1d9-4568-9b85-35969e8fd21e" providerId="AD"/>
  <p188:author id="{D1433D37-D2E3-4444-6BDD-3E1ACC9A2A8D}" name="Joel B" initials="JB" userId="S::joel.benjamin@spi-global.com::95ddb632-f0c2-46ff-aefc-0c5d5f4a0b2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B9"/>
    <a:srgbClr val="00C7C3"/>
    <a:srgbClr val="5E5E5E"/>
    <a:srgbClr val="01708C"/>
    <a:srgbClr val="02F0DE"/>
    <a:srgbClr val="33F0E1"/>
    <a:srgbClr val="33175A"/>
    <a:srgbClr val="FFB600"/>
    <a:srgbClr val="692146"/>
    <a:srgbClr val="720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0" autoAdjust="0"/>
    <p:restoredTop sz="82931" autoAdjust="0"/>
  </p:normalViewPr>
  <p:slideViewPr>
    <p:cSldViewPr snapToGrid="0">
      <p:cViewPr varScale="1">
        <p:scale>
          <a:sx n="49" d="100"/>
          <a:sy n="49" d="100"/>
        </p:scale>
        <p:origin x="1320" y="44"/>
      </p:cViewPr>
      <p:guideLst>
        <p:guide pos="1368"/>
        <p:guide orient="horz" pos="3022"/>
        <p:guide orient="horz" pos="368"/>
        <p:guide orient="horz" pos="2455"/>
        <p:guide orient="horz" pos="1117"/>
        <p:guide orient="horz" pos="1661"/>
        <p:guide orient="horz" pos="3453"/>
        <p:guide orient="horz" pos="3181"/>
        <p:guide pos="75"/>
        <p:guide pos="360"/>
        <p:guide pos="6480"/>
        <p:guide pos="2616"/>
        <p:guide pos="302"/>
        <p:guide orient="horz" pos="2160"/>
        <p:guide orient="horz" pos="216"/>
        <p:guide orient="horz" pos="890"/>
        <p:guide pos="4368"/>
        <p:guide pos="7272"/>
        <p:guide pos="3288"/>
        <p:guide pos="5904"/>
        <p:guide pos="5586"/>
        <p:guide orient="horz" pos="2954"/>
        <p:guide orient="horz" pos="2840"/>
        <p:guide pos="7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1/28/2023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1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−3/2</a:t>
                </a:r>
                <a:endParaRPr lang="en-IN" sz="1200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0 and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10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</a:t>
                </a:r>
                <a:r>
                  <a:rPr lang="en-IN" sz="12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−</a:t>
                </a:r>
                <a:r>
                  <a:rPr lang="en-IN" sz="1200" dirty="0">
                    <a:solidFill>
                      <a:srgbClr val="FF0000"/>
                    </a:solidFill>
                  </a:rPr>
                  <a:t>2 or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N" sz="12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−3/2</a:t>
                </a:r>
                <a:endParaRPr lang="en-IN" sz="1200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0 and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10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</a:t>
                </a:r>
                <a:r>
                  <a:rPr lang="en-IN" sz="12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−</a:t>
                </a:r>
                <a:r>
                  <a:rPr lang="en-IN" sz="1200" dirty="0">
                    <a:solidFill>
                      <a:srgbClr val="FF0000"/>
                    </a:solidFill>
                  </a:rPr>
                  <a:t>2 or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N" sz="12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7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−3/2</a:t>
                </a:r>
                <a:endParaRPr lang="en-IN" sz="1200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0 and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10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</a:t>
                </a:r>
                <a:r>
                  <a:rPr lang="en-IN" sz="12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−</a:t>
                </a:r>
                <a:r>
                  <a:rPr lang="en-IN" sz="1200" dirty="0">
                    <a:solidFill>
                      <a:srgbClr val="FF0000"/>
                    </a:solidFill>
                  </a:rPr>
                  <a:t>2 or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N" sz="12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4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sz="1200" b="1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𝟒/𝟓=𝟎.𝟖</a:t>
                </a:r>
                <a:endParaRPr lang="en-US" sz="1200" b="1" dirty="0">
                  <a:solidFill>
                    <a:srgbClr val="FF0000"/>
                  </a:solidFill>
                </a:endParaRPr>
              </a:p>
              <a:p>
                <a:pPr/>
                <a:endParaRPr lang="en-US" dirty="0"/>
              </a:p>
              <a:p>
                <a:pPr/>
                <a:r>
                  <a:rPr lang="en-US" sz="1200" b="1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𝟑/𝟓=𝟎.𝟔</a:t>
                </a:r>
                <a:endParaRPr lang="en-US" dirty="0"/>
              </a:p>
              <a:p>
                <a:pPr/>
                <a:endParaRPr lang="en-US" dirty="0"/>
              </a:p>
              <a:p>
                <a:pPr/>
                <a:r>
                  <a:rPr lang="en-US" sz="1200" b="1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𝟒/𝟑</a:t>
                </a:r>
                <a:r>
                  <a:rPr lang="en-US"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u="none" strike="noStrike" kern="1200" baseline="0">
                    <a:solidFill>
                      <a:srgbClr val="FF0000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"≈ </a:t>
                </a:r>
                <a:r>
                  <a:rPr lang="en-US" sz="1200" b="1" i="0" u="none" strike="noStrike" kern="1200" baseline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 </a:t>
                </a:r>
                <a:r>
                  <a:rPr lang="en-US" sz="1200" b="1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𝟏.𝟑𝟑</a:t>
                </a:r>
                <a:endParaRPr lang="en-US" dirty="0"/>
              </a:p>
              <a:p>
                <a:pPr/>
                <a:endParaRPr lang="en-US" dirty="0"/>
              </a:p>
              <a:p>
                <a:pPr/>
                <a:r>
                  <a:rPr lang="en-US" sz="1200" b="1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𝟑/𝟓=𝟎.𝟔</a:t>
                </a:r>
                <a:endParaRPr lang="en-US" dirty="0"/>
              </a:p>
              <a:p>
                <a:pPr/>
                <a:endParaRPr lang="en-US" dirty="0"/>
              </a:p>
              <a:p>
                <a:pPr/>
                <a:r>
                  <a:rPr lang="en-US" sz="1200" b="1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𝟒/𝟓=𝟎.𝟖</a:t>
                </a:r>
                <a:endParaRPr lang="en-US" dirty="0"/>
              </a:p>
              <a:p>
                <a:pPr/>
                <a:endParaRPr lang="en-US" dirty="0"/>
              </a:p>
              <a:p>
                <a:pPr/>
                <a:r>
                  <a:rPr lang="en-US" sz="1200" b="1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𝟑/𝟒</a:t>
                </a:r>
                <a:r>
                  <a:rPr lang="en-US"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u="none" strike="noStrike" kern="1200" baseline="0">
                    <a:solidFill>
                      <a:srgbClr val="FF0000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"≈ </a:t>
                </a:r>
                <a:r>
                  <a:rPr lang="en-US" sz="1200" b="1" i="0" u="none" strike="noStrike" kern="1200" baseline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 </a:t>
                </a:r>
                <a:r>
                  <a:rPr lang="en-US" sz="1200" b="1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𝟎.𝟕𝟓</a:t>
                </a:r>
                <a:endParaRPr lang="en-US" dirty="0"/>
              </a:p>
              <a:p>
                <a:pPr/>
                <a:endParaRPr lang="en-US" dirty="0"/>
              </a:p>
              <a:p>
                <a:pPr/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51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37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9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Trigonometry</a:t>
            </a:r>
            <a:endParaRPr lang="en-US" sz="9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coolmath.com/copy-of-videos-topic-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600" b="1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of Trigonometry 9-3 </a:t>
            </a:r>
            <a:endParaRPr lang="en-US" sz="3600" b="1" dirty="0">
              <a:solidFill>
                <a:srgbClr val="331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3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65998-3E4E-6530-090A-3F6D62BEB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146"/>
            <a:ext cx="12197604" cy="31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8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1" y="332810"/>
            <a:ext cx="8697983" cy="1135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459F2-AD12-1A1C-36C4-4CFE1C871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71" y="811202"/>
            <a:ext cx="9901601" cy="471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1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9" y="1274187"/>
                <a:ext cx="7703127" cy="443388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chemeClr val="tx1"/>
                    </a:solidFill>
                  </a:rPr>
                  <a:t>Use the figure.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1. </a:t>
                </a:r>
                <a:r>
                  <a:rPr lang="en-IN" sz="2800" dirty="0"/>
                  <a:t>What kind of triangle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2800" dirty="0"/>
                      <m:t>△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IN" sz="2800" dirty="0"/>
                  <a:t>? </a:t>
                </a:r>
              </a:p>
              <a:p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2. </a:t>
                </a:r>
                <a:r>
                  <a:rPr lang="en-IN" sz="2800" dirty="0"/>
                  <a:t>Name the hypotenuse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2800" dirty="0"/>
                      <m:t>△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IN" sz="2800" dirty="0"/>
                  <a:t>. </a:t>
                </a:r>
              </a:p>
              <a:p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3.</a:t>
                </a:r>
                <a:r>
                  <a:rPr lang="en-IN" sz="2800" b="1" dirty="0"/>
                  <a:t> </a:t>
                </a:r>
                <a:r>
                  <a:rPr lang="en-IN" sz="2800" dirty="0"/>
                  <a:t>Name the side opposite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2800" dirty="0"/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N" sz="2800" dirty="0"/>
                  <a:t>. </a:t>
                </a:r>
              </a:p>
              <a:p>
                <a:pPr marL="444500" indent="-444500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4. </a:t>
                </a:r>
                <a:r>
                  <a:rPr lang="en-IN" sz="2800" dirty="0"/>
                  <a:t>Name the side adjacent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2800" dirty="0"/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N" sz="2800" i="1" dirty="0"/>
                  <a:t> </a:t>
                </a:r>
                <a:r>
                  <a:rPr lang="en-IN" sz="2800" dirty="0"/>
                  <a:t>that is not the hypotenuse. </a:t>
                </a:r>
              </a:p>
              <a:p>
                <a:pPr marL="444500" indent="-444500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5. </a:t>
                </a:r>
                <a:r>
                  <a:rPr lang="en-IN" sz="2800" dirty="0"/>
                  <a:t>Name the side adjacent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2800" dirty="0"/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N" sz="2800" i="1" dirty="0"/>
                  <a:t> </a:t>
                </a:r>
                <a:r>
                  <a:rPr lang="en-IN" sz="2800" dirty="0"/>
                  <a:t>that is not the hypotenuse.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274187"/>
                <a:ext cx="7703127" cy="4433886"/>
              </a:xfrm>
              <a:prstGeom prst="rect">
                <a:avLst/>
              </a:prstGeom>
              <a:blipFill>
                <a:blip r:embed="rId4"/>
                <a:stretch>
                  <a:fillRect l="-1582" t="-1376" r="-554" b="-1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A049327-2577-4D90-B5C5-21EA062C3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9572" y="1566977"/>
            <a:ext cx="3173445" cy="186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6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Florida’s B.E.S.T. Standards for Mathematics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9872" y="1491122"/>
            <a:ext cx="92088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MA.912.T.1.1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Define trigonometric ratios for acute angles in right triangles. </a:t>
            </a:r>
          </a:p>
          <a:p>
            <a:pPr fontAlgn="t"/>
            <a:endParaRPr lang="en-US" sz="2800" b="1" dirty="0"/>
          </a:p>
          <a:p>
            <a:pPr fontAlgn="t"/>
            <a:r>
              <a:rPr lang="en-US" sz="2800" b="1" dirty="0"/>
              <a:t>MA.912.T.1.2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Solve mathematical and real-world problems involving right triangles using trigonometric ratios and the Pythagorean Theorem.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76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MA.K12.MTR.2.1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Demonstrate understanding by representing problems in multiple ways.</a:t>
            </a:r>
          </a:p>
          <a:p>
            <a:pPr fontAlgn="t"/>
            <a:endParaRPr lang="en-US" sz="2800" b="1" dirty="0"/>
          </a:p>
          <a:p>
            <a:pPr fontAlgn="t"/>
            <a:r>
              <a:rPr lang="en-US" sz="2800" b="1" dirty="0"/>
              <a:t>MA.K12.MTR.4.1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Engage in discussions that reflect on the mathematical thinking of self and others.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MA.K12.MTR.5.1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Use patterns and structure to help understand and connect mathematical concepts.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156874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Lesson Objectives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0" y="1551279"/>
            <a:ext cx="10820400" cy="47663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Content Objective</a:t>
            </a:r>
          </a:p>
          <a:p>
            <a:r>
              <a:rPr lang="en-IN" sz="2800" dirty="0"/>
              <a:t>Students will solve problems using the trigonometric ratios and inverse trigonometric ratios for acute angles.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Language Objectives</a:t>
            </a:r>
          </a:p>
          <a:p>
            <a:pPr marL="255600" indent="-255600">
              <a:buFont typeface="Arial" panose="020B0604020202020204" pitchFamily="34" charset="0"/>
              <a:buChar char="•"/>
            </a:pPr>
            <a:r>
              <a:rPr lang="en-IN" sz="2800" dirty="0"/>
              <a:t>Students talk about solving problems using the trigonometric ratios and inverse trigonometric ratios for acute angles with </a:t>
            </a:r>
            <a:r>
              <a:rPr lang="en-IN" sz="2800" i="1" dirty="0"/>
              <a:t>distance, length</a:t>
            </a:r>
            <a:r>
              <a:rPr lang="en-IN" sz="2800" dirty="0"/>
              <a:t>, and </a:t>
            </a:r>
            <a:r>
              <a:rPr lang="en-IN" sz="2800" i="1" dirty="0"/>
              <a:t>angle</a:t>
            </a:r>
          </a:p>
          <a:p>
            <a:pPr marL="255600" indent="-255600">
              <a:buFont typeface="Arial" panose="020B0604020202020204" pitchFamily="34" charset="0"/>
              <a:buChar char="•"/>
            </a:pPr>
            <a:r>
              <a:rPr lang="en-IN" sz="2800" dirty="0"/>
              <a:t>To support sense-making, students participate in MLR2: Collect and Display.</a:t>
            </a:r>
          </a:p>
        </p:txBody>
      </p:sp>
    </p:spTree>
    <p:extLst>
      <p:ext uri="{BB962C8B-B14F-4D97-AF65-F5344CB8AC3E}">
        <p14:creationId xmlns:p14="http://schemas.microsoft.com/office/powerpoint/2010/main" val="89264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248194" y="362559"/>
            <a:ext cx="10546081" cy="38938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The word </a:t>
            </a:r>
            <a:r>
              <a:rPr lang="en-IN" sz="2800" b="1" dirty="0">
                <a:solidFill>
                  <a:schemeClr val="tx1"/>
                </a:solidFill>
              </a:rPr>
              <a:t>trigonometry</a:t>
            </a:r>
            <a:r>
              <a:rPr lang="en-IN" sz="2800" b="1" dirty="0"/>
              <a:t> </a:t>
            </a:r>
            <a:r>
              <a:rPr lang="en-IN" sz="2800" dirty="0"/>
              <a:t>comes from the Greek terms </a:t>
            </a:r>
            <a:r>
              <a:rPr lang="en-IN" sz="2800" i="1" dirty="0"/>
              <a:t>trigon</a:t>
            </a:r>
            <a:r>
              <a:rPr lang="en-IN" sz="2800" dirty="0"/>
              <a:t>, meaning triangle, and </a:t>
            </a:r>
            <a:r>
              <a:rPr lang="en-IN" sz="2800" i="1" dirty="0" err="1"/>
              <a:t>metron</a:t>
            </a:r>
            <a:r>
              <a:rPr lang="en-IN" sz="2800" dirty="0"/>
              <a:t>, meaning measure. So the study of trigonometry involves triangle measurement. A </a:t>
            </a:r>
            <a:r>
              <a:rPr lang="en-IN" sz="2800" b="1" dirty="0">
                <a:solidFill>
                  <a:schemeClr val="tx1"/>
                </a:solidFill>
              </a:rPr>
              <a:t>trigonometric ratio</a:t>
            </a:r>
            <a:r>
              <a:rPr lang="en-IN" sz="2800" b="1" dirty="0"/>
              <a:t> </a:t>
            </a:r>
            <a:r>
              <a:rPr lang="en-IN" sz="2800" dirty="0"/>
              <a:t>is a ratio of the lengths of two sides of a right triangle.</a:t>
            </a:r>
          </a:p>
          <a:p>
            <a:r>
              <a:rPr lang="en-IN" sz="2800" dirty="0"/>
              <a:t>The names of the three most common trigonometric ratios are given </a:t>
            </a:r>
            <a:r>
              <a:rPr lang="en-US" sz="2800" dirty="0"/>
              <a:t>on the next few slides.</a:t>
            </a:r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8D9CA803-E48A-4CF6-4A45-B668ADE64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3253169"/>
            <a:ext cx="6216022" cy="360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1A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Find Trigonometric Ratios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0" y="1551281"/>
            <a:ext cx="7633856" cy="14274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Find sin</a:t>
            </a:r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b="1" i="1" dirty="0">
                <a:solidFill>
                  <a:schemeClr val="tx1"/>
                </a:solidFill>
              </a:rPr>
              <a:t>J</a:t>
            </a:r>
            <a:r>
              <a:rPr lang="en-IN" sz="2800" b="1" dirty="0">
                <a:solidFill>
                  <a:schemeClr val="tx1"/>
                </a:solidFill>
              </a:rPr>
              <a:t>, cos</a:t>
            </a:r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b="1" i="1" dirty="0">
                <a:solidFill>
                  <a:schemeClr val="tx1"/>
                </a:solidFill>
              </a:rPr>
              <a:t>J</a:t>
            </a:r>
            <a:r>
              <a:rPr lang="en-IN" sz="2800" b="1" dirty="0">
                <a:solidFill>
                  <a:schemeClr val="tx1"/>
                </a:solidFill>
              </a:rPr>
              <a:t>, tan</a:t>
            </a:r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b="1" i="1" dirty="0">
                <a:solidFill>
                  <a:schemeClr val="tx1"/>
                </a:solidFill>
              </a:rPr>
              <a:t>J</a:t>
            </a:r>
            <a:r>
              <a:rPr lang="en-IN" sz="2800" b="1" dirty="0">
                <a:solidFill>
                  <a:schemeClr val="tx1"/>
                </a:solidFill>
              </a:rPr>
              <a:t>, sin</a:t>
            </a:r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b="1" i="1" dirty="0">
                <a:solidFill>
                  <a:schemeClr val="tx1"/>
                </a:solidFill>
              </a:rPr>
              <a:t>K</a:t>
            </a:r>
            <a:r>
              <a:rPr lang="en-IN" sz="2800" b="1" dirty="0">
                <a:solidFill>
                  <a:schemeClr val="tx1"/>
                </a:solidFill>
              </a:rPr>
              <a:t>, cos</a:t>
            </a:r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b="1" i="1" dirty="0">
                <a:solidFill>
                  <a:schemeClr val="tx1"/>
                </a:solidFill>
              </a:rPr>
              <a:t>K</a:t>
            </a:r>
            <a:r>
              <a:rPr lang="en-IN" sz="2800" b="1" dirty="0">
                <a:solidFill>
                  <a:schemeClr val="tx1"/>
                </a:solidFill>
              </a:rPr>
              <a:t>, and tan</a:t>
            </a:r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b="1" i="1" dirty="0">
                <a:solidFill>
                  <a:schemeClr val="tx1"/>
                </a:solidFill>
              </a:rPr>
              <a:t>K</a:t>
            </a:r>
            <a:r>
              <a:rPr lang="en-IN" sz="2800" b="1" dirty="0">
                <a:solidFill>
                  <a:schemeClr val="tx1"/>
                </a:solidFill>
              </a:rPr>
              <a:t>. Express each ratio as a fraction and as a decimal to the nearest hundredth.</a:t>
            </a:r>
            <a:endParaRPr lang="en-IN" sz="2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912A9-1FBC-4393-9E4E-492DA664E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676" y="2661994"/>
            <a:ext cx="2497523" cy="153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1B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Find Trigonometric Ratios</a:t>
            </a:r>
          </a:p>
          <a:p>
            <a:endParaRPr lang="en-US" sz="2800" b="0" dirty="0">
              <a:solidFill>
                <a:schemeClr val="tx1"/>
              </a:solidFill>
            </a:endParaRPr>
          </a:p>
          <a:p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190865" y="1551281"/>
            <a:ext cx="7928518" cy="20231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600" b="1" dirty="0" err="1">
                <a:solidFill>
                  <a:schemeClr val="tx1"/>
                </a:solidFill>
              </a:rPr>
              <a:t>Check</a:t>
            </a:r>
            <a:endParaRPr lang="es-ES" sz="2600" b="1" dirty="0">
              <a:solidFill>
                <a:schemeClr val="tx1"/>
              </a:solidFill>
            </a:endParaRPr>
          </a:p>
          <a:p>
            <a:r>
              <a:rPr lang="es-ES" sz="2600" dirty="0" err="1"/>
              <a:t>Find</a:t>
            </a:r>
            <a:r>
              <a:rPr lang="es-ES" sz="2600" dirty="0"/>
              <a:t> sin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2600" i="1" dirty="0"/>
              <a:t>A</a:t>
            </a:r>
            <a:r>
              <a:rPr lang="es-ES" sz="2600" dirty="0"/>
              <a:t>, cos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2600" i="1" dirty="0"/>
              <a:t>A</a:t>
            </a:r>
            <a:r>
              <a:rPr lang="es-ES" sz="2600" dirty="0"/>
              <a:t>, tan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2600" i="1" dirty="0"/>
              <a:t>A</a:t>
            </a:r>
            <a:r>
              <a:rPr lang="es-ES" sz="2600" dirty="0"/>
              <a:t>, sin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2600" i="1" dirty="0"/>
              <a:t>C</a:t>
            </a:r>
            <a:r>
              <a:rPr lang="es-ES" sz="2600" dirty="0"/>
              <a:t>, cos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2600" i="1" dirty="0"/>
              <a:t>C</a:t>
            </a:r>
            <a:r>
              <a:rPr lang="es-ES" sz="2600" dirty="0"/>
              <a:t>, and tan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2600" i="1" dirty="0"/>
              <a:t>C</a:t>
            </a:r>
            <a:r>
              <a:rPr lang="es-ES" sz="2600" dirty="0"/>
              <a:t>. </a:t>
            </a:r>
          </a:p>
          <a:p>
            <a:r>
              <a:rPr lang="en-IN" sz="2600" dirty="0"/>
              <a:t>Express each ratio as a fraction and as a decimal to the </a:t>
            </a:r>
            <a:r>
              <a:rPr lang="en-US" sz="2600" dirty="0"/>
              <a:t>nearest hundredth, if necessary.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3FF37C-6EAA-40D1-A9D6-2F0123FF5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471" y="1883827"/>
            <a:ext cx="2349206" cy="19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2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1" y="332811"/>
            <a:ext cx="8697983" cy="10526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2</a:t>
            </a:r>
          </a:p>
          <a:p>
            <a:r>
              <a:rPr lang="en-IN" sz="2800" b="0" dirty="0">
                <a:solidFill>
                  <a:schemeClr val="tx1"/>
                </a:solidFill>
              </a:rPr>
              <a:t>Estimate Measures by Using Trigonometry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1" y="1551282"/>
                <a:ext cx="6008913" cy="26027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ACCESSIBILITY </a:t>
                </a:r>
                <a:r>
                  <a:rPr lang="en-IN" sz="2800" b="1" dirty="0">
                    <a:solidFill>
                      <a:schemeClr val="tx2"/>
                    </a:solidFill>
                  </a:rPr>
                  <a:t>Mathias builds a ramp so his sister can access the back door of their house. The 12-foot ramp to the house slopes upward from the ground at 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IN" sz="2800" b="1" dirty="0">
                    <a:solidFill>
                      <a:schemeClr val="tx2"/>
                    </a:solidFill>
                  </a:rPr>
                  <a:t> angle. What is the horizontal distance between the foot of the ramp and the house? What is the height of the ramp?</a:t>
                </a:r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551282"/>
                <a:ext cx="6008913" cy="2602708"/>
              </a:xfrm>
              <a:prstGeom prst="rect">
                <a:avLst/>
              </a:prstGeom>
              <a:blipFill>
                <a:blip r:embed="rId3"/>
                <a:stretch>
                  <a:fillRect l="-2028" t="-2342" r="-1217" b="-57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E9EC32A-C350-4DE9-BAFB-98398BF0D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55" y="1717040"/>
            <a:ext cx="5426635" cy="23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8980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2E7C71-38C8-4AE5-BA32-A0BF338EEF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0EC8B5-3819-4979-9120-C477F29E8895}">
  <ds:schemaRefs>
    <ds:schemaRef ds:uri="http://purl.org/dc/terms/"/>
    <ds:schemaRef ds:uri="9450ef5d-1a70-432a-a187-b784c13ee2c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ebb11a2-b469-44b8-8bf8-081d58bb647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A1DA00-293E-40BC-A1E6-49E523BA7E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9727</TotalTime>
  <Words>461</Words>
  <Application>Microsoft Office PowerPoint</Application>
  <PresentationFormat>Widescreen</PresentationFormat>
  <Paragraphs>52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Proxima Nova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Sobalvarro, Jaime A.</cp:lastModifiedBy>
  <cp:revision>857</cp:revision>
  <cp:lastPrinted>2018-08-01T21:17:27Z</cp:lastPrinted>
  <dcterms:created xsi:type="dcterms:W3CDTF">2020-09-17T18:06:02Z</dcterms:created>
  <dcterms:modified xsi:type="dcterms:W3CDTF">2023-01-28T19:37:05Z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