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60" r:id="rId5"/>
  </p:sldMasterIdLst>
  <p:notesMasterIdLst>
    <p:notesMasterId r:id="rId54"/>
  </p:notesMasterIdLst>
  <p:handoutMasterIdLst>
    <p:handoutMasterId r:id="rId55"/>
  </p:handoutMasterIdLst>
  <p:sldIdLst>
    <p:sldId id="327" r:id="rId6"/>
    <p:sldId id="355" r:id="rId7"/>
    <p:sldId id="615" r:id="rId8"/>
    <p:sldId id="572" r:id="rId9"/>
    <p:sldId id="357" r:id="rId10"/>
    <p:sldId id="573" r:id="rId11"/>
    <p:sldId id="377" r:id="rId12"/>
    <p:sldId id="379" r:id="rId13"/>
    <p:sldId id="358" r:id="rId14"/>
    <p:sldId id="359" r:id="rId15"/>
    <p:sldId id="574" r:id="rId16"/>
    <p:sldId id="575" r:id="rId17"/>
    <p:sldId id="577" r:id="rId18"/>
    <p:sldId id="576" r:id="rId19"/>
    <p:sldId id="578" r:id="rId20"/>
    <p:sldId id="579" r:id="rId21"/>
    <p:sldId id="580" r:id="rId22"/>
    <p:sldId id="581" r:id="rId23"/>
    <p:sldId id="582" r:id="rId24"/>
    <p:sldId id="583" r:id="rId25"/>
    <p:sldId id="584" r:id="rId26"/>
    <p:sldId id="609" r:id="rId27"/>
    <p:sldId id="610" r:id="rId28"/>
    <p:sldId id="585" r:id="rId29"/>
    <p:sldId id="611" r:id="rId30"/>
    <p:sldId id="587" r:id="rId31"/>
    <p:sldId id="588" r:id="rId32"/>
    <p:sldId id="592" r:id="rId33"/>
    <p:sldId id="590" r:id="rId34"/>
    <p:sldId id="591" r:id="rId35"/>
    <p:sldId id="593" r:id="rId36"/>
    <p:sldId id="594" r:id="rId37"/>
    <p:sldId id="595" r:id="rId38"/>
    <p:sldId id="596" r:id="rId39"/>
    <p:sldId id="597" r:id="rId40"/>
    <p:sldId id="598" r:id="rId41"/>
    <p:sldId id="612" r:id="rId42"/>
    <p:sldId id="599" r:id="rId43"/>
    <p:sldId id="600" r:id="rId44"/>
    <p:sldId id="601" r:id="rId45"/>
    <p:sldId id="602" r:id="rId46"/>
    <p:sldId id="603" r:id="rId47"/>
    <p:sldId id="614" r:id="rId48"/>
    <p:sldId id="604" r:id="rId49"/>
    <p:sldId id="605" r:id="rId50"/>
    <p:sldId id="613" r:id="rId51"/>
    <p:sldId id="607" r:id="rId52"/>
    <p:sldId id="608" r:id="rId53"/>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459" userDrawn="1">
          <p15:clr>
            <a:srgbClr val="A4A3A4"/>
          </p15:clr>
        </p15:guide>
        <p15:guide id="2" orient="horz" pos="2976" userDrawn="1">
          <p15:clr>
            <a:srgbClr val="A4A3A4"/>
          </p15:clr>
        </p15:guide>
        <p15:guide id="3" orient="horz" pos="368" userDrawn="1">
          <p15:clr>
            <a:srgbClr val="A4A3A4"/>
          </p15:clr>
        </p15:guide>
        <p15:guide id="4" orient="horz" pos="2455" userDrawn="1">
          <p15:clr>
            <a:srgbClr val="A4A3A4"/>
          </p15:clr>
        </p15:guide>
        <p15:guide id="5" orient="horz" pos="1117" userDrawn="1">
          <p15:clr>
            <a:srgbClr val="A4A3A4"/>
          </p15:clr>
        </p15:guide>
        <p15:guide id="6" orient="horz" pos="2228" userDrawn="1">
          <p15:clr>
            <a:srgbClr val="A4A3A4"/>
          </p15:clr>
        </p15:guide>
        <p15:guide id="7" orient="horz" pos="3339" userDrawn="1">
          <p15:clr>
            <a:srgbClr val="A4A3A4"/>
          </p15:clr>
        </p15:guide>
        <p15:guide id="8" orient="horz" pos="3113" userDrawn="1">
          <p15:clr>
            <a:srgbClr val="A4A3A4"/>
          </p15:clr>
        </p15:guide>
        <p15:guide id="9" pos="75" userDrawn="1">
          <p15:clr>
            <a:srgbClr val="A4A3A4"/>
          </p15:clr>
        </p15:guide>
        <p15:guide id="10" pos="360" userDrawn="1">
          <p15:clr>
            <a:srgbClr val="A4A3A4"/>
          </p15:clr>
        </p15:guide>
        <p15:guide id="11" pos="6480" userDrawn="1">
          <p15:clr>
            <a:srgbClr val="A4A3A4"/>
          </p15:clr>
        </p15:guide>
        <p15:guide id="12" pos="2207" userDrawn="1">
          <p15:clr>
            <a:srgbClr val="A4A3A4"/>
          </p15:clr>
        </p15:guide>
        <p15:guide id="13" pos="288" userDrawn="1">
          <p15:clr>
            <a:srgbClr val="A4A3A4"/>
          </p15:clr>
        </p15:guide>
        <p15:guide id="14" orient="horz" pos="2160" userDrawn="1">
          <p15:clr>
            <a:srgbClr val="A4A3A4"/>
          </p15:clr>
        </p15:guide>
        <p15:guide id="15" orient="horz" pos="216" userDrawn="1">
          <p15:clr>
            <a:srgbClr val="A4A3A4"/>
          </p15:clr>
        </p15:guide>
        <p15:guide id="16" orient="horz" pos="935" userDrawn="1">
          <p15:clr>
            <a:srgbClr val="A4A3A4"/>
          </p15:clr>
        </p15:guide>
        <p15:guide id="17" pos="4316" userDrawn="1">
          <p15:clr>
            <a:srgbClr val="A4A3A4"/>
          </p15:clr>
        </p15:guide>
        <p15:guide id="18" pos="7287" userDrawn="1">
          <p15:clr>
            <a:srgbClr val="A4A3A4"/>
          </p15:clr>
        </p15:guide>
        <p15:guide id="19" pos="3296" userDrawn="1">
          <p15:clr>
            <a:srgbClr val="A4A3A4"/>
          </p15:clr>
        </p15:guide>
        <p15:guide id="20" pos="5904" userDrawn="1">
          <p15:clr>
            <a:srgbClr val="A4A3A4"/>
          </p15:clr>
        </p15:guide>
        <p15:guide id="21" pos="5568" userDrawn="1">
          <p15:clr>
            <a:srgbClr val="A4A3A4"/>
          </p15:clr>
        </p15:guide>
        <p15:guide id="22" orient="horz" pos="295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66021C-E680-05DE-E3D2-006596088D92}" name="Oxley, Angela" initials="OA" userId="S::angela.oxley@mheducation.com::2701a8e4-ff8b-43b5-b1ab-b049b2cef046" providerId="AD"/>
  <p188:author id="{B3ADDF46-B7A6-A01A-9792-C5B084DF3E52}" name="Schilling, Kate" initials="SK" userId="S::Kate.Schilling@mheducation.com::208af9e5-fb00-4cc1-af35-d15ed655bb62" providerId="AD"/>
  <p188:author id="{1FD2E366-6EDA-94BF-EA70-C8DC2EA16941}" name="S2, Vijaya" initials="SV" userId="S2, Vijaya"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equel User" initials="SU" lastIdx="0" clrIdx="0">
    <p:extLst>
      <p:ext uri="{19B8F6BF-5375-455C-9EA6-DF929625EA0E}">
        <p15:presenceInfo xmlns:p15="http://schemas.microsoft.com/office/powerpoint/2012/main" userId="958da6fd0e6693a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89AA"/>
    <a:srgbClr val="00B050"/>
    <a:srgbClr val="B96D00"/>
    <a:srgbClr val="822658"/>
    <a:srgbClr val="00A6B9"/>
    <a:srgbClr val="00C7C3"/>
    <a:srgbClr val="5E5E5E"/>
    <a:srgbClr val="01708C"/>
    <a:srgbClr val="02F0DE"/>
    <a:srgbClr val="33F0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85" autoAdjust="0"/>
    <p:restoredTop sz="76146" autoAdjust="0"/>
  </p:normalViewPr>
  <p:slideViewPr>
    <p:cSldViewPr snapToGrid="0">
      <p:cViewPr varScale="1">
        <p:scale>
          <a:sx n="45" d="100"/>
          <a:sy n="45" d="100"/>
        </p:scale>
        <p:origin x="1500" y="48"/>
      </p:cViewPr>
      <p:guideLst>
        <p:guide pos="1459"/>
        <p:guide orient="horz" pos="2976"/>
        <p:guide orient="horz" pos="368"/>
        <p:guide orient="horz" pos="2455"/>
        <p:guide orient="horz" pos="1117"/>
        <p:guide orient="horz" pos="2228"/>
        <p:guide orient="horz" pos="3339"/>
        <p:guide orient="horz" pos="3113"/>
        <p:guide pos="75"/>
        <p:guide pos="360"/>
        <p:guide pos="6480"/>
        <p:guide pos="2207"/>
        <p:guide pos="288"/>
        <p:guide orient="horz" pos="2160"/>
        <p:guide orient="horz" pos="216"/>
        <p:guide orient="horz" pos="935"/>
        <p:guide pos="4316"/>
        <p:guide pos="7287"/>
        <p:guide pos="3296"/>
        <p:guide pos="5904"/>
        <p:guide pos="5568"/>
        <p:guide orient="horz" pos="2954"/>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61"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45" cy="462721"/>
          </a:xfrm>
          <a:prstGeom prst="rect">
            <a:avLst/>
          </a:prstGeom>
        </p:spPr>
        <p:txBody>
          <a:bodyPr vert="horz" lIns="87304" tIns="43652" rIns="87304" bIns="43652" rtlCol="0"/>
          <a:lstStyle>
            <a:lvl1pPr algn="l">
              <a:defRPr sz="1100"/>
            </a:lvl1pPr>
          </a:lstStyle>
          <a:p>
            <a:endParaRPr lang="en-US" dirty="0"/>
          </a:p>
        </p:txBody>
      </p:sp>
      <p:sp>
        <p:nvSpPr>
          <p:cNvPr id="3" name="Date Placeholder 2"/>
          <p:cNvSpPr>
            <a:spLocks noGrp="1"/>
          </p:cNvSpPr>
          <p:nvPr>
            <p:ph type="dt" sz="quarter" idx="1"/>
          </p:nvPr>
        </p:nvSpPr>
        <p:spPr>
          <a:xfrm>
            <a:off x="3970734" y="0"/>
            <a:ext cx="3038145" cy="462721"/>
          </a:xfrm>
          <a:prstGeom prst="rect">
            <a:avLst/>
          </a:prstGeom>
        </p:spPr>
        <p:txBody>
          <a:bodyPr vert="horz" lIns="87304" tIns="43652" rIns="87304" bIns="43652" rtlCol="0"/>
          <a:lstStyle>
            <a:lvl1pPr algn="r">
              <a:defRPr sz="1100"/>
            </a:lvl1pPr>
          </a:lstStyle>
          <a:p>
            <a:fld id="{7CF79C4C-9A95-4F23-B503-12D2C6F00E19}" type="datetimeFigureOut">
              <a:rPr lang="en-US" smtClean="0"/>
              <a:t>2/21/2023</a:t>
            </a:fld>
            <a:endParaRPr lang="en-US" dirty="0"/>
          </a:p>
        </p:txBody>
      </p:sp>
      <p:sp>
        <p:nvSpPr>
          <p:cNvPr id="4" name="Footer Placeholder 3"/>
          <p:cNvSpPr>
            <a:spLocks noGrp="1"/>
          </p:cNvSpPr>
          <p:nvPr>
            <p:ph type="ftr" sz="quarter" idx="2"/>
          </p:nvPr>
        </p:nvSpPr>
        <p:spPr>
          <a:xfrm>
            <a:off x="1" y="8773355"/>
            <a:ext cx="3038145" cy="462720"/>
          </a:xfrm>
          <a:prstGeom prst="rect">
            <a:avLst/>
          </a:prstGeom>
        </p:spPr>
        <p:txBody>
          <a:bodyPr vert="horz" lIns="87304" tIns="43652" rIns="87304" bIns="43652"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70734" y="8773355"/>
            <a:ext cx="3038145" cy="462720"/>
          </a:xfrm>
          <a:prstGeom prst="rect">
            <a:avLst/>
          </a:prstGeom>
        </p:spPr>
        <p:txBody>
          <a:bodyPr vert="horz" lIns="87304" tIns="43652" rIns="87304" bIns="43652" rtlCol="0" anchor="b"/>
          <a:lstStyle>
            <a:lvl1pPr algn="r">
              <a:defRPr sz="1100"/>
            </a:lvl1pPr>
          </a:lstStyle>
          <a:p>
            <a:fld id="{9BEDD28F-82A9-4FAE-8C69-E41F27D67B02}" type="slidenum">
              <a:rPr lang="en-US" smtClean="0"/>
              <a:t>‹#›</a:t>
            </a:fld>
            <a:endParaRPr lang="en-US" dirty="0"/>
          </a:p>
        </p:txBody>
      </p:sp>
    </p:spTree>
    <p:extLst>
      <p:ext uri="{BB962C8B-B14F-4D97-AF65-F5344CB8AC3E}">
        <p14:creationId xmlns:p14="http://schemas.microsoft.com/office/powerpoint/2010/main" val="2766847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3407"/>
          </a:xfrm>
          <a:prstGeom prst="rect">
            <a:avLst/>
          </a:prstGeom>
        </p:spPr>
        <p:txBody>
          <a:bodyPr vert="horz" lIns="92290" tIns="46144" rIns="92290" bIns="46144" rtlCol="0"/>
          <a:lstStyle>
            <a:lvl1pPr algn="l">
              <a:defRPr sz="1200"/>
            </a:lvl1pPr>
          </a:lstStyle>
          <a:p>
            <a:endParaRPr lang="en-US" dirty="0"/>
          </a:p>
        </p:txBody>
      </p:sp>
      <p:sp>
        <p:nvSpPr>
          <p:cNvPr id="3" name="Date Placeholder 2"/>
          <p:cNvSpPr>
            <a:spLocks noGrp="1"/>
          </p:cNvSpPr>
          <p:nvPr>
            <p:ph type="dt" idx="1"/>
          </p:nvPr>
        </p:nvSpPr>
        <p:spPr>
          <a:xfrm>
            <a:off x="3970938" y="2"/>
            <a:ext cx="3037840" cy="463407"/>
          </a:xfrm>
          <a:prstGeom prst="rect">
            <a:avLst/>
          </a:prstGeom>
        </p:spPr>
        <p:txBody>
          <a:bodyPr vert="horz" lIns="92290" tIns="46144" rIns="92290" bIns="46144" rtlCol="0"/>
          <a:lstStyle>
            <a:lvl1pPr algn="r">
              <a:defRPr sz="1200"/>
            </a:lvl1pPr>
          </a:lstStyle>
          <a:p>
            <a:fld id="{2BE65169-DB50-4446-8324-0D580DBE95C4}" type="datetimeFigureOut">
              <a:rPr lang="en-US" smtClean="0"/>
              <a:t>2/21/2023</a:t>
            </a:fld>
            <a:endParaRPr lang="en-US" dirty="0"/>
          </a:p>
        </p:txBody>
      </p:sp>
      <p:sp>
        <p:nvSpPr>
          <p:cNvPr id="4" name="Slide Image Placeholder 3"/>
          <p:cNvSpPr>
            <a:spLocks noGrp="1" noRot="1" noChangeAspect="1"/>
          </p:cNvSpPr>
          <p:nvPr>
            <p:ph type="sldImg" idx="2"/>
          </p:nvPr>
        </p:nvSpPr>
        <p:spPr>
          <a:xfrm>
            <a:off x="736600" y="1154113"/>
            <a:ext cx="5537200" cy="3116262"/>
          </a:xfrm>
          <a:prstGeom prst="rect">
            <a:avLst/>
          </a:prstGeom>
          <a:noFill/>
          <a:ln w="12700">
            <a:solidFill>
              <a:prstClr val="black"/>
            </a:solidFill>
          </a:ln>
        </p:spPr>
        <p:txBody>
          <a:bodyPr vert="horz" lIns="92290" tIns="46144" rIns="92290" bIns="46144" rtlCol="0" anchor="ctr"/>
          <a:lstStyle/>
          <a:p>
            <a:endParaRPr lang="en-US" dirty="0"/>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2290" tIns="46144" rIns="92290" bIns="461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2290" tIns="46144" rIns="92290" bIns="461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2290" tIns="46144" rIns="92290" bIns="46144" rtlCol="0" anchor="b"/>
          <a:lstStyle>
            <a:lvl1pPr algn="r">
              <a:defRPr sz="1200"/>
            </a:lvl1pPr>
          </a:lstStyle>
          <a:p>
            <a:fld id="{30DC0D4C-FD52-4CA4-A998-31C73A5A5BDE}" type="slidenum">
              <a:rPr lang="en-US" smtClean="0"/>
              <a:t>‹#›</a:t>
            </a:fld>
            <a:endParaRPr lang="en-US" dirty="0"/>
          </a:p>
        </p:txBody>
      </p:sp>
    </p:spTree>
    <p:extLst>
      <p:ext uri="{BB962C8B-B14F-4D97-AF65-F5344CB8AC3E}">
        <p14:creationId xmlns:p14="http://schemas.microsoft.com/office/powerpoint/2010/main" val="95182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1</a:t>
            </a:fld>
            <a:endParaRPr lang="en-US" dirty="0"/>
          </a:p>
        </p:txBody>
      </p:sp>
    </p:spTree>
    <p:extLst>
      <p:ext uri="{BB962C8B-B14F-4D97-AF65-F5344CB8AC3E}">
        <p14:creationId xmlns:p14="http://schemas.microsoft.com/office/powerpoint/2010/main" val="485307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12</a:t>
            </a:fld>
            <a:endParaRPr lang="en-US" dirty="0"/>
          </a:p>
        </p:txBody>
      </p:sp>
    </p:spTree>
    <p:extLst>
      <p:ext uri="{BB962C8B-B14F-4D97-AF65-F5344CB8AC3E}">
        <p14:creationId xmlns:p14="http://schemas.microsoft.com/office/powerpoint/2010/main" val="294689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13</a:t>
            </a:fld>
            <a:endParaRPr lang="en-US" dirty="0"/>
          </a:p>
        </p:txBody>
      </p:sp>
    </p:spTree>
    <p:extLst>
      <p:ext uri="{BB962C8B-B14F-4D97-AF65-F5344CB8AC3E}">
        <p14:creationId xmlns:p14="http://schemas.microsoft.com/office/powerpoint/2010/main" val="1323974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14</a:t>
            </a:fld>
            <a:endParaRPr lang="en-US" dirty="0"/>
          </a:p>
        </p:txBody>
      </p:sp>
    </p:spTree>
    <p:extLst>
      <p:ext uri="{BB962C8B-B14F-4D97-AF65-F5344CB8AC3E}">
        <p14:creationId xmlns:p14="http://schemas.microsoft.com/office/powerpoint/2010/main" val="3733308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15</a:t>
            </a:fld>
            <a:endParaRPr lang="en-US" dirty="0"/>
          </a:p>
        </p:txBody>
      </p:sp>
    </p:spTree>
    <p:extLst>
      <p:ext uri="{BB962C8B-B14F-4D97-AF65-F5344CB8AC3E}">
        <p14:creationId xmlns:p14="http://schemas.microsoft.com/office/powerpoint/2010/main" val="2736890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16</a:t>
            </a:fld>
            <a:endParaRPr lang="en-US" dirty="0"/>
          </a:p>
        </p:txBody>
      </p:sp>
    </p:spTree>
    <p:extLst>
      <p:ext uri="{BB962C8B-B14F-4D97-AF65-F5344CB8AC3E}">
        <p14:creationId xmlns:p14="http://schemas.microsoft.com/office/powerpoint/2010/main" val="558090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17</a:t>
            </a:fld>
            <a:endParaRPr lang="en-US" dirty="0"/>
          </a:p>
        </p:txBody>
      </p:sp>
    </p:spTree>
    <p:extLst>
      <p:ext uri="{BB962C8B-B14F-4D97-AF65-F5344CB8AC3E}">
        <p14:creationId xmlns:p14="http://schemas.microsoft.com/office/powerpoint/2010/main" val="6740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18</a:t>
            </a:fld>
            <a:endParaRPr lang="en-US" dirty="0"/>
          </a:p>
        </p:txBody>
      </p:sp>
    </p:spTree>
    <p:extLst>
      <p:ext uri="{BB962C8B-B14F-4D97-AF65-F5344CB8AC3E}">
        <p14:creationId xmlns:p14="http://schemas.microsoft.com/office/powerpoint/2010/main" val="94109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19</a:t>
            </a:fld>
            <a:endParaRPr lang="en-US" dirty="0"/>
          </a:p>
        </p:txBody>
      </p:sp>
    </p:spTree>
    <p:extLst>
      <p:ext uri="{BB962C8B-B14F-4D97-AF65-F5344CB8AC3E}">
        <p14:creationId xmlns:p14="http://schemas.microsoft.com/office/powerpoint/2010/main" val="28138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20</a:t>
            </a:fld>
            <a:endParaRPr lang="en-US" dirty="0"/>
          </a:p>
        </p:txBody>
      </p:sp>
    </p:spTree>
    <p:extLst>
      <p:ext uri="{BB962C8B-B14F-4D97-AF65-F5344CB8AC3E}">
        <p14:creationId xmlns:p14="http://schemas.microsoft.com/office/powerpoint/2010/main" val="1247011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21</a:t>
            </a:fld>
            <a:endParaRPr lang="en-US" dirty="0"/>
          </a:p>
        </p:txBody>
      </p:sp>
    </p:spTree>
    <p:extLst>
      <p:ext uri="{BB962C8B-B14F-4D97-AF65-F5344CB8AC3E}">
        <p14:creationId xmlns:p14="http://schemas.microsoft.com/office/powerpoint/2010/main" val="2619048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smtClean="0">
                    <a:solidFill>
                      <a:srgbClr val="FF0000"/>
                    </a:solidFill>
                    <a:latin typeface="Cambria Math" panose="02040503050406030204" pitchFamily="18" charset="0"/>
                  </a:rPr>
                  <a:t>−</a:t>
                </a:r>
                <a:r>
                  <a:rPr lang="en-US" sz="1200" b="0" i="0" smtClean="0">
                    <a:solidFill>
                      <a:srgbClr val="FF0000"/>
                    </a:solidFill>
                    <a:latin typeface="Cambria Math" panose="02040503050406030204" pitchFamily="18" charset="0"/>
                  </a:rPr>
                  <a:t>3/2</a:t>
                </a:r>
                <a:endParaRPr lang="en-IN" sz="1200"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i="1" dirty="0" smtClean="0">
                    <a:solidFill>
                      <a:srgbClr val="FF0000"/>
                    </a:solidFill>
                  </a:rPr>
                  <a:t>x </a:t>
                </a:r>
                <a:r>
                  <a:rPr lang="en-IN" sz="1200" dirty="0" smtClean="0">
                    <a:solidFill>
                      <a:srgbClr val="FF0000"/>
                    </a:solidFill>
                  </a:rPr>
                  <a:t>&gt; 0 and </a:t>
                </a:r>
                <a:r>
                  <a:rPr lang="en-IN" sz="1200" i="1" dirty="0" smtClean="0">
                    <a:solidFill>
                      <a:srgbClr val="FF0000"/>
                    </a:solidFill>
                  </a:rPr>
                  <a:t>x </a:t>
                </a:r>
                <a:r>
                  <a:rPr lang="en-IN" sz="1200" dirty="0" smtClean="0">
                    <a:solidFill>
                      <a:srgbClr val="FF0000"/>
                    </a:solidFill>
                  </a:rPr>
                  <a:t>&lt; 10</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i="1" dirty="0" smtClean="0">
                    <a:solidFill>
                      <a:srgbClr val="FF0000"/>
                    </a:solidFill>
                  </a:rPr>
                  <a:t>x </a:t>
                </a:r>
                <a:r>
                  <a:rPr lang="en-IN" sz="1200" dirty="0" smtClean="0">
                    <a:solidFill>
                      <a:srgbClr val="FF0000"/>
                    </a:solidFill>
                  </a:rPr>
                  <a:t>&lt; </a:t>
                </a:r>
                <a:r>
                  <a:rPr lang="en-IN" sz="1200" dirty="0" smtClean="0">
                    <a:solidFill>
                      <a:srgbClr val="FF0000"/>
                    </a:solidFill>
                    <a:cs typeface="Arial" panose="020B0604020202020204" pitchFamily="34" charset="0"/>
                  </a:rPr>
                  <a:t>−</a:t>
                </a:r>
                <a:r>
                  <a:rPr lang="en-IN" sz="1200" dirty="0" smtClean="0">
                    <a:solidFill>
                      <a:srgbClr val="FF0000"/>
                    </a:solidFill>
                  </a:rPr>
                  <a:t>2 or </a:t>
                </a:r>
                <a:r>
                  <a:rPr lang="en-IN" sz="1200" i="1" dirty="0" smtClean="0">
                    <a:solidFill>
                      <a:srgbClr val="FF0000"/>
                    </a:solidFill>
                  </a:rPr>
                  <a:t>x </a:t>
                </a:r>
                <a:r>
                  <a:rPr lang="en-IN" sz="1200" dirty="0" smtClean="0">
                    <a:solidFill>
                      <a:srgbClr val="FF0000"/>
                    </a:solidFill>
                  </a:rPr>
                  <a:t>&gt;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dirty="0">
                  <a:solidFill>
                    <a:srgbClr val="FF0000"/>
                  </a:solidFill>
                </a:endParaRPr>
              </a:p>
              <a:p>
                <a:endParaRPr lang="en-US" dirty="0"/>
              </a:p>
            </p:txBody>
          </p:sp>
        </mc:Fallback>
      </mc:AlternateContent>
      <p:sp>
        <p:nvSpPr>
          <p:cNvPr id="4" name="Slide Number Placeholder 3"/>
          <p:cNvSpPr>
            <a:spLocks noGrp="1"/>
          </p:cNvSpPr>
          <p:nvPr>
            <p:ph type="sldNum" sz="quarter" idx="5"/>
          </p:nvPr>
        </p:nvSpPr>
        <p:spPr/>
        <p:txBody>
          <a:bodyPr/>
          <a:lstStyle/>
          <a:p>
            <a:fld id="{30DC0D4C-FD52-4CA4-A998-31C73A5A5BDE}" type="slidenum">
              <a:rPr lang="en-US" smtClean="0"/>
              <a:t>2</a:t>
            </a:fld>
            <a:endParaRPr lang="en-US" dirty="0"/>
          </a:p>
        </p:txBody>
      </p:sp>
    </p:spTree>
    <p:extLst>
      <p:ext uri="{BB962C8B-B14F-4D97-AF65-F5344CB8AC3E}">
        <p14:creationId xmlns:p14="http://schemas.microsoft.com/office/powerpoint/2010/main" val="1650279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rgbClr val="FF0000"/>
                    </a:solidFill>
                    <a:latin typeface="Cambria Math" panose="02040503050406030204" pitchFamily="18" charset="0"/>
                  </a:rPr>
                  <a:t>〖(𝒙+𝟐)〗^𝟐+〖(𝒚−𝟒)〗^𝟐=𝟐𝟓</a:t>
                </a:r>
                <a:endParaRPr lang="en-US" sz="1200" b="1" dirty="0">
                  <a:solidFill>
                    <a:srgbClr val="FF0000"/>
                  </a:solidFill>
                </a:endParaRPr>
              </a:p>
              <a:p>
                <a:endParaRPr lang="en-US" dirty="0"/>
              </a:p>
            </p:txBody>
          </p:sp>
        </mc:Fallback>
      </mc:AlternateContent>
      <p:sp>
        <p:nvSpPr>
          <p:cNvPr id="4" name="Slide Number Placeholder 3"/>
          <p:cNvSpPr>
            <a:spLocks noGrp="1"/>
          </p:cNvSpPr>
          <p:nvPr>
            <p:ph type="sldNum" sz="quarter" idx="5"/>
          </p:nvPr>
        </p:nvSpPr>
        <p:spPr/>
        <p:txBody>
          <a:bodyPr/>
          <a:lstStyle/>
          <a:p>
            <a:fld id="{30DC0D4C-FD52-4CA4-A998-31C73A5A5BDE}" type="slidenum">
              <a:rPr lang="en-US" smtClean="0"/>
              <a:t>22</a:t>
            </a:fld>
            <a:endParaRPr lang="en-US" dirty="0"/>
          </a:p>
        </p:txBody>
      </p:sp>
    </p:spTree>
    <p:extLst>
      <p:ext uri="{BB962C8B-B14F-4D97-AF65-F5344CB8AC3E}">
        <p14:creationId xmlns:p14="http://schemas.microsoft.com/office/powerpoint/2010/main" val="317012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p>
                        <m:sSupPr>
                          <m:ctrlPr>
                            <a:rPr lang="en-US" sz="1200" b="1" i="1" smtClean="0">
                              <a:solidFill>
                                <a:srgbClr val="FF0000"/>
                              </a:solidFill>
                              <a:latin typeface="Cambria Math" panose="02040503050406030204" pitchFamily="18" charset="0"/>
                            </a:rPr>
                          </m:ctrlPr>
                        </m:sSupPr>
                        <m:e>
                          <m:r>
                            <a:rPr lang="en-US" sz="1200" b="1" i="1" smtClean="0">
                              <a:solidFill>
                                <a:srgbClr val="FF0000"/>
                              </a:solidFill>
                              <a:latin typeface="Cambria Math" panose="02040503050406030204" pitchFamily="18" charset="0"/>
                            </a:rPr>
                            <m:t>(</m:t>
                          </m:r>
                          <m:r>
                            <a:rPr lang="en-US" sz="1200" b="1" i="1" smtClean="0">
                              <a:solidFill>
                                <a:srgbClr val="FF0000"/>
                              </a:solidFill>
                              <a:latin typeface="Cambria Math" panose="02040503050406030204" pitchFamily="18" charset="0"/>
                            </a:rPr>
                            <m:t>𝒙</m:t>
                          </m:r>
                          <m:r>
                            <a:rPr lang="en-US" sz="1200" b="1" i="1" smtClean="0">
                              <a:solidFill>
                                <a:srgbClr val="FF0000"/>
                              </a:solidFill>
                              <a:latin typeface="Cambria Math" panose="02040503050406030204" pitchFamily="18" charset="0"/>
                            </a:rPr>
                            <m:t>+</m:t>
                          </m:r>
                          <m:r>
                            <a:rPr lang="en-US" sz="1200" b="1" i="1" smtClean="0">
                              <a:solidFill>
                                <a:srgbClr val="FF0000"/>
                              </a:solidFill>
                              <a:latin typeface="Cambria Math" panose="02040503050406030204" pitchFamily="18" charset="0"/>
                            </a:rPr>
                            <m:t>𝟐</m:t>
                          </m:r>
                          <m:r>
                            <a:rPr lang="en-US" sz="1200" b="1" i="1" smtClean="0">
                              <a:solidFill>
                                <a:srgbClr val="FF0000"/>
                              </a:solidFill>
                              <a:latin typeface="Cambria Math" panose="02040503050406030204" pitchFamily="18" charset="0"/>
                            </a:rPr>
                            <m:t>)</m:t>
                          </m:r>
                        </m:e>
                        <m:sup>
                          <m:r>
                            <a:rPr lang="en-US" sz="1200" b="1" i="1" smtClean="0">
                              <a:solidFill>
                                <a:srgbClr val="FF0000"/>
                              </a:solidFill>
                              <a:latin typeface="Cambria Math" panose="02040503050406030204" pitchFamily="18" charset="0"/>
                            </a:rPr>
                            <m:t>𝟐</m:t>
                          </m:r>
                        </m:sup>
                      </m:sSup>
                      <m:r>
                        <a:rPr lang="en-US" sz="1200" b="1" i="1" smtClean="0">
                          <a:solidFill>
                            <a:srgbClr val="FF0000"/>
                          </a:solidFill>
                          <a:latin typeface="Cambria Math" panose="02040503050406030204" pitchFamily="18" charset="0"/>
                        </a:rPr>
                        <m:t>+</m:t>
                      </m:r>
                      <m:sSup>
                        <m:sSupPr>
                          <m:ctrlPr>
                            <a:rPr lang="en-US" sz="1200" b="1" i="1">
                              <a:solidFill>
                                <a:srgbClr val="FF0000"/>
                              </a:solidFill>
                              <a:latin typeface="Cambria Math" panose="02040503050406030204" pitchFamily="18" charset="0"/>
                            </a:rPr>
                          </m:ctrlPr>
                        </m:sSupPr>
                        <m:e>
                          <m:r>
                            <a:rPr lang="en-US" sz="1200" b="1" i="1">
                              <a:solidFill>
                                <a:srgbClr val="FF0000"/>
                              </a:solidFill>
                              <a:latin typeface="Cambria Math" panose="02040503050406030204" pitchFamily="18" charset="0"/>
                            </a:rPr>
                            <m:t>(</m:t>
                          </m:r>
                          <m:r>
                            <a:rPr lang="en-US" sz="1200" b="1" i="1" smtClean="0">
                              <a:solidFill>
                                <a:srgbClr val="FF0000"/>
                              </a:solidFill>
                              <a:latin typeface="Cambria Math" panose="02040503050406030204" pitchFamily="18" charset="0"/>
                            </a:rPr>
                            <m:t>𝒚</m:t>
                          </m:r>
                          <m:r>
                            <a:rPr lang="en-US" sz="1200" b="1" i="1" smtClean="0">
                              <a:solidFill>
                                <a:srgbClr val="FF0000"/>
                              </a:solidFill>
                              <a:latin typeface="Cambria Math" panose="02040503050406030204" pitchFamily="18" charset="0"/>
                            </a:rPr>
                            <m:t>−</m:t>
                          </m:r>
                          <m:r>
                            <a:rPr lang="en-US" sz="1200" b="1" i="1" smtClean="0">
                              <a:solidFill>
                                <a:srgbClr val="FF0000"/>
                              </a:solidFill>
                              <a:latin typeface="Cambria Math" panose="02040503050406030204" pitchFamily="18" charset="0"/>
                            </a:rPr>
                            <m:t>𝟒</m:t>
                          </m:r>
                          <m:r>
                            <a:rPr lang="en-US" sz="1200" b="1" i="1">
                              <a:solidFill>
                                <a:srgbClr val="FF0000"/>
                              </a:solidFill>
                              <a:latin typeface="Cambria Math" panose="02040503050406030204" pitchFamily="18" charset="0"/>
                            </a:rPr>
                            <m:t>)</m:t>
                          </m:r>
                        </m:e>
                        <m:sup>
                          <m:r>
                            <a:rPr lang="en-US" sz="1200" b="1" i="1">
                              <a:solidFill>
                                <a:srgbClr val="FF0000"/>
                              </a:solidFill>
                              <a:latin typeface="Cambria Math" panose="02040503050406030204" pitchFamily="18" charset="0"/>
                            </a:rPr>
                            <m:t>𝟐</m:t>
                          </m:r>
                        </m:sup>
                      </m:sSup>
                      <m:r>
                        <a:rPr lang="en-US" sz="1200" b="1" i="1" smtClean="0">
                          <a:solidFill>
                            <a:srgbClr val="FF0000"/>
                          </a:solidFill>
                          <a:latin typeface="Cambria Math" panose="02040503050406030204" pitchFamily="18" charset="0"/>
                        </a:rPr>
                        <m:t>=</m:t>
                      </m:r>
                      <m:r>
                        <a:rPr lang="en-US" sz="1200" b="1" i="1" smtClean="0">
                          <a:solidFill>
                            <a:srgbClr val="FF0000"/>
                          </a:solidFill>
                          <a:latin typeface="Cambria Math" panose="02040503050406030204" pitchFamily="18" charset="0"/>
                        </a:rPr>
                        <m:t>𝟐𝟓</m:t>
                      </m:r>
                    </m:oMath>
                  </m:oMathPara>
                </a14:m>
                <a:endParaRPr lang="en-US" sz="1200" b="1" dirty="0">
                  <a:solidFill>
                    <a:srgbClr val="FF0000"/>
                  </a:solidFill>
                </a:endParaRPr>
              </a:p>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rgbClr val="FF0000"/>
                    </a:solidFill>
                    <a:latin typeface="Cambria Math" panose="02040503050406030204" pitchFamily="18" charset="0"/>
                  </a:rPr>
                  <a:t>〖(𝒙+𝟐)〗^𝟐+〖(𝒚−𝟒)〗^𝟐=𝟐𝟓</a:t>
                </a:r>
                <a:endParaRPr lang="en-US" sz="1200" b="1" dirty="0">
                  <a:solidFill>
                    <a:srgbClr val="FF0000"/>
                  </a:solidFill>
                </a:endParaRPr>
              </a:p>
              <a:p>
                <a:endParaRPr lang="en-US" dirty="0"/>
              </a:p>
            </p:txBody>
          </p:sp>
        </mc:Fallback>
      </mc:AlternateContent>
      <p:sp>
        <p:nvSpPr>
          <p:cNvPr id="4" name="Slide Number Placeholder 3"/>
          <p:cNvSpPr>
            <a:spLocks noGrp="1"/>
          </p:cNvSpPr>
          <p:nvPr>
            <p:ph type="sldNum" sz="quarter" idx="5"/>
          </p:nvPr>
        </p:nvSpPr>
        <p:spPr/>
        <p:txBody>
          <a:bodyPr/>
          <a:lstStyle/>
          <a:p>
            <a:fld id="{30DC0D4C-FD52-4CA4-A998-31C73A5A5BDE}" type="slidenum">
              <a:rPr lang="en-US" smtClean="0"/>
              <a:t>23</a:t>
            </a:fld>
            <a:endParaRPr lang="en-US" dirty="0"/>
          </a:p>
        </p:txBody>
      </p:sp>
    </p:spTree>
    <p:extLst>
      <p:ext uri="{BB962C8B-B14F-4D97-AF65-F5344CB8AC3E}">
        <p14:creationId xmlns:p14="http://schemas.microsoft.com/office/powerpoint/2010/main" val="34500873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24</a:t>
            </a:fld>
            <a:endParaRPr lang="en-US" dirty="0"/>
          </a:p>
        </p:txBody>
      </p:sp>
    </p:spTree>
    <p:extLst>
      <p:ext uri="{BB962C8B-B14F-4D97-AF65-F5344CB8AC3E}">
        <p14:creationId xmlns:p14="http://schemas.microsoft.com/office/powerpoint/2010/main" val="858274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25</a:t>
            </a:fld>
            <a:endParaRPr lang="en-US" dirty="0"/>
          </a:p>
        </p:txBody>
      </p:sp>
    </p:spTree>
    <p:extLst>
      <p:ext uri="{BB962C8B-B14F-4D97-AF65-F5344CB8AC3E}">
        <p14:creationId xmlns:p14="http://schemas.microsoft.com/office/powerpoint/2010/main" val="2418729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26</a:t>
            </a:fld>
            <a:endParaRPr lang="en-US" dirty="0"/>
          </a:p>
        </p:txBody>
      </p:sp>
    </p:spTree>
    <p:extLst>
      <p:ext uri="{BB962C8B-B14F-4D97-AF65-F5344CB8AC3E}">
        <p14:creationId xmlns:p14="http://schemas.microsoft.com/office/powerpoint/2010/main" val="1758317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27</a:t>
            </a:fld>
            <a:endParaRPr lang="en-US" dirty="0"/>
          </a:p>
        </p:txBody>
      </p:sp>
    </p:spTree>
    <p:extLst>
      <p:ext uri="{BB962C8B-B14F-4D97-AF65-F5344CB8AC3E}">
        <p14:creationId xmlns:p14="http://schemas.microsoft.com/office/powerpoint/2010/main" val="23910473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28</a:t>
            </a:fld>
            <a:endParaRPr lang="en-US" dirty="0"/>
          </a:p>
        </p:txBody>
      </p:sp>
    </p:spTree>
    <p:extLst>
      <p:ext uri="{BB962C8B-B14F-4D97-AF65-F5344CB8AC3E}">
        <p14:creationId xmlns:p14="http://schemas.microsoft.com/office/powerpoint/2010/main" val="26426956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29</a:t>
            </a:fld>
            <a:endParaRPr lang="en-US" dirty="0"/>
          </a:p>
        </p:txBody>
      </p:sp>
    </p:spTree>
    <p:extLst>
      <p:ext uri="{BB962C8B-B14F-4D97-AF65-F5344CB8AC3E}">
        <p14:creationId xmlns:p14="http://schemas.microsoft.com/office/powerpoint/2010/main" val="36818450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spcBef>
                    <a:spcPts val="1200"/>
                  </a:spcBef>
                </a:pPr>
                <a:r>
                  <a:rPr lang="en-IN" sz="1200" dirty="0">
                    <a:solidFill>
                      <a:srgbClr val="FF0000"/>
                    </a:solidFill>
                  </a:rPr>
                  <a:t>The </a:t>
                </a:r>
                <a:r>
                  <a:rPr lang="en-IN" sz="1200" dirty="0" err="1">
                    <a:solidFill>
                      <a:srgbClr val="FF0000"/>
                    </a:solidFill>
                  </a:rPr>
                  <a:t>center</a:t>
                </a:r>
                <a:r>
                  <a:rPr lang="en-IN" sz="1200" dirty="0">
                    <a:solidFill>
                      <a:srgbClr val="FF0000"/>
                    </a:solidFill>
                  </a:rPr>
                  <a:t> of the circle is at (5, −3), and the radius is 4.</a:t>
                </a:r>
              </a:p>
              <a:p>
                <a:pPr>
                  <a:spcBef>
                    <a:spcPts val="1200"/>
                  </a:spcBef>
                </a:pPr>
                <a:r>
                  <a:rPr lang="en-US" sz="1200" dirty="0">
                    <a:solidFill>
                      <a:srgbClr val="FF0000"/>
                    </a:solidFill>
                  </a:rPr>
                  <a:t>Domain: </a:t>
                </a:r>
                <a14:m>
                  <m:oMath xmlns:m="http://schemas.openxmlformats.org/officeDocument/2006/math">
                    <m:r>
                      <a:rPr lang="en-US" sz="1200" b="0" i="1" smtClean="0">
                        <a:solidFill>
                          <a:srgbClr val="FF0000"/>
                        </a:solidFill>
                        <a:latin typeface="Cambria Math" panose="02040503050406030204" pitchFamily="18" charset="0"/>
                      </a:rPr>
                      <m:t>1</m:t>
                    </m:r>
                    <m:r>
                      <m:rPr>
                        <m:nor/>
                      </m:rPr>
                      <a:rPr lang="en-US" sz="1200">
                        <a:solidFill>
                          <a:srgbClr val="FF0000"/>
                        </a:solidFill>
                        <a:latin typeface="Cambria Math" panose="02040503050406030204" pitchFamily="18" charset="0"/>
                      </a:rPr>
                      <m:t> </m:t>
                    </m:r>
                    <m:r>
                      <m:rPr>
                        <m:nor/>
                      </m:rPr>
                      <a:rPr lang="en-IN" sz="1200" dirty="0">
                        <a:solidFill>
                          <a:srgbClr val="FF0000"/>
                        </a:solidFill>
                      </a:rPr>
                      <m:t>≤</m:t>
                    </m:r>
                    <m:r>
                      <m:rPr>
                        <m:nor/>
                      </m:rPr>
                      <a:rPr lang="en-US" sz="1200" dirty="0">
                        <a:solidFill>
                          <a:srgbClr val="FF0000"/>
                        </a:solidFill>
                      </a:rPr>
                      <m:t> </m:t>
                    </m:r>
                    <m:r>
                      <a:rPr lang="en-US" sz="1200" b="0" i="1">
                        <a:solidFill>
                          <a:srgbClr val="FF0000"/>
                        </a:solidFill>
                        <a:latin typeface="Cambria Math" panose="02040503050406030204" pitchFamily="18" charset="0"/>
                      </a:rPr>
                      <m:t>𝑥</m:t>
                    </m:r>
                    <m:r>
                      <m:rPr>
                        <m:nor/>
                      </m:rPr>
                      <a:rPr lang="en-US" sz="1200">
                        <a:solidFill>
                          <a:srgbClr val="FF0000"/>
                        </a:solidFill>
                        <a:latin typeface="Cambria Math" panose="02040503050406030204" pitchFamily="18" charset="0"/>
                      </a:rPr>
                      <m:t> </m:t>
                    </m:r>
                    <m:r>
                      <m:rPr>
                        <m:nor/>
                      </m:rPr>
                      <a:rPr lang="en-IN" sz="1200" dirty="0">
                        <a:solidFill>
                          <a:srgbClr val="FF0000"/>
                        </a:solidFill>
                      </a:rPr>
                      <m:t>≤</m:t>
                    </m:r>
                    <m:r>
                      <a:rPr lang="en-US" sz="1200" b="0" i="1" dirty="0" smtClean="0">
                        <a:solidFill>
                          <a:srgbClr val="FF0000"/>
                        </a:solidFill>
                        <a:latin typeface="Cambria Math" panose="02040503050406030204" pitchFamily="18" charset="0"/>
                      </a:rPr>
                      <m:t> </m:t>
                    </m:r>
                    <m:r>
                      <a:rPr lang="en-US" sz="1200" b="0" i="1" smtClean="0">
                        <a:solidFill>
                          <a:srgbClr val="FF0000"/>
                        </a:solidFill>
                        <a:latin typeface="Cambria Math" panose="02040503050406030204" pitchFamily="18" charset="0"/>
                      </a:rPr>
                      <m:t>9</m:t>
                    </m:r>
                  </m:oMath>
                </a14:m>
                <a:endParaRPr lang="en-US" sz="1200" dirty="0">
                  <a:solidFill>
                    <a:srgbClr val="FF0000"/>
                  </a:solidFill>
                </a:endParaRPr>
              </a:p>
              <a:p>
                <a:pPr>
                  <a:spcBef>
                    <a:spcPts val="1200"/>
                  </a:spcBef>
                </a:pPr>
                <a:r>
                  <a:rPr lang="en-US" sz="1200" dirty="0">
                    <a:solidFill>
                      <a:srgbClr val="FF0000"/>
                    </a:solidFill>
                  </a:rPr>
                  <a:t>Range: </a:t>
                </a:r>
                <a14:m>
                  <m:oMath xmlns:m="http://schemas.openxmlformats.org/officeDocument/2006/math">
                    <m:r>
                      <a:rPr lang="en-US" sz="1200" b="0" i="1" smtClean="0">
                        <a:solidFill>
                          <a:srgbClr val="FF0000"/>
                        </a:solidFill>
                        <a:latin typeface="Cambria Math" panose="02040503050406030204" pitchFamily="18" charset="0"/>
                      </a:rPr>
                      <m:t>−7</m:t>
                    </m:r>
                    <m:r>
                      <m:rPr>
                        <m:nor/>
                      </m:rPr>
                      <a:rPr lang="en-US" sz="1200">
                        <a:solidFill>
                          <a:srgbClr val="FF0000"/>
                        </a:solidFill>
                        <a:latin typeface="Cambria Math" panose="02040503050406030204" pitchFamily="18" charset="0"/>
                      </a:rPr>
                      <m:t> </m:t>
                    </m:r>
                    <m:r>
                      <m:rPr>
                        <m:nor/>
                      </m:rPr>
                      <a:rPr lang="en-IN" sz="1200" dirty="0">
                        <a:solidFill>
                          <a:srgbClr val="FF0000"/>
                        </a:solidFill>
                      </a:rPr>
                      <m:t>≤</m:t>
                    </m:r>
                    <m:r>
                      <m:rPr>
                        <m:nor/>
                      </m:rPr>
                      <a:rPr lang="en-US" sz="1200" dirty="0">
                        <a:solidFill>
                          <a:srgbClr val="FF0000"/>
                        </a:solidFill>
                      </a:rPr>
                      <m:t> </m:t>
                    </m:r>
                    <m:r>
                      <a:rPr lang="en-US" sz="1200" b="0" i="1" smtClean="0">
                        <a:solidFill>
                          <a:srgbClr val="FF0000"/>
                        </a:solidFill>
                        <a:latin typeface="Cambria Math" panose="02040503050406030204" pitchFamily="18" charset="0"/>
                      </a:rPr>
                      <m:t>𝑦</m:t>
                    </m:r>
                    <m:r>
                      <m:rPr>
                        <m:nor/>
                      </m:rPr>
                      <a:rPr lang="en-US" sz="1200">
                        <a:solidFill>
                          <a:srgbClr val="FF0000"/>
                        </a:solidFill>
                        <a:latin typeface="Cambria Math" panose="02040503050406030204" pitchFamily="18" charset="0"/>
                      </a:rPr>
                      <m:t> </m:t>
                    </m:r>
                    <m:r>
                      <m:rPr>
                        <m:nor/>
                      </m:rPr>
                      <a:rPr lang="en-IN" sz="1200" dirty="0">
                        <a:solidFill>
                          <a:srgbClr val="FF0000"/>
                        </a:solidFill>
                      </a:rPr>
                      <m:t>≤</m:t>
                    </m:r>
                    <m:r>
                      <a:rPr lang="en-US" sz="1200" b="0" i="1" dirty="0">
                        <a:solidFill>
                          <a:srgbClr val="FF0000"/>
                        </a:solidFill>
                        <a:latin typeface="Cambria Math" panose="02040503050406030204" pitchFamily="18" charset="0"/>
                      </a:rPr>
                      <m:t> </m:t>
                    </m:r>
                    <m:r>
                      <a:rPr lang="en-US" sz="1200" b="0" i="1">
                        <a:solidFill>
                          <a:srgbClr val="FF0000"/>
                        </a:solidFill>
                        <a:latin typeface="Cambria Math" panose="02040503050406030204" pitchFamily="18" charset="0"/>
                      </a:rPr>
                      <m:t>1</m:t>
                    </m:r>
                  </m:oMath>
                </a14:m>
                <a:endParaRPr lang="en-US" dirty="0"/>
              </a:p>
            </p:txBody>
          </p:sp>
        </mc:Choice>
        <mc:Fallback xmlns="">
          <p:sp>
            <p:nvSpPr>
              <p:cNvPr id="3" name="Notes Placeholder 2"/>
              <p:cNvSpPr>
                <a:spLocks noGrp="1"/>
              </p:cNvSpPr>
              <p:nvPr>
                <p:ph type="body" idx="1"/>
              </p:nvPr>
            </p:nvSpPr>
            <p:spPr/>
            <p:txBody>
              <a:bodyPr/>
              <a:lstStyle/>
              <a:p>
                <a:r>
                  <a:rPr lang="en-IN" sz="1200" b="1" dirty="0">
                    <a:solidFill>
                      <a:srgbClr val="FF0000"/>
                    </a:solidFill>
                  </a:rPr>
                  <a:t>(5, −3)</a:t>
                </a:r>
                <a:r>
                  <a:rPr lang="en-IN" sz="1200" dirty="0"/>
                  <a:t> </a:t>
                </a:r>
              </a:p>
              <a:p>
                <a:r>
                  <a:rPr lang="en-IN" sz="1200" b="1" dirty="0">
                    <a:solidFill>
                      <a:srgbClr val="FF0000"/>
                    </a:solidFill>
                  </a:rPr>
                  <a:t>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rgbClr val="FF0000"/>
                    </a:solidFill>
                    <a:latin typeface="Cambria Math" panose="02040503050406030204" pitchFamily="18" charset="0"/>
                  </a:rPr>
                  <a:t>𝟏" </a:t>
                </a:r>
                <a:r>
                  <a:rPr lang="en-IN" sz="1200" b="1" i="0" dirty="0">
                    <a:solidFill>
                      <a:srgbClr val="FF0000"/>
                    </a:solidFill>
                    <a:latin typeface="Cambria Math" panose="02040503050406030204" pitchFamily="18" charset="0"/>
                  </a:rPr>
                  <a:t>≤</a:t>
                </a:r>
                <a:r>
                  <a:rPr lang="en-US" sz="1200" b="1" i="0" dirty="0">
                    <a:solidFill>
                      <a:srgbClr val="FF0000"/>
                    </a:solidFill>
                    <a:latin typeface="Cambria Math" panose="02040503050406030204" pitchFamily="18" charset="0"/>
                  </a:rPr>
                  <a:t> </a:t>
                </a:r>
                <a:r>
                  <a:rPr lang="en-US" sz="1200" b="1" i="0">
                    <a:solidFill>
                      <a:srgbClr val="FF0000"/>
                    </a:solidFill>
                    <a:latin typeface="Cambria Math" panose="02040503050406030204" pitchFamily="18" charset="0"/>
                  </a:rPr>
                  <a:t>" 𝒙" </a:t>
                </a:r>
                <a:r>
                  <a:rPr lang="en-IN" sz="1200" b="1" i="0" dirty="0">
                    <a:solidFill>
                      <a:srgbClr val="FF0000"/>
                    </a:solidFill>
                    <a:latin typeface="Cambria Math" panose="02040503050406030204" pitchFamily="18" charset="0"/>
                  </a:rPr>
                  <a:t>≤</a:t>
                </a:r>
                <a:r>
                  <a:rPr lang="en-US" sz="1200" b="1" i="0" dirty="0">
                    <a:solidFill>
                      <a:srgbClr val="FF0000"/>
                    </a:solidFill>
                    <a:latin typeface="Cambria Math" panose="02040503050406030204" pitchFamily="18" charset="0"/>
                  </a:rPr>
                  <a:t>" </a:t>
                </a:r>
                <a:r>
                  <a:rPr lang="en-US" sz="1200" b="1" i="0">
                    <a:solidFill>
                      <a:srgbClr val="FF0000"/>
                    </a:solidFill>
                    <a:latin typeface="Cambria Math" panose="02040503050406030204" pitchFamily="18" charset="0"/>
                  </a:rPr>
                  <a:t>𝟗</a:t>
                </a:r>
                <a:endParaRPr lang="en-US" sz="1200" b="1" dirty="0">
                  <a:solidFill>
                    <a:srgbClr val="FF0000"/>
                  </a:solidFill>
                </a:endParaRPr>
              </a:p>
              <a:p>
                <a:pPr/>
                <a:r>
                  <a:rPr lang="en-US" sz="1200" b="1" i="0">
                    <a:solidFill>
                      <a:srgbClr val="FF0000"/>
                    </a:solidFill>
                    <a:latin typeface="Cambria Math" panose="02040503050406030204" pitchFamily="18" charset="0"/>
                  </a:rPr>
                  <a:t>−𝟕" </a:t>
                </a:r>
                <a:r>
                  <a:rPr lang="en-IN" sz="1200" b="1" i="0" dirty="0">
                    <a:solidFill>
                      <a:srgbClr val="FF0000"/>
                    </a:solidFill>
                    <a:latin typeface="Cambria Math" panose="02040503050406030204" pitchFamily="18" charset="0"/>
                  </a:rPr>
                  <a:t>≤</a:t>
                </a:r>
                <a:r>
                  <a:rPr lang="en-US" sz="1200" b="1" i="0" dirty="0">
                    <a:solidFill>
                      <a:srgbClr val="FF0000"/>
                    </a:solidFill>
                    <a:latin typeface="Cambria Math" panose="02040503050406030204" pitchFamily="18" charset="0"/>
                  </a:rPr>
                  <a:t> </a:t>
                </a:r>
                <a:r>
                  <a:rPr lang="en-US" sz="1200" b="1" i="0">
                    <a:solidFill>
                      <a:srgbClr val="FF0000"/>
                    </a:solidFill>
                    <a:latin typeface="Cambria Math" panose="02040503050406030204" pitchFamily="18" charset="0"/>
                  </a:rPr>
                  <a:t>" 𝒚" </a:t>
                </a:r>
                <a:r>
                  <a:rPr lang="en-IN" sz="1200" b="1" i="0" dirty="0">
                    <a:solidFill>
                      <a:srgbClr val="FF0000"/>
                    </a:solidFill>
                    <a:latin typeface="Cambria Math" panose="02040503050406030204" pitchFamily="18" charset="0"/>
                  </a:rPr>
                  <a:t>≤</a:t>
                </a:r>
                <a:r>
                  <a:rPr lang="en-US" sz="1200" b="1" i="0" dirty="0">
                    <a:solidFill>
                      <a:srgbClr val="FF0000"/>
                    </a:solidFill>
                    <a:latin typeface="Cambria Math" panose="02040503050406030204" pitchFamily="18" charset="0"/>
                  </a:rPr>
                  <a:t>" </a:t>
                </a:r>
                <a:r>
                  <a:rPr lang="en-US" sz="1200" b="1" i="0">
                    <a:solidFill>
                      <a:srgbClr val="FF0000"/>
                    </a:solidFill>
                    <a:latin typeface="Cambria Math" panose="02040503050406030204" pitchFamily="18" charset="0"/>
                  </a:rPr>
                  <a:t>𝟏</a:t>
                </a:r>
                <a:endParaRPr lang="en-IN" sz="1200" dirty="0"/>
              </a:p>
              <a:p>
                <a:endParaRPr lang="en-US" dirty="0"/>
              </a:p>
            </p:txBody>
          </p:sp>
        </mc:Fallback>
      </mc:AlternateContent>
      <p:sp>
        <p:nvSpPr>
          <p:cNvPr id="4" name="Slide Number Placeholder 3"/>
          <p:cNvSpPr>
            <a:spLocks noGrp="1"/>
          </p:cNvSpPr>
          <p:nvPr>
            <p:ph type="sldNum" sz="quarter" idx="5"/>
          </p:nvPr>
        </p:nvSpPr>
        <p:spPr/>
        <p:txBody>
          <a:bodyPr/>
          <a:lstStyle/>
          <a:p>
            <a:fld id="{30DC0D4C-FD52-4CA4-A998-31C73A5A5BDE}" type="slidenum">
              <a:rPr lang="en-US" smtClean="0"/>
              <a:t>30</a:t>
            </a:fld>
            <a:endParaRPr lang="en-US" dirty="0"/>
          </a:p>
        </p:txBody>
      </p:sp>
    </p:spTree>
    <p:extLst>
      <p:ext uri="{BB962C8B-B14F-4D97-AF65-F5344CB8AC3E}">
        <p14:creationId xmlns:p14="http://schemas.microsoft.com/office/powerpoint/2010/main" val="33413578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31</a:t>
            </a:fld>
            <a:endParaRPr lang="en-US" dirty="0"/>
          </a:p>
        </p:txBody>
      </p:sp>
    </p:spTree>
    <p:extLst>
      <p:ext uri="{BB962C8B-B14F-4D97-AF65-F5344CB8AC3E}">
        <p14:creationId xmlns:p14="http://schemas.microsoft.com/office/powerpoint/2010/main" val="1045772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3</a:t>
            </a:fld>
            <a:endParaRPr lang="en-US" dirty="0"/>
          </a:p>
        </p:txBody>
      </p:sp>
    </p:spTree>
    <p:extLst>
      <p:ext uri="{BB962C8B-B14F-4D97-AF65-F5344CB8AC3E}">
        <p14:creationId xmlns:p14="http://schemas.microsoft.com/office/powerpoint/2010/main" val="9588360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32</a:t>
            </a:fld>
            <a:endParaRPr lang="en-US" dirty="0"/>
          </a:p>
        </p:txBody>
      </p:sp>
    </p:spTree>
    <p:extLst>
      <p:ext uri="{BB962C8B-B14F-4D97-AF65-F5344CB8AC3E}">
        <p14:creationId xmlns:p14="http://schemas.microsoft.com/office/powerpoint/2010/main" val="39126157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33</a:t>
            </a:fld>
            <a:endParaRPr lang="en-US" dirty="0"/>
          </a:p>
        </p:txBody>
      </p:sp>
    </p:spTree>
    <p:extLst>
      <p:ext uri="{BB962C8B-B14F-4D97-AF65-F5344CB8AC3E}">
        <p14:creationId xmlns:p14="http://schemas.microsoft.com/office/powerpoint/2010/main" val="3185167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14:m>
                  <m:oMath xmlns:m="http://schemas.openxmlformats.org/officeDocument/2006/math">
                    <m:sSup>
                      <m:sSupPr>
                        <m:ctrlPr>
                          <a:rPr lang="en-US" sz="1200" b="1" i="1" smtClean="0">
                            <a:solidFill>
                              <a:srgbClr val="FF0000"/>
                            </a:solidFill>
                            <a:latin typeface="Cambria Math" panose="02040503050406030204" pitchFamily="18" charset="0"/>
                          </a:rPr>
                        </m:ctrlPr>
                      </m:sSupPr>
                      <m:e>
                        <m:r>
                          <a:rPr lang="en-US" sz="1200" b="1" i="1">
                            <a:solidFill>
                              <a:srgbClr val="FF0000"/>
                            </a:solidFill>
                            <a:latin typeface="Cambria Math" panose="02040503050406030204" pitchFamily="18" charset="0"/>
                          </a:rPr>
                          <m:t>(</m:t>
                        </m:r>
                        <m:r>
                          <a:rPr lang="en-US" sz="1200" b="1" i="1">
                            <a:solidFill>
                              <a:srgbClr val="FF0000"/>
                            </a:solidFill>
                            <a:latin typeface="Cambria Math" panose="02040503050406030204" pitchFamily="18" charset="0"/>
                          </a:rPr>
                          <m:t>𝒙</m:t>
                        </m:r>
                        <m:r>
                          <a:rPr lang="en-US" sz="1200" b="1" i="1" smtClean="0">
                            <a:solidFill>
                              <a:srgbClr val="FF0000"/>
                            </a:solidFill>
                            <a:latin typeface="Cambria Math" panose="02040503050406030204" pitchFamily="18" charset="0"/>
                          </a:rPr>
                          <m:t>−</m:t>
                        </m:r>
                        <m:r>
                          <a:rPr lang="en-US" sz="1200" b="1" i="1" smtClean="0">
                            <a:solidFill>
                              <a:srgbClr val="FF0000"/>
                            </a:solidFill>
                            <a:latin typeface="Cambria Math" panose="02040503050406030204" pitchFamily="18" charset="0"/>
                          </a:rPr>
                          <m:t>𝟖</m:t>
                        </m:r>
                        <m:r>
                          <a:rPr lang="en-US" sz="1200" b="1" i="1">
                            <a:solidFill>
                              <a:srgbClr val="FF0000"/>
                            </a:solidFill>
                            <a:latin typeface="Cambria Math" panose="02040503050406030204" pitchFamily="18" charset="0"/>
                          </a:rPr>
                          <m:t>)</m:t>
                        </m:r>
                      </m:e>
                      <m:sup>
                        <m:r>
                          <a:rPr lang="en-US" sz="1200" b="1" i="1">
                            <a:solidFill>
                              <a:srgbClr val="FF0000"/>
                            </a:solidFill>
                            <a:latin typeface="Cambria Math" panose="02040503050406030204" pitchFamily="18" charset="0"/>
                          </a:rPr>
                          <m:t>𝟐</m:t>
                        </m:r>
                      </m:sup>
                    </m:sSup>
                    <m:r>
                      <a:rPr lang="en-US" sz="1200" b="1" i="1" smtClean="0">
                        <a:solidFill>
                          <a:srgbClr val="FF0000"/>
                        </a:solidFill>
                        <a:latin typeface="Cambria Math" panose="02040503050406030204" pitchFamily="18" charset="0"/>
                      </a:rPr>
                      <m:t>+</m:t>
                    </m:r>
                    <m:sSup>
                      <m:sSupPr>
                        <m:ctrlPr>
                          <a:rPr lang="en-US" sz="1200" b="1" i="1">
                            <a:solidFill>
                              <a:srgbClr val="FF0000"/>
                            </a:solidFill>
                            <a:latin typeface="Cambria Math" panose="02040503050406030204" pitchFamily="18" charset="0"/>
                          </a:rPr>
                        </m:ctrlPr>
                      </m:sSupPr>
                      <m:e>
                        <m:r>
                          <a:rPr lang="en-US" sz="1200" b="1" i="1">
                            <a:solidFill>
                              <a:srgbClr val="FF0000"/>
                            </a:solidFill>
                            <a:latin typeface="Cambria Math" panose="02040503050406030204" pitchFamily="18" charset="0"/>
                          </a:rPr>
                          <m:t>(</m:t>
                        </m:r>
                        <m:r>
                          <a:rPr lang="en-US" sz="1200" b="1" i="1" smtClean="0">
                            <a:solidFill>
                              <a:srgbClr val="FF0000"/>
                            </a:solidFill>
                            <a:latin typeface="Cambria Math" panose="02040503050406030204" pitchFamily="18" charset="0"/>
                          </a:rPr>
                          <m:t>𝒚</m:t>
                        </m:r>
                        <m:r>
                          <a:rPr lang="en-US" sz="1200" b="1" i="1">
                            <a:solidFill>
                              <a:srgbClr val="FF0000"/>
                            </a:solidFill>
                            <a:latin typeface="Cambria Math" panose="02040503050406030204" pitchFamily="18" charset="0"/>
                          </a:rPr>
                          <m:t>+</m:t>
                        </m:r>
                        <m:r>
                          <a:rPr lang="en-US" sz="1200" b="1" i="1" smtClean="0">
                            <a:solidFill>
                              <a:srgbClr val="FF0000"/>
                            </a:solidFill>
                            <a:latin typeface="Cambria Math" panose="02040503050406030204" pitchFamily="18" charset="0"/>
                          </a:rPr>
                          <m:t>𝟓</m:t>
                        </m:r>
                        <m:r>
                          <a:rPr lang="en-US" sz="1200" b="1" i="1">
                            <a:solidFill>
                              <a:srgbClr val="FF0000"/>
                            </a:solidFill>
                            <a:latin typeface="Cambria Math" panose="02040503050406030204" pitchFamily="18" charset="0"/>
                          </a:rPr>
                          <m:t>)</m:t>
                        </m:r>
                      </m:e>
                      <m:sup>
                        <m:r>
                          <a:rPr lang="en-US" sz="1200" b="1" i="1">
                            <a:solidFill>
                              <a:srgbClr val="FF0000"/>
                            </a:solidFill>
                            <a:latin typeface="Cambria Math" panose="02040503050406030204" pitchFamily="18" charset="0"/>
                          </a:rPr>
                          <m:t>𝟐</m:t>
                        </m:r>
                      </m:sup>
                    </m:sSup>
                    <m:r>
                      <a:rPr lang="en-US" sz="1200" b="1" i="1" smtClean="0">
                        <a:solidFill>
                          <a:srgbClr val="FF0000"/>
                        </a:solidFill>
                        <a:latin typeface="Cambria Math" panose="02040503050406030204" pitchFamily="18" charset="0"/>
                      </a:rPr>
                      <m:t>=</m:t>
                    </m:r>
                    <m:r>
                      <a:rPr lang="en-US" sz="1200" b="1" i="1" smtClean="0">
                        <a:solidFill>
                          <a:srgbClr val="FF0000"/>
                        </a:solidFill>
                        <a:latin typeface="Cambria Math" panose="02040503050406030204" pitchFamily="18" charset="0"/>
                      </a:rPr>
                      <m:t>𝟑𝟕</m:t>
                    </m:r>
                    <m:r>
                      <a:rPr lang="en-US" sz="1200" b="1" i="1" smtClean="0">
                        <a:solidFill>
                          <a:srgbClr val="FF0000"/>
                        </a:solidFill>
                        <a:latin typeface="Cambria Math" panose="02040503050406030204" pitchFamily="18" charset="0"/>
                      </a:rPr>
                      <m:t>;</m:t>
                    </m:r>
                    <m:r>
                      <a:rPr lang="en-US" sz="1200" b="1" i="0" smtClean="0">
                        <a:solidFill>
                          <a:srgbClr val="FF0000"/>
                        </a:solidFill>
                        <a:latin typeface="Cambria Math" panose="02040503050406030204" pitchFamily="18" charset="0"/>
                      </a:rPr>
                      <m:t>𝐃</m:t>
                    </m:r>
                    <m:r>
                      <a:rPr lang="en-US" sz="1200" b="1" i="0" smtClean="0">
                        <a:solidFill>
                          <a:srgbClr val="FF0000"/>
                        </a:solidFill>
                        <a:latin typeface="Cambria Math" panose="02040503050406030204" pitchFamily="18" charset="0"/>
                      </a:rPr>
                      <m:t>:</m:t>
                    </m:r>
                    <m:d>
                      <m:dPr>
                        <m:begChr m:val="{"/>
                        <m:endChr m:val="}"/>
                        <m:ctrlPr>
                          <a:rPr lang="en-US" sz="1200" b="1" i="1" smtClean="0">
                            <a:solidFill>
                              <a:srgbClr val="FF0000"/>
                            </a:solidFill>
                            <a:latin typeface="Cambria Math" panose="02040503050406030204" pitchFamily="18" charset="0"/>
                          </a:rPr>
                        </m:ctrlPr>
                      </m:dPr>
                      <m:e>
                        <m:r>
                          <a:rPr lang="en-US" sz="1200" b="1" i="1">
                            <a:solidFill>
                              <a:srgbClr val="FF0000"/>
                            </a:solidFill>
                            <a:latin typeface="Cambria Math" panose="02040503050406030204" pitchFamily="18" charset="0"/>
                          </a:rPr>
                          <m:t>𝒙</m:t>
                        </m:r>
                        <m:r>
                          <m:rPr>
                            <m:nor/>
                          </m:rPr>
                          <a:rPr lang="en-US" sz="1200" b="1">
                            <a:solidFill>
                              <a:srgbClr val="FF0000"/>
                            </a:solidFill>
                            <a:latin typeface="Cambria Math" panose="02040503050406030204" pitchFamily="18" charset="0"/>
                          </a:rPr>
                          <m:t> </m:t>
                        </m:r>
                        <m:r>
                          <m:rPr>
                            <m:nor/>
                          </m:rPr>
                          <a:rPr lang="en-US" sz="1200" b="1" dirty="0">
                            <a:solidFill>
                              <a:srgbClr val="FF0000"/>
                            </a:solidFill>
                          </a:rPr>
                          <m:t>| </m:t>
                        </m:r>
                        <m:r>
                          <a:rPr lang="en-US" sz="1200" b="1" i="1">
                            <a:solidFill>
                              <a:srgbClr val="FF0000"/>
                            </a:solidFill>
                            <a:latin typeface="Cambria Math" panose="02040503050406030204" pitchFamily="18" charset="0"/>
                          </a:rPr>
                          <m:t>𝟖</m:t>
                        </m:r>
                        <m:r>
                          <a:rPr lang="en-US" sz="1200" b="1" i="1">
                            <a:solidFill>
                              <a:srgbClr val="FF0000"/>
                            </a:solidFill>
                            <a:latin typeface="Cambria Math" panose="02040503050406030204" pitchFamily="18" charset="0"/>
                          </a:rPr>
                          <m:t>−</m:t>
                        </m:r>
                        <m:rad>
                          <m:radPr>
                            <m:degHide m:val="on"/>
                            <m:ctrlPr>
                              <a:rPr lang="en-US" sz="1200" b="1" i="1">
                                <a:solidFill>
                                  <a:srgbClr val="FF0000"/>
                                </a:solidFill>
                                <a:latin typeface="Cambria Math" panose="02040503050406030204" pitchFamily="18" charset="0"/>
                              </a:rPr>
                            </m:ctrlPr>
                          </m:radPr>
                          <m:deg/>
                          <m:e>
                            <m:r>
                              <a:rPr lang="en-US" sz="1200" b="1" i="1">
                                <a:solidFill>
                                  <a:srgbClr val="FF0000"/>
                                </a:solidFill>
                                <a:latin typeface="Cambria Math" panose="02040503050406030204" pitchFamily="18" charset="0"/>
                              </a:rPr>
                              <m:t>𝟑𝟕</m:t>
                            </m:r>
                          </m:e>
                        </m:rad>
                        <m:r>
                          <m:rPr>
                            <m:nor/>
                          </m:rPr>
                          <a:rPr lang="en-US" sz="1200" b="1">
                            <a:solidFill>
                              <a:srgbClr val="FF0000"/>
                            </a:solidFill>
                            <a:latin typeface="Cambria Math" panose="02040503050406030204" pitchFamily="18" charset="0"/>
                          </a:rPr>
                          <m:t> </m:t>
                        </m:r>
                        <m:r>
                          <m:rPr>
                            <m:nor/>
                          </m:rPr>
                          <a:rPr lang="en-US" sz="1200" b="1" dirty="0">
                            <a:solidFill>
                              <a:srgbClr val="FF0000"/>
                            </a:solidFill>
                          </a:rPr>
                          <m:t>≤ </m:t>
                        </m:r>
                        <m:r>
                          <a:rPr lang="en-US" sz="1200" b="1" i="1">
                            <a:solidFill>
                              <a:srgbClr val="FF0000"/>
                            </a:solidFill>
                            <a:latin typeface="Cambria Math" panose="02040503050406030204" pitchFamily="18" charset="0"/>
                          </a:rPr>
                          <m:t>𝒙</m:t>
                        </m:r>
                        <m:r>
                          <m:rPr>
                            <m:nor/>
                          </m:rPr>
                          <a:rPr lang="en-US" sz="1200" b="1">
                            <a:solidFill>
                              <a:srgbClr val="FF0000"/>
                            </a:solidFill>
                            <a:latin typeface="Cambria Math" panose="02040503050406030204" pitchFamily="18" charset="0"/>
                          </a:rPr>
                          <m:t> </m:t>
                        </m:r>
                        <m:r>
                          <m:rPr>
                            <m:nor/>
                          </m:rPr>
                          <a:rPr lang="en-US" sz="1200" b="1" dirty="0">
                            <a:solidFill>
                              <a:srgbClr val="FF0000"/>
                            </a:solidFill>
                          </a:rPr>
                          <m:t>≤ </m:t>
                        </m:r>
                        <m:r>
                          <a:rPr lang="en-US" sz="1200" b="1" i="1">
                            <a:solidFill>
                              <a:srgbClr val="FF0000"/>
                            </a:solidFill>
                            <a:latin typeface="Cambria Math" panose="02040503050406030204" pitchFamily="18" charset="0"/>
                          </a:rPr>
                          <m:t>𝟖</m:t>
                        </m:r>
                        <m:r>
                          <a:rPr lang="en-US" sz="1200" b="1" i="1">
                            <a:solidFill>
                              <a:srgbClr val="FF0000"/>
                            </a:solidFill>
                            <a:latin typeface="Cambria Math" panose="02040503050406030204" pitchFamily="18" charset="0"/>
                          </a:rPr>
                          <m:t>+</m:t>
                        </m:r>
                        <m:r>
                          <m:rPr>
                            <m:nor/>
                          </m:rPr>
                          <a:rPr lang="en-US" sz="1200" b="1" i="1" dirty="0">
                            <a:solidFill>
                              <a:srgbClr val="FF0000"/>
                            </a:solidFill>
                          </a:rPr>
                          <m:t> </m:t>
                        </m:r>
                        <m:rad>
                          <m:radPr>
                            <m:degHide m:val="on"/>
                            <m:ctrlPr>
                              <a:rPr lang="en-US" sz="1200" b="1" i="1">
                                <a:solidFill>
                                  <a:srgbClr val="FF0000"/>
                                </a:solidFill>
                                <a:latin typeface="Cambria Math" panose="02040503050406030204" pitchFamily="18" charset="0"/>
                              </a:rPr>
                            </m:ctrlPr>
                          </m:radPr>
                          <m:deg/>
                          <m:e>
                            <m:r>
                              <a:rPr lang="en-US" sz="1200" b="1" i="1">
                                <a:solidFill>
                                  <a:srgbClr val="FF0000"/>
                                </a:solidFill>
                                <a:latin typeface="Cambria Math" panose="02040503050406030204" pitchFamily="18" charset="0"/>
                              </a:rPr>
                              <m:t>𝟑𝟕</m:t>
                            </m:r>
                          </m:e>
                        </m:rad>
                      </m:e>
                    </m:d>
                    <m:r>
                      <a:rPr lang="en-US" sz="1200" b="1" i="1" smtClean="0">
                        <a:solidFill>
                          <a:srgbClr val="FF0000"/>
                        </a:solidFill>
                        <a:latin typeface="Cambria Math" panose="02040503050406030204" pitchFamily="18" charset="0"/>
                      </a:rPr>
                      <m:t> ,</m:t>
                    </m:r>
                    <m:r>
                      <a:rPr lang="en-US" sz="1200" b="1" i="0" smtClean="0">
                        <a:solidFill>
                          <a:srgbClr val="FF0000"/>
                        </a:solidFill>
                        <a:latin typeface="Cambria Math" panose="02040503050406030204" pitchFamily="18" charset="0"/>
                      </a:rPr>
                      <m:t>𝐑</m:t>
                    </m:r>
                    <m:r>
                      <a:rPr lang="en-US" sz="1200" b="1" i="0" smtClean="0">
                        <a:solidFill>
                          <a:srgbClr val="FF0000"/>
                        </a:solidFill>
                        <a:latin typeface="Cambria Math" panose="02040503050406030204" pitchFamily="18" charset="0"/>
                      </a:rPr>
                      <m:t>:</m:t>
                    </m:r>
                    <m:d>
                      <m:dPr>
                        <m:begChr m:val="{"/>
                        <m:endChr m:val="}"/>
                        <m:ctrlPr>
                          <a:rPr lang="en-US" sz="1200" b="1" i="1" smtClean="0">
                            <a:solidFill>
                              <a:srgbClr val="FF0000"/>
                            </a:solidFill>
                            <a:latin typeface="Cambria Math" panose="02040503050406030204" pitchFamily="18" charset="0"/>
                          </a:rPr>
                        </m:ctrlPr>
                      </m:dPr>
                      <m:e>
                        <m:r>
                          <a:rPr lang="en-US" sz="1200" b="1" i="1" smtClean="0">
                            <a:solidFill>
                              <a:srgbClr val="FF0000"/>
                            </a:solidFill>
                            <a:latin typeface="Cambria Math" panose="02040503050406030204" pitchFamily="18" charset="0"/>
                          </a:rPr>
                          <m:t>𝒚</m:t>
                        </m:r>
                        <m:r>
                          <m:rPr>
                            <m:nor/>
                          </m:rPr>
                          <a:rPr lang="en-US" sz="1200" b="1" i="0" smtClean="0">
                            <a:solidFill>
                              <a:srgbClr val="FF0000"/>
                            </a:solidFill>
                            <a:latin typeface="Cambria Math" panose="02040503050406030204" pitchFamily="18" charset="0"/>
                          </a:rPr>
                          <m:t> </m:t>
                        </m:r>
                        <m:r>
                          <m:rPr>
                            <m:nor/>
                          </m:rPr>
                          <a:rPr lang="en-US" sz="1200" b="1" dirty="0">
                            <a:solidFill>
                              <a:srgbClr val="FF0000"/>
                            </a:solidFill>
                          </a:rPr>
                          <m:t>|</m:t>
                        </m:r>
                        <m:r>
                          <a:rPr lang="en-US" sz="1200" b="1" i="1" smtClean="0">
                            <a:solidFill>
                              <a:srgbClr val="FF0000"/>
                            </a:solidFill>
                            <a:latin typeface="Cambria Math" panose="02040503050406030204" pitchFamily="18" charset="0"/>
                          </a:rPr>
                          <m:t>−</m:t>
                        </m:r>
                        <m:r>
                          <a:rPr lang="en-US" sz="1200" b="1" i="1" smtClean="0">
                            <a:solidFill>
                              <a:srgbClr val="FF0000"/>
                            </a:solidFill>
                            <a:latin typeface="Cambria Math" panose="02040503050406030204" pitchFamily="18" charset="0"/>
                          </a:rPr>
                          <m:t>𝟓</m:t>
                        </m:r>
                        <m:r>
                          <a:rPr lang="en-US" sz="1200" b="1" i="1" smtClean="0">
                            <a:solidFill>
                              <a:srgbClr val="FF0000"/>
                            </a:solidFill>
                            <a:latin typeface="Cambria Math" panose="02040503050406030204" pitchFamily="18" charset="0"/>
                          </a:rPr>
                          <m:t>−</m:t>
                        </m:r>
                        <m:rad>
                          <m:radPr>
                            <m:degHide m:val="on"/>
                            <m:ctrlPr>
                              <a:rPr lang="en-US" sz="1200" b="1" i="1">
                                <a:solidFill>
                                  <a:srgbClr val="FF0000"/>
                                </a:solidFill>
                                <a:latin typeface="Cambria Math" panose="02040503050406030204" pitchFamily="18" charset="0"/>
                              </a:rPr>
                            </m:ctrlPr>
                          </m:radPr>
                          <m:deg/>
                          <m:e>
                            <m:r>
                              <a:rPr lang="en-US" sz="1200" b="1" i="1">
                                <a:solidFill>
                                  <a:srgbClr val="FF0000"/>
                                </a:solidFill>
                                <a:latin typeface="Cambria Math" panose="02040503050406030204" pitchFamily="18" charset="0"/>
                              </a:rPr>
                              <m:t>𝟑𝟕</m:t>
                            </m:r>
                          </m:e>
                        </m:rad>
                        <m:r>
                          <m:rPr>
                            <m:nor/>
                          </m:rPr>
                          <a:rPr lang="en-US" sz="1200" b="1" i="0" smtClean="0">
                            <a:solidFill>
                              <a:srgbClr val="FF0000"/>
                            </a:solidFill>
                            <a:latin typeface="Cambria Math" panose="02040503050406030204" pitchFamily="18" charset="0"/>
                          </a:rPr>
                          <m:t> </m:t>
                        </m:r>
                        <m:r>
                          <m:rPr>
                            <m:nor/>
                          </m:rPr>
                          <a:rPr lang="en-US" sz="1200" b="1" dirty="0">
                            <a:solidFill>
                              <a:srgbClr val="FF0000"/>
                            </a:solidFill>
                          </a:rPr>
                          <m:t>≤</m:t>
                        </m:r>
                        <m:r>
                          <a:rPr lang="en-US" sz="1200" b="1" i="1" dirty="0" smtClean="0">
                            <a:solidFill>
                              <a:srgbClr val="FF0000"/>
                            </a:solidFill>
                            <a:latin typeface="Cambria Math" panose="02040503050406030204" pitchFamily="18" charset="0"/>
                          </a:rPr>
                          <m:t> </m:t>
                        </m:r>
                        <m:r>
                          <a:rPr lang="en-US" sz="1200" b="1" i="1" smtClean="0">
                            <a:solidFill>
                              <a:srgbClr val="FF0000"/>
                            </a:solidFill>
                            <a:latin typeface="Cambria Math" panose="02040503050406030204" pitchFamily="18" charset="0"/>
                          </a:rPr>
                          <m:t>𝒚</m:t>
                        </m:r>
                        <m:r>
                          <a:rPr lang="en-US" sz="1200" b="1" i="1" smtClean="0">
                            <a:solidFill>
                              <a:srgbClr val="FF0000"/>
                            </a:solidFill>
                            <a:latin typeface="Cambria Math" panose="02040503050406030204" pitchFamily="18" charset="0"/>
                          </a:rPr>
                          <m:t> </m:t>
                        </m:r>
                        <m:r>
                          <m:rPr>
                            <m:nor/>
                          </m:rPr>
                          <a:rPr lang="en-US" sz="1200" b="1" dirty="0">
                            <a:solidFill>
                              <a:srgbClr val="FF0000"/>
                            </a:solidFill>
                          </a:rPr>
                          <m:t>≤</m:t>
                        </m:r>
                        <m:r>
                          <m:rPr>
                            <m:nor/>
                          </m:rPr>
                          <a:rPr lang="en-US" sz="1200" b="1" i="0" dirty="0" smtClean="0">
                            <a:solidFill>
                              <a:srgbClr val="FF0000"/>
                            </a:solidFill>
                          </a:rPr>
                          <m:t> </m:t>
                        </m:r>
                        <m:r>
                          <a:rPr lang="en-US" sz="1200" b="1" i="1" smtClean="0">
                            <a:solidFill>
                              <a:srgbClr val="FF0000"/>
                            </a:solidFill>
                            <a:latin typeface="Cambria Math" panose="02040503050406030204" pitchFamily="18" charset="0"/>
                          </a:rPr>
                          <m:t>−</m:t>
                        </m:r>
                        <m:r>
                          <a:rPr lang="en-US" sz="1200" b="1" i="1" smtClean="0">
                            <a:solidFill>
                              <a:srgbClr val="FF0000"/>
                            </a:solidFill>
                            <a:latin typeface="Cambria Math" panose="02040503050406030204" pitchFamily="18" charset="0"/>
                          </a:rPr>
                          <m:t>𝟓</m:t>
                        </m:r>
                        <m:r>
                          <a:rPr lang="en-US" sz="1200" b="1" i="1" smtClean="0">
                            <a:solidFill>
                              <a:srgbClr val="FF0000"/>
                            </a:solidFill>
                            <a:latin typeface="Cambria Math" panose="02040503050406030204" pitchFamily="18" charset="0"/>
                          </a:rPr>
                          <m:t>+</m:t>
                        </m:r>
                        <m:rad>
                          <m:radPr>
                            <m:degHide m:val="on"/>
                            <m:ctrlPr>
                              <a:rPr lang="en-US" sz="1200" b="1" i="1">
                                <a:solidFill>
                                  <a:srgbClr val="FF0000"/>
                                </a:solidFill>
                                <a:latin typeface="Cambria Math" panose="02040503050406030204" pitchFamily="18" charset="0"/>
                              </a:rPr>
                            </m:ctrlPr>
                          </m:radPr>
                          <m:deg/>
                          <m:e>
                            <m:r>
                              <a:rPr lang="en-US" sz="1200" b="1" i="1">
                                <a:solidFill>
                                  <a:srgbClr val="FF0000"/>
                                </a:solidFill>
                                <a:latin typeface="Cambria Math" panose="02040503050406030204" pitchFamily="18" charset="0"/>
                              </a:rPr>
                              <m:t>𝟑𝟕</m:t>
                            </m:r>
                          </m:e>
                        </m:rad>
                      </m:e>
                    </m:d>
                    <m:r>
                      <a:rPr lang="en-US" sz="1200" b="1" i="1" smtClean="0">
                        <a:solidFill>
                          <a:srgbClr val="FF0000"/>
                        </a:solidFill>
                        <a:latin typeface="Cambria Math" panose="02040503050406030204" pitchFamily="18" charset="0"/>
                      </a:rPr>
                      <m:t>; </m:t>
                    </m:r>
                  </m:oMath>
                </a14:m>
                <a:r>
                  <a:rPr lang="en-IN" sz="1200" b="1" dirty="0">
                    <a:solidFill>
                      <a:srgbClr val="FF0000"/>
                    </a:solidFill>
                  </a:rPr>
                  <a:t>The domain and range represent the horizontal and vertical boundaries, respectively, of the circle when it is graphed on the nautical chart.</a:t>
                </a:r>
              </a:p>
            </p:txBody>
          </p:sp>
        </mc:Choice>
        <mc:Fallback xmlns="">
          <p:sp>
            <p:nvSpPr>
              <p:cNvPr id="3" name="Notes Placeholder 2"/>
              <p:cNvSpPr>
                <a:spLocks noGrp="1"/>
              </p:cNvSpPr>
              <p:nvPr>
                <p:ph type="body" idx="1"/>
              </p:nvPr>
            </p:nvSpPr>
            <p:spPr/>
            <p:txBody>
              <a:bodyPr/>
              <a:lstStyle/>
              <a:p>
                <a:r>
                  <a:rPr lang="en-US" sz="1200" b="1" i="0">
                    <a:solidFill>
                      <a:srgbClr val="FF0000"/>
                    </a:solidFill>
                    <a:latin typeface="Cambria Math" panose="02040503050406030204" pitchFamily="18" charset="0"/>
                  </a:rPr>
                  <a:t>〖(𝒙−𝟖)〗^𝟐+〖(𝒚+𝟓)〗^𝟐=𝟑𝟕;𝐃:{𝒙" </a:t>
                </a:r>
                <a:r>
                  <a:rPr lang="en-US" sz="1200" b="1" i="0" dirty="0">
                    <a:solidFill>
                      <a:srgbClr val="FF0000"/>
                    </a:solidFill>
                  </a:rPr>
                  <a:t>| </a:t>
                </a:r>
                <a:r>
                  <a:rPr lang="en-US" sz="1200" b="1" i="0">
                    <a:solidFill>
                      <a:srgbClr val="FF0000"/>
                    </a:solidFill>
                    <a:latin typeface="Cambria Math" panose="02040503050406030204" pitchFamily="18" charset="0"/>
                  </a:rPr>
                  <a:t>" 𝟖−√𝟑𝟕 " </a:t>
                </a:r>
                <a:r>
                  <a:rPr lang="en-US" sz="1200" b="1" i="0" dirty="0">
                    <a:solidFill>
                      <a:srgbClr val="FF0000"/>
                    </a:solidFill>
                  </a:rPr>
                  <a:t>≤ </a:t>
                </a:r>
                <a:r>
                  <a:rPr lang="en-US" sz="1200" b="1" i="0">
                    <a:solidFill>
                      <a:srgbClr val="FF0000"/>
                    </a:solidFill>
                    <a:latin typeface="Cambria Math" panose="02040503050406030204" pitchFamily="18" charset="0"/>
                  </a:rPr>
                  <a:t>" 𝒙" </a:t>
                </a:r>
                <a:r>
                  <a:rPr lang="en-US" sz="1200" b="1" i="0" dirty="0">
                    <a:solidFill>
                      <a:srgbClr val="FF0000"/>
                    </a:solidFill>
                  </a:rPr>
                  <a:t>≤ </a:t>
                </a:r>
                <a:r>
                  <a:rPr lang="en-US" sz="1200" b="1" i="0">
                    <a:solidFill>
                      <a:srgbClr val="FF0000"/>
                    </a:solidFill>
                    <a:latin typeface="Cambria Math" panose="02040503050406030204" pitchFamily="18" charset="0"/>
                  </a:rPr>
                  <a:t>" 𝟖+</a:t>
                </a:r>
                <a:r>
                  <a:rPr lang="en-US" sz="1200" b="1" i="0" dirty="0">
                    <a:solidFill>
                      <a:srgbClr val="FF0000"/>
                    </a:solidFill>
                    <a:latin typeface="Cambria Math" panose="02040503050406030204" pitchFamily="18" charset="0"/>
                  </a:rPr>
                  <a:t>"</a:t>
                </a:r>
                <a:r>
                  <a:rPr lang="en-US" sz="1200" b="1" i="0" dirty="0">
                    <a:solidFill>
                      <a:srgbClr val="FF0000"/>
                    </a:solidFill>
                  </a:rPr>
                  <a:t> </a:t>
                </a:r>
                <a:r>
                  <a:rPr lang="en-US" sz="1200" b="1" i="0">
                    <a:solidFill>
                      <a:srgbClr val="FF0000"/>
                    </a:solidFill>
                    <a:latin typeface="Cambria Math" panose="02040503050406030204" pitchFamily="18" charset="0"/>
                  </a:rPr>
                  <a:t>" √𝟑𝟕}  ,𝐑:{𝒚" </a:t>
                </a:r>
                <a:r>
                  <a:rPr lang="en-US" sz="1200" b="1" i="0" dirty="0">
                    <a:solidFill>
                      <a:srgbClr val="FF0000"/>
                    </a:solidFill>
                  </a:rPr>
                  <a:t>|</a:t>
                </a:r>
                <a:r>
                  <a:rPr lang="en-US" sz="1200" b="1" i="0">
                    <a:solidFill>
                      <a:srgbClr val="FF0000"/>
                    </a:solidFill>
                    <a:latin typeface="Cambria Math" panose="02040503050406030204" pitchFamily="18" charset="0"/>
                  </a:rPr>
                  <a:t>" −𝟓−√𝟑𝟕 " </a:t>
                </a:r>
                <a:r>
                  <a:rPr lang="en-US" sz="1200" b="1" i="0" dirty="0">
                    <a:solidFill>
                      <a:srgbClr val="FF0000"/>
                    </a:solidFill>
                  </a:rPr>
                  <a:t>≤</a:t>
                </a:r>
                <a:r>
                  <a:rPr lang="en-US" sz="1200" b="1" i="0" dirty="0">
                    <a:solidFill>
                      <a:srgbClr val="FF0000"/>
                    </a:solidFill>
                    <a:latin typeface="Cambria Math" panose="02040503050406030204" pitchFamily="18" charset="0"/>
                  </a:rPr>
                  <a:t>"  </a:t>
                </a:r>
                <a:r>
                  <a:rPr lang="en-US" sz="1200" b="1" i="0">
                    <a:solidFill>
                      <a:srgbClr val="FF0000"/>
                    </a:solidFill>
                    <a:latin typeface="Cambria Math" panose="02040503050406030204" pitchFamily="18" charset="0"/>
                  </a:rPr>
                  <a:t>𝒚 </a:t>
                </a:r>
                <a:r>
                  <a:rPr lang="en-US" sz="1200" b="1" i="0" dirty="0">
                    <a:solidFill>
                      <a:srgbClr val="FF0000"/>
                    </a:solidFill>
                    <a:latin typeface="Cambria Math" panose="02040503050406030204" pitchFamily="18" charset="0"/>
                  </a:rPr>
                  <a:t>"</a:t>
                </a:r>
                <a:r>
                  <a:rPr lang="en-US" sz="1200" b="1" i="0" dirty="0">
                    <a:solidFill>
                      <a:srgbClr val="FF0000"/>
                    </a:solidFill>
                  </a:rPr>
                  <a:t>≤ </a:t>
                </a:r>
                <a:r>
                  <a:rPr lang="en-US" sz="1200" b="1" i="0">
                    <a:solidFill>
                      <a:srgbClr val="FF0000"/>
                    </a:solidFill>
                    <a:latin typeface="Cambria Math" panose="02040503050406030204" pitchFamily="18" charset="0"/>
                  </a:rPr>
                  <a:t>" −𝟓+√𝟑𝟕}; </a:t>
                </a:r>
                <a:r>
                  <a:rPr lang="en-IN" sz="1200" b="1" dirty="0">
                    <a:solidFill>
                      <a:srgbClr val="FF0000"/>
                    </a:solidFill>
                  </a:rPr>
                  <a:t>The domain and range represent the horizontal and vertical boundaries, respectively, of the circle when it is graphed on the nautical chart.</a:t>
                </a:r>
              </a:p>
            </p:txBody>
          </p:sp>
        </mc:Fallback>
      </mc:AlternateContent>
      <p:sp>
        <p:nvSpPr>
          <p:cNvPr id="4" name="Slide Number Placeholder 3"/>
          <p:cNvSpPr>
            <a:spLocks noGrp="1"/>
          </p:cNvSpPr>
          <p:nvPr>
            <p:ph type="sldNum" sz="quarter" idx="5"/>
          </p:nvPr>
        </p:nvSpPr>
        <p:spPr/>
        <p:txBody>
          <a:bodyPr/>
          <a:lstStyle/>
          <a:p>
            <a:fld id="{30DC0D4C-FD52-4CA4-A998-31C73A5A5BDE}" type="slidenum">
              <a:rPr lang="en-US" smtClean="0"/>
              <a:t>34</a:t>
            </a:fld>
            <a:endParaRPr lang="en-US" dirty="0"/>
          </a:p>
        </p:txBody>
      </p:sp>
    </p:spTree>
    <p:extLst>
      <p:ext uri="{BB962C8B-B14F-4D97-AF65-F5344CB8AC3E}">
        <p14:creationId xmlns:p14="http://schemas.microsoft.com/office/powerpoint/2010/main" val="31757761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35</a:t>
            </a:fld>
            <a:endParaRPr lang="en-US" dirty="0"/>
          </a:p>
        </p:txBody>
      </p:sp>
    </p:spTree>
    <p:extLst>
      <p:ext uri="{BB962C8B-B14F-4D97-AF65-F5344CB8AC3E}">
        <p14:creationId xmlns:p14="http://schemas.microsoft.com/office/powerpoint/2010/main" val="28388305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36</a:t>
            </a:fld>
            <a:endParaRPr lang="en-US" dirty="0"/>
          </a:p>
        </p:txBody>
      </p:sp>
    </p:spTree>
    <p:extLst>
      <p:ext uri="{BB962C8B-B14F-4D97-AF65-F5344CB8AC3E}">
        <p14:creationId xmlns:p14="http://schemas.microsoft.com/office/powerpoint/2010/main" val="13268042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37</a:t>
            </a:fld>
            <a:endParaRPr lang="en-US" dirty="0"/>
          </a:p>
        </p:txBody>
      </p:sp>
    </p:spTree>
    <p:extLst>
      <p:ext uri="{BB962C8B-B14F-4D97-AF65-F5344CB8AC3E}">
        <p14:creationId xmlns:p14="http://schemas.microsoft.com/office/powerpoint/2010/main" val="4373427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38</a:t>
            </a:fld>
            <a:endParaRPr lang="en-US" dirty="0"/>
          </a:p>
        </p:txBody>
      </p:sp>
    </p:spTree>
    <p:extLst>
      <p:ext uri="{BB962C8B-B14F-4D97-AF65-F5344CB8AC3E}">
        <p14:creationId xmlns:p14="http://schemas.microsoft.com/office/powerpoint/2010/main" val="42856164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39</a:t>
            </a:fld>
            <a:endParaRPr lang="en-US" dirty="0"/>
          </a:p>
        </p:txBody>
      </p:sp>
    </p:spTree>
    <p:extLst>
      <p:ext uri="{BB962C8B-B14F-4D97-AF65-F5344CB8AC3E}">
        <p14:creationId xmlns:p14="http://schemas.microsoft.com/office/powerpoint/2010/main" val="14523110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40</a:t>
            </a:fld>
            <a:endParaRPr lang="en-US" dirty="0"/>
          </a:p>
        </p:txBody>
      </p:sp>
    </p:spTree>
    <p:extLst>
      <p:ext uri="{BB962C8B-B14F-4D97-AF65-F5344CB8AC3E}">
        <p14:creationId xmlns:p14="http://schemas.microsoft.com/office/powerpoint/2010/main" val="21346489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41</a:t>
            </a:fld>
            <a:endParaRPr lang="en-US" dirty="0"/>
          </a:p>
        </p:txBody>
      </p:sp>
    </p:spTree>
    <p:extLst>
      <p:ext uri="{BB962C8B-B14F-4D97-AF65-F5344CB8AC3E}">
        <p14:creationId xmlns:p14="http://schemas.microsoft.com/office/powerpoint/2010/main" val="3021730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dirty="0">
                <a:solidFill>
                  <a:srgbClr val="FF0000"/>
                </a:solidFill>
              </a:rPr>
              <a:t>not within</a:t>
            </a:r>
            <a:endParaRPr lang="en-US" sz="1200" b="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dirty="0">
                <a:solidFill>
                  <a:srgbClr val="FF0000"/>
                </a:solidFill>
              </a:rPr>
              <a:t>within</a:t>
            </a:r>
            <a:endParaRPr lang="en-US" sz="1200" b="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dirty="0">
                <a:solidFill>
                  <a:srgbClr val="FF0000"/>
                </a:solidFill>
              </a:rPr>
              <a:t>exactly 5 units away</a:t>
            </a:r>
            <a:endParaRPr lang="en-US" sz="1200" b="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dirty="0">
                <a:solidFill>
                  <a:srgbClr val="FF0000"/>
                </a:solidFill>
              </a:rPr>
              <a:t>not within</a:t>
            </a:r>
            <a:endParaRPr lang="en-US" sz="1200" b="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dirty="0">
                <a:solidFill>
                  <a:srgbClr val="FF0000"/>
                </a:solidFill>
              </a:rPr>
              <a:t>within</a:t>
            </a:r>
            <a:endParaRPr lang="en-US" sz="1200" b="0" dirty="0">
              <a:solidFill>
                <a:srgbClr val="FF0000"/>
              </a:solidFill>
            </a:endParaRPr>
          </a:p>
          <a:p>
            <a:endParaRPr lang="en-US" b="0" dirty="0"/>
          </a:p>
          <a:p>
            <a:endParaRPr lang="en-US" b="0" dirty="0"/>
          </a:p>
        </p:txBody>
      </p:sp>
      <p:sp>
        <p:nvSpPr>
          <p:cNvPr id="4" name="Slide Number Placeholder 3"/>
          <p:cNvSpPr>
            <a:spLocks noGrp="1"/>
          </p:cNvSpPr>
          <p:nvPr>
            <p:ph type="sldNum" sz="quarter" idx="5"/>
          </p:nvPr>
        </p:nvSpPr>
        <p:spPr/>
        <p:txBody>
          <a:bodyPr/>
          <a:lstStyle/>
          <a:p>
            <a:fld id="{30DC0D4C-FD52-4CA4-A998-31C73A5A5BDE}" type="slidenum">
              <a:rPr lang="en-US" smtClean="0"/>
              <a:t>4</a:t>
            </a:fld>
            <a:endParaRPr lang="en-US" dirty="0"/>
          </a:p>
        </p:txBody>
      </p:sp>
    </p:spTree>
    <p:extLst>
      <p:ext uri="{BB962C8B-B14F-4D97-AF65-F5344CB8AC3E}">
        <p14:creationId xmlns:p14="http://schemas.microsoft.com/office/powerpoint/2010/main" val="23620092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42</a:t>
            </a:fld>
            <a:endParaRPr lang="en-US" dirty="0"/>
          </a:p>
        </p:txBody>
      </p:sp>
    </p:spTree>
    <p:extLst>
      <p:ext uri="{BB962C8B-B14F-4D97-AF65-F5344CB8AC3E}">
        <p14:creationId xmlns:p14="http://schemas.microsoft.com/office/powerpoint/2010/main" val="26020274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43</a:t>
            </a:fld>
            <a:endParaRPr lang="en-US" dirty="0"/>
          </a:p>
        </p:txBody>
      </p:sp>
    </p:spTree>
    <p:extLst>
      <p:ext uri="{BB962C8B-B14F-4D97-AF65-F5344CB8AC3E}">
        <p14:creationId xmlns:p14="http://schemas.microsoft.com/office/powerpoint/2010/main" val="12317797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44</a:t>
            </a:fld>
            <a:endParaRPr lang="en-US" dirty="0"/>
          </a:p>
        </p:txBody>
      </p:sp>
    </p:spTree>
    <p:extLst>
      <p:ext uri="{BB962C8B-B14F-4D97-AF65-F5344CB8AC3E}">
        <p14:creationId xmlns:p14="http://schemas.microsoft.com/office/powerpoint/2010/main" val="36390681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45</a:t>
            </a:fld>
            <a:endParaRPr lang="en-US" dirty="0"/>
          </a:p>
        </p:txBody>
      </p:sp>
    </p:spTree>
    <p:extLst>
      <p:ext uri="{BB962C8B-B14F-4D97-AF65-F5344CB8AC3E}">
        <p14:creationId xmlns:p14="http://schemas.microsoft.com/office/powerpoint/2010/main" val="21571271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spcBef>
                    <a:spcPts val="1500"/>
                  </a:spcBef>
                </a:pPr>
                <a:r>
                  <a:rPr lang="en-IN" sz="1200" dirty="0">
                    <a:solidFill>
                      <a:srgbClr val="FF0000"/>
                    </a:solidFill>
                  </a:rPr>
                  <a:t>Point of tangency: </a:t>
                </a:r>
                <a:r>
                  <a:rPr lang="en-US" sz="1200" dirty="0">
                    <a:solidFill>
                      <a:srgbClr val="FF0000"/>
                    </a:solidFill>
                  </a:rPr>
                  <a:t>(1, −2)</a:t>
                </a:r>
                <a:endParaRPr lang="en-IN" sz="1200" dirty="0">
                  <a:solidFill>
                    <a:srgbClr val="FF0000"/>
                  </a:solidFill>
                </a:endParaRPr>
              </a:p>
              <a:p>
                <a:pPr>
                  <a:spcBef>
                    <a:spcPts val="1500"/>
                  </a:spcBef>
                </a:pPr>
                <a:r>
                  <a:rPr lang="en-IN" sz="1200" dirty="0">
                    <a:solidFill>
                      <a:srgbClr val="FF0000"/>
                    </a:solidFill>
                  </a:rPr>
                  <a:t>Point of tangency of parallel tangent line: </a:t>
                </a:r>
                <a:r>
                  <a:rPr lang="en-US" sz="1200" dirty="0">
                    <a:solidFill>
                      <a:srgbClr val="FF0000"/>
                    </a:solidFill>
                  </a:rPr>
                  <a:t>(7, 4)</a:t>
                </a:r>
                <a:r>
                  <a:rPr lang="en-IN" sz="1200" dirty="0">
                    <a:solidFill>
                      <a:srgbClr val="FF0000"/>
                    </a:solidFill>
                  </a:rPr>
                  <a:t> </a:t>
                </a:r>
              </a:p>
              <a:p>
                <a:pPr>
                  <a:spcBef>
                    <a:spcPts val="1500"/>
                  </a:spcBef>
                </a:pPr>
                <a:r>
                  <a:rPr lang="en-IN" sz="1200" dirty="0">
                    <a:solidFill>
                      <a:srgbClr val="FF0000"/>
                    </a:solidFill>
                  </a:rPr>
                  <a:t>Equation of parallel tangent line: </a:t>
                </a:r>
                <a14:m>
                  <m:oMath xmlns:m="http://schemas.openxmlformats.org/officeDocument/2006/math">
                    <m:r>
                      <a:rPr lang="en-US" sz="1200" b="0" i="1" smtClean="0">
                        <a:solidFill>
                          <a:srgbClr val="FF0000"/>
                        </a:solidFill>
                        <a:latin typeface="Cambria Math" panose="02040503050406030204" pitchFamily="18" charset="0"/>
                      </a:rPr>
                      <m:t>𝑦</m:t>
                    </m:r>
                    <m:r>
                      <a:rPr lang="en-US" sz="1200" b="0" i="1" smtClean="0">
                        <a:solidFill>
                          <a:srgbClr val="FF0000"/>
                        </a:solidFill>
                        <a:latin typeface="Cambria Math" panose="02040503050406030204" pitchFamily="18" charset="0"/>
                      </a:rPr>
                      <m:t>=−</m:t>
                    </m:r>
                    <m:r>
                      <a:rPr lang="en-US" sz="1200" b="0" i="1" smtClean="0">
                        <a:solidFill>
                          <a:srgbClr val="FF0000"/>
                        </a:solidFill>
                        <a:latin typeface="Cambria Math" panose="02040503050406030204" pitchFamily="18" charset="0"/>
                      </a:rPr>
                      <m:t>𝑥</m:t>
                    </m:r>
                    <m:r>
                      <a:rPr lang="en-US" sz="1200" b="0" i="1" smtClean="0">
                        <a:solidFill>
                          <a:srgbClr val="FF0000"/>
                        </a:solidFill>
                        <a:latin typeface="Cambria Math" panose="02040503050406030204" pitchFamily="18" charset="0"/>
                      </a:rPr>
                      <m:t>+11</m:t>
                    </m:r>
                  </m:oMath>
                </a14:m>
                <a:endParaRPr lang="en-US" dirty="0"/>
              </a:p>
            </p:txBody>
          </p:sp>
        </mc:Choice>
        <mc:Fallback xmlns="">
          <p:sp>
            <p:nvSpPr>
              <p:cNvPr id="3" name="Notes Placeholder 2"/>
              <p:cNvSpPr>
                <a:spLocks noGrp="1"/>
              </p:cNvSpPr>
              <p:nvPr>
                <p:ph type="body" idx="1"/>
              </p:nvPr>
            </p:nvSpPr>
            <p:spPr/>
            <p:txBody>
              <a:bodyPr/>
              <a:lstStyle/>
              <a:p>
                <a:pPr>
                  <a:spcBef>
                    <a:spcPts val="1500"/>
                  </a:spcBef>
                </a:pPr>
                <a:r>
                  <a:rPr lang="en-IN" sz="1200" dirty="0">
                    <a:solidFill>
                      <a:srgbClr val="FF0000"/>
                    </a:solidFill>
                  </a:rPr>
                  <a:t>Point of tangency: </a:t>
                </a:r>
                <a:r>
                  <a:rPr lang="en-US" sz="1200" dirty="0">
                    <a:solidFill>
                      <a:srgbClr val="FF0000"/>
                    </a:solidFill>
                  </a:rPr>
                  <a:t>(1, −2)</a:t>
                </a:r>
                <a:endParaRPr lang="en-IN" sz="1200" dirty="0">
                  <a:solidFill>
                    <a:srgbClr val="FF0000"/>
                  </a:solidFill>
                </a:endParaRPr>
              </a:p>
              <a:p>
                <a:pPr>
                  <a:spcBef>
                    <a:spcPts val="1500"/>
                  </a:spcBef>
                </a:pPr>
                <a:r>
                  <a:rPr lang="en-IN" sz="1200" dirty="0">
                    <a:solidFill>
                      <a:srgbClr val="FF0000"/>
                    </a:solidFill>
                  </a:rPr>
                  <a:t>Point of tangency of parallel tangent line: </a:t>
                </a:r>
                <a:r>
                  <a:rPr lang="en-US" sz="1200" dirty="0">
                    <a:solidFill>
                      <a:srgbClr val="FF0000"/>
                    </a:solidFill>
                  </a:rPr>
                  <a:t>(7, 4)</a:t>
                </a:r>
                <a:r>
                  <a:rPr lang="en-IN" sz="1200" dirty="0">
                    <a:solidFill>
                      <a:srgbClr val="FF0000"/>
                    </a:solidFill>
                  </a:rPr>
                  <a:t> </a:t>
                </a:r>
              </a:p>
              <a:p>
                <a:pPr>
                  <a:spcBef>
                    <a:spcPts val="1500"/>
                  </a:spcBef>
                </a:pPr>
                <a:r>
                  <a:rPr lang="en-IN" sz="1200" dirty="0">
                    <a:solidFill>
                      <a:srgbClr val="FF0000"/>
                    </a:solidFill>
                  </a:rPr>
                  <a:t>Equation of parallel tangent line: </a:t>
                </a:r>
                <a:r>
                  <a:rPr lang="en-US" sz="1200" b="0" i="0">
                    <a:solidFill>
                      <a:srgbClr val="FF0000"/>
                    </a:solidFill>
                    <a:latin typeface="Cambria Math" panose="02040503050406030204" pitchFamily="18" charset="0"/>
                  </a:rPr>
                  <a:t>𝑦=−𝑥+11</a:t>
                </a:r>
                <a:endParaRPr lang="en-US" dirty="0"/>
              </a:p>
            </p:txBody>
          </p:sp>
        </mc:Fallback>
      </mc:AlternateContent>
      <p:sp>
        <p:nvSpPr>
          <p:cNvPr id="4" name="Slide Number Placeholder 3"/>
          <p:cNvSpPr>
            <a:spLocks noGrp="1"/>
          </p:cNvSpPr>
          <p:nvPr>
            <p:ph type="sldNum" sz="quarter" idx="5"/>
          </p:nvPr>
        </p:nvSpPr>
        <p:spPr/>
        <p:txBody>
          <a:bodyPr/>
          <a:lstStyle/>
          <a:p>
            <a:fld id="{30DC0D4C-FD52-4CA4-A998-31C73A5A5BDE}" type="slidenum">
              <a:rPr lang="en-US" smtClean="0"/>
              <a:t>46</a:t>
            </a:fld>
            <a:endParaRPr lang="en-US" dirty="0"/>
          </a:p>
        </p:txBody>
      </p:sp>
    </p:spTree>
    <p:extLst>
      <p:ext uri="{BB962C8B-B14F-4D97-AF65-F5344CB8AC3E}">
        <p14:creationId xmlns:p14="http://schemas.microsoft.com/office/powerpoint/2010/main" val="16308689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47</a:t>
            </a:fld>
            <a:endParaRPr lang="en-US" dirty="0"/>
          </a:p>
        </p:txBody>
      </p:sp>
    </p:spTree>
    <p:extLst>
      <p:ext uri="{BB962C8B-B14F-4D97-AF65-F5344CB8AC3E}">
        <p14:creationId xmlns:p14="http://schemas.microsoft.com/office/powerpoint/2010/main" val="34460826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dirty="0">
                <a:solidFill>
                  <a:srgbClr val="FF0000"/>
                </a:solidFill>
              </a:rPr>
              <a:t>314.2 square units</a:t>
            </a:r>
            <a:endParaRPr lang="en-US" sz="1200" b="1"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dirty="0">
                <a:solidFill>
                  <a:srgbClr val="FF0000"/>
                </a:solidFill>
              </a:rPr>
              <a:t>56.5 units</a:t>
            </a:r>
            <a:endParaRPr lang="en-US" sz="1200" b="1"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dirty="0">
                <a:solidFill>
                  <a:srgbClr val="FF0000"/>
                </a:solidFill>
              </a:rPr>
              <a:t>yes</a:t>
            </a:r>
            <a:endParaRPr lang="en-US" sz="1200" b="1"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48</a:t>
            </a:fld>
            <a:endParaRPr lang="en-US" dirty="0"/>
          </a:p>
        </p:txBody>
      </p:sp>
    </p:spTree>
    <p:extLst>
      <p:ext uri="{BB962C8B-B14F-4D97-AF65-F5344CB8AC3E}">
        <p14:creationId xmlns:p14="http://schemas.microsoft.com/office/powerpoint/2010/main" val="289851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FF0000"/>
                    </a:solidFill>
                    <a:latin typeface="Cambria Math" panose="02040503050406030204" pitchFamily="18" charset="0"/>
                  </a:rPr>
                  <a:t>−3/2</a:t>
                </a:r>
                <a:endParaRPr lang="en-IN"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i="1" dirty="0">
                    <a:solidFill>
                      <a:srgbClr val="FF0000"/>
                    </a:solidFill>
                  </a:rPr>
                  <a:t>x </a:t>
                </a:r>
                <a:r>
                  <a:rPr lang="en-IN" sz="1200" dirty="0">
                    <a:solidFill>
                      <a:srgbClr val="FF0000"/>
                    </a:solidFill>
                  </a:rPr>
                  <a:t>&gt; 0 and </a:t>
                </a:r>
                <a:r>
                  <a:rPr lang="en-IN" sz="1200" i="1" dirty="0">
                    <a:solidFill>
                      <a:srgbClr val="FF0000"/>
                    </a:solidFill>
                  </a:rPr>
                  <a:t>x </a:t>
                </a:r>
                <a:r>
                  <a:rPr lang="en-IN" sz="1200" dirty="0">
                    <a:solidFill>
                      <a:srgbClr val="FF0000"/>
                    </a:solidFill>
                  </a:rPr>
                  <a:t>&lt; 10</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i="1" dirty="0">
                    <a:solidFill>
                      <a:srgbClr val="FF0000"/>
                    </a:solidFill>
                  </a:rPr>
                  <a:t>x </a:t>
                </a:r>
                <a:r>
                  <a:rPr lang="en-IN" sz="1200" dirty="0">
                    <a:solidFill>
                      <a:srgbClr val="FF0000"/>
                    </a:solidFill>
                  </a:rPr>
                  <a:t>&lt; </a:t>
                </a:r>
                <a:r>
                  <a:rPr lang="en-IN" sz="1200" dirty="0">
                    <a:solidFill>
                      <a:srgbClr val="FF0000"/>
                    </a:solidFill>
                    <a:cs typeface="Arial" panose="020B0604020202020204" pitchFamily="34" charset="0"/>
                  </a:rPr>
                  <a:t>−</a:t>
                </a:r>
                <a:r>
                  <a:rPr lang="en-IN" sz="1200" dirty="0">
                    <a:solidFill>
                      <a:srgbClr val="FF0000"/>
                    </a:solidFill>
                  </a:rPr>
                  <a:t>2 or </a:t>
                </a:r>
                <a:r>
                  <a:rPr lang="en-IN" sz="1200" i="1" dirty="0">
                    <a:solidFill>
                      <a:srgbClr val="FF0000"/>
                    </a:solidFill>
                  </a:rPr>
                  <a:t>x </a:t>
                </a:r>
                <a:r>
                  <a:rPr lang="en-IN" sz="1200" dirty="0">
                    <a:solidFill>
                      <a:srgbClr val="FF0000"/>
                    </a:solidFill>
                  </a:rPr>
                  <a:t>&gt;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dirty="0">
                  <a:solidFill>
                    <a:srgbClr val="FF0000"/>
                  </a:solidFill>
                </a:endParaRPr>
              </a:p>
              <a:p>
                <a:endParaRPr lang="en-US" dirty="0"/>
              </a:p>
            </p:txBody>
          </p:sp>
        </mc:Fallback>
      </mc:AlternateContent>
      <p:sp>
        <p:nvSpPr>
          <p:cNvPr id="4" name="Slide Number Placeholder 3"/>
          <p:cNvSpPr>
            <a:spLocks noGrp="1"/>
          </p:cNvSpPr>
          <p:nvPr>
            <p:ph type="sldNum" sz="quarter" idx="5"/>
          </p:nvPr>
        </p:nvSpPr>
        <p:spPr/>
        <p:txBody>
          <a:bodyPr/>
          <a:lstStyle/>
          <a:p>
            <a:fld id="{30DC0D4C-FD52-4CA4-A998-31C73A5A5BDE}" type="slidenum">
              <a:rPr lang="en-US" smtClean="0"/>
              <a:t>5</a:t>
            </a:fld>
            <a:endParaRPr lang="en-US" dirty="0"/>
          </a:p>
        </p:txBody>
      </p:sp>
    </p:spTree>
    <p:extLst>
      <p:ext uri="{BB962C8B-B14F-4D97-AF65-F5344CB8AC3E}">
        <p14:creationId xmlns:p14="http://schemas.microsoft.com/office/powerpoint/2010/main" val="1650813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6</a:t>
            </a:fld>
            <a:endParaRPr lang="en-US" dirty="0"/>
          </a:p>
        </p:txBody>
      </p:sp>
    </p:spTree>
    <p:extLst>
      <p:ext uri="{BB962C8B-B14F-4D97-AF65-F5344CB8AC3E}">
        <p14:creationId xmlns:p14="http://schemas.microsoft.com/office/powerpoint/2010/main" val="29594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FF0000"/>
                    </a:solidFill>
                    <a:latin typeface="Cambria Math" panose="02040503050406030204" pitchFamily="18" charset="0"/>
                  </a:rPr>
                  <a:t>−3/2</a:t>
                </a:r>
                <a:endParaRPr lang="en-IN"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i="1" dirty="0">
                    <a:solidFill>
                      <a:srgbClr val="FF0000"/>
                    </a:solidFill>
                  </a:rPr>
                  <a:t>x </a:t>
                </a:r>
                <a:r>
                  <a:rPr lang="en-IN" sz="1200" dirty="0">
                    <a:solidFill>
                      <a:srgbClr val="FF0000"/>
                    </a:solidFill>
                  </a:rPr>
                  <a:t>&gt; 0 and </a:t>
                </a:r>
                <a:r>
                  <a:rPr lang="en-IN" sz="1200" i="1" dirty="0">
                    <a:solidFill>
                      <a:srgbClr val="FF0000"/>
                    </a:solidFill>
                  </a:rPr>
                  <a:t>x </a:t>
                </a:r>
                <a:r>
                  <a:rPr lang="en-IN" sz="1200" dirty="0">
                    <a:solidFill>
                      <a:srgbClr val="FF0000"/>
                    </a:solidFill>
                  </a:rPr>
                  <a:t>&lt; 10</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i="1" dirty="0">
                    <a:solidFill>
                      <a:srgbClr val="FF0000"/>
                    </a:solidFill>
                  </a:rPr>
                  <a:t>x </a:t>
                </a:r>
                <a:r>
                  <a:rPr lang="en-IN" sz="1200" dirty="0">
                    <a:solidFill>
                      <a:srgbClr val="FF0000"/>
                    </a:solidFill>
                  </a:rPr>
                  <a:t>&lt; </a:t>
                </a:r>
                <a:r>
                  <a:rPr lang="en-IN" sz="1200" dirty="0">
                    <a:solidFill>
                      <a:srgbClr val="FF0000"/>
                    </a:solidFill>
                    <a:cs typeface="Arial" panose="020B0604020202020204" pitchFamily="34" charset="0"/>
                  </a:rPr>
                  <a:t>−</a:t>
                </a:r>
                <a:r>
                  <a:rPr lang="en-IN" sz="1200" dirty="0">
                    <a:solidFill>
                      <a:srgbClr val="FF0000"/>
                    </a:solidFill>
                  </a:rPr>
                  <a:t>2 or </a:t>
                </a:r>
                <a:r>
                  <a:rPr lang="en-IN" sz="1200" i="1" dirty="0">
                    <a:solidFill>
                      <a:srgbClr val="FF0000"/>
                    </a:solidFill>
                  </a:rPr>
                  <a:t>x </a:t>
                </a:r>
                <a:r>
                  <a:rPr lang="en-IN" sz="1200" dirty="0">
                    <a:solidFill>
                      <a:srgbClr val="FF0000"/>
                    </a:solidFill>
                  </a:rPr>
                  <a:t>&gt;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dirty="0">
                  <a:solidFill>
                    <a:srgbClr val="FF0000"/>
                  </a:solidFill>
                </a:endParaRPr>
              </a:p>
              <a:p>
                <a:endParaRPr lang="en-US" dirty="0"/>
              </a:p>
            </p:txBody>
          </p:sp>
        </mc:Fallback>
      </mc:AlternateContent>
      <p:sp>
        <p:nvSpPr>
          <p:cNvPr id="4" name="Slide Number Placeholder 3"/>
          <p:cNvSpPr>
            <a:spLocks noGrp="1"/>
          </p:cNvSpPr>
          <p:nvPr>
            <p:ph type="sldNum" sz="quarter" idx="5"/>
          </p:nvPr>
        </p:nvSpPr>
        <p:spPr/>
        <p:txBody>
          <a:bodyPr/>
          <a:lstStyle/>
          <a:p>
            <a:fld id="{30DC0D4C-FD52-4CA4-A998-31C73A5A5BDE}" type="slidenum">
              <a:rPr lang="en-US" smtClean="0"/>
              <a:t>9</a:t>
            </a:fld>
            <a:endParaRPr lang="en-US" dirty="0"/>
          </a:p>
        </p:txBody>
      </p:sp>
    </p:spTree>
    <p:extLst>
      <p:ext uri="{BB962C8B-B14F-4D97-AF65-F5344CB8AC3E}">
        <p14:creationId xmlns:p14="http://schemas.microsoft.com/office/powerpoint/2010/main" val="2405673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FF0000"/>
                    </a:solidFill>
                    <a:latin typeface="Cambria Math" panose="02040503050406030204" pitchFamily="18" charset="0"/>
                  </a:rPr>
                  <a:t>−3/2</a:t>
                </a:r>
                <a:endParaRPr lang="en-IN"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i="1" dirty="0">
                    <a:solidFill>
                      <a:srgbClr val="FF0000"/>
                    </a:solidFill>
                  </a:rPr>
                  <a:t>x </a:t>
                </a:r>
                <a:r>
                  <a:rPr lang="en-IN" sz="1200" dirty="0">
                    <a:solidFill>
                      <a:srgbClr val="FF0000"/>
                    </a:solidFill>
                  </a:rPr>
                  <a:t>&gt; 0 and </a:t>
                </a:r>
                <a:r>
                  <a:rPr lang="en-IN" sz="1200" i="1" dirty="0">
                    <a:solidFill>
                      <a:srgbClr val="FF0000"/>
                    </a:solidFill>
                  </a:rPr>
                  <a:t>x </a:t>
                </a:r>
                <a:r>
                  <a:rPr lang="en-IN" sz="1200" dirty="0">
                    <a:solidFill>
                      <a:srgbClr val="FF0000"/>
                    </a:solidFill>
                  </a:rPr>
                  <a:t>&lt; 10</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i="1" dirty="0">
                    <a:solidFill>
                      <a:srgbClr val="FF0000"/>
                    </a:solidFill>
                  </a:rPr>
                  <a:t>x </a:t>
                </a:r>
                <a:r>
                  <a:rPr lang="en-IN" sz="1200" dirty="0">
                    <a:solidFill>
                      <a:srgbClr val="FF0000"/>
                    </a:solidFill>
                  </a:rPr>
                  <a:t>&lt; </a:t>
                </a:r>
                <a:r>
                  <a:rPr lang="en-IN" sz="1200" dirty="0">
                    <a:solidFill>
                      <a:srgbClr val="FF0000"/>
                    </a:solidFill>
                    <a:cs typeface="Arial" panose="020B0604020202020204" pitchFamily="34" charset="0"/>
                  </a:rPr>
                  <a:t>−</a:t>
                </a:r>
                <a:r>
                  <a:rPr lang="en-IN" sz="1200" dirty="0">
                    <a:solidFill>
                      <a:srgbClr val="FF0000"/>
                    </a:solidFill>
                  </a:rPr>
                  <a:t>2 or </a:t>
                </a:r>
                <a:r>
                  <a:rPr lang="en-IN" sz="1200" i="1" dirty="0">
                    <a:solidFill>
                      <a:srgbClr val="FF0000"/>
                    </a:solidFill>
                  </a:rPr>
                  <a:t>x </a:t>
                </a:r>
                <a:r>
                  <a:rPr lang="en-IN" sz="1200" dirty="0">
                    <a:solidFill>
                      <a:srgbClr val="FF0000"/>
                    </a:solidFill>
                  </a:rPr>
                  <a:t>&gt;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dirty="0">
                  <a:solidFill>
                    <a:srgbClr val="FF0000"/>
                  </a:solidFill>
                </a:endParaRPr>
              </a:p>
              <a:p>
                <a:endParaRPr lang="en-US" dirty="0"/>
              </a:p>
            </p:txBody>
          </p:sp>
        </mc:Fallback>
      </mc:AlternateContent>
      <p:sp>
        <p:nvSpPr>
          <p:cNvPr id="4" name="Slide Number Placeholder 3"/>
          <p:cNvSpPr>
            <a:spLocks noGrp="1"/>
          </p:cNvSpPr>
          <p:nvPr>
            <p:ph type="sldNum" sz="quarter" idx="5"/>
          </p:nvPr>
        </p:nvSpPr>
        <p:spPr/>
        <p:txBody>
          <a:bodyPr/>
          <a:lstStyle/>
          <a:p>
            <a:fld id="{30DC0D4C-FD52-4CA4-A998-31C73A5A5BDE}" type="slidenum">
              <a:rPr lang="en-US" smtClean="0"/>
              <a:t>10</a:t>
            </a:fld>
            <a:endParaRPr lang="en-US" dirty="0"/>
          </a:p>
        </p:txBody>
      </p:sp>
    </p:spTree>
    <p:extLst>
      <p:ext uri="{BB962C8B-B14F-4D97-AF65-F5344CB8AC3E}">
        <p14:creationId xmlns:p14="http://schemas.microsoft.com/office/powerpoint/2010/main" val="2780042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11</a:t>
            </a:fld>
            <a:endParaRPr lang="en-US" dirty="0"/>
          </a:p>
        </p:txBody>
      </p:sp>
    </p:spTree>
    <p:extLst>
      <p:ext uri="{BB962C8B-B14F-4D97-AF65-F5344CB8AC3E}">
        <p14:creationId xmlns:p14="http://schemas.microsoft.com/office/powerpoint/2010/main" val="588025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2DD3A1D-D0ED-E64E-9099-4FF590EB6605}"/>
              </a:ext>
            </a:extLst>
          </p:cNvPr>
          <p:cNvSpPr>
            <a:spLocks noGrp="1"/>
          </p:cNvSpPr>
          <p:nvPr>
            <p:ph type="dt" sz="half" idx="10"/>
          </p:nvPr>
        </p:nvSpPr>
        <p:spPr/>
        <p:txBody>
          <a:bodyPr/>
          <a:lstStyle/>
          <a:p>
            <a:fld id="{0C15664F-5CF3-934E-88C9-0AD27C45C74E}" type="datetimeFigureOut">
              <a:rPr lang="en-US" smtClean="0"/>
              <a:t>2/21/2023</a:t>
            </a:fld>
            <a:endParaRPr lang="en-US" dirty="0"/>
          </a:p>
        </p:txBody>
      </p:sp>
      <p:sp>
        <p:nvSpPr>
          <p:cNvPr id="5" name="Footer Placeholder 4">
            <a:extLst>
              <a:ext uri="{FF2B5EF4-FFF2-40B4-BE49-F238E27FC236}">
                <a16:creationId xmlns:a16="http://schemas.microsoft.com/office/drawing/2014/main" id="{1C64D543-EA8C-9842-9BFA-56F3E51248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FA8BEA-2F03-974A-8B26-430B26EC5FEE}"/>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61454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837024"/>
      </p:ext>
    </p:extLst>
  </p:cSld>
  <p:clrMapOvr>
    <a:masterClrMapping/>
  </p:clrMapOvr>
  <p:extLst>
    <p:ext uri="{DCECCB84-F9BA-43D5-87BE-67443E8EF086}">
      <p15:sldGuideLst xmlns:p15="http://schemas.microsoft.com/office/powerpoint/2012/main">
        <p15:guide id="1" orient="horz" pos="9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1-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801227"/>
      </p:ext>
    </p:extLst>
  </p:cSld>
  <p:clrMapOvr>
    <a:masterClrMapping/>
  </p:clrMapOvr>
  <p:extLst>
    <p:ext uri="{DCECCB84-F9BA-43D5-87BE-67443E8EF086}">
      <p15:sldGuideLst xmlns:p15="http://schemas.microsoft.com/office/powerpoint/2012/main">
        <p15:guide id="1" orient="horz" pos="3772" userDrawn="1">
          <p15:clr>
            <a:srgbClr val="FBAE40"/>
          </p15:clr>
        </p15:guide>
        <p15:guide id="2" orient="horz" pos="804" userDrawn="1">
          <p15:clr>
            <a:srgbClr val="FBAE40"/>
          </p15:clr>
        </p15:guide>
        <p15:guide id="3" pos="384" userDrawn="1">
          <p15:clr>
            <a:srgbClr val="FBAE40"/>
          </p15:clr>
        </p15:guide>
        <p15:guide id="4" pos="3940" userDrawn="1">
          <p15:clr>
            <a:srgbClr val="FBAE40"/>
          </p15:clr>
        </p15:guide>
        <p15:guide id="5" pos="40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70764B-AC75-BC43-A405-EDC296E375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92908" y="5619163"/>
            <a:ext cx="654674" cy="654674"/>
          </a:xfrm>
          <a:prstGeom prst="rect">
            <a:avLst/>
          </a:prstGeom>
        </p:spPr>
      </p:pic>
      <p:pic>
        <p:nvPicPr>
          <p:cNvPr id="9" name="Picture 8">
            <a:extLst>
              <a:ext uri="{FF2B5EF4-FFF2-40B4-BE49-F238E27FC236}">
                <a16:creationId xmlns:a16="http://schemas.microsoft.com/office/drawing/2014/main" id="{7D78E90B-5416-8D48-A26D-98B4B394D5A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86323" y="0"/>
            <a:ext cx="7705677" cy="1866514"/>
          </a:xfrm>
          <a:prstGeom prst="rect">
            <a:avLst/>
          </a:prstGeom>
        </p:spPr>
      </p:pic>
      <p:sp>
        <p:nvSpPr>
          <p:cNvPr id="10" name="Footer Placeholder 4">
            <a:extLst>
              <a:ext uri="{FF2B5EF4-FFF2-40B4-BE49-F238E27FC236}">
                <a16:creationId xmlns:a16="http://schemas.microsoft.com/office/drawing/2014/main" id="{B216A21A-A3B0-4B4C-B338-0742A8D99578}"/>
              </a:ext>
            </a:extLst>
          </p:cNvPr>
          <p:cNvSpPr txBox="1">
            <a:spLocks/>
          </p:cNvSpPr>
          <p:nvPr userDrawn="1"/>
        </p:nvSpPr>
        <p:spPr>
          <a:xfrm>
            <a:off x="1402828" y="6528816"/>
            <a:ext cx="6270960" cy="22860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75000"/>
                    <a:lumOff val="25000"/>
                  </a:schemeClr>
                </a:solidFill>
                <a:latin typeface="Arial" panose="020B0604020202020204" pitchFamily="34" charset="0"/>
                <a:cs typeface="Arial" panose="020B0604020202020204" pitchFamily="34" charset="0"/>
              </a:rPr>
              <a:t>Copyright © McGraw Hill</a:t>
            </a:r>
          </a:p>
        </p:txBody>
      </p:sp>
      <p:cxnSp>
        <p:nvCxnSpPr>
          <p:cNvPr id="11" name="Straight Connector 10">
            <a:extLst>
              <a:ext uri="{FF2B5EF4-FFF2-40B4-BE49-F238E27FC236}">
                <a16:creationId xmlns:a16="http://schemas.microsoft.com/office/drawing/2014/main" id="{4E4EF957-5CB0-DA4C-9327-91AF4A044E8A}"/>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FE0FB11E-B90E-3F4B-9353-B5D2722ED90B}"/>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781000620"/>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68CDEFB-1930-9E45-BF92-75A2E2B54F5E}"/>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D4FF0F4-3EB3-C14A-9D8D-940E128EAF4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95103" y="0"/>
            <a:ext cx="4896897" cy="1186155"/>
          </a:xfrm>
          <a:prstGeom prst="rect">
            <a:avLst/>
          </a:prstGeom>
        </p:spPr>
      </p:pic>
      <p:sp>
        <p:nvSpPr>
          <p:cNvPr id="13" name="Footer Placeholder 9">
            <a:extLst>
              <a:ext uri="{FF2B5EF4-FFF2-40B4-BE49-F238E27FC236}">
                <a16:creationId xmlns:a16="http://schemas.microsoft.com/office/drawing/2014/main" id="{7D925791-6F2B-EF4D-8846-D6D343AAE915}"/>
              </a:ext>
            </a:extLst>
          </p:cNvPr>
          <p:cNvSpPr txBox="1">
            <a:spLocks/>
          </p:cNvSpPr>
          <p:nvPr userDrawn="1"/>
        </p:nvSpPr>
        <p:spPr>
          <a:xfrm>
            <a:off x="490549" y="6528815"/>
            <a:ext cx="1036320" cy="3246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 Hill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15" name="Footer Placeholder 9">
            <a:extLst>
              <a:ext uri="{FF2B5EF4-FFF2-40B4-BE49-F238E27FC236}">
                <a16:creationId xmlns:a16="http://schemas.microsoft.com/office/drawing/2014/main" id="{D1F3FF48-D6F7-7149-BC0E-351B7F3AA818}"/>
              </a:ext>
            </a:extLst>
          </p:cNvPr>
          <p:cNvSpPr txBox="1">
            <a:spLocks/>
          </p:cNvSpPr>
          <p:nvPr userDrawn="1"/>
        </p:nvSpPr>
        <p:spPr>
          <a:xfrm>
            <a:off x="1385464" y="6528815"/>
            <a:ext cx="4694822" cy="3246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900" b="0" dirty="0">
                <a:solidFill>
                  <a:schemeClr val="tx2"/>
                </a:solidFill>
                <a:latin typeface="Arial" panose="020B0604020202020204" pitchFamily="34" charset="0"/>
                <a:cs typeface="Arial" panose="020B0604020202020204" pitchFamily="34" charset="0"/>
              </a:rPr>
              <a:t>Equations of Circles</a:t>
            </a:r>
            <a:endParaRPr lang="en-US" sz="900" b="0" dirty="0">
              <a:solidFill>
                <a:schemeClr val="tx2"/>
              </a:solidFill>
              <a:latin typeface="Arial" panose="020B0604020202020204" pitchFamily="34" charset="0"/>
              <a:cs typeface="Arial" panose="020B0604020202020204" pitchFamily="34" charset="0"/>
            </a:endParaRPr>
          </a:p>
        </p:txBody>
      </p:sp>
      <p:sp>
        <p:nvSpPr>
          <p:cNvPr id="6" name="Footer Placeholder 4">
            <a:extLst>
              <a:ext uri="{FF2B5EF4-FFF2-40B4-BE49-F238E27FC236}">
                <a16:creationId xmlns:a16="http://schemas.microsoft.com/office/drawing/2014/main" id="{553FF195-7E95-4741-972B-1D42479F5FDE}"/>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502882778"/>
      </p:ext>
    </p:extLst>
  </p:cSld>
  <p:clrMap bg1="lt1" tx1="dk1" bg2="lt2" tx2="dk2" accent1="accent1" accent2="accent2" accent3="accent3" accent4="accent4" accent5="accent5" accent6="accent6" hlink="hlink" folHlink="folHlink"/>
  <p:sldLayoutIdLst>
    <p:sldLayoutId id="2147483680" r:id="rId1"/>
    <p:sldLayoutId id="2147483665"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59" userDrawn="1">
          <p15:clr>
            <a:srgbClr val="F26B43"/>
          </p15:clr>
        </p15:guide>
        <p15:guide id="2" orient="horz" pos="360" userDrawn="1">
          <p15:clr>
            <a:srgbClr val="F26B43"/>
          </p15:clr>
        </p15:guide>
        <p15:guide id="5" pos="3840" userDrawn="1">
          <p15:clr>
            <a:srgbClr val="F26B43"/>
          </p15:clr>
        </p15:guide>
        <p15:guide id="6" pos="384" userDrawn="1">
          <p15:clr>
            <a:srgbClr val="F26B43"/>
          </p15:clr>
        </p15:guide>
        <p15:guide id="7" pos="7296" userDrawn="1">
          <p15:clr>
            <a:srgbClr val="F26B43"/>
          </p15:clr>
        </p15:guide>
        <p15:guide id="9" orient="horz" pos="4211" userDrawn="1">
          <p15:clr>
            <a:srgbClr val="F26B43"/>
          </p15:clr>
        </p15:guide>
        <p15:guide id="10" pos="1120" userDrawn="1">
          <p15:clr>
            <a:srgbClr val="F26B43"/>
          </p15:clr>
        </p15:guide>
        <p15:guide id="11" pos="9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0B2791FD-11C6-E043-A628-3CAF291B2B93}"/>
              </a:ext>
            </a:extLst>
          </p:cNvPr>
          <p:cNvSpPr txBox="1">
            <a:spLocks/>
          </p:cNvSpPr>
          <p:nvPr/>
        </p:nvSpPr>
        <p:spPr>
          <a:xfrm>
            <a:off x="1402828" y="2072396"/>
            <a:ext cx="9144000" cy="124399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3600" b="1" dirty="0">
                <a:solidFill>
                  <a:srgbClr val="002060"/>
                </a:solidFill>
                <a:latin typeface="Arial" panose="020B0604020202020204" pitchFamily="34" charset="0"/>
                <a:cs typeface="Arial" panose="020B0604020202020204" pitchFamily="34" charset="0"/>
              </a:rPr>
              <a:t>Equations of Circles </a:t>
            </a:r>
            <a:endParaRPr lang="en-US" sz="3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5231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78496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Learn</a:t>
            </a:r>
          </a:p>
          <a:p>
            <a:r>
              <a:rPr lang="en-IN" sz="2800" b="0" dirty="0">
                <a:solidFill>
                  <a:schemeClr val="tx1"/>
                </a:solidFill>
              </a:rPr>
              <a:t>Equations of Circles</a:t>
            </a:r>
            <a:endParaRPr lang="en-US" sz="2800" b="0" dirty="0">
              <a:solidFill>
                <a:schemeClr val="tx1"/>
              </a:solidFill>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1" y="1551279"/>
                <a:ext cx="6065519" cy="422958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dirty="0"/>
                  <a:t>Because all points on a circle are equidistant from the </a:t>
                </a:r>
                <a:r>
                  <a:rPr lang="en-IN" sz="2800" dirty="0" err="1"/>
                  <a:t>center</a:t>
                </a:r>
                <a:r>
                  <a:rPr lang="en-IN" sz="2800" dirty="0"/>
                  <a:t>, you can find an equation of a circle by using the Pythagorean Theorem. Let (</a:t>
                </a:r>
                <a:r>
                  <a:rPr lang="en-IN" sz="2800" i="1" dirty="0">
                    <a:solidFill>
                      <a:srgbClr val="B96D00"/>
                    </a:solidFill>
                  </a:rPr>
                  <a:t>x</a:t>
                </a:r>
                <a:r>
                  <a:rPr lang="en-IN" sz="2800" dirty="0"/>
                  <a:t>, </a:t>
                </a:r>
                <a:r>
                  <a:rPr lang="en-IN" sz="2800" i="1" dirty="0">
                    <a:solidFill>
                      <a:srgbClr val="822658"/>
                    </a:solidFill>
                  </a:rPr>
                  <a:t>y</a:t>
                </a:r>
                <a:r>
                  <a:rPr lang="en-IN" sz="2800" dirty="0"/>
                  <a:t>) </a:t>
                </a:r>
                <a:r>
                  <a:rPr lang="en-US" sz="2800" dirty="0"/>
                  <a:t>represent a point on a circle centered </a:t>
                </a:r>
                <a:r>
                  <a:rPr lang="en-IN" sz="2800" dirty="0"/>
                  <a:t>at the origin. Using the Pythagorean </a:t>
                </a:r>
                <a:r>
                  <a:rPr lang="en-US" sz="2800" dirty="0"/>
                  <a:t>Theorem, </a:t>
                </a:r>
                <a14:m>
                  <m:oMath xmlns:m="http://schemas.openxmlformats.org/officeDocument/2006/math">
                    <m:sSup>
                      <m:sSupPr>
                        <m:ctrlPr>
                          <a:rPr lang="en-US" sz="2800" i="1" smtClean="0">
                            <a:latin typeface="Cambria Math" panose="02040503050406030204" pitchFamily="18" charset="0"/>
                          </a:rPr>
                        </m:ctrlPr>
                      </m:sSupPr>
                      <m:e>
                        <m:r>
                          <a:rPr lang="en-US" sz="2800" b="0" i="1" smtClean="0">
                            <a:solidFill>
                              <a:srgbClr val="B96D00"/>
                            </a:solidFill>
                            <a:latin typeface="Cambria Math" panose="02040503050406030204" pitchFamily="18" charset="0"/>
                          </a:rPr>
                          <m:t>𝑥</m:t>
                        </m:r>
                      </m:e>
                      <m:sup>
                        <m:r>
                          <a:rPr lang="en-US" sz="280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US" sz="2800" i="1">
                            <a:latin typeface="Cambria Math" panose="02040503050406030204" pitchFamily="18" charset="0"/>
                          </a:rPr>
                        </m:ctrlPr>
                      </m:sSupPr>
                      <m:e>
                        <m:r>
                          <a:rPr lang="en-US" sz="2800" b="0" i="1" smtClean="0">
                            <a:solidFill>
                              <a:srgbClr val="822658"/>
                            </a:solidFill>
                            <a:latin typeface="Cambria Math" panose="02040503050406030204" pitchFamily="18" charset="0"/>
                          </a:rPr>
                          <m:t>𝑦</m:t>
                        </m:r>
                      </m:e>
                      <m:sup>
                        <m:r>
                          <a:rPr lang="en-US" sz="2800" i="1">
                            <a:latin typeface="Cambria Math" panose="02040503050406030204" pitchFamily="18" charset="0"/>
                          </a:rPr>
                          <m:t>2</m:t>
                        </m:r>
                      </m:sup>
                    </m:sSup>
                    <m:r>
                      <a:rPr lang="en-US" sz="2800" b="0" i="1" smtClean="0">
                        <a:latin typeface="Cambria Math" panose="02040503050406030204" pitchFamily="18" charset="0"/>
                      </a:rPr>
                      <m:t>=</m:t>
                    </m:r>
                    <m:sSup>
                      <m:sSupPr>
                        <m:ctrlPr>
                          <a:rPr lang="en-US" sz="2800" i="1">
                            <a:latin typeface="Cambria Math" panose="02040503050406030204" pitchFamily="18" charset="0"/>
                          </a:rPr>
                        </m:ctrlPr>
                      </m:sSupPr>
                      <m:e>
                        <m:r>
                          <a:rPr lang="en-US" sz="2800" b="0" i="1" smtClean="0">
                            <a:solidFill>
                              <a:srgbClr val="0289AA"/>
                            </a:solidFill>
                            <a:latin typeface="Cambria Math" panose="02040503050406030204" pitchFamily="18" charset="0"/>
                          </a:rPr>
                          <m:t>𝑟</m:t>
                        </m:r>
                      </m:e>
                      <m:sup>
                        <m:r>
                          <a:rPr lang="en-US" sz="2800" i="1">
                            <a:latin typeface="Cambria Math" panose="02040503050406030204" pitchFamily="18" charset="0"/>
                          </a:rPr>
                          <m:t>2</m:t>
                        </m:r>
                      </m:sup>
                    </m:sSup>
                    <m:r>
                      <a:rPr lang="en-US" sz="2800" b="0" i="1" smtClean="0">
                        <a:latin typeface="Cambria Math" panose="02040503050406030204" pitchFamily="18" charset="0"/>
                      </a:rPr>
                      <m:t>.</m:t>
                    </m:r>
                  </m:oMath>
                </a14:m>
                <a:endParaRPr lang="en-US" sz="2800" dirty="0"/>
              </a:p>
            </p:txBody>
          </p:sp>
        </mc:Choice>
        <mc:Fallback xmlns="">
          <p:sp>
            <p:nvSpPr>
              <p:cNvPr id="8" name="Content Placeholder 2">
                <a:extLst>
                  <a:ext uri="{FF2B5EF4-FFF2-40B4-BE49-F238E27FC236}">
                    <a16:creationId xmlns:a16="http://schemas.microsoft.com/office/drawing/2014/main" id="{AF69284B-533F-9940-8D24-1FBBD9C10438}"/>
                  </a:ext>
                </a:extLst>
              </p:cNvPr>
              <p:cNvSpPr txBox="1">
                <a:spLocks noRot="1" noChangeAspect="1" noMove="1" noResize="1" noEditPoints="1" noAdjustHandles="1" noChangeArrowheads="1" noChangeShapeType="1" noTextEdit="1"/>
              </p:cNvSpPr>
              <p:nvPr/>
            </p:nvSpPr>
            <p:spPr>
              <a:xfrm>
                <a:off x="457201" y="1551279"/>
                <a:ext cx="6065519" cy="4229589"/>
              </a:xfrm>
              <a:prstGeom prst="rect">
                <a:avLst/>
              </a:prstGeom>
              <a:blipFill>
                <a:blip r:embed="rId3"/>
                <a:stretch>
                  <a:fillRect l="-2010" t="-1441" r="-905"/>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8B859013-B441-470B-B49B-A4CD3C490E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1855" y="1551279"/>
            <a:ext cx="3606084" cy="3657600"/>
          </a:xfrm>
          <a:prstGeom prst="rect">
            <a:avLst/>
          </a:prstGeom>
        </p:spPr>
      </p:pic>
    </p:spTree>
    <p:extLst>
      <p:ext uri="{BB962C8B-B14F-4D97-AF65-F5344CB8AC3E}">
        <p14:creationId xmlns:p14="http://schemas.microsoft.com/office/powerpoint/2010/main" val="204075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78496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Learn</a:t>
            </a:r>
          </a:p>
          <a:p>
            <a:r>
              <a:rPr lang="en-IN" sz="2800" b="0" dirty="0">
                <a:solidFill>
                  <a:schemeClr val="tx1"/>
                </a:solidFill>
              </a:rPr>
              <a:t>Equations of Circles</a:t>
            </a:r>
            <a:endParaRPr lang="en-US" sz="2800" b="0" dirty="0">
              <a:solidFill>
                <a:schemeClr val="tx1"/>
              </a:solidFill>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1" y="1551279"/>
                <a:ext cx="6476999" cy="422958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dirty="0"/>
                  <a:t>Now suppose that the </a:t>
                </a:r>
                <a:r>
                  <a:rPr lang="en-IN" sz="2800" dirty="0" err="1"/>
                  <a:t>center</a:t>
                </a:r>
                <a:r>
                  <a:rPr lang="en-IN" sz="2800" dirty="0"/>
                  <a:t> is not at the origin, but at the point </a:t>
                </a:r>
                <a:r>
                  <a:rPr lang="en-IN" sz="2800" i="1" dirty="0"/>
                  <a:t>A</a:t>
                </a:r>
                <a:r>
                  <a:rPr lang="en-IN" sz="2800" dirty="0"/>
                  <a:t>(</a:t>
                </a:r>
                <a:r>
                  <a:rPr lang="en-IN" sz="2800" i="1" dirty="0"/>
                  <a:t>h</a:t>
                </a:r>
                <a:r>
                  <a:rPr lang="en-IN" sz="2800" dirty="0"/>
                  <a:t>, </a:t>
                </a:r>
                <a:r>
                  <a:rPr lang="en-IN" sz="2800" i="1" dirty="0"/>
                  <a:t>k</a:t>
                </a:r>
                <a:r>
                  <a:rPr lang="en-IN" sz="2800" dirty="0"/>
                  <a:t>). If point </a:t>
                </a:r>
                <a:r>
                  <a:rPr lang="en-IN" sz="2800" i="1" dirty="0"/>
                  <a:t>B</a:t>
                </a:r>
                <a:r>
                  <a:rPr lang="en-IN" sz="2800" dirty="0"/>
                  <a:t>(</a:t>
                </a:r>
                <a:r>
                  <a:rPr lang="en-IN" sz="2800" i="1" dirty="0"/>
                  <a:t>x</a:t>
                </a:r>
                <a:r>
                  <a:rPr lang="en-IN" sz="2800" dirty="0"/>
                  <a:t>, </a:t>
                </a:r>
                <a:r>
                  <a:rPr lang="en-IN" sz="2800" i="1" dirty="0"/>
                  <a:t>y</a:t>
                </a:r>
                <a:r>
                  <a:rPr lang="en-IN" sz="2800" dirty="0"/>
                  <a:t>) lies on the circle, then </a:t>
                </a:r>
                <a14:m>
                  <m:oMath xmlns:m="http://schemas.openxmlformats.org/officeDocument/2006/math">
                    <m:r>
                      <a:rPr lang="en-US" sz="2800" b="0" i="1" smtClean="0">
                        <a:latin typeface="Cambria Math" panose="02040503050406030204" pitchFamily="18" charset="0"/>
                      </a:rPr>
                      <m:t>𝐴𝐶</m:t>
                    </m:r>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h</m:t>
                        </m:r>
                      </m:e>
                    </m:d>
                  </m:oMath>
                </a14:m>
                <a:r>
                  <a:rPr lang="en-IN" sz="2800" dirty="0"/>
                  <a:t> and </a:t>
                </a:r>
                <a14:m>
                  <m:oMath xmlns:m="http://schemas.openxmlformats.org/officeDocument/2006/math">
                    <m:r>
                      <a:rPr lang="en-US" sz="2800" b="0" i="1" smtClean="0">
                        <a:latin typeface="Cambria Math" panose="02040503050406030204" pitchFamily="18" charset="0"/>
                      </a:rPr>
                      <m:t>𝐵</m:t>
                    </m:r>
                    <m:r>
                      <a:rPr lang="en-US" sz="2800" i="1">
                        <a:latin typeface="Cambria Math" panose="02040503050406030204" pitchFamily="18" charset="0"/>
                      </a:rPr>
                      <m:t>𝐶</m:t>
                    </m:r>
                    <m:r>
                      <a:rPr lang="en-US" sz="2800" i="1">
                        <a:latin typeface="Cambria Math" panose="02040503050406030204" pitchFamily="18" charset="0"/>
                      </a:rPr>
                      <m:t>=</m:t>
                    </m:r>
                    <m:d>
                      <m:dPr>
                        <m:begChr m:val="|"/>
                        <m:endChr m:val="|"/>
                        <m:ctrlPr>
                          <a:rPr lang="en-US" sz="2800" i="1">
                            <a:latin typeface="Cambria Math" panose="02040503050406030204" pitchFamily="18" charset="0"/>
                          </a:rPr>
                        </m:ctrlPr>
                      </m:dPr>
                      <m:e>
                        <m:r>
                          <a:rPr lang="en-US" sz="2800" b="0" i="1" smtClean="0">
                            <a:latin typeface="Cambria Math" panose="02040503050406030204" pitchFamily="18" charset="0"/>
                          </a:rPr>
                          <m:t>𝑦</m:t>
                        </m:r>
                        <m:r>
                          <a:rPr lang="en-US" sz="2800" i="1">
                            <a:latin typeface="Cambria Math" panose="02040503050406030204" pitchFamily="18" charset="0"/>
                          </a:rPr>
                          <m:t>−</m:t>
                        </m:r>
                        <m:r>
                          <a:rPr lang="en-US" sz="2800" b="0" i="1" smtClean="0">
                            <a:latin typeface="Cambria Math" panose="02040503050406030204" pitchFamily="18" charset="0"/>
                          </a:rPr>
                          <m:t>𝑘</m:t>
                        </m:r>
                      </m:e>
                    </m:d>
                    <m:r>
                      <a:rPr lang="en-US" sz="2800" b="0" i="1" smtClean="0">
                        <a:latin typeface="Cambria Math" panose="02040503050406030204" pitchFamily="18" charset="0"/>
                      </a:rPr>
                      <m:t>.</m:t>
                    </m:r>
                  </m:oMath>
                </a14:m>
                <a:r>
                  <a:rPr lang="en-IN" sz="2800" dirty="0"/>
                  <a:t> You can use the lengths of</a:t>
                </a:r>
                <a14:m>
                  <m:oMath xmlns:m="http://schemas.openxmlformats.org/officeDocument/2006/math">
                    <m:r>
                      <a:rPr lang="en-US" sz="2800" b="0" i="0" dirty="0" smtClean="0">
                        <a:latin typeface="Cambria Math" panose="02040503050406030204" pitchFamily="18" charset="0"/>
                      </a:rPr>
                      <m:t> </m:t>
                    </m:r>
                  </m:oMath>
                </a14:m>
                <a:r>
                  <a:rPr lang="en-IN" sz="2800" i="0" dirty="0">
                    <a:latin typeface="+mj-lt"/>
                  </a:rPr>
                  <a:t>△</a:t>
                </a:r>
                <a:r>
                  <a:rPr lang="en-US" sz="2800" b="0" i="1" dirty="0">
                    <a:latin typeface="+mj-lt"/>
                  </a:rPr>
                  <a:t>A</a:t>
                </a:r>
                <a:r>
                  <a:rPr lang="en-US" sz="2800" i="1" dirty="0">
                    <a:latin typeface="+mj-lt"/>
                  </a:rPr>
                  <a:t>BC</a:t>
                </a:r>
                <a:r>
                  <a:rPr lang="en-US" sz="2800" i="0" dirty="0">
                    <a:latin typeface="+mj-lt"/>
                  </a:rPr>
                  <a:t> </a:t>
                </a:r>
                <a:r>
                  <a:rPr lang="en-IN" sz="2800" dirty="0"/>
                  <a:t>and the  Pythagorean Theorem to derive an equation for the circle.</a:t>
                </a:r>
              </a:p>
            </p:txBody>
          </p:sp>
        </mc:Choice>
        <mc:Fallback xmlns="">
          <p:sp>
            <p:nvSpPr>
              <p:cNvPr id="8" name="Content Placeholder 2">
                <a:extLst>
                  <a:ext uri="{FF2B5EF4-FFF2-40B4-BE49-F238E27FC236}">
                    <a16:creationId xmlns:a16="http://schemas.microsoft.com/office/drawing/2014/main" id="{AF69284B-533F-9940-8D24-1FBBD9C10438}"/>
                  </a:ext>
                </a:extLst>
              </p:cNvPr>
              <p:cNvSpPr txBox="1">
                <a:spLocks noRot="1" noChangeAspect="1" noMove="1" noResize="1" noEditPoints="1" noAdjustHandles="1" noChangeArrowheads="1" noChangeShapeType="1" noTextEdit="1"/>
              </p:cNvSpPr>
              <p:nvPr/>
            </p:nvSpPr>
            <p:spPr>
              <a:xfrm>
                <a:off x="457201" y="1551279"/>
                <a:ext cx="6476999" cy="4229589"/>
              </a:xfrm>
              <a:prstGeom prst="rect">
                <a:avLst/>
              </a:prstGeom>
              <a:blipFill>
                <a:blip r:embed="rId3"/>
                <a:stretch>
                  <a:fillRect l="-1881" t="-1441" r="-1693"/>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0AF38BEF-0206-4E20-A847-0487D213EE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4730" y="1737360"/>
            <a:ext cx="3414998" cy="3383280"/>
          </a:xfrm>
          <a:prstGeom prst="rect">
            <a:avLst/>
          </a:prstGeom>
        </p:spPr>
      </p:pic>
    </p:spTree>
    <p:extLst>
      <p:ext uri="{BB962C8B-B14F-4D97-AF65-F5344CB8AC3E}">
        <p14:creationId xmlns:p14="http://schemas.microsoft.com/office/powerpoint/2010/main" val="841694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78496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Learn</a:t>
            </a:r>
          </a:p>
          <a:p>
            <a:r>
              <a:rPr lang="en-IN" sz="2800" b="0" dirty="0">
                <a:solidFill>
                  <a:schemeClr val="tx1"/>
                </a:solidFill>
              </a:rPr>
              <a:t>Equations of Circles</a:t>
            </a:r>
            <a:endParaRPr lang="en-US" sz="2800" b="0" dirty="0">
              <a:solidFill>
                <a:schemeClr val="tx1"/>
              </a:solidFill>
            </a:endParaRPr>
          </a:p>
        </p:txBody>
      </p:sp>
      <mc:AlternateContent xmlns:mc="http://schemas.openxmlformats.org/markup-compatibility/2006" xmlns:a14="http://schemas.microsoft.com/office/drawing/2010/main">
        <mc:Choice Requires="a14">
          <p:graphicFrame>
            <p:nvGraphicFramePr>
              <p:cNvPr id="2" name="Table 2">
                <a:extLst>
                  <a:ext uri="{FF2B5EF4-FFF2-40B4-BE49-F238E27FC236}">
                    <a16:creationId xmlns:a16="http://schemas.microsoft.com/office/drawing/2014/main" id="{C58997F5-0290-4CFF-8E66-763AA0C6253E}"/>
                  </a:ext>
                </a:extLst>
              </p:cNvPr>
              <p:cNvGraphicFramePr>
                <a:graphicFrameLocks noGrp="1"/>
              </p:cNvGraphicFramePr>
              <p:nvPr>
                <p:extLst>
                  <p:ext uri="{D42A27DB-BD31-4B8C-83A1-F6EECF244321}">
                    <p14:modId xmlns:p14="http://schemas.microsoft.com/office/powerpoint/2010/main" val="1690975843"/>
                  </p:ext>
                </p:extLst>
              </p:nvPr>
            </p:nvGraphicFramePr>
            <p:xfrm>
              <a:off x="459872" y="1963882"/>
              <a:ext cx="9875520" cy="2560320"/>
            </p:xfrm>
            <a:graphic>
              <a:graphicData uri="http://schemas.openxmlformats.org/drawingml/2006/table">
                <a:tbl>
                  <a:tblPr firstRow="1" bandRow="1">
                    <a:tableStyleId>{5C22544A-7EE6-4342-B048-85BDC9FD1C3A}</a:tableStyleId>
                  </a:tblPr>
                  <a:tblGrid>
                    <a:gridCol w="3840480">
                      <a:extLst>
                        <a:ext uri="{9D8B030D-6E8A-4147-A177-3AD203B41FA5}">
                          <a16:colId xmlns:a16="http://schemas.microsoft.com/office/drawing/2014/main" val="1885667568"/>
                        </a:ext>
                      </a:extLst>
                    </a:gridCol>
                    <a:gridCol w="1645920">
                      <a:extLst>
                        <a:ext uri="{9D8B030D-6E8A-4147-A177-3AD203B41FA5}">
                          <a16:colId xmlns:a16="http://schemas.microsoft.com/office/drawing/2014/main" val="3297893183"/>
                        </a:ext>
                      </a:extLst>
                    </a:gridCol>
                    <a:gridCol w="4389120">
                      <a:extLst>
                        <a:ext uri="{9D8B030D-6E8A-4147-A177-3AD203B41FA5}">
                          <a16:colId xmlns:a16="http://schemas.microsoft.com/office/drawing/2014/main" val="2377152042"/>
                        </a:ext>
                      </a:extLst>
                    </a:gridCol>
                  </a:tblGrid>
                  <a:tr h="669622">
                    <a:tc>
                      <a:txBody>
                        <a:bodyPr/>
                        <a:lstStyle/>
                        <a:p>
                          <a:pPr marL="0" indent="0" algn="r">
                            <a:tabLst>
                              <a:tab pos="1524000" algn="l"/>
                            </a:tabLst>
                          </a:pPr>
                          <a14:m>
                            <m:oMath xmlns:m="http://schemas.openxmlformats.org/officeDocument/2006/math">
                              <m:sSup>
                                <m:sSupPr>
                                  <m:ctrlPr>
                                    <a:rPr lang="en-US" sz="2800" i="1" smtClean="0">
                                      <a:solidFill>
                                        <a:schemeClr val="tx2"/>
                                      </a:solidFill>
                                      <a:latin typeface="Cambria Math" panose="02040503050406030204" pitchFamily="18" charset="0"/>
                                    </a:rPr>
                                  </m:ctrlPr>
                                </m:sSupPr>
                                <m:e>
                                  <m:r>
                                    <a:rPr lang="en-US" sz="2800" b="0" i="1" smtClean="0">
                                      <a:solidFill>
                                        <a:srgbClr val="B96D00"/>
                                      </a:solidFill>
                                      <a:latin typeface="Cambria Math" panose="02040503050406030204" pitchFamily="18" charset="0"/>
                                    </a:rPr>
                                    <m:t>𝐴𝐶</m:t>
                                  </m:r>
                                </m:e>
                                <m:sup>
                                  <m:r>
                                    <a:rPr lang="en-US" sz="2800" i="1" smtClean="0">
                                      <a:solidFill>
                                        <a:schemeClr val="tx2"/>
                                      </a:solidFill>
                                      <a:latin typeface="Cambria Math" panose="02040503050406030204" pitchFamily="18" charset="0"/>
                                    </a:rPr>
                                    <m:t>2</m:t>
                                  </m:r>
                                </m:sup>
                              </m:sSup>
                              <m:r>
                                <a:rPr lang="en-US" sz="2800" b="1" i="1" smtClean="0">
                                  <a:solidFill>
                                    <a:schemeClr val="tx2"/>
                                  </a:solidFill>
                                  <a:latin typeface="Cambria Math" panose="02040503050406030204" pitchFamily="18" charset="0"/>
                                </a:rPr>
                                <m:t>+</m:t>
                              </m:r>
                              <m:sSup>
                                <m:sSupPr>
                                  <m:ctrlPr>
                                    <a:rPr lang="en-US" sz="2800" i="1" smtClean="0">
                                      <a:solidFill>
                                        <a:schemeClr val="tx2"/>
                                      </a:solidFill>
                                      <a:latin typeface="Cambria Math" panose="02040503050406030204" pitchFamily="18" charset="0"/>
                                    </a:rPr>
                                  </m:ctrlPr>
                                </m:sSupPr>
                                <m:e>
                                  <m:r>
                                    <a:rPr lang="en-US" sz="2800" b="0" i="1" smtClean="0">
                                      <a:solidFill>
                                        <a:srgbClr val="00B050"/>
                                      </a:solidFill>
                                      <a:latin typeface="Cambria Math" panose="02040503050406030204" pitchFamily="18" charset="0"/>
                                    </a:rPr>
                                    <m:t>𝐵𝐶</m:t>
                                  </m:r>
                                </m:e>
                                <m:sup>
                                  <m:r>
                                    <a:rPr lang="en-US" sz="2800" i="1" smtClean="0">
                                      <a:solidFill>
                                        <a:schemeClr val="tx2"/>
                                      </a:solidFill>
                                      <a:latin typeface="Cambria Math" panose="02040503050406030204" pitchFamily="18" charset="0"/>
                                    </a:rPr>
                                    <m:t>2</m:t>
                                  </m:r>
                                </m:sup>
                              </m:sSup>
                            </m:oMath>
                          </a14:m>
                          <a:r>
                            <a:rPr lang="en-US" sz="2800" dirty="0">
                              <a:solidFill>
                                <a:schemeClr val="tx2"/>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indent="0">
                            <a:tabLst>
                              <a:tab pos="1524000" algn="l"/>
                            </a:tabLst>
                          </a:pPr>
                          <a14:m>
                            <m:oMathPara xmlns:m="http://schemas.openxmlformats.org/officeDocument/2006/math">
                              <m:oMathParaPr>
                                <m:jc m:val="left"/>
                              </m:oMathParaPr>
                              <m:oMath xmlns:m="http://schemas.openxmlformats.org/officeDocument/2006/math">
                                <m:r>
                                  <a:rPr lang="en-US" sz="2800" b="1" i="1" smtClean="0">
                                    <a:solidFill>
                                      <a:schemeClr val="tx2"/>
                                    </a:solidFill>
                                    <a:latin typeface="Cambria Math" panose="02040503050406030204" pitchFamily="18" charset="0"/>
                                  </a:rPr>
                                  <m:t>=</m:t>
                                </m:r>
                                <m:sSup>
                                  <m:sSupPr>
                                    <m:ctrlPr>
                                      <a:rPr lang="en-US" sz="2800" i="1" smtClean="0">
                                        <a:solidFill>
                                          <a:schemeClr val="tx2"/>
                                        </a:solidFill>
                                        <a:latin typeface="Cambria Math" panose="02040503050406030204" pitchFamily="18" charset="0"/>
                                      </a:rPr>
                                    </m:ctrlPr>
                                  </m:sSupPr>
                                  <m:e>
                                    <m:r>
                                      <a:rPr lang="en-US" sz="2800" b="0" i="1" smtClean="0">
                                        <a:solidFill>
                                          <a:srgbClr val="0289AA"/>
                                        </a:solidFill>
                                        <a:latin typeface="Cambria Math" panose="02040503050406030204" pitchFamily="18" charset="0"/>
                                      </a:rPr>
                                      <m:t>𝐴𝐵</m:t>
                                    </m:r>
                                  </m:e>
                                  <m:sup>
                                    <m:r>
                                      <a:rPr lang="en-US" sz="2800" i="1" smtClean="0">
                                        <a:solidFill>
                                          <a:schemeClr val="tx2"/>
                                        </a:solidFill>
                                        <a:latin typeface="Cambria Math" panose="02040503050406030204" pitchFamily="18" charset="0"/>
                                      </a:rPr>
                                      <m:t>2</m:t>
                                    </m:r>
                                  </m:sup>
                                </m:sSup>
                              </m:oMath>
                            </m:oMathPara>
                          </a14:m>
                          <a:endParaRPr lang="en-US" sz="28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2800" b="0" i="0" u="none" strike="noStrike" kern="1200" baseline="0" dirty="0">
                              <a:solidFill>
                                <a:srgbClr val="0070C0"/>
                              </a:solidFill>
                              <a:latin typeface="+mn-lt"/>
                              <a:ea typeface="+mn-ea"/>
                              <a:cs typeface="+mn-cs"/>
                            </a:rPr>
                            <a:t>Pythagorean Theorem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49360236"/>
                      </a:ext>
                    </a:extLst>
                  </a:tr>
                  <a:tr h="669622">
                    <a:tc>
                      <a:txBody>
                        <a:bodyPr/>
                        <a:lstStyle/>
                        <a:p>
                          <a:pPr algn="r"/>
                          <a14:m>
                            <m:oMath xmlns:m="http://schemas.openxmlformats.org/officeDocument/2006/math">
                              <m:sSup>
                                <m:sSupPr>
                                  <m:ctrlPr>
                                    <a:rPr lang="en-US" sz="2800" i="1" smtClean="0">
                                      <a:solidFill>
                                        <a:schemeClr val="tx2"/>
                                      </a:solidFill>
                                      <a:latin typeface="Cambria Math" panose="02040503050406030204" pitchFamily="18" charset="0"/>
                                    </a:rPr>
                                  </m:ctrlPr>
                                </m:sSupPr>
                                <m:e>
                                  <m:d>
                                    <m:dPr>
                                      <m:ctrlPr>
                                        <a:rPr lang="en-US" sz="2800" i="1" smtClean="0">
                                          <a:solidFill>
                                            <a:srgbClr val="B96D00"/>
                                          </a:solidFill>
                                          <a:latin typeface="Cambria Math" panose="02040503050406030204" pitchFamily="18" charset="0"/>
                                        </a:rPr>
                                      </m:ctrlPr>
                                    </m:dPr>
                                    <m:e>
                                      <m:d>
                                        <m:dPr>
                                          <m:begChr m:val="|"/>
                                          <m:endChr m:val="|"/>
                                          <m:ctrlPr>
                                            <a:rPr lang="en-US" sz="2800" i="1" smtClean="0">
                                              <a:solidFill>
                                                <a:srgbClr val="B96D00"/>
                                              </a:solidFill>
                                              <a:latin typeface="Cambria Math" panose="02040503050406030204" pitchFamily="18" charset="0"/>
                                            </a:rPr>
                                          </m:ctrlPr>
                                        </m:dPr>
                                        <m:e>
                                          <m:r>
                                            <a:rPr lang="en-US" sz="2800" b="0" i="1" smtClean="0">
                                              <a:solidFill>
                                                <a:srgbClr val="B96D00"/>
                                              </a:solidFill>
                                              <a:latin typeface="Cambria Math" panose="02040503050406030204" pitchFamily="18" charset="0"/>
                                            </a:rPr>
                                            <m:t>𝑥</m:t>
                                          </m:r>
                                          <m:r>
                                            <a:rPr lang="en-US" sz="2800" b="0" i="1" smtClean="0">
                                              <a:solidFill>
                                                <a:srgbClr val="B96D00"/>
                                              </a:solidFill>
                                              <a:latin typeface="Cambria Math" panose="02040503050406030204" pitchFamily="18" charset="0"/>
                                            </a:rPr>
                                            <m:t>−</m:t>
                                          </m:r>
                                          <m:r>
                                            <a:rPr lang="en-US" sz="2800" b="0" i="1" smtClean="0">
                                              <a:solidFill>
                                                <a:srgbClr val="B96D00"/>
                                              </a:solidFill>
                                              <a:latin typeface="Cambria Math" panose="02040503050406030204" pitchFamily="18" charset="0"/>
                                            </a:rPr>
                                            <m:t>h</m:t>
                                          </m:r>
                                        </m:e>
                                      </m:d>
                                    </m:e>
                                  </m:d>
                                </m:e>
                                <m:sup>
                                  <m:r>
                                    <a:rPr lang="en-US" sz="2800" i="1" smtClean="0">
                                      <a:solidFill>
                                        <a:schemeClr val="tx2"/>
                                      </a:solidFill>
                                      <a:latin typeface="Cambria Math" panose="02040503050406030204" pitchFamily="18" charset="0"/>
                                    </a:rPr>
                                    <m:t>2</m:t>
                                  </m:r>
                                </m:sup>
                              </m:sSup>
                              <m:r>
                                <a:rPr lang="en-US" sz="2800" b="0" i="1" smtClean="0">
                                  <a:solidFill>
                                    <a:schemeClr val="tx2"/>
                                  </a:solidFill>
                                  <a:latin typeface="Cambria Math" panose="02040503050406030204" pitchFamily="18" charset="0"/>
                                </a:rPr>
                                <m:t>+</m:t>
                              </m:r>
                              <m:sSup>
                                <m:sSupPr>
                                  <m:ctrlPr>
                                    <a:rPr lang="en-US" sz="2800" i="1" smtClean="0">
                                      <a:solidFill>
                                        <a:schemeClr val="tx2"/>
                                      </a:solidFill>
                                      <a:latin typeface="Cambria Math" panose="02040503050406030204" pitchFamily="18" charset="0"/>
                                    </a:rPr>
                                  </m:ctrlPr>
                                </m:sSupPr>
                                <m:e>
                                  <m:d>
                                    <m:dPr>
                                      <m:ctrlPr>
                                        <a:rPr lang="en-US" sz="2800" i="1" smtClean="0">
                                          <a:solidFill>
                                            <a:srgbClr val="00B050"/>
                                          </a:solidFill>
                                          <a:latin typeface="Cambria Math" panose="02040503050406030204" pitchFamily="18" charset="0"/>
                                        </a:rPr>
                                      </m:ctrlPr>
                                    </m:dPr>
                                    <m:e>
                                      <m:d>
                                        <m:dPr>
                                          <m:begChr m:val="|"/>
                                          <m:endChr m:val="|"/>
                                          <m:ctrlPr>
                                            <a:rPr lang="en-US" sz="2800" i="1" smtClean="0">
                                              <a:solidFill>
                                                <a:srgbClr val="00B050"/>
                                              </a:solidFill>
                                              <a:latin typeface="Cambria Math" panose="02040503050406030204" pitchFamily="18" charset="0"/>
                                            </a:rPr>
                                          </m:ctrlPr>
                                        </m:dPr>
                                        <m:e>
                                          <m:r>
                                            <a:rPr lang="en-US" sz="2800" b="0" i="1" smtClean="0">
                                              <a:solidFill>
                                                <a:srgbClr val="00B050"/>
                                              </a:solidFill>
                                              <a:latin typeface="Cambria Math" panose="02040503050406030204" pitchFamily="18" charset="0"/>
                                            </a:rPr>
                                            <m:t>𝑦</m:t>
                                          </m:r>
                                          <m:r>
                                            <a:rPr lang="en-US" sz="2800" b="0" i="1" smtClean="0">
                                              <a:solidFill>
                                                <a:srgbClr val="00B050"/>
                                              </a:solidFill>
                                              <a:latin typeface="Cambria Math" panose="02040503050406030204" pitchFamily="18" charset="0"/>
                                            </a:rPr>
                                            <m:t>−</m:t>
                                          </m:r>
                                          <m:r>
                                            <a:rPr lang="en-US" sz="2800" b="0" i="1" smtClean="0">
                                              <a:solidFill>
                                                <a:srgbClr val="00B050"/>
                                              </a:solidFill>
                                              <a:latin typeface="Cambria Math" panose="02040503050406030204" pitchFamily="18" charset="0"/>
                                            </a:rPr>
                                            <m:t>𝑘</m:t>
                                          </m:r>
                                        </m:e>
                                      </m:d>
                                    </m:e>
                                  </m:d>
                                </m:e>
                                <m:sup>
                                  <m:r>
                                    <a:rPr lang="en-US" sz="2800" i="1" smtClean="0">
                                      <a:solidFill>
                                        <a:schemeClr val="tx2"/>
                                      </a:solidFill>
                                      <a:latin typeface="Cambria Math" panose="02040503050406030204" pitchFamily="18" charset="0"/>
                                    </a:rPr>
                                    <m:t>2</m:t>
                                  </m:r>
                                </m:sup>
                              </m:sSup>
                            </m:oMath>
                          </a14:m>
                          <a:r>
                            <a:rPr lang="en-US" sz="2800" dirty="0">
                              <a:solidFill>
                                <a:schemeClr val="tx2"/>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14:m>
                            <m:oMathPara xmlns:m="http://schemas.openxmlformats.org/officeDocument/2006/math">
                              <m:oMathParaPr>
                                <m:jc m:val="left"/>
                              </m:oMathParaPr>
                              <m:oMath xmlns:m="http://schemas.openxmlformats.org/officeDocument/2006/math">
                                <m:r>
                                  <a:rPr lang="en-US" sz="2800" b="0" i="1" smtClean="0">
                                    <a:solidFill>
                                      <a:schemeClr val="tx2"/>
                                    </a:solidFill>
                                    <a:latin typeface="Cambria Math" panose="02040503050406030204" pitchFamily="18" charset="0"/>
                                  </a:rPr>
                                  <m:t>=</m:t>
                                </m:r>
                                <m:sSup>
                                  <m:sSupPr>
                                    <m:ctrlPr>
                                      <a:rPr lang="en-US" sz="2800" i="1" smtClean="0">
                                        <a:solidFill>
                                          <a:schemeClr val="tx2"/>
                                        </a:solidFill>
                                        <a:latin typeface="Cambria Math" panose="02040503050406030204" pitchFamily="18" charset="0"/>
                                      </a:rPr>
                                    </m:ctrlPr>
                                  </m:sSupPr>
                                  <m:e>
                                    <m:r>
                                      <a:rPr lang="en-US" sz="2800" b="0" i="1" smtClean="0">
                                        <a:solidFill>
                                          <a:srgbClr val="0289AA"/>
                                        </a:solidFill>
                                        <a:latin typeface="Cambria Math" panose="02040503050406030204" pitchFamily="18" charset="0"/>
                                      </a:rPr>
                                      <m:t>𝑟</m:t>
                                    </m:r>
                                  </m:e>
                                  <m:sup>
                                    <m:r>
                                      <a:rPr lang="en-US" sz="2800" i="1" smtClean="0">
                                        <a:solidFill>
                                          <a:schemeClr val="tx2"/>
                                        </a:solidFill>
                                        <a:latin typeface="Cambria Math" panose="02040503050406030204" pitchFamily="18" charset="0"/>
                                      </a:rPr>
                                      <m:t>2</m:t>
                                    </m:r>
                                  </m:sup>
                                </m:sSup>
                              </m:oMath>
                            </m:oMathPara>
                          </a14:m>
                          <a:endParaRPr lang="en-US" sz="28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0070C0"/>
                              </a:solidFill>
                              <a:latin typeface="+mn-lt"/>
                              <a:ea typeface="+mn-ea"/>
                              <a:cs typeface="+mn-cs"/>
                            </a:rPr>
                            <a:t>Substitution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165168848"/>
                      </a:ext>
                    </a:extLst>
                  </a:tr>
                  <a:tr h="122107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lang="en-US" sz="2800" i="1" smtClean="0">
                                      <a:solidFill>
                                        <a:schemeClr val="tx2"/>
                                      </a:solidFill>
                                      <a:latin typeface="Cambria Math" panose="02040503050406030204" pitchFamily="18" charset="0"/>
                                    </a:rPr>
                                  </m:ctrlPr>
                                </m:sSupPr>
                                <m:e>
                                  <m:r>
                                    <a:rPr lang="en-US" sz="2800" b="0" i="1" smtClean="0">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𝑥</m:t>
                                  </m:r>
                                  <m:r>
                                    <a:rPr lang="en-US" sz="2800" b="0" i="1" smtClean="0">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h</m:t>
                                  </m:r>
                                  <m:r>
                                    <a:rPr lang="en-US" sz="2800" b="0" i="1" smtClean="0">
                                      <a:solidFill>
                                        <a:schemeClr val="tx2"/>
                                      </a:solidFill>
                                      <a:latin typeface="Cambria Math" panose="02040503050406030204" pitchFamily="18" charset="0"/>
                                    </a:rPr>
                                    <m:t>)</m:t>
                                  </m:r>
                                </m:e>
                                <m:sup>
                                  <m:r>
                                    <a:rPr lang="en-US" sz="2800" i="1" smtClean="0">
                                      <a:solidFill>
                                        <a:schemeClr val="tx2"/>
                                      </a:solidFill>
                                      <a:latin typeface="Cambria Math" panose="02040503050406030204" pitchFamily="18" charset="0"/>
                                    </a:rPr>
                                    <m:t>2</m:t>
                                  </m:r>
                                </m:sup>
                              </m:sSup>
                              <m:r>
                                <a:rPr lang="en-US" sz="2800" b="0" i="1" smtClean="0">
                                  <a:solidFill>
                                    <a:schemeClr val="tx2"/>
                                  </a:solidFill>
                                  <a:latin typeface="Cambria Math" panose="02040503050406030204" pitchFamily="18" charset="0"/>
                                </a:rPr>
                                <m:t>+</m:t>
                              </m:r>
                              <m:sSup>
                                <m:sSupPr>
                                  <m:ctrlPr>
                                    <a:rPr lang="en-US" sz="2800" i="1" smtClean="0">
                                      <a:solidFill>
                                        <a:schemeClr val="tx2"/>
                                      </a:solidFill>
                                      <a:latin typeface="Cambria Math" panose="02040503050406030204" pitchFamily="18" charset="0"/>
                                    </a:rPr>
                                  </m:ctrlPr>
                                </m:sSupPr>
                                <m:e>
                                  <m:r>
                                    <a:rPr lang="en-US" sz="2800" b="0" i="1" smtClean="0">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𝑦</m:t>
                                  </m:r>
                                  <m:r>
                                    <a:rPr lang="en-US" sz="2800" b="0" i="1" smtClean="0">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𝑘</m:t>
                                  </m:r>
                                  <m:r>
                                    <a:rPr lang="en-US" sz="2800" b="0" i="1" smtClean="0">
                                      <a:solidFill>
                                        <a:schemeClr val="tx2"/>
                                      </a:solidFill>
                                      <a:latin typeface="Cambria Math" panose="02040503050406030204" pitchFamily="18" charset="0"/>
                                    </a:rPr>
                                    <m:t>)</m:t>
                                  </m:r>
                                </m:e>
                                <m:sup>
                                  <m:r>
                                    <a:rPr lang="en-US" sz="2800" i="1" smtClean="0">
                                      <a:solidFill>
                                        <a:schemeClr val="tx2"/>
                                      </a:solidFill>
                                      <a:latin typeface="Cambria Math" panose="02040503050406030204" pitchFamily="18" charset="0"/>
                                    </a:rPr>
                                    <m:t>2</m:t>
                                  </m:r>
                                </m:sup>
                              </m:sSup>
                            </m:oMath>
                          </a14:m>
                          <a:r>
                            <a:rPr lang="en-US" sz="2800" dirty="0">
                              <a:solidFill>
                                <a:schemeClr val="tx2"/>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800" b="0" i="1" smtClean="0">
                                    <a:solidFill>
                                      <a:schemeClr val="tx2"/>
                                    </a:solidFill>
                                    <a:latin typeface="Cambria Math" panose="02040503050406030204" pitchFamily="18" charset="0"/>
                                  </a:rPr>
                                  <m:t>=</m:t>
                                </m:r>
                                <m:sSup>
                                  <m:sSupPr>
                                    <m:ctrlPr>
                                      <a:rPr lang="en-US" sz="2800" i="1" smtClean="0">
                                        <a:solidFill>
                                          <a:schemeClr val="tx2"/>
                                        </a:solidFill>
                                        <a:latin typeface="Cambria Math" panose="02040503050406030204" pitchFamily="18" charset="0"/>
                                      </a:rPr>
                                    </m:ctrlPr>
                                  </m:sSupPr>
                                  <m:e>
                                    <m:r>
                                      <a:rPr lang="en-US" sz="2800" b="0" i="1" smtClean="0">
                                        <a:solidFill>
                                          <a:schemeClr val="tx2"/>
                                        </a:solidFill>
                                        <a:latin typeface="Cambria Math" panose="02040503050406030204" pitchFamily="18" charset="0"/>
                                      </a:rPr>
                                      <m:t>𝑟</m:t>
                                    </m:r>
                                  </m:e>
                                  <m:sup>
                                    <m:r>
                                      <a:rPr lang="en-US" sz="2800" i="1" smtClean="0">
                                        <a:solidFill>
                                          <a:schemeClr val="tx2"/>
                                        </a:solidFill>
                                        <a:latin typeface="Cambria Math" panose="02040503050406030204" pitchFamily="18" charset="0"/>
                                      </a:rPr>
                                      <m:t>2</m:t>
                                    </m:r>
                                  </m:sup>
                                </m:sSup>
                              </m:oMath>
                            </m:oMathPara>
                          </a14:m>
                          <a:endParaRPr lang="en-US" sz="28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800" b="0" i="0" u="none" strike="noStrike" kern="1200" baseline="0" dirty="0">
                              <a:solidFill>
                                <a:srgbClr val="0070C0"/>
                              </a:solidFill>
                              <a:latin typeface="+mn-lt"/>
                              <a:ea typeface="+mn-ea"/>
                              <a:cs typeface="+mn-cs"/>
                            </a:rPr>
                            <a:t>The square of a number is always positive.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987772663"/>
                      </a:ext>
                    </a:extLst>
                  </a:tr>
                </a:tbl>
              </a:graphicData>
            </a:graphic>
          </p:graphicFrame>
        </mc:Choice>
        <mc:Fallback xmlns="">
          <p:graphicFrame>
            <p:nvGraphicFramePr>
              <p:cNvPr id="2" name="Table 2">
                <a:extLst>
                  <a:ext uri="{FF2B5EF4-FFF2-40B4-BE49-F238E27FC236}">
                    <a16:creationId xmlns:a16="http://schemas.microsoft.com/office/drawing/2014/main" id="{C58997F5-0290-4CFF-8E66-763AA0C6253E}"/>
                  </a:ext>
                </a:extLst>
              </p:cNvPr>
              <p:cNvGraphicFramePr>
                <a:graphicFrameLocks noGrp="1"/>
              </p:cNvGraphicFramePr>
              <p:nvPr>
                <p:extLst>
                  <p:ext uri="{D42A27DB-BD31-4B8C-83A1-F6EECF244321}">
                    <p14:modId xmlns:p14="http://schemas.microsoft.com/office/powerpoint/2010/main" val="1690975843"/>
                  </p:ext>
                </p:extLst>
              </p:nvPr>
            </p:nvGraphicFramePr>
            <p:xfrm>
              <a:off x="459872" y="1963882"/>
              <a:ext cx="9875520" cy="2560320"/>
            </p:xfrm>
            <a:graphic>
              <a:graphicData uri="http://schemas.openxmlformats.org/drawingml/2006/table">
                <a:tbl>
                  <a:tblPr firstRow="1" bandRow="1">
                    <a:tableStyleId>{5C22544A-7EE6-4342-B048-85BDC9FD1C3A}</a:tableStyleId>
                  </a:tblPr>
                  <a:tblGrid>
                    <a:gridCol w="3840480">
                      <a:extLst>
                        <a:ext uri="{9D8B030D-6E8A-4147-A177-3AD203B41FA5}">
                          <a16:colId xmlns:a16="http://schemas.microsoft.com/office/drawing/2014/main" val="1885667568"/>
                        </a:ext>
                      </a:extLst>
                    </a:gridCol>
                    <a:gridCol w="1645920">
                      <a:extLst>
                        <a:ext uri="{9D8B030D-6E8A-4147-A177-3AD203B41FA5}">
                          <a16:colId xmlns:a16="http://schemas.microsoft.com/office/drawing/2014/main" val="3297893183"/>
                        </a:ext>
                      </a:extLst>
                    </a:gridCol>
                    <a:gridCol w="4389120">
                      <a:extLst>
                        <a:ext uri="{9D8B030D-6E8A-4147-A177-3AD203B41FA5}">
                          <a16:colId xmlns:a16="http://schemas.microsoft.com/office/drawing/2014/main" val="2377152042"/>
                        </a:ext>
                      </a:extLst>
                    </a:gridCol>
                  </a:tblGrid>
                  <a:tr h="669622">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r="-157302" b="-287273"/>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232472" r="-265683" b="-287273"/>
                          </a:stretch>
                        </a:blipFill>
                      </a:tcPr>
                    </a:tc>
                    <a:tc>
                      <a:txBody>
                        <a:bodyPr/>
                        <a:lstStyle/>
                        <a:p>
                          <a:r>
                            <a:rPr lang="en-US" sz="2800" b="0" i="0" u="none" strike="noStrike" kern="1200" baseline="0" dirty="0">
                              <a:solidFill>
                                <a:srgbClr val="0070C0"/>
                              </a:solidFill>
                              <a:latin typeface="+mn-lt"/>
                              <a:ea typeface="+mn-ea"/>
                              <a:cs typeface="+mn-cs"/>
                            </a:rPr>
                            <a:t>Pythagorean Theorem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49360236"/>
                      </a:ext>
                    </a:extLst>
                  </a:tr>
                  <a:tr h="669622">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t="-100000" r="-157302" b="-187273"/>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232472" t="-100000" r="-265683" b="-18727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0070C0"/>
                              </a:solidFill>
                              <a:latin typeface="+mn-lt"/>
                              <a:ea typeface="+mn-ea"/>
                              <a:cs typeface="+mn-cs"/>
                            </a:rPr>
                            <a:t>Substitution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165168848"/>
                      </a:ext>
                    </a:extLst>
                  </a:tr>
                  <a:tr h="1221076">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t="-109453" r="-157302" b="-2488"/>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232472" t="-109453" r="-265683" b="-2488"/>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800" b="0" i="0" u="none" strike="noStrike" kern="1200" baseline="0" dirty="0">
                              <a:solidFill>
                                <a:srgbClr val="0070C0"/>
                              </a:solidFill>
                              <a:latin typeface="+mn-lt"/>
                              <a:ea typeface="+mn-ea"/>
                              <a:cs typeface="+mn-cs"/>
                            </a:rPr>
                            <a:t>The square of a number is always positive.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987772663"/>
                      </a:ext>
                    </a:extLst>
                  </a:tr>
                </a:tbl>
              </a:graphicData>
            </a:graphic>
          </p:graphicFrame>
        </mc:Fallback>
      </mc:AlternateContent>
    </p:spTree>
    <p:extLst>
      <p:ext uri="{BB962C8B-B14F-4D97-AF65-F5344CB8AC3E}">
        <p14:creationId xmlns:p14="http://schemas.microsoft.com/office/powerpoint/2010/main" val="1009216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78496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Learn</a:t>
            </a:r>
          </a:p>
          <a:p>
            <a:r>
              <a:rPr lang="en-IN" sz="2800" b="0" dirty="0">
                <a:solidFill>
                  <a:schemeClr val="tx1"/>
                </a:solidFill>
              </a:rPr>
              <a:t>Equations of Circles</a:t>
            </a:r>
            <a:endParaRPr lang="en-US" sz="2800" b="0" dirty="0">
              <a:solidFill>
                <a:schemeClr val="tx1"/>
              </a:solidFill>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1" y="1551279"/>
                <a:ext cx="7784969" cy="422958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422525" indent="-2422525"/>
                <a:r>
                  <a:rPr lang="en-IN" sz="2800" b="1" dirty="0">
                    <a:solidFill>
                      <a:schemeClr val="tx1"/>
                    </a:solidFill>
                  </a:rPr>
                  <a:t>Key Concept: </a:t>
                </a:r>
                <a:r>
                  <a:rPr lang="en-IN" sz="2800" b="1" dirty="0"/>
                  <a:t>Equation of a Circle in Standard Form</a:t>
                </a:r>
              </a:p>
              <a:p>
                <a:r>
                  <a:rPr lang="en-IN" sz="2800" dirty="0"/>
                  <a:t>The standard form of the equation of a circle with </a:t>
                </a:r>
                <a:r>
                  <a:rPr lang="en-IN" sz="2800" dirty="0" err="1"/>
                  <a:t>center</a:t>
                </a:r>
                <a:r>
                  <a:rPr lang="en-IN" sz="2800" dirty="0"/>
                  <a:t> at (</a:t>
                </a:r>
                <a:r>
                  <a:rPr lang="en-IN" sz="2800" i="1" dirty="0"/>
                  <a:t>h</a:t>
                </a:r>
                <a:r>
                  <a:rPr lang="en-IN" sz="2800" dirty="0"/>
                  <a:t>, </a:t>
                </a:r>
                <a:r>
                  <a:rPr lang="en-IN" sz="2800" i="1" dirty="0"/>
                  <a:t>k</a:t>
                </a:r>
                <a:r>
                  <a:rPr lang="en-IN" sz="2800" dirty="0"/>
                  <a:t>) and radius </a:t>
                </a:r>
                <a:r>
                  <a:rPr lang="en-IN" sz="2800" i="1" dirty="0"/>
                  <a:t>r </a:t>
                </a:r>
                <a:r>
                  <a:rPr lang="en-IN" sz="2800" dirty="0"/>
                  <a:t>is</a:t>
                </a:r>
                <a:br>
                  <a:rPr lang="en-IN" sz="2800" dirty="0"/>
                </a:br>
                <a14:m>
                  <m:oMath xmlns:m="http://schemas.openxmlformats.org/officeDocument/2006/math">
                    <m:sSup>
                      <m:sSupPr>
                        <m:ctrlPr>
                          <a:rPr lang="en-IN" sz="2800" i="1" smtClean="0">
                            <a:latin typeface="Cambria Math" panose="02040503050406030204" pitchFamily="18" charset="0"/>
                          </a:rPr>
                        </m:ctrlPr>
                      </m:sSupPr>
                      <m:e>
                        <m:d>
                          <m:dPr>
                            <m:ctrlPr>
                              <a:rPr lang="en-IN" sz="2800" i="1" smtClean="0">
                                <a:latin typeface="Cambria Math" panose="02040503050406030204" pitchFamily="18" charset="0"/>
                              </a:rPr>
                            </m:ctrlPr>
                          </m:dPr>
                          <m:e>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h</m:t>
                            </m:r>
                          </m:e>
                        </m:d>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𝑦</m:t>
                            </m:r>
                            <m:r>
                              <a:rPr lang="en-US" sz="2800" b="0" i="1" smtClean="0">
                                <a:latin typeface="Cambria Math" panose="02040503050406030204" pitchFamily="18" charset="0"/>
                              </a:rPr>
                              <m:t>−</m:t>
                            </m:r>
                            <m:r>
                              <a:rPr lang="en-US" sz="2800" b="0" i="1" smtClean="0">
                                <a:latin typeface="Cambria Math" panose="02040503050406030204" pitchFamily="18" charset="0"/>
                              </a:rPr>
                              <m:t>𝑘</m:t>
                            </m:r>
                          </m:e>
                        </m:d>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𝑟</m:t>
                        </m:r>
                      </m:e>
                      <m:sup>
                        <m:r>
                          <a:rPr lang="en-US" sz="2800" b="0" i="1" smtClean="0">
                            <a:latin typeface="Cambria Math" panose="02040503050406030204" pitchFamily="18" charset="0"/>
                          </a:rPr>
                          <m:t>2</m:t>
                        </m:r>
                      </m:sup>
                    </m:sSup>
                  </m:oMath>
                </a14:m>
                <a:r>
                  <a:rPr lang="en-IN" sz="2800" dirty="0"/>
                  <a:t>.</a:t>
                </a:r>
              </a:p>
              <a:p>
                <a:r>
                  <a:rPr lang="en-IN" sz="2800" dirty="0"/>
                  <a:t>The standard form of the equation of a circle is also called the </a:t>
                </a:r>
                <a:r>
                  <a:rPr lang="en-IN" sz="2800" i="1" dirty="0" err="1"/>
                  <a:t>center</a:t>
                </a:r>
                <a:r>
                  <a:rPr lang="en-IN" sz="2800" i="1" dirty="0"/>
                  <a:t>-radius </a:t>
                </a:r>
                <a:r>
                  <a:rPr lang="en-IN" sz="2800" dirty="0"/>
                  <a:t>form.</a:t>
                </a:r>
              </a:p>
            </p:txBody>
          </p:sp>
        </mc:Choice>
        <mc:Fallback xmlns="">
          <p:sp>
            <p:nvSpPr>
              <p:cNvPr id="8" name="Content Placeholder 2">
                <a:extLst>
                  <a:ext uri="{FF2B5EF4-FFF2-40B4-BE49-F238E27FC236}">
                    <a16:creationId xmlns:a16="http://schemas.microsoft.com/office/drawing/2014/main" id="{AF69284B-533F-9940-8D24-1FBBD9C10438}"/>
                  </a:ext>
                </a:extLst>
              </p:cNvPr>
              <p:cNvSpPr txBox="1">
                <a:spLocks noRot="1" noChangeAspect="1" noMove="1" noResize="1" noEditPoints="1" noAdjustHandles="1" noChangeArrowheads="1" noChangeShapeType="1" noTextEdit="1"/>
              </p:cNvSpPr>
              <p:nvPr/>
            </p:nvSpPr>
            <p:spPr>
              <a:xfrm>
                <a:off x="457201" y="1551279"/>
                <a:ext cx="7784969" cy="4229589"/>
              </a:xfrm>
              <a:prstGeom prst="rect">
                <a:avLst/>
              </a:prstGeom>
              <a:blipFill>
                <a:blip r:embed="rId3"/>
                <a:stretch>
                  <a:fillRect l="-1566" t="-1441"/>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0ECE1B96-425D-47C2-BBE1-2D79099603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8700" y="2638425"/>
            <a:ext cx="2377440" cy="2377440"/>
          </a:xfrm>
          <a:prstGeom prst="rect">
            <a:avLst/>
          </a:prstGeom>
        </p:spPr>
      </p:pic>
    </p:spTree>
    <p:extLst>
      <p:ext uri="{BB962C8B-B14F-4D97-AF65-F5344CB8AC3E}">
        <p14:creationId xmlns:p14="http://schemas.microsoft.com/office/powerpoint/2010/main" val="2909919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78496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Learn</a:t>
            </a:r>
          </a:p>
          <a:p>
            <a:r>
              <a:rPr lang="en-IN" sz="2800" b="0" dirty="0">
                <a:solidFill>
                  <a:schemeClr val="tx1"/>
                </a:solidFill>
              </a:rPr>
              <a:t>Equations of Circles</a:t>
            </a:r>
            <a:endParaRPr lang="en-US" sz="2800" b="0" dirty="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1" y="1551279"/>
            <a:ext cx="8641079" cy="422958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rgbClr val="00A6B9"/>
                </a:solidFill>
              </a:rPr>
              <a:t>Talk About It!</a:t>
            </a:r>
          </a:p>
          <a:p>
            <a:r>
              <a:rPr lang="en-US" sz="2800" dirty="0"/>
              <a:t>Your classmate says you cannot derive the standard form of the </a:t>
            </a:r>
            <a:r>
              <a:rPr lang="en-IN" sz="2800" dirty="0"/>
              <a:t>equation of a circle by </a:t>
            </a:r>
            <a:r>
              <a:rPr lang="en-US" sz="2800" dirty="0"/>
              <a:t>using the Distance Formula. Describe the error. What feedback can you provide to help them correct the error?</a:t>
            </a:r>
          </a:p>
        </p:txBody>
      </p:sp>
    </p:spTree>
    <p:extLst>
      <p:ext uri="{BB962C8B-B14F-4D97-AF65-F5344CB8AC3E}">
        <p14:creationId xmlns:p14="http://schemas.microsoft.com/office/powerpoint/2010/main" val="1936061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895844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Example 1</a:t>
            </a:r>
          </a:p>
          <a:p>
            <a:r>
              <a:rPr lang="en-IN" sz="2800" b="0" dirty="0">
                <a:solidFill>
                  <a:schemeClr val="tx1"/>
                </a:solidFill>
              </a:rPr>
              <a:t>Write an Equation by Using the </a:t>
            </a:r>
            <a:r>
              <a:rPr lang="en-IN" sz="2800" b="0" dirty="0" err="1">
                <a:solidFill>
                  <a:schemeClr val="tx1"/>
                </a:solidFill>
              </a:rPr>
              <a:t>Center</a:t>
            </a:r>
            <a:r>
              <a:rPr lang="en-IN" sz="2800" b="0" dirty="0">
                <a:solidFill>
                  <a:schemeClr val="tx1"/>
                </a:solidFill>
              </a:rPr>
              <a:t> and Radius</a:t>
            </a:r>
            <a:endParaRPr lang="en-US" sz="2800" b="0" dirty="0">
              <a:solidFill>
                <a:schemeClr val="tx1"/>
              </a:solidFill>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1" y="1551279"/>
                <a:ext cx="6903719" cy="117668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bar>
                      <m:barPr>
                        <m:pos m:val="top"/>
                        <m:ctrlPr>
                          <a:rPr lang="en-US" sz="2800" b="1" i="1" smtClean="0">
                            <a:solidFill>
                              <a:schemeClr val="tx1"/>
                            </a:solidFill>
                            <a:latin typeface="Cambria Math" panose="02040503050406030204" pitchFamily="18" charset="0"/>
                          </a:rPr>
                        </m:ctrlPr>
                      </m:barPr>
                      <m:e>
                        <m:r>
                          <a:rPr lang="en-US" sz="2800" b="1" i="1" smtClean="0">
                            <a:solidFill>
                              <a:schemeClr val="tx1"/>
                            </a:solidFill>
                            <a:latin typeface="Cambria Math" panose="02040503050406030204" pitchFamily="18" charset="0"/>
                          </a:rPr>
                          <m:t>𝑨𝑩</m:t>
                        </m:r>
                      </m:e>
                    </m:bar>
                    <m:r>
                      <a:rPr lang="en-US" sz="2800" b="1" i="1">
                        <a:solidFill>
                          <a:schemeClr val="tx1"/>
                        </a:solidFill>
                        <a:latin typeface="Cambria Math" panose="02040503050406030204" pitchFamily="18" charset="0"/>
                      </a:rPr>
                      <m:t> </m:t>
                    </m:r>
                  </m:oMath>
                </a14:m>
                <a:r>
                  <a:rPr lang="en-IN" sz="2800" b="1" dirty="0">
                    <a:solidFill>
                      <a:schemeClr val="tx1"/>
                    </a:solidFill>
                  </a:rPr>
                  <a:t>is a diameter of the circle. Write the equation of the circle</a:t>
                </a:r>
                <a:r>
                  <a:rPr lang="en-IN" sz="2800" b="1" dirty="0"/>
                  <a:t>.</a:t>
                </a:r>
                <a:endParaRPr lang="en-IN" sz="2800" dirty="0"/>
              </a:p>
            </p:txBody>
          </p:sp>
        </mc:Choice>
        <mc:Fallback xmlns="">
          <p:sp>
            <p:nvSpPr>
              <p:cNvPr id="8" name="Content Placeholder 2">
                <a:extLst>
                  <a:ext uri="{FF2B5EF4-FFF2-40B4-BE49-F238E27FC236}">
                    <a16:creationId xmlns:a16="http://schemas.microsoft.com/office/drawing/2014/main" id="{AF69284B-533F-9940-8D24-1FBBD9C10438}"/>
                  </a:ext>
                </a:extLst>
              </p:cNvPr>
              <p:cNvSpPr txBox="1">
                <a:spLocks noRot="1" noChangeAspect="1" noMove="1" noResize="1" noEditPoints="1" noAdjustHandles="1" noChangeArrowheads="1" noChangeShapeType="1" noTextEdit="1"/>
              </p:cNvSpPr>
              <p:nvPr/>
            </p:nvSpPr>
            <p:spPr>
              <a:xfrm>
                <a:off x="457201" y="1551279"/>
                <a:ext cx="6903719" cy="1176681"/>
              </a:xfrm>
              <a:prstGeom prst="rect">
                <a:avLst/>
              </a:prstGeom>
              <a:blipFill>
                <a:blip r:embed="rId3"/>
                <a:stretch>
                  <a:fillRect l="-1765" t="-1031" r="-706"/>
                </a:stretch>
              </a:blipFill>
            </p:spPr>
            <p:txBody>
              <a:bodyPr/>
              <a:lstStyle/>
              <a:p>
                <a:r>
                  <a:rPr lang="en-US">
                    <a:noFill/>
                  </a:rPr>
                  <a:t> </a:t>
                </a:r>
              </a:p>
            </p:txBody>
          </p:sp>
        </mc:Fallback>
      </mc:AlternateContent>
      <p:pic>
        <p:nvPicPr>
          <p:cNvPr id="3" name="Picture 2" descr="Diagram&#10;&#10;Description automatically generated with medium confidence">
            <a:extLst>
              <a:ext uri="{FF2B5EF4-FFF2-40B4-BE49-F238E27FC236}">
                <a16:creationId xmlns:a16="http://schemas.microsoft.com/office/drawing/2014/main" id="{9C7BD3D0-3C9A-48E1-BDBC-C03F8361A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2873" y="1676400"/>
            <a:ext cx="2720899" cy="2743200"/>
          </a:xfrm>
          <a:prstGeom prst="rect">
            <a:avLst/>
          </a:prstGeom>
        </p:spPr>
      </p:pic>
    </p:spTree>
    <p:extLst>
      <p:ext uri="{BB962C8B-B14F-4D97-AF65-F5344CB8AC3E}">
        <p14:creationId xmlns:p14="http://schemas.microsoft.com/office/powerpoint/2010/main" val="3544015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895844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Example 1</a:t>
            </a:r>
          </a:p>
          <a:p>
            <a:r>
              <a:rPr lang="en-IN" sz="2800" b="0" dirty="0">
                <a:solidFill>
                  <a:schemeClr val="tx1"/>
                </a:solidFill>
              </a:rPr>
              <a:t>Write an Equation by Using the </a:t>
            </a:r>
            <a:r>
              <a:rPr lang="en-IN" sz="2800" b="0" dirty="0" err="1">
                <a:solidFill>
                  <a:schemeClr val="tx1"/>
                </a:solidFill>
              </a:rPr>
              <a:t>Center</a:t>
            </a:r>
            <a:r>
              <a:rPr lang="en-IN" sz="2800" b="0" dirty="0">
                <a:solidFill>
                  <a:schemeClr val="tx1"/>
                </a:solidFill>
              </a:rPr>
              <a:t> and Radius</a:t>
            </a:r>
            <a:endParaRPr lang="en-US" sz="2800" b="0" dirty="0">
              <a:solidFill>
                <a:schemeClr val="tx1"/>
              </a:solidFill>
            </a:endParaRPr>
          </a:p>
        </p:txBody>
      </p:sp>
      <mc:AlternateContent xmlns:mc="http://schemas.openxmlformats.org/markup-compatibility/2006" xmlns:a14="http://schemas.microsoft.com/office/drawing/2010/main">
        <mc:Choice Requires="a14">
          <p:graphicFrame>
            <p:nvGraphicFramePr>
              <p:cNvPr id="2" name="Table 2">
                <a:extLst>
                  <a:ext uri="{FF2B5EF4-FFF2-40B4-BE49-F238E27FC236}">
                    <a16:creationId xmlns:a16="http://schemas.microsoft.com/office/drawing/2014/main" id="{BA855331-389B-4581-852D-ED0639557841}"/>
                  </a:ext>
                </a:extLst>
              </p:cNvPr>
              <p:cNvGraphicFramePr>
                <a:graphicFrameLocks noGrp="1"/>
              </p:cNvGraphicFramePr>
              <p:nvPr>
                <p:extLst>
                  <p:ext uri="{D42A27DB-BD31-4B8C-83A1-F6EECF244321}">
                    <p14:modId xmlns:p14="http://schemas.microsoft.com/office/powerpoint/2010/main" val="2651232666"/>
                  </p:ext>
                </p:extLst>
              </p:nvPr>
            </p:nvGraphicFramePr>
            <p:xfrm>
              <a:off x="457201" y="2895283"/>
              <a:ext cx="7223760" cy="2651760"/>
            </p:xfrm>
            <a:graphic>
              <a:graphicData uri="http://schemas.openxmlformats.org/drawingml/2006/table">
                <a:tbl>
                  <a:tblPr firstRow="1" bandRow="1">
                    <a:tableStyleId>{5C22544A-7EE6-4342-B048-85BDC9FD1C3A}</a:tableStyleId>
                  </a:tblPr>
                  <a:tblGrid>
                    <a:gridCol w="640080">
                      <a:extLst>
                        <a:ext uri="{9D8B030D-6E8A-4147-A177-3AD203B41FA5}">
                          <a16:colId xmlns:a16="http://schemas.microsoft.com/office/drawing/2014/main" val="1009871896"/>
                        </a:ext>
                      </a:extLst>
                    </a:gridCol>
                    <a:gridCol w="3108960">
                      <a:extLst>
                        <a:ext uri="{9D8B030D-6E8A-4147-A177-3AD203B41FA5}">
                          <a16:colId xmlns:a16="http://schemas.microsoft.com/office/drawing/2014/main" val="1418250316"/>
                        </a:ext>
                      </a:extLst>
                    </a:gridCol>
                    <a:gridCol w="3474720">
                      <a:extLst>
                        <a:ext uri="{9D8B030D-6E8A-4147-A177-3AD203B41FA5}">
                          <a16:colId xmlns:a16="http://schemas.microsoft.com/office/drawing/2014/main" val="2896426882"/>
                        </a:ext>
                      </a:extLst>
                    </a:gridCol>
                  </a:tblGrid>
                  <a:tr h="978601">
                    <a:tc>
                      <a:txBody>
                        <a:bodyPr/>
                        <a:lstStyle/>
                        <a:p>
                          <a:pPr algn="r"/>
                          <a14:m>
                            <m:oMath xmlns:m="http://schemas.openxmlformats.org/officeDocument/2006/math">
                              <m:r>
                                <a:rPr lang="en-US" sz="2800" b="0" i="1" smtClean="0">
                                  <a:solidFill>
                                    <a:schemeClr val="tx2"/>
                                  </a:solidFill>
                                  <a:latin typeface="Cambria Math" panose="02040503050406030204" pitchFamily="18" charset="0"/>
                                </a:rPr>
                                <m:t>𝑀</m:t>
                              </m:r>
                            </m:oMath>
                          </a14:m>
                          <a:r>
                            <a:rPr lang="en-US" sz="2800" b="0" dirty="0">
                              <a:solidFill>
                                <a:schemeClr val="tx2"/>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14:m>
                            <m:oMath xmlns:m="http://schemas.openxmlformats.org/officeDocument/2006/math">
                              <m:r>
                                <a:rPr lang="en-US" sz="2800" b="0" i="1" smtClean="0">
                                  <a:solidFill>
                                    <a:schemeClr val="tx2"/>
                                  </a:solidFill>
                                  <a:latin typeface="Cambria Math" panose="02040503050406030204" pitchFamily="18" charset="0"/>
                                </a:rPr>
                                <m:t>=</m:t>
                              </m:r>
                              <m:d>
                                <m:dPr>
                                  <m:ctrlPr>
                                    <a:rPr lang="en-US" sz="2800" b="0" i="1" smtClean="0">
                                      <a:solidFill>
                                        <a:schemeClr val="tx2"/>
                                      </a:solidFill>
                                      <a:latin typeface="Cambria Math" panose="02040503050406030204" pitchFamily="18" charset="0"/>
                                    </a:rPr>
                                  </m:ctrlPr>
                                </m:dPr>
                                <m:e>
                                  <m:f>
                                    <m:fPr>
                                      <m:ctrlPr>
                                        <a:rPr lang="en-US" sz="2800" b="0" i="1" smtClean="0">
                                          <a:solidFill>
                                            <a:schemeClr val="tx2"/>
                                          </a:solidFill>
                                          <a:latin typeface="Cambria Math" panose="02040503050406030204" pitchFamily="18" charset="0"/>
                                        </a:rPr>
                                      </m:ctrlPr>
                                    </m:fPr>
                                    <m:num>
                                      <m:sSub>
                                        <m:sSubPr>
                                          <m:ctrlPr>
                                            <a:rPr lang="en-US" sz="2800" b="0" i="1" smtClean="0">
                                              <a:solidFill>
                                                <a:srgbClr val="B96D00"/>
                                              </a:solidFill>
                                              <a:latin typeface="Cambria Math" panose="02040503050406030204" pitchFamily="18" charset="0"/>
                                            </a:rPr>
                                          </m:ctrlPr>
                                        </m:sSubPr>
                                        <m:e>
                                          <m:r>
                                            <a:rPr lang="en-US" sz="2800" b="0" i="1" smtClean="0">
                                              <a:solidFill>
                                                <a:srgbClr val="B96D00"/>
                                              </a:solidFill>
                                              <a:latin typeface="Cambria Math" panose="02040503050406030204" pitchFamily="18" charset="0"/>
                                            </a:rPr>
                                            <m:t>𝑥</m:t>
                                          </m:r>
                                        </m:e>
                                        <m:sub>
                                          <m:r>
                                            <a:rPr lang="en-US" sz="2800" b="0" i="1" smtClean="0">
                                              <a:solidFill>
                                                <a:srgbClr val="B96D00"/>
                                              </a:solidFill>
                                              <a:latin typeface="Cambria Math" panose="02040503050406030204" pitchFamily="18" charset="0"/>
                                            </a:rPr>
                                            <m:t>1</m:t>
                                          </m:r>
                                        </m:sub>
                                      </m:sSub>
                                      <m:r>
                                        <a:rPr lang="en-US" sz="2800" b="0" i="1" smtClean="0">
                                          <a:solidFill>
                                            <a:schemeClr val="tx2"/>
                                          </a:solidFill>
                                          <a:latin typeface="Cambria Math" panose="02040503050406030204" pitchFamily="18" charset="0"/>
                                        </a:rPr>
                                        <m:t>+</m:t>
                                      </m:r>
                                      <m:sSub>
                                        <m:sSubPr>
                                          <m:ctrlPr>
                                            <a:rPr lang="en-US" sz="2800" b="0" i="1" smtClean="0">
                                              <a:solidFill>
                                                <a:srgbClr val="00B050"/>
                                              </a:solidFill>
                                              <a:latin typeface="Cambria Math" panose="02040503050406030204" pitchFamily="18" charset="0"/>
                                            </a:rPr>
                                          </m:ctrlPr>
                                        </m:sSubPr>
                                        <m:e>
                                          <m:r>
                                            <a:rPr lang="en-US" sz="2800" b="0" i="1" smtClean="0">
                                              <a:solidFill>
                                                <a:srgbClr val="00B050"/>
                                              </a:solidFill>
                                              <a:latin typeface="Cambria Math" panose="02040503050406030204" pitchFamily="18" charset="0"/>
                                            </a:rPr>
                                            <m:t>𝑥</m:t>
                                          </m:r>
                                        </m:e>
                                        <m:sub>
                                          <m:r>
                                            <a:rPr lang="en-US" sz="2800" b="0" i="1" smtClean="0">
                                              <a:solidFill>
                                                <a:srgbClr val="00B050"/>
                                              </a:solidFill>
                                              <a:latin typeface="Cambria Math" panose="02040503050406030204" pitchFamily="18" charset="0"/>
                                            </a:rPr>
                                            <m:t>2</m:t>
                                          </m:r>
                                        </m:sub>
                                      </m:sSub>
                                    </m:num>
                                    <m:den>
                                      <m:r>
                                        <a:rPr lang="en-US" sz="2800" b="0" i="1" smtClean="0">
                                          <a:solidFill>
                                            <a:schemeClr val="tx2"/>
                                          </a:solidFill>
                                          <a:latin typeface="Cambria Math" panose="02040503050406030204" pitchFamily="18" charset="0"/>
                                        </a:rPr>
                                        <m:t>2</m:t>
                                      </m:r>
                                    </m:den>
                                  </m:f>
                                  <m:r>
                                    <a:rPr lang="en-US" sz="2800" b="0" i="1" smtClean="0">
                                      <a:solidFill>
                                        <a:schemeClr val="tx2"/>
                                      </a:solidFill>
                                      <a:latin typeface="Cambria Math" panose="02040503050406030204" pitchFamily="18" charset="0"/>
                                    </a:rPr>
                                    <m:t>,</m:t>
                                  </m:r>
                                  <m:f>
                                    <m:fPr>
                                      <m:ctrlPr>
                                        <a:rPr lang="en-US" sz="2800" b="0" i="1" smtClean="0">
                                          <a:solidFill>
                                            <a:schemeClr val="tx2"/>
                                          </a:solidFill>
                                          <a:latin typeface="Cambria Math" panose="02040503050406030204" pitchFamily="18" charset="0"/>
                                        </a:rPr>
                                      </m:ctrlPr>
                                    </m:fPr>
                                    <m:num>
                                      <m:sSub>
                                        <m:sSubPr>
                                          <m:ctrlPr>
                                            <a:rPr lang="en-US" sz="2800" b="0" i="1" smtClean="0">
                                              <a:solidFill>
                                                <a:srgbClr val="B96D00"/>
                                              </a:solidFill>
                                              <a:latin typeface="Cambria Math" panose="02040503050406030204" pitchFamily="18" charset="0"/>
                                            </a:rPr>
                                          </m:ctrlPr>
                                        </m:sSubPr>
                                        <m:e>
                                          <m:r>
                                            <a:rPr lang="en-US" sz="2800" b="0" i="1" smtClean="0">
                                              <a:solidFill>
                                                <a:srgbClr val="B96D00"/>
                                              </a:solidFill>
                                              <a:latin typeface="Cambria Math" panose="02040503050406030204" pitchFamily="18" charset="0"/>
                                            </a:rPr>
                                            <m:t>𝑦</m:t>
                                          </m:r>
                                        </m:e>
                                        <m:sub>
                                          <m:r>
                                            <a:rPr lang="en-US" sz="2800" b="0" i="1" smtClean="0">
                                              <a:solidFill>
                                                <a:srgbClr val="B96D00"/>
                                              </a:solidFill>
                                              <a:latin typeface="Cambria Math" panose="02040503050406030204" pitchFamily="18" charset="0"/>
                                            </a:rPr>
                                            <m:t>1</m:t>
                                          </m:r>
                                        </m:sub>
                                      </m:sSub>
                                      <m:r>
                                        <a:rPr lang="en-US" sz="2800" b="0" i="1" smtClean="0">
                                          <a:solidFill>
                                            <a:schemeClr val="tx2"/>
                                          </a:solidFill>
                                          <a:latin typeface="Cambria Math" panose="02040503050406030204" pitchFamily="18" charset="0"/>
                                        </a:rPr>
                                        <m:t>+</m:t>
                                      </m:r>
                                      <m:sSub>
                                        <m:sSubPr>
                                          <m:ctrlPr>
                                            <a:rPr lang="en-US" sz="2800" b="0" i="1" smtClean="0">
                                              <a:solidFill>
                                                <a:srgbClr val="00B050"/>
                                              </a:solidFill>
                                              <a:latin typeface="Cambria Math" panose="02040503050406030204" pitchFamily="18" charset="0"/>
                                            </a:rPr>
                                          </m:ctrlPr>
                                        </m:sSubPr>
                                        <m:e>
                                          <m:r>
                                            <a:rPr lang="en-US" sz="2800" b="0" i="1" smtClean="0">
                                              <a:solidFill>
                                                <a:srgbClr val="00B050"/>
                                              </a:solidFill>
                                              <a:latin typeface="Cambria Math" panose="02040503050406030204" pitchFamily="18" charset="0"/>
                                            </a:rPr>
                                            <m:t>𝑦</m:t>
                                          </m:r>
                                        </m:e>
                                        <m:sub>
                                          <m:r>
                                            <a:rPr lang="en-US" sz="2800" b="0" i="1" smtClean="0">
                                              <a:solidFill>
                                                <a:srgbClr val="00B050"/>
                                              </a:solidFill>
                                              <a:latin typeface="Cambria Math" panose="02040503050406030204" pitchFamily="18" charset="0"/>
                                            </a:rPr>
                                            <m:t>2</m:t>
                                          </m:r>
                                        </m:sub>
                                      </m:sSub>
                                    </m:num>
                                    <m:den>
                                      <m:r>
                                        <a:rPr lang="en-US" sz="2800" b="0" i="1" smtClean="0">
                                          <a:solidFill>
                                            <a:schemeClr val="tx2"/>
                                          </a:solidFill>
                                          <a:latin typeface="Cambria Math" panose="02040503050406030204" pitchFamily="18" charset="0"/>
                                        </a:rPr>
                                        <m:t>2</m:t>
                                      </m:r>
                                    </m:den>
                                  </m:f>
                                </m:e>
                              </m:d>
                            </m:oMath>
                          </a14:m>
                          <a:r>
                            <a:rPr lang="en-US" sz="2800" b="0" dirty="0">
                              <a:solidFill>
                                <a:schemeClr val="tx2"/>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0070C0"/>
                              </a:solidFill>
                              <a:latin typeface="+mn-lt"/>
                              <a:ea typeface="+mn-ea"/>
                              <a:cs typeface="+mn-cs"/>
                            </a:rPr>
                            <a:t>Midpoint Formula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92587731"/>
                      </a:ext>
                    </a:extLst>
                  </a:tr>
                  <a:tr h="978601">
                    <a:tc>
                      <a:txBody>
                        <a:bodyPr/>
                        <a:lstStyle/>
                        <a:p>
                          <a:pPr marL="0" indent="0"/>
                          <a:endParaRPr lang="en-US" sz="2800" b="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14:m>
                            <m:oMath xmlns:m="http://schemas.openxmlformats.org/officeDocument/2006/math">
                              <m:r>
                                <a:rPr lang="en-US" sz="2800" b="0" i="1" smtClean="0">
                                  <a:solidFill>
                                    <a:schemeClr val="tx2"/>
                                  </a:solidFill>
                                  <a:latin typeface="Cambria Math" panose="02040503050406030204" pitchFamily="18" charset="0"/>
                                </a:rPr>
                                <m:t>=</m:t>
                              </m:r>
                              <m:d>
                                <m:dPr>
                                  <m:ctrlPr>
                                    <a:rPr lang="en-US" sz="2800" b="0" i="1" smtClean="0">
                                      <a:solidFill>
                                        <a:schemeClr val="tx2"/>
                                      </a:solidFill>
                                      <a:latin typeface="Cambria Math" panose="02040503050406030204" pitchFamily="18" charset="0"/>
                                    </a:rPr>
                                  </m:ctrlPr>
                                </m:dPr>
                                <m:e>
                                  <m:f>
                                    <m:fPr>
                                      <m:ctrlPr>
                                        <a:rPr lang="en-US" sz="2800" b="0" i="1" smtClean="0">
                                          <a:solidFill>
                                            <a:schemeClr val="tx2"/>
                                          </a:solidFill>
                                          <a:latin typeface="Cambria Math" panose="02040503050406030204" pitchFamily="18" charset="0"/>
                                        </a:rPr>
                                      </m:ctrlPr>
                                    </m:fPr>
                                    <m:num>
                                      <m:r>
                                        <a:rPr lang="en-US" sz="2800" b="0" i="1" smtClean="0">
                                          <a:solidFill>
                                            <a:srgbClr val="B96D00"/>
                                          </a:solidFill>
                                          <a:latin typeface="Cambria Math" panose="02040503050406030204" pitchFamily="18" charset="0"/>
                                        </a:rPr>
                                        <m:t>0</m:t>
                                      </m:r>
                                      <m:r>
                                        <a:rPr lang="en-US" sz="2800" b="0" i="1" smtClean="0">
                                          <a:solidFill>
                                            <a:schemeClr val="tx2"/>
                                          </a:solidFill>
                                          <a:latin typeface="Cambria Math" panose="02040503050406030204" pitchFamily="18" charset="0"/>
                                        </a:rPr>
                                        <m:t>+</m:t>
                                      </m:r>
                                      <m:r>
                                        <a:rPr lang="en-US" sz="2800" b="0" i="1" smtClean="0">
                                          <a:solidFill>
                                            <a:srgbClr val="00B050"/>
                                          </a:solidFill>
                                          <a:latin typeface="Cambria Math" panose="02040503050406030204" pitchFamily="18" charset="0"/>
                                        </a:rPr>
                                        <m:t>8</m:t>
                                      </m:r>
                                    </m:num>
                                    <m:den>
                                      <m:r>
                                        <a:rPr lang="en-US" sz="2800" b="0" i="1" smtClean="0">
                                          <a:solidFill>
                                            <a:schemeClr val="tx2"/>
                                          </a:solidFill>
                                          <a:latin typeface="Cambria Math" panose="02040503050406030204" pitchFamily="18" charset="0"/>
                                        </a:rPr>
                                        <m:t>2</m:t>
                                      </m:r>
                                    </m:den>
                                  </m:f>
                                  <m:r>
                                    <a:rPr lang="en-US" sz="2800" b="0" i="1" smtClean="0">
                                      <a:solidFill>
                                        <a:schemeClr val="tx2"/>
                                      </a:solidFill>
                                      <a:latin typeface="Cambria Math" panose="02040503050406030204" pitchFamily="18" charset="0"/>
                                    </a:rPr>
                                    <m:t>,</m:t>
                                  </m:r>
                                  <m:f>
                                    <m:fPr>
                                      <m:ctrlPr>
                                        <a:rPr lang="en-US" sz="2800" b="0" i="1" smtClean="0">
                                          <a:solidFill>
                                            <a:schemeClr val="tx2"/>
                                          </a:solidFill>
                                          <a:latin typeface="Cambria Math" panose="02040503050406030204" pitchFamily="18" charset="0"/>
                                        </a:rPr>
                                      </m:ctrlPr>
                                    </m:fPr>
                                    <m:num>
                                      <m:r>
                                        <a:rPr lang="en-US" sz="2800" b="0" i="1" smtClean="0">
                                          <a:solidFill>
                                            <a:srgbClr val="B96D00"/>
                                          </a:solidFill>
                                          <a:latin typeface="Cambria Math" panose="02040503050406030204" pitchFamily="18" charset="0"/>
                                        </a:rPr>
                                        <m:t>−1</m:t>
                                      </m:r>
                                      <m:r>
                                        <a:rPr lang="en-US" sz="2800" b="0" i="1" smtClean="0">
                                          <a:solidFill>
                                            <a:schemeClr val="tx2"/>
                                          </a:solidFill>
                                          <a:latin typeface="Cambria Math" panose="02040503050406030204" pitchFamily="18" charset="0"/>
                                        </a:rPr>
                                        <m:t>+(</m:t>
                                      </m:r>
                                      <m:r>
                                        <a:rPr lang="en-US" sz="2800" b="0" i="1" smtClean="0">
                                          <a:solidFill>
                                            <a:srgbClr val="00B050"/>
                                          </a:solidFill>
                                          <a:latin typeface="Cambria Math" panose="02040503050406030204" pitchFamily="18" charset="0"/>
                                        </a:rPr>
                                        <m:t>−1</m:t>
                                      </m:r>
                                      <m:r>
                                        <a:rPr lang="en-US" sz="2800" b="0" i="1" smtClean="0">
                                          <a:solidFill>
                                            <a:schemeClr val="tx2"/>
                                          </a:solidFill>
                                          <a:latin typeface="Cambria Math" panose="02040503050406030204" pitchFamily="18" charset="0"/>
                                        </a:rPr>
                                        <m:t>)</m:t>
                                      </m:r>
                                    </m:num>
                                    <m:den>
                                      <m:r>
                                        <a:rPr lang="en-US" sz="2800" b="0" i="1" smtClean="0">
                                          <a:solidFill>
                                            <a:schemeClr val="tx2"/>
                                          </a:solidFill>
                                          <a:latin typeface="Cambria Math" panose="02040503050406030204" pitchFamily="18" charset="0"/>
                                        </a:rPr>
                                        <m:t>2</m:t>
                                      </m:r>
                                    </m:den>
                                  </m:f>
                                </m:e>
                              </m:d>
                            </m:oMath>
                          </a14:m>
                          <a:r>
                            <a:rPr lang="en-US" sz="2800" b="0" dirty="0">
                              <a:solidFill>
                                <a:schemeClr val="tx2"/>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b="0" i="0" u="none" strike="noStrike" kern="1200" baseline="0" dirty="0">
                              <a:solidFill>
                                <a:srgbClr val="0070C0"/>
                              </a:solidFill>
                              <a:latin typeface="+mn-lt"/>
                              <a:ea typeface="+mn-ea"/>
                              <a:cs typeface="+mn-cs"/>
                            </a:rPr>
                            <a:t>Substitution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6033954"/>
                      </a:ext>
                    </a:extLst>
                  </a:tr>
                  <a:tr h="694558">
                    <a:tc>
                      <a:txBody>
                        <a:bodyPr/>
                        <a:lstStyle/>
                        <a:p>
                          <a:pPr marL="0" indent="0"/>
                          <a:endParaRPr lang="en-US" sz="2800" b="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14:m>
                            <m:oMathPara xmlns:m="http://schemas.openxmlformats.org/officeDocument/2006/math">
                              <m:oMathParaPr>
                                <m:jc m:val="left"/>
                              </m:oMathParaPr>
                              <m:oMath xmlns:m="http://schemas.openxmlformats.org/officeDocument/2006/math">
                                <m:r>
                                  <a:rPr lang="en-US" sz="2800" b="0" i="1" smtClean="0">
                                    <a:solidFill>
                                      <a:schemeClr val="tx2"/>
                                    </a:solidFill>
                                    <a:latin typeface="Cambria Math" panose="02040503050406030204" pitchFamily="18" charset="0"/>
                                  </a:rPr>
                                  <m:t>=</m:t>
                                </m:r>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4, −1</m:t>
                                    </m:r>
                                  </m:e>
                                </m:d>
                              </m:oMath>
                            </m:oMathPara>
                          </a14:m>
                          <a:endParaRPr lang="en-US" sz="2800" b="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b="0" i="0" u="none" strike="noStrike" kern="1200" baseline="0" dirty="0">
                              <a:solidFill>
                                <a:srgbClr val="0070C0"/>
                              </a:solidFill>
                              <a:latin typeface="+mn-lt"/>
                              <a:ea typeface="+mn-ea"/>
                              <a:cs typeface="+mn-cs"/>
                            </a:rPr>
                            <a:t>Simplify.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9805318"/>
                      </a:ext>
                    </a:extLst>
                  </a:tr>
                </a:tbl>
              </a:graphicData>
            </a:graphic>
          </p:graphicFrame>
        </mc:Choice>
        <mc:Fallback xmlns="">
          <p:graphicFrame>
            <p:nvGraphicFramePr>
              <p:cNvPr id="2" name="Table 2">
                <a:extLst>
                  <a:ext uri="{FF2B5EF4-FFF2-40B4-BE49-F238E27FC236}">
                    <a16:creationId xmlns:a16="http://schemas.microsoft.com/office/drawing/2014/main" id="{BA855331-389B-4581-852D-ED0639557841}"/>
                  </a:ext>
                </a:extLst>
              </p:cNvPr>
              <p:cNvGraphicFramePr>
                <a:graphicFrameLocks noGrp="1"/>
              </p:cNvGraphicFramePr>
              <p:nvPr>
                <p:extLst>
                  <p:ext uri="{D42A27DB-BD31-4B8C-83A1-F6EECF244321}">
                    <p14:modId xmlns:p14="http://schemas.microsoft.com/office/powerpoint/2010/main" val="2651232666"/>
                  </p:ext>
                </p:extLst>
              </p:nvPr>
            </p:nvGraphicFramePr>
            <p:xfrm>
              <a:off x="457201" y="2895283"/>
              <a:ext cx="7223760" cy="2651760"/>
            </p:xfrm>
            <a:graphic>
              <a:graphicData uri="http://schemas.openxmlformats.org/drawingml/2006/table">
                <a:tbl>
                  <a:tblPr firstRow="1" bandRow="1">
                    <a:tableStyleId>{5C22544A-7EE6-4342-B048-85BDC9FD1C3A}</a:tableStyleId>
                  </a:tblPr>
                  <a:tblGrid>
                    <a:gridCol w="640080">
                      <a:extLst>
                        <a:ext uri="{9D8B030D-6E8A-4147-A177-3AD203B41FA5}">
                          <a16:colId xmlns:a16="http://schemas.microsoft.com/office/drawing/2014/main" val="1009871896"/>
                        </a:ext>
                      </a:extLst>
                    </a:gridCol>
                    <a:gridCol w="3108960">
                      <a:extLst>
                        <a:ext uri="{9D8B030D-6E8A-4147-A177-3AD203B41FA5}">
                          <a16:colId xmlns:a16="http://schemas.microsoft.com/office/drawing/2014/main" val="1418250316"/>
                        </a:ext>
                      </a:extLst>
                    </a:gridCol>
                    <a:gridCol w="3474720">
                      <a:extLst>
                        <a:ext uri="{9D8B030D-6E8A-4147-A177-3AD203B41FA5}">
                          <a16:colId xmlns:a16="http://schemas.microsoft.com/office/drawing/2014/main" val="2896426882"/>
                        </a:ext>
                      </a:extLst>
                    </a:gridCol>
                  </a:tblGrid>
                  <a:tr h="978601">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r="-1028571" b="-178882"/>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0548" r="-111350" b="-178882"/>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0070C0"/>
                              </a:solidFill>
                              <a:latin typeface="+mn-lt"/>
                              <a:ea typeface="+mn-ea"/>
                              <a:cs typeface="+mn-cs"/>
                            </a:rPr>
                            <a:t>Midpoint Formula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92587731"/>
                      </a:ext>
                    </a:extLst>
                  </a:tr>
                  <a:tr h="978601">
                    <a:tc>
                      <a:txBody>
                        <a:bodyPr/>
                        <a:lstStyle/>
                        <a:p>
                          <a:pPr marL="0" indent="0"/>
                          <a:endParaRPr lang="en-US" sz="2800" b="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0548" t="-100000" r="-111350" b="-78882"/>
                          </a:stretch>
                        </a:blipFill>
                      </a:tcPr>
                    </a:tc>
                    <a:tc>
                      <a:txBody>
                        <a:bodyPr/>
                        <a:lstStyle/>
                        <a:p>
                          <a:r>
                            <a:rPr lang="en-US" sz="2800" b="0" i="0" u="none" strike="noStrike" kern="1200" baseline="0" dirty="0">
                              <a:solidFill>
                                <a:srgbClr val="0070C0"/>
                              </a:solidFill>
                              <a:latin typeface="+mn-lt"/>
                              <a:ea typeface="+mn-ea"/>
                              <a:cs typeface="+mn-cs"/>
                            </a:rPr>
                            <a:t>Substitution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6033954"/>
                      </a:ext>
                    </a:extLst>
                  </a:tr>
                  <a:tr h="694558">
                    <a:tc>
                      <a:txBody>
                        <a:bodyPr/>
                        <a:lstStyle/>
                        <a:p>
                          <a:pPr marL="0" indent="0"/>
                          <a:endParaRPr lang="en-US" sz="2800" b="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0548" t="-282456" r="-111350" b="-11404"/>
                          </a:stretch>
                        </a:blipFill>
                      </a:tcPr>
                    </a:tc>
                    <a:tc>
                      <a:txBody>
                        <a:bodyPr/>
                        <a:lstStyle/>
                        <a:p>
                          <a:r>
                            <a:rPr lang="en-US" sz="2800" b="0" i="0" u="none" strike="noStrike" kern="1200" baseline="0" dirty="0">
                              <a:solidFill>
                                <a:srgbClr val="0070C0"/>
                              </a:solidFill>
                              <a:latin typeface="+mn-lt"/>
                              <a:ea typeface="+mn-ea"/>
                              <a:cs typeface="+mn-cs"/>
                            </a:rPr>
                            <a:t>Simplify.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9805318"/>
                      </a:ext>
                    </a:extLst>
                  </a:tr>
                </a:tbl>
              </a:graphicData>
            </a:graphic>
          </p:graphicFrame>
        </mc:Fallback>
      </mc:AlternateContent>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C5FAE600-D3BC-4642-82C1-D39B916B4BFC}"/>
                  </a:ext>
                </a:extLst>
              </p:cNvPr>
              <p:cNvSpPr txBox="1">
                <a:spLocks/>
              </p:cNvSpPr>
              <p:nvPr/>
            </p:nvSpPr>
            <p:spPr>
              <a:xfrm>
                <a:off x="457201" y="1551279"/>
                <a:ext cx="10286999" cy="99380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dirty="0"/>
                  <a:t>Because </a:t>
                </a:r>
                <a14:m>
                  <m:oMath xmlns:m="http://schemas.openxmlformats.org/officeDocument/2006/math">
                    <m:bar>
                      <m:barPr>
                        <m:pos m:val="top"/>
                        <m:ctrlPr>
                          <a:rPr lang="en-US" sz="2800" i="1">
                            <a:latin typeface="Cambria Math" panose="02040503050406030204" pitchFamily="18" charset="0"/>
                          </a:rPr>
                        </m:ctrlPr>
                      </m:barPr>
                      <m:e>
                        <m:r>
                          <a:rPr lang="en-US" sz="2800" i="1">
                            <a:latin typeface="Cambria Math" panose="02040503050406030204" pitchFamily="18" charset="0"/>
                          </a:rPr>
                          <m:t>𝐴𝐵</m:t>
                        </m:r>
                      </m:e>
                    </m:bar>
                  </m:oMath>
                </a14:m>
                <a:r>
                  <a:rPr lang="en-IN" sz="2800" i="1" dirty="0"/>
                  <a:t> </a:t>
                </a:r>
                <a:r>
                  <a:rPr lang="en-IN" sz="2800" dirty="0"/>
                  <a:t>is a diameter of the circle, the </a:t>
                </a:r>
                <a:r>
                  <a:rPr lang="en-IN" sz="2800" dirty="0" err="1"/>
                  <a:t>center</a:t>
                </a:r>
                <a:r>
                  <a:rPr lang="en-IN" sz="2800" dirty="0"/>
                  <a:t> of the circle is the midpoint of </a:t>
                </a:r>
                <a14:m>
                  <m:oMath xmlns:m="http://schemas.openxmlformats.org/officeDocument/2006/math">
                    <m:bar>
                      <m:barPr>
                        <m:pos m:val="top"/>
                        <m:ctrlPr>
                          <a:rPr lang="en-US" sz="2800" i="1">
                            <a:latin typeface="Cambria Math" panose="02040503050406030204" pitchFamily="18" charset="0"/>
                          </a:rPr>
                        </m:ctrlPr>
                      </m:barPr>
                      <m:e>
                        <m:r>
                          <a:rPr lang="en-US" sz="2800" i="1">
                            <a:latin typeface="Cambria Math" panose="02040503050406030204" pitchFamily="18" charset="0"/>
                          </a:rPr>
                          <m:t>𝐴𝐵</m:t>
                        </m:r>
                      </m:e>
                    </m:bar>
                  </m:oMath>
                </a14:m>
                <a:r>
                  <a:rPr lang="en-IN" sz="2800" dirty="0"/>
                  <a:t>.</a:t>
                </a:r>
              </a:p>
            </p:txBody>
          </p:sp>
        </mc:Choice>
        <mc:Fallback xmlns="">
          <p:sp>
            <p:nvSpPr>
              <p:cNvPr id="4" name="Content Placeholder 2">
                <a:extLst>
                  <a:ext uri="{FF2B5EF4-FFF2-40B4-BE49-F238E27FC236}">
                    <a16:creationId xmlns:a16="http://schemas.microsoft.com/office/drawing/2014/main" id="{C5FAE600-D3BC-4642-82C1-D39B916B4BFC}"/>
                  </a:ext>
                </a:extLst>
              </p:cNvPr>
              <p:cNvSpPr txBox="1">
                <a:spLocks noRot="1" noChangeAspect="1" noMove="1" noResize="1" noEditPoints="1" noAdjustHandles="1" noChangeArrowheads="1" noChangeShapeType="1" noTextEdit="1"/>
              </p:cNvSpPr>
              <p:nvPr/>
            </p:nvSpPr>
            <p:spPr>
              <a:xfrm>
                <a:off x="457201" y="1551279"/>
                <a:ext cx="10286999" cy="993801"/>
              </a:xfrm>
              <a:prstGeom prst="rect">
                <a:avLst/>
              </a:prstGeom>
              <a:blipFill>
                <a:blip r:embed="rId4"/>
                <a:stretch>
                  <a:fillRect l="-1185" t="-1220" r="-1777" b="-21341"/>
                </a:stretch>
              </a:blipFill>
            </p:spPr>
            <p:txBody>
              <a:bodyPr/>
              <a:lstStyle/>
              <a:p>
                <a:r>
                  <a:rPr lang="en-US">
                    <a:noFill/>
                  </a:rPr>
                  <a:t> </a:t>
                </a:r>
              </a:p>
            </p:txBody>
          </p:sp>
        </mc:Fallback>
      </mc:AlternateContent>
      <p:pic>
        <p:nvPicPr>
          <p:cNvPr id="5" name="Picture 4" descr="Diagram&#10;&#10;Description automatically generated with medium confidence">
            <a:extLst>
              <a:ext uri="{FF2B5EF4-FFF2-40B4-BE49-F238E27FC236}">
                <a16:creationId xmlns:a16="http://schemas.microsoft.com/office/drawing/2014/main" id="{CEFDE5DA-1DDD-49C7-A81C-1B86575F53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8698" y="2736120"/>
            <a:ext cx="2720899" cy="2743200"/>
          </a:xfrm>
          <a:prstGeom prst="rect">
            <a:avLst/>
          </a:prstGeom>
        </p:spPr>
      </p:pic>
    </p:spTree>
    <p:extLst>
      <p:ext uri="{BB962C8B-B14F-4D97-AF65-F5344CB8AC3E}">
        <p14:creationId xmlns:p14="http://schemas.microsoft.com/office/powerpoint/2010/main" val="1657154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895844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Example 1</a:t>
            </a:r>
          </a:p>
          <a:p>
            <a:r>
              <a:rPr lang="en-IN" sz="2800" b="0" dirty="0">
                <a:solidFill>
                  <a:schemeClr val="tx1"/>
                </a:solidFill>
              </a:rPr>
              <a:t>Write an Equation by Using the </a:t>
            </a:r>
            <a:r>
              <a:rPr lang="en-IN" sz="2800" b="0" dirty="0" err="1">
                <a:solidFill>
                  <a:schemeClr val="tx1"/>
                </a:solidFill>
              </a:rPr>
              <a:t>Center</a:t>
            </a:r>
            <a:r>
              <a:rPr lang="en-IN" sz="2800" b="0" dirty="0">
                <a:solidFill>
                  <a:schemeClr val="tx1"/>
                </a:solidFill>
              </a:rPr>
              <a:t> and Radius</a:t>
            </a:r>
            <a:endParaRPr lang="en-US" sz="2800" b="0" dirty="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1" y="1551279"/>
            <a:ext cx="8199119" cy="78940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dirty="0"/>
              <a:t>So, the </a:t>
            </a:r>
            <a:r>
              <a:rPr lang="en-IN" sz="2800" dirty="0" err="1"/>
              <a:t>center</a:t>
            </a:r>
            <a:r>
              <a:rPr lang="en-IN" sz="2800" dirty="0"/>
              <a:t> is at (4, −1) and the radius is 4.</a:t>
            </a:r>
          </a:p>
        </p:txBody>
      </p:sp>
      <mc:AlternateContent xmlns:mc="http://schemas.openxmlformats.org/markup-compatibility/2006" xmlns:a14="http://schemas.microsoft.com/office/drawing/2010/main">
        <mc:Choice Requires="a14">
          <p:graphicFrame>
            <p:nvGraphicFramePr>
              <p:cNvPr id="5" name="Table 2">
                <a:extLst>
                  <a:ext uri="{FF2B5EF4-FFF2-40B4-BE49-F238E27FC236}">
                    <a16:creationId xmlns:a16="http://schemas.microsoft.com/office/drawing/2014/main" id="{346411CE-D01E-40E8-87D1-A3F1F17A3C3C}"/>
                  </a:ext>
                </a:extLst>
              </p:cNvPr>
              <p:cNvGraphicFramePr>
                <a:graphicFrameLocks noGrp="1"/>
              </p:cNvGraphicFramePr>
              <p:nvPr>
                <p:extLst>
                  <p:ext uri="{D42A27DB-BD31-4B8C-83A1-F6EECF244321}">
                    <p14:modId xmlns:p14="http://schemas.microsoft.com/office/powerpoint/2010/main" val="2622467372"/>
                  </p:ext>
                </p:extLst>
              </p:nvPr>
            </p:nvGraphicFramePr>
            <p:xfrm>
              <a:off x="533400" y="2340686"/>
              <a:ext cx="9692640" cy="2468880"/>
            </p:xfrm>
            <a:graphic>
              <a:graphicData uri="http://schemas.openxmlformats.org/drawingml/2006/table">
                <a:tbl>
                  <a:tblPr firstRow="1" bandRow="1">
                    <a:tableStyleId>{5C22544A-7EE6-4342-B048-85BDC9FD1C3A}</a:tableStyleId>
                  </a:tblPr>
                  <a:tblGrid>
                    <a:gridCol w="3931920">
                      <a:extLst>
                        <a:ext uri="{9D8B030D-6E8A-4147-A177-3AD203B41FA5}">
                          <a16:colId xmlns:a16="http://schemas.microsoft.com/office/drawing/2014/main" val="757191246"/>
                        </a:ext>
                      </a:extLst>
                    </a:gridCol>
                    <a:gridCol w="2011680">
                      <a:extLst>
                        <a:ext uri="{9D8B030D-6E8A-4147-A177-3AD203B41FA5}">
                          <a16:colId xmlns:a16="http://schemas.microsoft.com/office/drawing/2014/main" val="2959426161"/>
                        </a:ext>
                      </a:extLst>
                    </a:gridCol>
                    <a:gridCol w="3749040">
                      <a:extLst>
                        <a:ext uri="{9D8B030D-6E8A-4147-A177-3AD203B41FA5}">
                          <a16:colId xmlns:a16="http://schemas.microsoft.com/office/drawing/2014/main" val="2896426882"/>
                        </a:ext>
                      </a:extLst>
                    </a:gridCol>
                  </a:tblGrid>
                  <a:tr h="75532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lang="en-US" sz="2800" b="0" i="1" u="none" strike="noStrike" kern="1200" baseline="0" smtClean="0">
                                      <a:solidFill>
                                        <a:schemeClr val="tx2"/>
                                      </a:solidFill>
                                      <a:latin typeface="Cambria Math" panose="02040503050406030204" pitchFamily="18" charset="0"/>
                                      <a:ea typeface="+mn-ea"/>
                                      <a:cs typeface="+mn-cs"/>
                                    </a:rPr>
                                  </m:ctrlPr>
                                </m:sSupPr>
                                <m:e>
                                  <m:d>
                                    <m:dPr>
                                      <m:ctrlPr>
                                        <a:rPr lang="en-US" sz="2800" b="0" i="1" u="none" strike="noStrike" kern="1200" baseline="0" smtClean="0">
                                          <a:solidFill>
                                            <a:schemeClr val="tx2"/>
                                          </a:solidFill>
                                          <a:latin typeface="Cambria Math" panose="02040503050406030204" pitchFamily="18" charset="0"/>
                                          <a:ea typeface="+mn-ea"/>
                                          <a:cs typeface="+mn-cs"/>
                                        </a:rPr>
                                      </m:ctrlPr>
                                    </m:dPr>
                                    <m:e>
                                      <m:r>
                                        <a:rPr lang="en-US" sz="2800" b="0" i="1" u="none" strike="noStrike" kern="1200" baseline="0" smtClean="0">
                                          <a:solidFill>
                                            <a:schemeClr val="tx2"/>
                                          </a:solidFill>
                                          <a:latin typeface="Cambria Math" panose="02040503050406030204" pitchFamily="18" charset="0"/>
                                          <a:ea typeface="+mn-ea"/>
                                          <a:cs typeface="+mn-cs"/>
                                        </a:rPr>
                                        <m:t>𝑥</m:t>
                                      </m:r>
                                      <m:r>
                                        <a:rPr lang="en-US" sz="2800" b="0" i="1" u="none" strike="noStrike" kern="1200" baseline="0" smtClean="0">
                                          <a:solidFill>
                                            <a:schemeClr val="tx2"/>
                                          </a:solidFill>
                                          <a:latin typeface="Cambria Math" panose="02040503050406030204" pitchFamily="18" charset="0"/>
                                          <a:ea typeface="+mn-ea"/>
                                          <a:cs typeface="+mn-cs"/>
                                        </a:rPr>
                                        <m:t>−</m:t>
                                      </m:r>
                                      <m:r>
                                        <a:rPr lang="en-US" sz="2800" b="0" i="1" u="none" strike="noStrike" kern="1200" baseline="0" smtClean="0">
                                          <a:solidFill>
                                            <a:srgbClr val="B96D00"/>
                                          </a:solidFill>
                                          <a:latin typeface="Cambria Math" panose="02040503050406030204" pitchFamily="18" charset="0"/>
                                          <a:ea typeface="+mn-ea"/>
                                          <a:cs typeface="+mn-cs"/>
                                        </a:rPr>
                                        <m:t>h</m:t>
                                      </m:r>
                                    </m:e>
                                  </m:d>
                                </m:e>
                                <m:sup>
                                  <m:r>
                                    <a:rPr lang="en-US" sz="2800" b="0" i="1" u="none" strike="noStrike" kern="1200" baseline="0" smtClean="0">
                                      <a:solidFill>
                                        <a:schemeClr val="tx2"/>
                                      </a:solidFill>
                                      <a:latin typeface="Cambria Math" panose="02040503050406030204" pitchFamily="18" charset="0"/>
                                      <a:ea typeface="+mn-ea"/>
                                      <a:cs typeface="+mn-cs"/>
                                    </a:rPr>
                                    <m:t>2</m:t>
                                  </m:r>
                                </m:sup>
                              </m:sSup>
                              <m:r>
                                <a:rPr lang="en-US" sz="2800" b="0" i="1" u="none" strike="noStrike" kern="1200" baseline="0" smtClean="0">
                                  <a:solidFill>
                                    <a:schemeClr val="tx2"/>
                                  </a:solidFill>
                                  <a:latin typeface="Cambria Math" panose="02040503050406030204" pitchFamily="18" charset="0"/>
                                  <a:ea typeface="+mn-ea"/>
                                  <a:cs typeface="+mn-cs"/>
                                </a:rPr>
                                <m:t>+</m:t>
                              </m:r>
                              <m:sSup>
                                <m:sSupPr>
                                  <m:ctrlPr>
                                    <a:rPr lang="en-US" sz="2800" b="0" i="1" u="none" strike="noStrike" kern="1200" baseline="0" smtClean="0">
                                      <a:solidFill>
                                        <a:schemeClr val="tx2"/>
                                      </a:solidFill>
                                      <a:latin typeface="Cambria Math" panose="02040503050406030204" pitchFamily="18" charset="0"/>
                                      <a:ea typeface="+mn-ea"/>
                                      <a:cs typeface="+mn-cs"/>
                                    </a:rPr>
                                  </m:ctrlPr>
                                </m:sSupPr>
                                <m:e>
                                  <m:d>
                                    <m:dPr>
                                      <m:ctrlPr>
                                        <a:rPr lang="en-US" sz="2800" b="0" i="1" u="none" strike="noStrike" kern="1200" baseline="0" smtClean="0">
                                          <a:solidFill>
                                            <a:schemeClr val="tx2"/>
                                          </a:solidFill>
                                          <a:latin typeface="Cambria Math" panose="02040503050406030204" pitchFamily="18" charset="0"/>
                                          <a:ea typeface="+mn-ea"/>
                                          <a:cs typeface="+mn-cs"/>
                                        </a:rPr>
                                      </m:ctrlPr>
                                    </m:dPr>
                                    <m:e>
                                      <m:r>
                                        <a:rPr lang="en-US" sz="2800" b="0" i="1" u="none" strike="noStrike" kern="1200" baseline="0" smtClean="0">
                                          <a:solidFill>
                                            <a:schemeClr val="tx2"/>
                                          </a:solidFill>
                                          <a:latin typeface="Cambria Math" panose="02040503050406030204" pitchFamily="18" charset="0"/>
                                          <a:ea typeface="+mn-ea"/>
                                          <a:cs typeface="+mn-cs"/>
                                        </a:rPr>
                                        <m:t>𝑦</m:t>
                                      </m:r>
                                      <m:r>
                                        <a:rPr lang="en-US" sz="2800" b="0" i="1" u="none" strike="noStrike" kern="1200" baseline="0" smtClean="0">
                                          <a:solidFill>
                                            <a:schemeClr val="tx2"/>
                                          </a:solidFill>
                                          <a:latin typeface="Cambria Math" panose="02040503050406030204" pitchFamily="18" charset="0"/>
                                          <a:ea typeface="+mn-ea"/>
                                          <a:cs typeface="+mn-cs"/>
                                        </a:rPr>
                                        <m:t>−</m:t>
                                      </m:r>
                                      <m:r>
                                        <a:rPr lang="en-US" sz="2800" b="0" i="1" u="none" strike="noStrike" kern="1200" baseline="0" smtClean="0">
                                          <a:solidFill>
                                            <a:srgbClr val="00B050"/>
                                          </a:solidFill>
                                          <a:latin typeface="Cambria Math" panose="02040503050406030204" pitchFamily="18" charset="0"/>
                                          <a:ea typeface="+mn-ea"/>
                                          <a:cs typeface="+mn-cs"/>
                                        </a:rPr>
                                        <m:t>𝑘</m:t>
                                      </m:r>
                                    </m:e>
                                  </m:d>
                                </m:e>
                                <m:sup>
                                  <m:r>
                                    <a:rPr lang="en-US" sz="2800" b="0" i="1" u="none" strike="noStrike" kern="1200" baseline="0" smtClean="0">
                                      <a:solidFill>
                                        <a:schemeClr val="tx2"/>
                                      </a:solidFill>
                                      <a:latin typeface="Cambria Math" panose="02040503050406030204" pitchFamily="18" charset="0"/>
                                      <a:ea typeface="+mn-ea"/>
                                      <a:cs typeface="+mn-cs"/>
                                    </a:rPr>
                                    <m:t>2</m:t>
                                  </m:r>
                                </m:sup>
                              </m:sSup>
                            </m:oMath>
                          </a14:m>
                          <a:r>
                            <a:rPr lang="en-US" sz="2800" b="0" i="0" u="none" strike="noStrike" kern="1200" baseline="0" dirty="0">
                              <a:solidFill>
                                <a:schemeClr val="tx2"/>
                              </a:solidFill>
                              <a:latin typeface="+mn-lt"/>
                              <a:ea typeface="+mn-ea"/>
                              <a:cs typeface="+mn-cs"/>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800" b="0" i="1" u="none" strike="noStrike" kern="1200" baseline="0" smtClean="0">
                                  <a:solidFill>
                                    <a:schemeClr val="tx2"/>
                                  </a:solidFill>
                                  <a:latin typeface="Cambria Math" panose="02040503050406030204" pitchFamily="18" charset="0"/>
                                  <a:ea typeface="+mn-ea"/>
                                  <a:cs typeface="+mn-cs"/>
                                </a:rPr>
                                <m:t>=</m:t>
                              </m:r>
                              <m:sSup>
                                <m:sSupPr>
                                  <m:ctrlPr>
                                    <a:rPr lang="en-US" sz="2800" b="0" i="1" u="none" strike="noStrike" kern="1200" baseline="0" smtClean="0">
                                      <a:solidFill>
                                        <a:schemeClr val="tx2"/>
                                      </a:solidFill>
                                      <a:latin typeface="Cambria Math" panose="02040503050406030204" pitchFamily="18" charset="0"/>
                                      <a:ea typeface="+mn-ea"/>
                                      <a:cs typeface="+mn-cs"/>
                                    </a:rPr>
                                  </m:ctrlPr>
                                </m:sSupPr>
                                <m:e>
                                  <m:r>
                                    <a:rPr lang="en-US" sz="2800" b="0" i="1" u="none" strike="noStrike" kern="1200" baseline="0" smtClean="0">
                                      <a:solidFill>
                                        <a:srgbClr val="0289AA"/>
                                      </a:solidFill>
                                      <a:latin typeface="Cambria Math" panose="02040503050406030204" pitchFamily="18" charset="0"/>
                                      <a:ea typeface="+mn-ea"/>
                                      <a:cs typeface="+mn-cs"/>
                                    </a:rPr>
                                    <m:t>𝑟</m:t>
                                  </m:r>
                                </m:e>
                                <m:sup>
                                  <m:r>
                                    <a:rPr lang="en-US" sz="2800" b="0" i="1" u="none" strike="noStrike" kern="1200" baseline="0" smtClean="0">
                                      <a:solidFill>
                                        <a:schemeClr val="tx2"/>
                                      </a:solidFill>
                                      <a:latin typeface="Cambria Math" panose="02040503050406030204" pitchFamily="18" charset="0"/>
                                      <a:ea typeface="+mn-ea"/>
                                      <a:cs typeface="+mn-cs"/>
                                    </a:rPr>
                                    <m:t>2</m:t>
                                  </m:r>
                                </m:sup>
                              </m:sSup>
                            </m:oMath>
                          </a14:m>
                          <a:r>
                            <a:rPr lang="en-US" sz="2800" b="0" i="0" u="none" strike="noStrike" kern="1200" baseline="0" dirty="0">
                              <a:solidFill>
                                <a:schemeClr val="tx2"/>
                              </a:solidFill>
                              <a:latin typeface="+mn-lt"/>
                              <a:ea typeface="+mn-ea"/>
                              <a:cs typeface="+mn-cs"/>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0070C0"/>
                              </a:solidFill>
                              <a:latin typeface="+mn-lt"/>
                              <a:ea typeface="+mn-ea"/>
                              <a:cs typeface="+mn-cs"/>
                            </a:rPr>
                            <a:t>Equation of a circle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92587731"/>
                      </a:ext>
                    </a:extLst>
                  </a:tr>
                  <a:tr h="95822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lang="en-US" sz="2800" b="0" i="1" u="none" strike="noStrike" kern="1200" baseline="0" smtClean="0">
                                      <a:solidFill>
                                        <a:schemeClr val="tx2"/>
                                      </a:solidFill>
                                      <a:latin typeface="Cambria Math" panose="02040503050406030204" pitchFamily="18" charset="0"/>
                                      <a:ea typeface="+mn-ea"/>
                                      <a:cs typeface="+mn-cs"/>
                                    </a:rPr>
                                  </m:ctrlPr>
                                </m:sSupPr>
                                <m:e>
                                  <m:d>
                                    <m:dPr>
                                      <m:ctrlPr>
                                        <a:rPr lang="en-US" sz="2800" b="0" i="1" u="none" strike="noStrike" kern="1200" baseline="0" smtClean="0">
                                          <a:solidFill>
                                            <a:schemeClr val="tx2"/>
                                          </a:solidFill>
                                          <a:latin typeface="Cambria Math" panose="02040503050406030204" pitchFamily="18" charset="0"/>
                                          <a:ea typeface="+mn-ea"/>
                                          <a:cs typeface="+mn-cs"/>
                                        </a:rPr>
                                      </m:ctrlPr>
                                    </m:dPr>
                                    <m:e>
                                      <m:r>
                                        <a:rPr lang="en-US" sz="2800" b="0" i="1" u="none" strike="noStrike" kern="1200" baseline="0" smtClean="0">
                                          <a:solidFill>
                                            <a:schemeClr val="tx2"/>
                                          </a:solidFill>
                                          <a:latin typeface="Cambria Math" panose="02040503050406030204" pitchFamily="18" charset="0"/>
                                          <a:ea typeface="+mn-ea"/>
                                          <a:cs typeface="+mn-cs"/>
                                        </a:rPr>
                                        <m:t>𝑥</m:t>
                                      </m:r>
                                      <m:r>
                                        <a:rPr lang="en-US" sz="2800" b="0" i="1" u="none" strike="noStrike" kern="1200" baseline="0" smtClean="0">
                                          <a:solidFill>
                                            <a:schemeClr val="tx2"/>
                                          </a:solidFill>
                                          <a:latin typeface="Cambria Math" panose="02040503050406030204" pitchFamily="18" charset="0"/>
                                          <a:ea typeface="+mn-ea"/>
                                          <a:cs typeface="+mn-cs"/>
                                        </a:rPr>
                                        <m:t>−4</m:t>
                                      </m:r>
                                    </m:e>
                                  </m:d>
                                </m:e>
                                <m:sup>
                                  <m:r>
                                    <a:rPr lang="en-US" sz="2800" b="0" i="1" u="none" strike="noStrike" kern="1200" baseline="0" smtClean="0">
                                      <a:solidFill>
                                        <a:schemeClr val="tx2"/>
                                      </a:solidFill>
                                      <a:latin typeface="Cambria Math" panose="02040503050406030204" pitchFamily="18" charset="0"/>
                                      <a:ea typeface="+mn-ea"/>
                                      <a:cs typeface="+mn-cs"/>
                                    </a:rPr>
                                    <m:t>2</m:t>
                                  </m:r>
                                </m:sup>
                              </m:sSup>
                              <m:r>
                                <a:rPr lang="en-US" sz="2800" b="0" i="1" u="none" strike="noStrike" kern="1200" baseline="0" smtClean="0">
                                  <a:solidFill>
                                    <a:schemeClr val="tx2"/>
                                  </a:solidFill>
                                  <a:latin typeface="Cambria Math" panose="02040503050406030204" pitchFamily="18" charset="0"/>
                                  <a:ea typeface="+mn-ea"/>
                                  <a:cs typeface="+mn-cs"/>
                                </a:rPr>
                                <m:t>+</m:t>
                              </m:r>
                              <m:sSup>
                                <m:sSupPr>
                                  <m:ctrlPr>
                                    <a:rPr lang="en-US" sz="2800" b="0" i="1" u="none" strike="noStrike" kern="1200" baseline="0" smtClean="0">
                                      <a:solidFill>
                                        <a:schemeClr val="tx2"/>
                                      </a:solidFill>
                                      <a:latin typeface="Cambria Math" panose="02040503050406030204" pitchFamily="18" charset="0"/>
                                      <a:ea typeface="+mn-ea"/>
                                      <a:cs typeface="+mn-cs"/>
                                    </a:rPr>
                                  </m:ctrlPr>
                                </m:sSupPr>
                                <m:e>
                                  <m:d>
                                    <m:dPr>
                                      <m:ctrlPr>
                                        <a:rPr lang="en-US" sz="2800" b="0" i="1" u="none" strike="noStrike" kern="1200" baseline="0" smtClean="0">
                                          <a:solidFill>
                                            <a:schemeClr val="tx2"/>
                                          </a:solidFill>
                                          <a:latin typeface="Cambria Math" panose="02040503050406030204" pitchFamily="18" charset="0"/>
                                          <a:ea typeface="+mn-ea"/>
                                          <a:cs typeface="+mn-cs"/>
                                        </a:rPr>
                                      </m:ctrlPr>
                                    </m:dPr>
                                    <m:e>
                                      <m:r>
                                        <a:rPr lang="en-US" sz="2800" b="0" i="1" u="none" strike="noStrike" kern="1200" baseline="0" smtClean="0">
                                          <a:solidFill>
                                            <a:schemeClr val="tx2"/>
                                          </a:solidFill>
                                          <a:latin typeface="Cambria Math" panose="02040503050406030204" pitchFamily="18" charset="0"/>
                                          <a:ea typeface="+mn-ea"/>
                                          <a:cs typeface="+mn-cs"/>
                                        </a:rPr>
                                        <m:t>𝑦</m:t>
                                      </m:r>
                                      <m:r>
                                        <a:rPr lang="en-US" sz="2800" b="0" i="1" u="none" strike="noStrike" kern="1200" baseline="0" smtClean="0">
                                          <a:solidFill>
                                            <a:schemeClr val="tx2"/>
                                          </a:solidFill>
                                          <a:latin typeface="Cambria Math" panose="02040503050406030204" pitchFamily="18" charset="0"/>
                                          <a:ea typeface="+mn-ea"/>
                                          <a:cs typeface="+mn-cs"/>
                                        </a:rPr>
                                        <m:t>−</m:t>
                                      </m:r>
                                      <m:d>
                                        <m:dPr>
                                          <m:ctrlPr>
                                            <a:rPr lang="en-US" sz="2800" b="0" i="1" u="none" strike="noStrike" kern="1200" baseline="0" smtClean="0">
                                              <a:solidFill>
                                                <a:srgbClr val="00B050"/>
                                              </a:solidFill>
                                              <a:latin typeface="Cambria Math" panose="02040503050406030204" pitchFamily="18" charset="0"/>
                                              <a:ea typeface="+mn-ea"/>
                                              <a:cs typeface="+mn-cs"/>
                                            </a:rPr>
                                          </m:ctrlPr>
                                        </m:dPr>
                                        <m:e>
                                          <m:r>
                                            <a:rPr lang="en-US" sz="2800" b="0" i="1" u="none" strike="noStrike" kern="1200" baseline="0" smtClean="0">
                                              <a:solidFill>
                                                <a:srgbClr val="00B050"/>
                                              </a:solidFill>
                                              <a:latin typeface="Cambria Math" panose="02040503050406030204" pitchFamily="18" charset="0"/>
                                              <a:ea typeface="+mn-ea"/>
                                              <a:cs typeface="+mn-cs"/>
                                            </a:rPr>
                                            <m:t>−1</m:t>
                                          </m:r>
                                        </m:e>
                                      </m:d>
                                    </m:e>
                                  </m:d>
                                </m:e>
                                <m:sup>
                                  <m:r>
                                    <a:rPr lang="en-US" sz="2800" b="0" i="1" u="none" strike="noStrike" kern="1200" baseline="0" smtClean="0">
                                      <a:solidFill>
                                        <a:schemeClr val="tx2"/>
                                      </a:solidFill>
                                      <a:latin typeface="Cambria Math" panose="02040503050406030204" pitchFamily="18" charset="0"/>
                                      <a:ea typeface="+mn-ea"/>
                                      <a:cs typeface="+mn-cs"/>
                                    </a:rPr>
                                    <m:t>2</m:t>
                                  </m:r>
                                </m:sup>
                              </m:sSup>
                            </m:oMath>
                          </a14:m>
                          <a:r>
                            <a:rPr lang="en-US" sz="2800" b="0" i="0" u="none" strike="noStrike" kern="1200" baseline="0" dirty="0">
                              <a:solidFill>
                                <a:schemeClr val="tx2"/>
                              </a:solidFill>
                              <a:latin typeface="+mn-lt"/>
                              <a:ea typeface="+mn-ea"/>
                              <a:cs typeface="+mn-cs"/>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14:m>
                            <m:oMath xmlns:m="http://schemas.openxmlformats.org/officeDocument/2006/math">
                              <m:r>
                                <a:rPr lang="en-US" sz="2800" b="0" i="1" u="none" strike="noStrike" kern="1200" baseline="0" smtClean="0">
                                  <a:solidFill>
                                    <a:schemeClr val="tx2"/>
                                  </a:solidFill>
                                  <a:latin typeface="Cambria Math" panose="02040503050406030204" pitchFamily="18" charset="0"/>
                                  <a:ea typeface="+mn-ea"/>
                                  <a:cs typeface="+mn-cs"/>
                                </a:rPr>
                                <m:t>=</m:t>
                              </m:r>
                              <m:sSup>
                                <m:sSupPr>
                                  <m:ctrlPr>
                                    <a:rPr lang="en-US" sz="2800" b="0" i="1" u="none" strike="noStrike" kern="1200" baseline="0" smtClean="0">
                                      <a:solidFill>
                                        <a:schemeClr val="tx2"/>
                                      </a:solidFill>
                                      <a:latin typeface="Cambria Math" panose="02040503050406030204" pitchFamily="18" charset="0"/>
                                      <a:ea typeface="+mn-ea"/>
                                      <a:cs typeface="+mn-cs"/>
                                    </a:rPr>
                                  </m:ctrlPr>
                                </m:sSupPr>
                                <m:e>
                                  <m:r>
                                    <a:rPr lang="en-US" sz="2800" b="0" i="1" u="none" strike="noStrike" kern="1200" baseline="0" smtClean="0">
                                      <a:solidFill>
                                        <a:srgbClr val="0289AA"/>
                                      </a:solidFill>
                                      <a:latin typeface="Cambria Math" panose="02040503050406030204" pitchFamily="18" charset="0"/>
                                      <a:ea typeface="+mn-ea"/>
                                      <a:cs typeface="+mn-cs"/>
                                    </a:rPr>
                                    <m:t>4</m:t>
                                  </m:r>
                                </m:e>
                                <m:sup>
                                  <m:r>
                                    <a:rPr lang="en-US" sz="2800" b="0" i="1" u="none" strike="noStrike" kern="1200" baseline="0" smtClean="0">
                                      <a:solidFill>
                                        <a:schemeClr val="tx2"/>
                                      </a:solidFill>
                                      <a:latin typeface="Cambria Math" panose="02040503050406030204" pitchFamily="18" charset="0"/>
                                      <a:ea typeface="+mn-ea"/>
                                      <a:cs typeface="+mn-cs"/>
                                    </a:rPr>
                                    <m:t>2</m:t>
                                  </m:r>
                                </m:sup>
                              </m:sSup>
                            </m:oMath>
                          </a14:m>
                          <a:r>
                            <a:rPr lang="en-US" sz="2800" b="0" i="0" u="none" strike="noStrike" kern="1200" baseline="0" dirty="0">
                              <a:solidFill>
                                <a:schemeClr val="tx2"/>
                              </a:solidFill>
                              <a:latin typeface="+mn-lt"/>
                              <a:ea typeface="+mn-ea"/>
                              <a:cs typeface="+mn-cs"/>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b="0" i="0" u="none" strike="noStrike" kern="1200" baseline="0" dirty="0">
                              <a:solidFill>
                                <a:srgbClr val="0070C0"/>
                              </a:solidFill>
                              <a:latin typeface="+mn-lt"/>
                              <a:ea typeface="+mn-ea"/>
                              <a:cs typeface="+mn-cs"/>
                            </a:rPr>
                            <a:t>Substitution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6033954"/>
                      </a:ext>
                    </a:extLst>
                  </a:tr>
                  <a:tr h="75532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lang="en-US" sz="2800" b="0" i="1" u="none" strike="noStrike" kern="1200" baseline="0" smtClean="0">
                                      <a:solidFill>
                                        <a:schemeClr val="tx2"/>
                                      </a:solidFill>
                                      <a:latin typeface="Cambria Math" panose="02040503050406030204" pitchFamily="18" charset="0"/>
                                      <a:ea typeface="+mn-ea"/>
                                      <a:cs typeface="+mn-cs"/>
                                    </a:rPr>
                                  </m:ctrlPr>
                                </m:sSupPr>
                                <m:e>
                                  <m:d>
                                    <m:dPr>
                                      <m:ctrlPr>
                                        <a:rPr lang="en-US" sz="2800" b="0" i="1" u="none" strike="noStrike" kern="1200" baseline="0" smtClean="0">
                                          <a:solidFill>
                                            <a:schemeClr val="tx2"/>
                                          </a:solidFill>
                                          <a:latin typeface="Cambria Math" panose="02040503050406030204" pitchFamily="18" charset="0"/>
                                          <a:ea typeface="+mn-ea"/>
                                          <a:cs typeface="+mn-cs"/>
                                        </a:rPr>
                                      </m:ctrlPr>
                                    </m:dPr>
                                    <m:e>
                                      <m:r>
                                        <a:rPr lang="en-US" sz="2800" b="0" i="1" u="none" strike="noStrike" kern="1200" baseline="0" smtClean="0">
                                          <a:solidFill>
                                            <a:schemeClr val="tx2"/>
                                          </a:solidFill>
                                          <a:latin typeface="Cambria Math" panose="02040503050406030204" pitchFamily="18" charset="0"/>
                                          <a:ea typeface="+mn-ea"/>
                                          <a:cs typeface="+mn-cs"/>
                                        </a:rPr>
                                        <m:t>𝑥</m:t>
                                      </m:r>
                                      <m:r>
                                        <a:rPr lang="en-US" sz="2800" b="0" i="1" u="none" strike="noStrike" kern="1200" baseline="0" smtClean="0">
                                          <a:solidFill>
                                            <a:schemeClr val="tx2"/>
                                          </a:solidFill>
                                          <a:latin typeface="Cambria Math" panose="02040503050406030204" pitchFamily="18" charset="0"/>
                                          <a:ea typeface="+mn-ea"/>
                                          <a:cs typeface="+mn-cs"/>
                                        </a:rPr>
                                        <m:t>−4</m:t>
                                      </m:r>
                                    </m:e>
                                  </m:d>
                                </m:e>
                                <m:sup>
                                  <m:r>
                                    <a:rPr lang="en-US" sz="2800" b="0" i="1" u="none" strike="noStrike" kern="1200" baseline="0" smtClean="0">
                                      <a:solidFill>
                                        <a:schemeClr val="tx2"/>
                                      </a:solidFill>
                                      <a:latin typeface="Cambria Math" panose="02040503050406030204" pitchFamily="18" charset="0"/>
                                      <a:ea typeface="+mn-ea"/>
                                      <a:cs typeface="+mn-cs"/>
                                    </a:rPr>
                                    <m:t>2</m:t>
                                  </m:r>
                                </m:sup>
                              </m:sSup>
                              <m:r>
                                <a:rPr lang="en-US" sz="2800" b="0" i="1" u="none" strike="noStrike" kern="1200" baseline="0" smtClean="0">
                                  <a:solidFill>
                                    <a:schemeClr val="tx2"/>
                                  </a:solidFill>
                                  <a:latin typeface="Cambria Math" panose="02040503050406030204" pitchFamily="18" charset="0"/>
                                  <a:ea typeface="+mn-ea"/>
                                  <a:cs typeface="+mn-cs"/>
                                </a:rPr>
                                <m:t>+</m:t>
                              </m:r>
                              <m:sSup>
                                <m:sSupPr>
                                  <m:ctrlPr>
                                    <a:rPr lang="en-US" sz="2800" b="0" i="1" u="none" strike="noStrike" kern="1200" baseline="0" smtClean="0">
                                      <a:solidFill>
                                        <a:schemeClr val="tx2"/>
                                      </a:solidFill>
                                      <a:latin typeface="Cambria Math" panose="02040503050406030204" pitchFamily="18" charset="0"/>
                                      <a:ea typeface="+mn-ea"/>
                                      <a:cs typeface="+mn-cs"/>
                                    </a:rPr>
                                  </m:ctrlPr>
                                </m:sSupPr>
                                <m:e>
                                  <m:d>
                                    <m:dPr>
                                      <m:ctrlPr>
                                        <a:rPr lang="en-US" sz="2800" b="0" i="1" u="none" strike="noStrike" kern="1200" baseline="0" smtClean="0">
                                          <a:solidFill>
                                            <a:schemeClr val="tx2"/>
                                          </a:solidFill>
                                          <a:latin typeface="Cambria Math" panose="02040503050406030204" pitchFamily="18" charset="0"/>
                                          <a:ea typeface="+mn-ea"/>
                                          <a:cs typeface="+mn-cs"/>
                                        </a:rPr>
                                      </m:ctrlPr>
                                    </m:dPr>
                                    <m:e>
                                      <m:r>
                                        <a:rPr lang="en-US" sz="2800" b="0" i="1" u="none" strike="noStrike" kern="1200" baseline="0" smtClean="0">
                                          <a:solidFill>
                                            <a:schemeClr val="tx2"/>
                                          </a:solidFill>
                                          <a:latin typeface="Cambria Math" panose="02040503050406030204" pitchFamily="18" charset="0"/>
                                          <a:ea typeface="+mn-ea"/>
                                          <a:cs typeface="+mn-cs"/>
                                        </a:rPr>
                                        <m:t>𝑦</m:t>
                                      </m:r>
                                      <m:r>
                                        <a:rPr lang="en-US" sz="2800" b="0" i="1" u="none" strike="noStrike" kern="1200" baseline="0" smtClean="0">
                                          <a:solidFill>
                                            <a:schemeClr val="tx2"/>
                                          </a:solidFill>
                                          <a:latin typeface="Cambria Math" panose="02040503050406030204" pitchFamily="18" charset="0"/>
                                          <a:ea typeface="+mn-ea"/>
                                          <a:cs typeface="+mn-cs"/>
                                        </a:rPr>
                                        <m:t>+1</m:t>
                                      </m:r>
                                    </m:e>
                                  </m:d>
                                </m:e>
                                <m:sup>
                                  <m:r>
                                    <a:rPr lang="en-US" sz="2800" b="0" i="1" u="none" strike="noStrike" kern="1200" baseline="0" smtClean="0">
                                      <a:solidFill>
                                        <a:schemeClr val="tx2"/>
                                      </a:solidFill>
                                      <a:latin typeface="Cambria Math" panose="02040503050406030204" pitchFamily="18" charset="0"/>
                                      <a:ea typeface="+mn-ea"/>
                                      <a:cs typeface="+mn-cs"/>
                                    </a:rPr>
                                    <m:t>2</m:t>
                                  </m:r>
                                </m:sup>
                              </m:sSup>
                            </m:oMath>
                          </a14:m>
                          <a:r>
                            <a:rPr lang="en-US" sz="2800" b="0" i="0" u="none" strike="noStrike" kern="1200" baseline="0" dirty="0">
                              <a:solidFill>
                                <a:schemeClr val="tx2"/>
                              </a:solidFill>
                              <a:latin typeface="+mn-lt"/>
                              <a:ea typeface="+mn-ea"/>
                              <a:cs typeface="+mn-cs"/>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14:m>
                            <m:oMath xmlns:m="http://schemas.openxmlformats.org/officeDocument/2006/math">
                              <m:r>
                                <a:rPr lang="en-US" sz="2800" b="0" i="1" u="none" strike="noStrike" kern="1200" baseline="0" smtClean="0">
                                  <a:solidFill>
                                    <a:schemeClr val="tx2"/>
                                  </a:solidFill>
                                  <a:latin typeface="Cambria Math" panose="02040503050406030204" pitchFamily="18" charset="0"/>
                                  <a:ea typeface="+mn-ea"/>
                                  <a:cs typeface="+mn-cs"/>
                                </a:rPr>
                                <m:t>=16</m:t>
                              </m:r>
                            </m:oMath>
                          </a14:m>
                          <a:r>
                            <a:rPr lang="en-US" sz="2800" b="0" i="0" u="none" strike="noStrike" kern="1200" baseline="0" dirty="0">
                              <a:solidFill>
                                <a:schemeClr val="tx2"/>
                              </a:solidFill>
                              <a:latin typeface="+mn-lt"/>
                              <a:ea typeface="+mn-ea"/>
                              <a:cs typeface="+mn-cs"/>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b="0" i="0" u="none" strike="noStrike" kern="1200" baseline="0" dirty="0">
                              <a:solidFill>
                                <a:srgbClr val="0070C0"/>
                              </a:solidFill>
                              <a:latin typeface="+mn-lt"/>
                              <a:ea typeface="+mn-ea"/>
                              <a:cs typeface="+mn-cs"/>
                            </a:rPr>
                            <a:t>Simplify.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9805318"/>
                      </a:ext>
                    </a:extLst>
                  </a:tr>
                </a:tbl>
              </a:graphicData>
            </a:graphic>
          </p:graphicFrame>
        </mc:Choice>
        <mc:Fallback xmlns="">
          <p:graphicFrame>
            <p:nvGraphicFramePr>
              <p:cNvPr id="5" name="Table 2">
                <a:extLst>
                  <a:ext uri="{FF2B5EF4-FFF2-40B4-BE49-F238E27FC236}">
                    <a16:creationId xmlns:a16="http://schemas.microsoft.com/office/drawing/2014/main" id="{346411CE-D01E-40E8-87D1-A3F1F17A3C3C}"/>
                  </a:ext>
                </a:extLst>
              </p:cNvPr>
              <p:cNvGraphicFramePr>
                <a:graphicFrameLocks noGrp="1"/>
              </p:cNvGraphicFramePr>
              <p:nvPr>
                <p:extLst>
                  <p:ext uri="{D42A27DB-BD31-4B8C-83A1-F6EECF244321}">
                    <p14:modId xmlns:p14="http://schemas.microsoft.com/office/powerpoint/2010/main" val="2622467372"/>
                  </p:ext>
                </p:extLst>
              </p:nvPr>
            </p:nvGraphicFramePr>
            <p:xfrm>
              <a:off x="533400" y="2340686"/>
              <a:ext cx="9692640" cy="2468880"/>
            </p:xfrm>
            <a:graphic>
              <a:graphicData uri="http://schemas.openxmlformats.org/drawingml/2006/table">
                <a:tbl>
                  <a:tblPr firstRow="1" bandRow="1">
                    <a:tableStyleId>{5C22544A-7EE6-4342-B048-85BDC9FD1C3A}</a:tableStyleId>
                  </a:tblPr>
                  <a:tblGrid>
                    <a:gridCol w="3931920">
                      <a:extLst>
                        <a:ext uri="{9D8B030D-6E8A-4147-A177-3AD203B41FA5}">
                          <a16:colId xmlns:a16="http://schemas.microsoft.com/office/drawing/2014/main" val="757191246"/>
                        </a:ext>
                      </a:extLst>
                    </a:gridCol>
                    <a:gridCol w="2011680">
                      <a:extLst>
                        <a:ext uri="{9D8B030D-6E8A-4147-A177-3AD203B41FA5}">
                          <a16:colId xmlns:a16="http://schemas.microsoft.com/office/drawing/2014/main" val="2959426161"/>
                        </a:ext>
                      </a:extLst>
                    </a:gridCol>
                    <a:gridCol w="3749040">
                      <a:extLst>
                        <a:ext uri="{9D8B030D-6E8A-4147-A177-3AD203B41FA5}">
                          <a16:colId xmlns:a16="http://schemas.microsoft.com/office/drawing/2014/main" val="2896426882"/>
                        </a:ext>
                      </a:extLst>
                    </a:gridCol>
                  </a:tblGrid>
                  <a:tr h="755326">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r="-146667" b="-234677"/>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94864" r="-185801" b="-23467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0070C0"/>
                              </a:solidFill>
                              <a:latin typeface="+mn-lt"/>
                              <a:ea typeface="+mn-ea"/>
                              <a:cs typeface="+mn-cs"/>
                            </a:rPr>
                            <a:t>Equation of a circle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92587731"/>
                      </a:ext>
                    </a:extLst>
                  </a:tr>
                  <a:tr h="958228">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78481" r="-146667" b="-84177"/>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94864" t="-78481" r="-185801" b="-84177"/>
                          </a:stretch>
                        </a:blipFill>
                      </a:tcPr>
                    </a:tc>
                    <a:tc>
                      <a:txBody>
                        <a:bodyPr/>
                        <a:lstStyle/>
                        <a:p>
                          <a:r>
                            <a:rPr lang="en-US" sz="2800" b="0" i="0" u="none" strike="noStrike" kern="1200" baseline="0" dirty="0">
                              <a:solidFill>
                                <a:srgbClr val="0070C0"/>
                              </a:solidFill>
                              <a:latin typeface="+mn-lt"/>
                              <a:ea typeface="+mn-ea"/>
                              <a:cs typeface="+mn-cs"/>
                            </a:rPr>
                            <a:t>Substitution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6033954"/>
                      </a:ext>
                    </a:extLst>
                  </a:tr>
                  <a:tr h="755326">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227419" r="-146667" b="-7258"/>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94864" t="-227419" r="-185801" b="-7258"/>
                          </a:stretch>
                        </a:blipFill>
                      </a:tcPr>
                    </a:tc>
                    <a:tc>
                      <a:txBody>
                        <a:bodyPr/>
                        <a:lstStyle/>
                        <a:p>
                          <a:r>
                            <a:rPr lang="en-US" sz="2800" b="0" i="0" u="none" strike="noStrike" kern="1200" baseline="0" dirty="0">
                              <a:solidFill>
                                <a:srgbClr val="0070C0"/>
                              </a:solidFill>
                              <a:latin typeface="+mn-lt"/>
                              <a:ea typeface="+mn-ea"/>
                              <a:cs typeface="+mn-cs"/>
                            </a:rPr>
                            <a:t>Simplify.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9805318"/>
                      </a:ext>
                    </a:extLst>
                  </a:tr>
                </a:tbl>
              </a:graphicData>
            </a:graphic>
          </p:graphicFrame>
        </mc:Fallback>
      </mc:AlternateContent>
    </p:spTree>
    <p:extLst>
      <p:ext uri="{BB962C8B-B14F-4D97-AF65-F5344CB8AC3E}">
        <p14:creationId xmlns:p14="http://schemas.microsoft.com/office/powerpoint/2010/main" val="2694493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895844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Example 2</a:t>
            </a:r>
          </a:p>
          <a:p>
            <a:r>
              <a:rPr lang="en-IN" sz="2800" b="0" dirty="0">
                <a:solidFill>
                  <a:schemeClr val="tx1"/>
                </a:solidFill>
              </a:rPr>
              <a:t>Write an Equation by Using the </a:t>
            </a:r>
            <a:r>
              <a:rPr lang="en-IN" sz="2800" b="0" dirty="0" err="1">
                <a:solidFill>
                  <a:schemeClr val="tx1"/>
                </a:solidFill>
              </a:rPr>
              <a:t>Center</a:t>
            </a:r>
            <a:r>
              <a:rPr lang="en-IN" sz="2800" b="0" dirty="0">
                <a:solidFill>
                  <a:schemeClr val="tx1"/>
                </a:solidFill>
              </a:rPr>
              <a:t> and a Point</a:t>
            </a:r>
            <a:endParaRPr lang="en-US" sz="2800" b="0" dirty="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1" y="1551279"/>
            <a:ext cx="8199119" cy="113096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Write the equation of the circle with </a:t>
            </a:r>
            <a:r>
              <a:rPr lang="en-IN" sz="2800" b="1" dirty="0" err="1">
                <a:solidFill>
                  <a:schemeClr val="tx1"/>
                </a:solidFill>
              </a:rPr>
              <a:t>center</a:t>
            </a:r>
            <a:r>
              <a:rPr lang="en-IN" sz="2800" b="1" dirty="0">
                <a:solidFill>
                  <a:schemeClr val="tx1"/>
                </a:solidFill>
              </a:rPr>
              <a:t> at (</a:t>
            </a:r>
            <a:r>
              <a:rPr lang="en-IN" sz="2800" dirty="0">
                <a:solidFill>
                  <a:schemeClr val="tx1"/>
                </a:solidFill>
              </a:rPr>
              <a:t>−</a:t>
            </a:r>
            <a:r>
              <a:rPr lang="en-IN" sz="2800" b="1" dirty="0">
                <a:solidFill>
                  <a:schemeClr val="tx1"/>
                </a:solidFill>
              </a:rPr>
              <a:t>3, </a:t>
            </a:r>
            <a:r>
              <a:rPr lang="en-IN" sz="2800" dirty="0">
                <a:solidFill>
                  <a:schemeClr val="tx1"/>
                </a:solidFill>
              </a:rPr>
              <a:t>−</a:t>
            </a:r>
            <a:r>
              <a:rPr lang="en-IN" sz="2800" b="1" dirty="0">
                <a:solidFill>
                  <a:schemeClr val="tx1"/>
                </a:solidFill>
              </a:rPr>
              <a:t>5) that </a:t>
            </a:r>
            <a:r>
              <a:rPr lang="en-US" sz="2800" b="1" dirty="0">
                <a:solidFill>
                  <a:schemeClr val="tx1"/>
                </a:solidFill>
              </a:rPr>
              <a:t>passes through (0, 0).</a:t>
            </a:r>
            <a:endParaRPr lang="en-US" sz="2800" dirty="0">
              <a:solidFill>
                <a:schemeClr val="tx1"/>
              </a:solidFill>
            </a:endParaRPr>
          </a:p>
        </p:txBody>
      </p:sp>
    </p:spTree>
    <p:extLst>
      <p:ext uri="{BB962C8B-B14F-4D97-AF65-F5344CB8AC3E}">
        <p14:creationId xmlns:p14="http://schemas.microsoft.com/office/powerpoint/2010/main" val="3819759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895844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Example 2</a:t>
            </a:r>
          </a:p>
          <a:p>
            <a:r>
              <a:rPr lang="en-IN" sz="2800" b="0" dirty="0">
                <a:solidFill>
                  <a:schemeClr val="tx1"/>
                </a:solidFill>
              </a:rPr>
              <a:t>Write an Equation by Using the </a:t>
            </a:r>
            <a:r>
              <a:rPr lang="en-IN" sz="2800" b="0" dirty="0" err="1">
                <a:solidFill>
                  <a:schemeClr val="tx1"/>
                </a:solidFill>
              </a:rPr>
              <a:t>Center</a:t>
            </a:r>
            <a:r>
              <a:rPr lang="en-IN" sz="2800" b="0" dirty="0">
                <a:solidFill>
                  <a:schemeClr val="tx1"/>
                </a:solidFill>
              </a:rPr>
              <a:t> and a Point</a:t>
            </a:r>
            <a:endParaRPr lang="en-US" sz="2800" b="0" dirty="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1" y="1551279"/>
            <a:ext cx="10088879" cy="119192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Step 1</a:t>
            </a:r>
            <a:r>
              <a:rPr lang="en-US" sz="2800" b="1" dirty="0">
                <a:solidFill>
                  <a:schemeClr val="tx1"/>
                </a:solidFill>
              </a:rPr>
              <a:t> </a:t>
            </a:r>
            <a:r>
              <a:rPr lang="en-IN" sz="2800" b="1" dirty="0">
                <a:solidFill>
                  <a:schemeClr val="tx1"/>
                </a:solidFill>
              </a:rPr>
              <a:t>Find the length of the radius.</a:t>
            </a:r>
          </a:p>
          <a:p>
            <a:r>
              <a:rPr lang="en-IN" sz="2800" dirty="0"/>
              <a:t>Find the distance between the points to determine the radius.</a:t>
            </a:r>
          </a:p>
        </p:txBody>
      </p:sp>
      <mc:AlternateContent xmlns:mc="http://schemas.openxmlformats.org/markup-compatibility/2006" xmlns:a14="http://schemas.microsoft.com/office/drawing/2010/main">
        <mc:Choice Requires="a14">
          <p:graphicFrame>
            <p:nvGraphicFramePr>
              <p:cNvPr id="2" name="Table 2">
                <a:extLst>
                  <a:ext uri="{FF2B5EF4-FFF2-40B4-BE49-F238E27FC236}">
                    <a16:creationId xmlns:a16="http://schemas.microsoft.com/office/drawing/2014/main" id="{04115F80-9A09-44A5-A692-DC3081AED0DD}"/>
                  </a:ext>
                </a:extLst>
              </p:cNvPr>
              <p:cNvGraphicFramePr>
                <a:graphicFrameLocks noGrp="1"/>
              </p:cNvGraphicFramePr>
              <p:nvPr>
                <p:extLst>
                  <p:ext uri="{D42A27DB-BD31-4B8C-83A1-F6EECF244321}">
                    <p14:modId xmlns:p14="http://schemas.microsoft.com/office/powerpoint/2010/main" val="2419347118"/>
                  </p:ext>
                </p:extLst>
              </p:nvPr>
            </p:nvGraphicFramePr>
            <p:xfrm>
              <a:off x="609600" y="2944706"/>
              <a:ext cx="10332720" cy="2651760"/>
            </p:xfrm>
            <a:graphic>
              <a:graphicData uri="http://schemas.openxmlformats.org/drawingml/2006/table">
                <a:tbl>
                  <a:tblPr firstRow="1" bandRow="1">
                    <a:tableStyleId>{5C22544A-7EE6-4342-B048-85BDC9FD1C3A}</a:tableStyleId>
                  </a:tblPr>
                  <a:tblGrid>
                    <a:gridCol w="5577840">
                      <a:extLst>
                        <a:ext uri="{9D8B030D-6E8A-4147-A177-3AD203B41FA5}">
                          <a16:colId xmlns:a16="http://schemas.microsoft.com/office/drawing/2014/main" val="1140242041"/>
                        </a:ext>
                      </a:extLst>
                    </a:gridCol>
                    <a:gridCol w="4754880">
                      <a:extLst>
                        <a:ext uri="{9D8B030D-6E8A-4147-A177-3AD203B41FA5}">
                          <a16:colId xmlns:a16="http://schemas.microsoft.com/office/drawing/2014/main" val="915325110"/>
                        </a:ext>
                      </a:extLst>
                    </a:gridCol>
                  </a:tblGrid>
                  <a:tr h="732623">
                    <a:tc>
                      <a:txBody>
                        <a:bodyPr/>
                        <a:lstStyle/>
                        <a:p>
                          <a14:m>
                            <m:oMath xmlns:m="http://schemas.openxmlformats.org/officeDocument/2006/math">
                              <m:r>
                                <a:rPr lang="en-US" sz="2800" b="0" i="1" smtClean="0">
                                  <a:solidFill>
                                    <a:schemeClr val="tx2"/>
                                  </a:solidFill>
                                  <a:latin typeface="Cambria Math" panose="02040503050406030204" pitchFamily="18" charset="0"/>
                                </a:rPr>
                                <m:t>𝑟</m:t>
                              </m:r>
                              <m:r>
                                <a:rPr lang="en-US" sz="2800" b="0" i="1" smtClean="0">
                                  <a:solidFill>
                                    <a:schemeClr val="tx2"/>
                                  </a:solidFill>
                                  <a:latin typeface="Cambria Math" panose="02040503050406030204" pitchFamily="18" charset="0"/>
                                </a:rPr>
                                <m:t>=</m:t>
                              </m:r>
                              <m:rad>
                                <m:radPr>
                                  <m:degHide m:val="on"/>
                                  <m:ctrlPr>
                                    <a:rPr lang="en-US" sz="2800" b="0" i="1" smtClean="0">
                                      <a:solidFill>
                                        <a:schemeClr val="tx2"/>
                                      </a:solidFill>
                                      <a:latin typeface="Cambria Math" panose="02040503050406030204" pitchFamily="18" charset="0"/>
                                    </a:rPr>
                                  </m:ctrlPr>
                                </m:radPr>
                                <m:deg/>
                                <m:e>
                                  <m:sSup>
                                    <m:sSupPr>
                                      <m:ctrlPr>
                                        <a:rPr lang="en-US" sz="2800" b="0" i="1" smtClean="0">
                                          <a:solidFill>
                                            <a:schemeClr val="tx2"/>
                                          </a:solidFill>
                                          <a:latin typeface="Cambria Math" panose="02040503050406030204" pitchFamily="18" charset="0"/>
                                        </a:rPr>
                                      </m:ctrlPr>
                                    </m:sSupPr>
                                    <m:e>
                                      <m:d>
                                        <m:dPr>
                                          <m:ctrlPr>
                                            <a:rPr lang="en-US" sz="2800" b="0" i="1" smtClean="0">
                                              <a:solidFill>
                                                <a:schemeClr val="tx2"/>
                                              </a:solidFill>
                                              <a:latin typeface="Cambria Math" panose="02040503050406030204" pitchFamily="18" charset="0"/>
                                            </a:rPr>
                                          </m:ctrlPr>
                                        </m:dPr>
                                        <m:e>
                                          <m:sSub>
                                            <m:sSubPr>
                                              <m:ctrlPr>
                                                <a:rPr lang="en-US" sz="2800" b="0" i="1" smtClean="0">
                                                  <a:solidFill>
                                                    <a:schemeClr val="tx2"/>
                                                  </a:solidFill>
                                                  <a:latin typeface="Cambria Math" panose="02040503050406030204" pitchFamily="18" charset="0"/>
                                                </a:rPr>
                                              </m:ctrlPr>
                                            </m:sSubPr>
                                            <m:e>
                                              <m:r>
                                                <a:rPr lang="en-US" sz="2800" b="0" i="1" smtClean="0">
                                                  <a:solidFill>
                                                    <a:schemeClr val="tx2"/>
                                                  </a:solidFill>
                                                  <a:latin typeface="Cambria Math" panose="02040503050406030204" pitchFamily="18" charset="0"/>
                                                </a:rPr>
                                                <m:t>𝑥</m:t>
                                              </m:r>
                                            </m:e>
                                            <m:sub>
                                              <m:r>
                                                <a:rPr lang="en-US" sz="2800" b="0" i="1" smtClean="0">
                                                  <a:solidFill>
                                                    <a:schemeClr val="tx2"/>
                                                  </a:solidFill>
                                                  <a:latin typeface="Cambria Math" panose="02040503050406030204" pitchFamily="18" charset="0"/>
                                                </a:rPr>
                                                <m:t>2</m:t>
                                              </m:r>
                                            </m:sub>
                                          </m:sSub>
                                          <m:r>
                                            <a:rPr lang="en-US" sz="2800" b="0" i="1" smtClean="0">
                                              <a:solidFill>
                                                <a:schemeClr val="tx2"/>
                                              </a:solidFill>
                                              <a:latin typeface="Cambria Math" panose="02040503050406030204" pitchFamily="18" charset="0"/>
                                            </a:rPr>
                                            <m:t>−</m:t>
                                          </m:r>
                                          <m:sSub>
                                            <m:sSubPr>
                                              <m:ctrlPr>
                                                <a:rPr lang="en-US" sz="2800" b="0" i="1" smtClean="0">
                                                  <a:solidFill>
                                                    <a:schemeClr val="tx2"/>
                                                  </a:solidFill>
                                                  <a:latin typeface="Cambria Math" panose="02040503050406030204" pitchFamily="18" charset="0"/>
                                                </a:rPr>
                                              </m:ctrlPr>
                                            </m:sSubPr>
                                            <m:e>
                                              <m:r>
                                                <a:rPr lang="en-US" sz="2800" b="0" i="1" smtClean="0">
                                                  <a:solidFill>
                                                    <a:schemeClr val="tx2"/>
                                                  </a:solidFill>
                                                  <a:latin typeface="Cambria Math" panose="02040503050406030204" pitchFamily="18" charset="0"/>
                                                </a:rPr>
                                                <m:t>𝑥</m:t>
                                              </m:r>
                                            </m:e>
                                            <m:sub>
                                              <m:r>
                                                <a:rPr lang="en-US" sz="2800" b="0" i="1" smtClean="0">
                                                  <a:solidFill>
                                                    <a:schemeClr val="tx2"/>
                                                  </a:solidFill>
                                                  <a:latin typeface="Cambria Math" panose="02040503050406030204" pitchFamily="18" charset="0"/>
                                                </a:rPr>
                                                <m:t>1</m:t>
                                              </m:r>
                                            </m:sub>
                                          </m:sSub>
                                        </m:e>
                                      </m:d>
                                    </m:e>
                                    <m:sup>
                                      <m:r>
                                        <a:rPr lang="en-US" sz="2800" b="0" i="1" smtClean="0">
                                          <a:solidFill>
                                            <a:schemeClr val="tx2"/>
                                          </a:solidFill>
                                          <a:latin typeface="Cambria Math" panose="02040503050406030204" pitchFamily="18" charset="0"/>
                                        </a:rPr>
                                        <m:t>2</m:t>
                                      </m:r>
                                    </m:sup>
                                  </m:sSup>
                                  <m:r>
                                    <a:rPr lang="en-US" sz="2800" b="0" i="1" smtClean="0">
                                      <a:solidFill>
                                        <a:schemeClr val="tx2"/>
                                      </a:solidFill>
                                      <a:latin typeface="Cambria Math" panose="02040503050406030204" pitchFamily="18" charset="0"/>
                                    </a:rPr>
                                    <m:t>+</m:t>
                                  </m:r>
                                  <m:sSup>
                                    <m:sSupPr>
                                      <m:ctrlPr>
                                        <a:rPr lang="en-US" sz="2800" b="0" i="1" smtClean="0">
                                          <a:solidFill>
                                            <a:schemeClr val="tx2"/>
                                          </a:solidFill>
                                          <a:latin typeface="Cambria Math" panose="02040503050406030204" pitchFamily="18" charset="0"/>
                                        </a:rPr>
                                      </m:ctrlPr>
                                    </m:sSupPr>
                                    <m:e>
                                      <m:d>
                                        <m:dPr>
                                          <m:ctrlPr>
                                            <a:rPr lang="en-US" sz="2800" b="0" i="1" smtClean="0">
                                              <a:solidFill>
                                                <a:schemeClr val="tx2"/>
                                              </a:solidFill>
                                              <a:latin typeface="Cambria Math" panose="02040503050406030204" pitchFamily="18" charset="0"/>
                                            </a:rPr>
                                          </m:ctrlPr>
                                        </m:dPr>
                                        <m:e>
                                          <m:sSub>
                                            <m:sSubPr>
                                              <m:ctrlPr>
                                                <a:rPr lang="en-US" sz="2800" b="0" i="1" smtClean="0">
                                                  <a:solidFill>
                                                    <a:schemeClr val="tx2"/>
                                                  </a:solidFill>
                                                  <a:latin typeface="Cambria Math" panose="02040503050406030204" pitchFamily="18" charset="0"/>
                                                </a:rPr>
                                              </m:ctrlPr>
                                            </m:sSubPr>
                                            <m:e>
                                              <m:r>
                                                <a:rPr lang="en-US" sz="2800" b="0" i="1" smtClean="0">
                                                  <a:solidFill>
                                                    <a:schemeClr val="tx2"/>
                                                  </a:solidFill>
                                                  <a:latin typeface="Cambria Math" panose="02040503050406030204" pitchFamily="18" charset="0"/>
                                                </a:rPr>
                                                <m:t>𝑦</m:t>
                                              </m:r>
                                            </m:e>
                                            <m:sub>
                                              <m:r>
                                                <a:rPr lang="en-US" sz="2800" b="0" i="1" smtClean="0">
                                                  <a:solidFill>
                                                    <a:schemeClr val="tx2"/>
                                                  </a:solidFill>
                                                  <a:latin typeface="Cambria Math" panose="02040503050406030204" pitchFamily="18" charset="0"/>
                                                </a:rPr>
                                                <m:t>2</m:t>
                                              </m:r>
                                            </m:sub>
                                          </m:sSub>
                                          <m:r>
                                            <a:rPr lang="en-US" sz="2800" b="0" i="1" smtClean="0">
                                              <a:solidFill>
                                                <a:schemeClr val="tx2"/>
                                              </a:solidFill>
                                              <a:latin typeface="Cambria Math" panose="02040503050406030204" pitchFamily="18" charset="0"/>
                                            </a:rPr>
                                            <m:t>−</m:t>
                                          </m:r>
                                          <m:sSub>
                                            <m:sSubPr>
                                              <m:ctrlPr>
                                                <a:rPr lang="en-US" sz="2800" b="0" i="1" smtClean="0">
                                                  <a:solidFill>
                                                    <a:schemeClr val="tx2"/>
                                                  </a:solidFill>
                                                  <a:latin typeface="Cambria Math" panose="02040503050406030204" pitchFamily="18" charset="0"/>
                                                </a:rPr>
                                              </m:ctrlPr>
                                            </m:sSubPr>
                                            <m:e>
                                              <m:r>
                                                <a:rPr lang="en-US" sz="2800" b="0" i="1" smtClean="0">
                                                  <a:solidFill>
                                                    <a:schemeClr val="tx2"/>
                                                  </a:solidFill>
                                                  <a:latin typeface="Cambria Math" panose="02040503050406030204" pitchFamily="18" charset="0"/>
                                                </a:rPr>
                                                <m:t>𝑦</m:t>
                                              </m:r>
                                            </m:e>
                                            <m:sub>
                                              <m:r>
                                                <a:rPr lang="en-US" sz="2800" b="0" i="1" smtClean="0">
                                                  <a:solidFill>
                                                    <a:schemeClr val="tx2"/>
                                                  </a:solidFill>
                                                  <a:latin typeface="Cambria Math" panose="02040503050406030204" pitchFamily="18" charset="0"/>
                                                </a:rPr>
                                                <m:t>1</m:t>
                                              </m:r>
                                            </m:sub>
                                          </m:sSub>
                                        </m:e>
                                      </m:d>
                                    </m:e>
                                    <m:sup>
                                      <m:r>
                                        <a:rPr lang="en-US" sz="2800" b="0" i="1" smtClean="0">
                                          <a:solidFill>
                                            <a:schemeClr val="tx2"/>
                                          </a:solidFill>
                                          <a:latin typeface="Cambria Math" panose="02040503050406030204" pitchFamily="18" charset="0"/>
                                        </a:rPr>
                                        <m:t>2</m:t>
                                      </m:r>
                                    </m:sup>
                                  </m:sSup>
                                </m:e>
                              </m:rad>
                            </m:oMath>
                          </a14:m>
                          <a:r>
                            <a:rPr lang="en-US" sz="2800" dirty="0"/>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0070C0"/>
                              </a:solidFill>
                              <a:latin typeface="+mn-lt"/>
                              <a:ea typeface="+mn-ea"/>
                              <a:cs typeface="+mn-cs"/>
                            </a:rPr>
                            <a:t>Distance Formula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242197486"/>
                      </a:ext>
                    </a:extLst>
                  </a:tr>
                  <a:tr h="1246635">
                    <a:tc>
                      <a:txBody>
                        <a:bodyPr/>
                        <a:lstStyle/>
                        <a:p>
                          <a:pPr marL="276225"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800" b="0" i="1" smtClean="0">
                                  <a:solidFill>
                                    <a:schemeClr val="tx2"/>
                                  </a:solidFill>
                                  <a:latin typeface="Cambria Math" panose="02040503050406030204" pitchFamily="18" charset="0"/>
                                </a:rPr>
                                <m:t>=</m:t>
                              </m:r>
                              <m:rad>
                                <m:radPr>
                                  <m:degHide m:val="on"/>
                                  <m:ctrlPr>
                                    <a:rPr lang="en-US" sz="2800" b="0" i="1" smtClean="0">
                                      <a:solidFill>
                                        <a:schemeClr val="tx2"/>
                                      </a:solidFill>
                                      <a:latin typeface="Cambria Math" panose="02040503050406030204" pitchFamily="18" charset="0"/>
                                    </a:rPr>
                                  </m:ctrlPr>
                                </m:radPr>
                                <m:deg/>
                                <m:e>
                                  <m:sSup>
                                    <m:sSupPr>
                                      <m:ctrlPr>
                                        <a:rPr lang="en-US" sz="2800" b="0" i="1" smtClean="0">
                                          <a:solidFill>
                                            <a:schemeClr val="tx2"/>
                                          </a:solidFill>
                                          <a:latin typeface="Cambria Math" panose="02040503050406030204" pitchFamily="18" charset="0"/>
                                        </a:rPr>
                                      </m:ctrlPr>
                                    </m:sSupPr>
                                    <m:e>
                                      <m:d>
                                        <m:dPr>
                                          <m:begChr m:val="["/>
                                          <m:endChr m:val="]"/>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0−</m:t>
                                          </m:r>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−3</m:t>
                                              </m:r>
                                            </m:e>
                                          </m:d>
                                        </m:e>
                                      </m:d>
                                    </m:e>
                                    <m:sup>
                                      <m:r>
                                        <a:rPr lang="en-US" sz="2800" b="0" i="1" smtClean="0">
                                          <a:solidFill>
                                            <a:schemeClr val="tx2"/>
                                          </a:solidFill>
                                          <a:latin typeface="Cambria Math" panose="02040503050406030204" pitchFamily="18" charset="0"/>
                                        </a:rPr>
                                        <m:t>2</m:t>
                                      </m:r>
                                    </m:sup>
                                  </m:sSup>
                                </m:e>
                              </m:rad>
                              <m:r>
                                <a:rPr lang="en-US" sz="2800" b="0" i="1" smtClean="0">
                                  <a:solidFill>
                                    <a:schemeClr val="tx2"/>
                                  </a:solidFill>
                                  <a:latin typeface="Cambria Math" panose="02040503050406030204" pitchFamily="18" charset="0"/>
                                </a:rPr>
                                <m:t>+</m:t>
                              </m:r>
                              <m:sSup>
                                <m:sSupPr>
                                  <m:ctrlPr>
                                    <a:rPr lang="en-US" sz="2800" b="0" i="1" smtClean="0">
                                      <a:solidFill>
                                        <a:schemeClr val="tx2"/>
                                      </a:solidFill>
                                      <a:latin typeface="Cambria Math" panose="02040503050406030204" pitchFamily="18" charset="0"/>
                                    </a:rPr>
                                  </m:ctrlPr>
                                </m:sSupPr>
                                <m:e>
                                  <m:d>
                                    <m:dPr>
                                      <m:begChr m:val="["/>
                                      <m:endChr m:val="]"/>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0−</m:t>
                                      </m:r>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−5</m:t>
                                          </m:r>
                                        </m:e>
                                      </m:d>
                                    </m:e>
                                  </m:d>
                                </m:e>
                                <m:sup>
                                  <m:r>
                                    <a:rPr lang="en-US" sz="2800" b="0" i="1" smtClean="0">
                                      <a:solidFill>
                                        <a:schemeClr val="tx2"/>
                                      </a:solidFill>
                                      <a:latin typeface="Cambria Math" panose="02040503050406030204" pitchFamily="18" charset="0"/>
                                    </a:rPr>
                                    <m:t>2</m:t>
                                  </m:r>
                                </m:sup>
                              </m:sSup>
                            </m:oMath>
                          </a14:m>
                          <a:r>
                            <a:rPr lang="en-US" sz="2800" dirty="0"/>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14:m>
                            <m:oMath xmlns:m="http://schemas.openxmlformats.org/officeDocument/2006/math">
                              <m:d>
                                <m:dPr>
                                  <m:ctrlPr>
                                    <a:rPr lang="en-US" sz="2800" b="0" i="1" smtClean="0">
                                      <a:solidFill>
                                        <a:srgbClr val="0070C0"/>
                                      </a:solidFill>
                                      <a:latin typeface="Cambria Math" panose="02040503050406030204" pitchFamily="18" charset="0"/>
                                    </a:rPr>
                                  </m:ctrlPr>
                                </m:dPr>
                                <m:e>
                                  <m:sSub>
                                    <m:sSubPr>
                                      <m:ctrlPr>
                                        <a:rPr lang="en-US" sz="2800" b="0" i="1" smtClean="0">
                                          <a:solidFill>
                                            <a:srgbClr val="0070C0"/>
                                          </a:solidFill>
                                          <a:latin typeface="Cambria Math" panose="02040503050406030204" pitchFamily="18" charset="0"/>
                                        </a:rPr>
                                      </m:ctrlPr>
                                    </m:sSubPr>
                                    <m:e>
                                      <m:r>
                                        <a:rPr lang="en-US" sz="2800" b="0" i="1" smtClean="0">
                                          <a:solidFill>
                                            <a:srgbClr val="0070C0"/>
                                          </a:solidFill>
                                          <a:latin typeface="Cambria Math" panose="02040503050406030204" pitchFamily="18" charset="0"/>
                                        </a:rPr>
                                        <m:t>𝑥</m:t>
                                      </m:r>
                                    </m:e>
                                    <m:sub>
                                      <m:r>
                                        <a:rPr lang="en-US" sz="2800" b="0" i="1" smtClean="0">
                                          <a:solidFill>
                                            <a:srgbClr val="0070C0"/>
                                          </a:solidFill>
                                          <a:latin typeface="Cambria Math" panose="02040503050406030204" pitchFamily="18" charset="0"/>
                                        </a:rPr>
                                        <m:t>1</m:t>
                                      </m:r>
                                    </m:sub>
                                  </m:sSub>
                                  <m:r>
                                    <a:rPr lang="en-US" sz="2800" b="0" i="1" smtClean="0">
                                      <a:solidFill>
                                        <a:srgbClr val="0070C0"/>
                                      </a:solidFill>
                                      <a:latin typeface="Cambria Math" panose="02040503050406030204" pitchFamily="18" charset="0"/>
                                    </a:rPr>
                                    <m:t>, </m:t>
                                  </m:r>
                                  <m:sSub>
                                    <m:sSubPr>
                                      <m:ctrlPr>
                                        <a:rPr lang="en-US" sz="2800" b="0" i="1" smtClean="0">
                                          <a:solidFill>
                                            <a:srgbClr val="0070C0"/>
                                          </a:solidFill>
                                          <a:latin typeface="Cambria Math" panose="02040503050406030204" pitchFamily="18" charset="0"/>
                                        </a:rPr>
                                      </m:ctrlPr>
                                    </m:sSubPr>
                                    <m:e>
                                      <m:r>
                                        <a:rPr lang="en-US" sz="2800" b="0" i="1" smtClean="0">
                                          <a:solidFill>
                                            <a:srgbClr val="0070C0"/>
                                          </a:solidFill>
                                          <a:latin typeface="Cambria Math" panose="02040503050406030204" pitchFamily="18" charset="0"/>
                                        </a:rPr>
                                        <m:t>𝑦</m:t>
                                      </m:r>
                                    </m:e>
                                    <m:sub>
                                      <m:r>
                                        <a:rPr lang="en-US" sz="2800" b="0" i="1" smtClean="0">
                                          <a:solidFill>
                                            <a:srgbClr val="0070C0"/>
                                          </a:solidFill>
                                          <a:latin typeface="Cambria Math" panose="02040503050406030204" pitchFamily="18" charset="0"/>
                                        </a:rPr>
                                        <m:t>1</m:t>
                                      </m:r>
                                    </m:sub>
                                  </m:sSub>
                                </m:e>
                              </m:d>
                              <m:r>
                                <a:rPr lang="en-US" sz="2800" b="0" i="1" smtClean="0">
                                  <a:solidFill>
                                    <a:srgbClr val="0070C0"/>
                                  </a:solidFill>
                                  <a:latin typeface="Cambria Math" panose="02040503050406030204" pitchFamily="18" charset="0"/>
                                </a:rPr>
                                <m:t>=</m:t>
                              </m:r>
                              <m:d>
                                <m:dPr>
                                  <m:ctrlPr>
                                    <a:rPr lang="en-US" sz="2800" b="0" i="1" smtClean="0">
                                      <a:solidFill>
                                        <a:srgbClr val="0070C0"/>
                                      </a:solidFill>
                                      <a:latin typeface="Cambria Math" panose="02040503050406030204" pitchFamily="18" charset="0"/>
                                    </a:rPr>
                                  </m:ctrlPr>
                                </m:dPr>
                                <m:e>
                                  <m:r>
                                    <a:rPr lang="en-US" sz="2800" b="0" i="1" smtClean="0">
                                      <a:solidFill>
                                        <a:srgbClr val="0070C0"/>
                                      </a:solidFill>
                                      <a:latin typeface="Cambria Math" panose="02040503050406030204" pitchFamily="18" charset="0"/>
                                    </a:rPr>
                                    <m:t>−3, −5</m:t>
                                  </m:r>
                                </m:e>
                              </m:d>
                            </m:oMath>
                          </a14:m>
                          <a:r>
                            <a:rPr lang="en-US" sz="2800" b="0" i="0" dirty="0">
                              <a:solidFill>
                                <a:srgbClr val="0070C0"/>
                              </a:solidFill>
                              <a:latin typeface="+mj-lt"/>
                            </a:rPr>
                            <a:t> and</a:t>
                          </a:r>
                          <a14:m>
                            <m:oMath xmlns:m="http://schemas.openxmlformats.org/officeDocument/2006/math">
                              <m:sSub>
                                <m:sSubPr>
                                  <m:ctrlPr>
                                    <a:rPr lang="en-US" sz="2800" b="0" i="1" smtClean="0">
                                      <a:solidFill>
                                        <a:srgbClr val="0070C0"/>
                                      </a:solidFill>
                                      <a:latin typeface="Cambria Math" panose="02040503050406030204" pitchFamily="18" charset="0"/>
                                    </a:rPr>
                                  </m:ctrlPr>
                                </m:sSubPr>
                                <m:e>
                                  <m:r>
                                    <a:rPr lang="en-US" sz="2800" b="0" i="1" smtClean="0">
                                      <a:solidFill>
                                        <a:srgbClr val="0070C0"/>
                                      </a:solidFill>
                                      <a:latin typeface="Cambria Math" panose="02040503050406030204" pitchFamily="18" charset="0"/>
                                    </a:rPr>
                                    <m:t> (</m:t>
                                  </m:r>
                                  <m:r>
                                    <a:rPr lang="en-US" sz="2800" b="0" i="1" smtClean="0">
                                      <a:solidFill>
                                        <a:srgbClr val="0070C0"/>
                                      </a:solidFill>
                                      <a:latin typeface="Cambria Math" panose="02040503050406030204" pitchFamily="18" charset="0"/>
                                    </a:rPr>
                                    <m:t>𝑥</m:t>
                                  </m:r>
                                </m:e>
                                <m:sub>
                                  <m:r>
                                    <a:rPr lang="en-US" sz="2800" b="0" i="1" smtClean="0">
                                      <a:solidFill>
                                        <a:srgbClr val="0070C0"/>
                                      </a:solidFill>
                                      <a:latin typeface="Cambria Math" panose="02040503050406030204" pitchFamily="18" charset="0"/>
                                    </a:rPr>
                                    <m:t>2</m:t>
                                  </m:r>
                                </m:sub>
                              </m:sSub>
                              <m:r>
                                <a:rPr lang="en-US" sz="2800" b="0" i="1" smtClean="0">
                                  <a:solidFill>
                                    <a:srgbClr val="0070C0"/>
                                  </a:solidFill>
                                  <a:latin typeface="Cambria Math" panose="02040503050406030204" pitchFamily="18" charset="0"/>
                                </a:rPr>
                                <m:t>,</m:t>
                              </m:r>
                              <m:sSub>
                                <m:sSubPr>
                                  <m:ctrlPr>
                                    <a:rPr lang="en-US" sz="2800" b="0" i="1" smtClean="0">
                                      <a:solidFill>
                                        <a:srgbClr val="0070C0"/>
                                      </a:solidFill>
                                      <a:latin typeface="Cambria Math" panose="02040503050406030204" pitchFamily="18" charset="0"/>
                                    </a:rPr>
                                  </m:ctrlPr>
                                </m:sSubPr>
                                <m:e>
                                  <m:r>
                                    <a:rPr lang="en-US" sz="2800" b="0" i="1" smtClean="0">
                                      <a:solidFill>
                                        <a:srgbClr val="0070C0"/>
                                      </a:solidFill>
                                      <a:latin typeface="Cambria Math" panose="02040503050406030204" pitchFamily="18" charset="0"/>
                                    </a:rPr>
                                    <m:t>𝑦</m:t>
                                  </m:r>
                                </m:e>
                                <m:sub>
                                  <m:r>
                                    <a:rPr lang="en-US" sz="2800" b="0" i="1" smtClean="0">
                                      <a:solidFill>
                                        <a:srgbClr val="0070C0"/>
                                      </a:solidFill>
                                      <a:latin typeface="Cambria Math" panose="02040503050406030204" pitchFamily="18" charset="0"/>
                                    </a:rPr>
                                    <m:t>2</m:t>
                                  </m:r>
                                </m:sub>
                              </m:sSub>
                              <m:r>
                                <a:rPr lang="en-US" sz="2800" b="0" i="1" smtClean="0">
                                  <a:solidFill>
                                    <a:srgbClr val="0070C0"/>
                                  </a:solidFill>
                                  <a:latin typeface="Cambria Math" panose="02040503050406030204" pitchFamily="18" charset="0"/>
                                </a:rPr>
                                <m:t>)=(0, 0)</m:t>
                              </m:r>
                            </m:oMath>
                          </a14:m>
                          <a:endParaRPr lang="en-US" sz="2800" i="0"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692502439"/>
                      </a:ext>
                    </a:extLst>
                  </a:tr>
                  <a:tr h="672502">
                    <a:tc>
                      <a:txBody>
                        <a:bodyPr/>
                        <a:lstStyle/>
                        <a:p>
                          <a:pPr marL="0" marR="0" lvl="0" indent="261938"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800" b="0" i="1" smtClean="0">
                                  <a:solidFill>
                                    <a:schemeClr val="tx2"/>
                                  </a:solidFill>
                                  <a:latin typeface="Cambria Math" panose="02040503050406030204" pitchFamily="18" charset="0"/>
                                </a:rPr>
                                <m:t>=</m:t>
                              </m:r>
                              <m:rad>
                                <m:radPr>
                                  <m:degHide m:val="on"/>
                                  <m:ctrlPr>
                                    <a:rPr lang="en-US" sz="2800" b="0" i="1" smtClean="0">
                                      <a:solidFill>
                                        <a:schemeClr val="tx2"/>
                                      </a:solidFill>
                                      <a:latin typeface="Cambria Math" panose="02040503050406030204" pitchFamily="18" charset="0"/>
                                    </a:rPr>
                                  </m:ctrlPr>
                                </m:radPr>
                                <m:deg/>
                                <m:e>
                                  <m:r>
                                    <a:rPr lang="en-US" sz="2800" b="0" i="1" smtClean="0">
                                      <a:solidFill>
                                        <a:schemeClr val="tx2"/>
                                      </a:solidFill>
                                      <a:latin typeface="Cambria Math" panose="02040503050406030204" pitchFamily="18" charset="0"/>
                                    </a:rPr>
                                    <m:t>34</m:t>
                                  </m:r>
                                </m:e>
                              </m:rad>
                            </m:oMath>
                          </a14:m>
                          <a:r>
                            <a:rPr lang="en-US" sz="2800" dirty="0"/>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0070C0"/>
                              </a:solidFill>
                              <a:latin typeface="+mn-lt"/>
                              <a:ea typeface="+mn-ea"/>
                              <a:cs typeface="+mn-cs"/>
                            </a:rPr>
                            <a:t>Simplify.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75228028"/>
                      </a:ext>
                    </a:extLst>
                  </a:tr>
                </a:tbl>
              </a:graphicData>
            </a:graphic>
          </p:graphicFrame>
        </mc:Choice>
        <mc:Fallback xmlns="">
          <p:graphicFrame>
            <p:nvGraphicFramePr>
              <p:cNvPr id="2" name="Table 2">
                <a:extLst>
                  <a:ext uri="{FF2B5EF4-FFF2-40B4-BE49-F238E27FC236}">
                    <a16:creationId xmlns:a16="http://schemas.microsoft.com/office/drawing/2014/main" id="{04115F80-9A09-44A5-A692-DC3081AED0DD}"/>
                  </a:ext>
                </a:extLst>
              </p:cNvPr>
              <p:cNvGraphicFramePr>
                <a:graphicFrameLocks noGrp="1"/>
              </p:cNvGraphicFramePr>
              <p:nvPr>
                <p:extLst>
                  <p:ext uri="{D42A27DB-BD31-4B8C-83A1-F6EECF244321}">
                    <p14:modId xmlns:p14="http://schemas.microsoft.com/office/powerpoint/2010/main" val="2419347118"/>
                  </p:ext>
                </p:extLst>
              </p:nvPr>
            </p:nvGraphicFramePr>
            <p:xfrm>
              <a:off x="609600" y="2944706"/>
              <a:ext cx="10332720" cy="2651760"/>
            </p:xfrm>
            <a:graphic>
              <a:graphicData uri="http://schemas.openxmlformats.org/drawingml/2006/table">
                <a:tbl>
                  <a:tblPr firstRow="1" bandRow="1">
                    <a:tableStyleId>{5C22544A-7EE6-4342-B048-85BDC9FD1C3A}</a:tableStyleId>
                  </a:tblPr>
                  <a:tblGrid>
                    <a:gridCol w="5577840">
                      <a:extLst>
                        <a:ext uri="{9D8B030D-6E8A-4147-A177-3AD203B41FA5}">
                          <a16:colId xmlns:a16="http://schemas.microsoft.com/office/drawing/2014/main" val="1140242041"/>
                        </a:ext>
                      </a:extLst>
                    </a:gridCol>
                    <a:gridCol w="4754880">
                      <a:extLst>
                        <a:ext uri="{9D8B030D-6E8A-4147-A177-3AD203B41FA5}">
                          <a16:colId xmlns:a16="http://schemas.microsoft.com/office/drawing/2014/main" val="915325110"/>
                        </a:ext>
                      </a:extLst>
                    </a:gridCol>
                  </a:tblGrid>
                  <a:tr h="732623">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r="-85246" b="-27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0070C0"/>
                              </a:solidFill>
                              <a:latin typeface="+mn-lt"/>
                              <a:ea typeface="+mn-ea"/>
                              <a:cs typeface="+mn-cs"/>
                            </a:rPr>
                            <a:t>Distance Formula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242197486"/>
                      </a:ext>
                    </a:extLst>
                  </a:tr>
                  <a:tr h="1246635">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t="-58537" r="-85246" b="-60976"/>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117308" t="-58537" b="-60976"/>
                          </a:stretch>
                        </a:blipFill>
                      </a:tcPr>
                    </a:tc>
                    <a:extLst>
                      <a:ext uri="{0D108BD9-81ED-4DB2-BD59-A6C34878D82A}">
                        <a16:rowId xmlns:a16="http://schemas.microsoft.com/office/drawing/2014/main" val="3692502439"/>
                      </a:ext>
                    </a:extLst>
                  </a:tr>
                  <a:tr h="672502">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t="-292793" r="-85246" b="-1261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0070C0"/>
                              </a:solidFill>
                              <a:latin typeface="+mn-lt"/>
                              <a:ea typeface="+mn-ea"/>
                              <a:cs typeface="+mn-cs"/>
                            </a:rPr>
                            <a:t>Simplify.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75228028"/>
                      </a:ext>
                    </a:extLst>
                  </a:tr>
                </a:tbl>
              </a:graphicData>
            </a:graphic>
          </p:graphicFrame>
        </mc:Fallback>
      </mc:AlternateContent>
    </p:spTree>
    <p:extLst>
      <p:ext uri="{BB962C8B-B14F-4D97-AF65-F5344CB8AC3E}">
        <p14:creationId xmlns:p14="http://schemas.microsoft.com/office/powerpoint/2010/main" val="3735848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021583"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Warm Up</a:t>
            </a:r>
            <a:endParaRPr lang="en-US" sz="2800" b="0" dirty="0">
              <a:solidFill>
                <a:schemeClr val="tx1"/>
              </a:solidFill>
            </a:endParaRPr>
          </a:p>
        </p:txBody>
      </p:sp>
      <p:pic>
        <p:nvPicPr>
          <p:cNvPr id="3" name="Picture 2">
            <a:extLst>
              <a:ext uri="{FF2B5EF4-FFF2-40B4-BE49-F238E27FC236}">
                <a16:creationId xmlns:a16="http://schemas.microsoft.com/office/drawing/2014/main" id="{E704AC0B-E715-F32A-C17D-BCD5898B4853}"/>
              </a:ext>
            </a:extLst>
          </p:cNvPr>
          <p:cNvPicPr>
            <a:picLocks noChangeAspect="1"/>
          </p:cNvPicPr>
          <p:nvPr/>
        </p:nvPicPr>
        <p:blipFill>
          <a:blip r:embed="rId3"/>
          <a:stretch>
            <a:fillRect/>
          </a:stretch>
        </p:blipFill>
        <p:spPr>
          <a:xfrm>
            <a:off x="459872" y="1122218"/>
            <a:ext cx="10112878" cy="3807329"/>
          </a:xfrm>
          <a:prstGeom prst="rect">
            <a:avLst/>
          </a:prstGeom>
        </p:spPr>
      </p:pic>
    </p:spTree>
    <p:extLst>
      <p:ext uri="{BB962C8B-B14F-4D97-AF65-F5344CB8AC3E}">
        <p14:creationId xmlns:p14="http://schemas.microsoft.com/office/powerpoint/2010/main" val="3620603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895844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Example 2</a:t>
            </a:r>
          </a:p>
          <a:p>
            <a:r>
              <a:rPr lang="en-IN" sz="2800" b="0" dirty="0">
                <a:solidFill>
                  <a:schemeClr val="tx1"/>
                </a:solidFill>
              </a:rPr>
              <a:t>Write an Equation by Using the </a:t>
            </a:r>
            <a:r>
              <a:rPr lang="en-IN" sz="2800" b="0" dirty="0" err="1">
                <a:solidFill>
                  <a:schemeClr val="tx1"/>
                </a:solidFill>
              </a:rPr>
              <a:t>Center</a:t>
            </a:r>
            <a:r>
              <a:rPr lang="en-IN" sz="2800" b="0" dirty="0">
                <a:solidFill>
                  <a:schemeClr val="tx1"/>
                </a:solidFill>
              </a:rPr>
              <a:t> and a Point</a:t>
            </a:r>
            <a:endParaRPr lang="en-US" sz="2800" b="0" dirty="0">
              <a:solidFill>
                <a:schemeClr val="tx1"/>
              </a:solidFill>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1" y="1551279"/>
                <a:ext cx="10088879" cy="119192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Step 2</a:t>
                </a:r>
                <a:r>
                  <a:rPr lang="en-US" sz="2800" b="1" dirty="0">
                    <a:solidFill>
                      <a:schemeClr val="tx1"/>
                    </a:solidFill>
                  </a:rPr>
                  <a:t> </a:t>
                </a:r>
                <a:r>
                  <a:rPr lang="en-IN" sz="2800" b="1" dirty="0">
                    <a:solidFill>
                      <a:schemeClr val="tx1"/>
                    </a:solidFill>
                  </a:rPr>
                  <a:t>Write the equation of the circle.</a:t>
                </a:r>
              </a:p>
              <a:p>
                <a:r>
                  <a:rPr lang="en-IN" sz="2800" dirty="0"/>
                  <a:t>Write the equation using </a:t>
                </a:r>
                <a:r>
                  <a:rPr lang="en-IN" sz="2800" i="1" dirty="0"/>
                  <a:t>h </a:t>
                </a:r>
                <a:r>
                  <a:rPr lang="en-IN" sz="2800" dirty="0"/>
                  <a:t>= −3, </a:t>
                </a:r>
                <a:r>
                  <a:rPr lang="en-IN" sz="2800" i="1" dirty="0"/>
                  <a:t>k </a:t>
                </a:r>
                <a:r>
                  <a:rPr lang="en-IN" sz="2800" dirty="0"/>
                  <a:t>= −5, and </a:t>
                </a:r>
                <a14:m>
                  <m:oMath xmlns:m="http://schemas.openxmlformats.org/officeDocument/2006/math">
                    <m:r>
                      <a:rPr lang="en-US" sz="2800" b="0" i="1" smtClean="0">
                        <a:latin typeface="Cambria Math" panose="02040503050406030204" pitchFamily="18" charset="0"/>
                      </a:rPr>
                      <m:t>𝑟</m:t>
                    </m:r>
                    <m:r>
                      <a:rPr lang="en-US" sz="2800" b="0" i="0" smtClean="0">
                        <a:latin typeface="Cambria Math" panose="02040503050406030204" pitchFamily="18" charset="0"/>
                      </a:rPr>
                      <m:t>= </m:t>
                    </m:r>
                    <m:rad>
                      <m:radPr>
                        <m:degHide m:val="on"/>
                        <m:ctrlPr>
                          <a:rPr lang="en-US" sz="2800" i="1">
                            <a:latin typeface="Cambria Math" panose="02040503050406030204" pitchFamily="18" charset="0"/>
                          </a:rPr>
                        </m:ctrlPr>
                      </m:radPr>
                      <m:deg/>
                      <m:e>
                        <m:r>
                          <a:rPr lang="en-US" sz="2800" i="1">
                            <a:latin typeface="Cambria Math" panose="02040503050406030204" pitchFamily="18" charset="0"/>
                          </a:rPr>
                          <m:t>34</m:t>
                        </m:r>
                      </m:e>
                    </m:rad>
                    <m:r>
                      <a:rPr lang="en-US" sz="2800" b="0" i="1" smtClean="0">
                        <a:latin typeface="Cambria Math" panose="02040503050406030204" pitchFamily="18" charset="0"/>
                      </a:rPr>
                      <m:t>.</m:t>
                    </m:r>
                  </m:oMath>
                </a14:m>
                <a:endParaRPr lang="en-IN" sz="2800" dirty="0"/>
              </a:p>
            </p:txBody>
          </p:sp>
        </mc:Choice>
        <mc:Fallback xmlns="">
          <p:sp>
            <p:nvSpPr>
              <p:cNvPr id="8" name="Content Placeholder 2">
                <a:extLst>
                  <a:ext uri="{FF2B5EF4-FFF2-40B4-BE49-F238E27FC236}">
                    <a16:creationId xmlns:a16="http://schemas.microsoft.com/office/drawing/2014/main" id="{AF69284B-533F-9940-8D24-1FBBD9C10438}"/>
                  </a:ext>
                </a:extLst>
              </p:cNvPr>
              <p:cNvSpPr txBox="1">
                <a:spLocks noRot="1" noChangeAspect="1" noMove="1" noResize="1" noEditPoints="1" noAdjustHandles="1" noChangeArrowheads="1" noChangeShapeType="1" noTextEdit="1"/>
              </p:cNvSpPr>
              <p:nvPr/>
            </p:nvSpPr>
            <p:spPr>
              <a:xfrm>
                <a:off x="457201" y="1551279"/>
                <a:ext cx="10088879" cy="1191921"/>
              </a:xfrm>
              <a:prstGeom prst="rect">
                <a:avLst/>
              </a:prstGeom>
              <a:blipFill>
                <a:blip r:embed="rId3"/>
                <a:stretch>
                  <a:fillRect l="-1208" t="-5102" b="-91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 name="Table 2">
                <a:extLst>
                  <a:ext uri="{FF2B5EF4-FFF2-40B4-BE49-F238E27FC236}">
                    <a16:creationId xmlns:a16="http://schemas.microsoft.com/office/drawing/2014/main" id="{04115F80-9A09-44A5-A692-DC3081AED0DD}"/>
                  </a:ext>
                </a:extLst>
              </p:cNvPr>
              <p:cNvGraphicFramePr>
                <a:graphicFrameLocks noGrp="1"/>
              </p:cNvGraphicFramePr>
              <p:nvPr>
                <p:extLst>
                  <p:ext uri="{D42A27DB-BD31-4B8C-83A1-F6EECF244321}">
                    <p14:modId xmlns:p14="http://schemas.microsoft.com/office/powerpoint/2010/main" val="2523932524"/>
                  </p:ext>
                </p:extLst>
              </p:nvPr>
            </p:nvGraphicFramePr>
            <p:xfrm>
              <a:off x="609600" y="2944706"/>
              <a:ext cx="9644743" cy="2651761"/>
            </p:xfrm>
            <a:graphic>
              <a:graphicData uri="http://schemas.openxmlformats.org/drawingml/2006/table">
                <a:tbl>
                  <a:tblPr firstRow="1" bandRow="1">
                    <a:tableStyleId>{5C22544A-7EE6-4342-B048-85BDC9FD1C3A}</a:tableStyleId>
                  </a:tblPr>
                  <a:tblGrid>
                    <a:gridCol w="4389120">
                      <a:extLst>
                        <a:ext uri="{9D8B030D-6E8A-4147-A177-3AD203B41FA5}">
                          <a16:colId xmlns:a16="http://schemas.microsoft.com/office/drawing/2014/main" val="2432073304"/>
                        </a:ext>
                      </a:extLst>
                    </a:gridCol>
                    <a:gridCol w="1872343">
                      <a:extLst>
                        <a:ext uri="{9D8B030D-6E8A-4147-A177-3AD203B41FA5}">
                          <a16:colId xmlns:a16="http://schemas.microsoft.com/office/drawing/2014/main" val="376983787"/>
                        </a:ext>
                      </a:extLst>
                    </a:gridCol>
                    <a:gridCol w="3383280">
                      <a:extLst>
                        <a:ext uri="{9D8B030D-6E8A-4147-A177-3AD203B41FA5}">
                          <a16:colId xmlns:a16="http://schemas.microsoft.com/office/drawing/2014/main" val="915325110"/>
                        </a:ext>
                      </a:extLst>
                    </a:gridCol>
                  </a:tblGrid>
                  <a:tr h="80207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lang="en-US" sz="2800" b="0" i="1" u="none" strike="noStrike" kern="1200" baseline="0" smtClean="0">
                                      <a:solidFill>
                                        <a:schemeClr val="tx2"/>
                                      </a:solidFill>
                                      <a:latin typeface="Cambria Math" panose="02040503050406030204" pitchFamily="18" charset="0"/>
                                      <a:ea typeface="+mn-ea"/>
                                      <a:cs typeface="+mn-cs"/>
                                    </a:rPr>
                                  </m:ctrlPr>
                                </m:sSupPr>
                                <m:e>
                                  <m:d>
                                    <m:dPr>
                                      <m:ctrlPr>
                                        <a:rPr lang="en-US" sz="2800" b="0" i="1" u="none" strike="noStrike" kern="1200" baseline="0" smtClean="0">
                                          <a:solidFill>
                                            <a:schemeClr val="tx2"/>
                                          </a:solidFill>
                                          <a:latin typeface="Cambria Math" panose="02040503050406030204" pitchFamily="18" charset="0"/>
                                          <a:ea typeface="+mn-ea"/>
                                          <a:cs typeface="+mn-cs"/>
                                        </a:rPr>
                                      </m:ctrlPr>
                                    </m:dPr>
                                    <m:e>
                                      <m:r>
                                        <a:rPr lang="en-US" sz="2800" b="0" i="1" u="none" strike="noStrike" kern="1200" baseline="0" smtClean="0">
                                          <a:solidFill>
                                            <a:schemeClr val="tx2"/>
                                          </a:solidFill>
                                          <a:latin typeface="Cambria Math" panose="02040503050406030204" pitchFamily="18" charset="0"/>
                                          <a:ea typeface="+mn-ea"/>
                                          <a:cs typeface="+mn-cs"/>
                                        </a:rPr>
                                        <m:t>𝑥</m:t>
                                      </m:r>
                                      <m:r>
                                        <a:rPr lang="en-US" sz="2800" b="0" i="1" u="none" strike="noStrike" kern="1200" baseline="0" smtClean="0">
                                          <a:solidFill>
                                            <a:schemeClr val="tx2"/>
                                          </a:solidFill>
                                          <a:latin typeface="Cambria Math" panose="02040503050406030204" pitchFamily="18" charset="0"/>
                                          <a:ea typeface="+mn-ea"/>
                                          <a:cs typeface="+mn-cs"/>
                                        </a:rPr>
                                        <m:t>−</m:t>
                                      </m:r>
                                      <m:r>
                                        <a:rPr lang="en-US" sz="2800" b="0" i="1" u="none" strike="noStrike" kern="1200" baseline="0" smtClean="0">
                                          <a:solidFill>
                                            <a:schemeClr val="tx2"/>
                                          </a:solidFill>
                                          <a:latin typeface="Cambria Math" panose="02040503050406030204" pitchFamily="18" charset="0"/>
                                          <a:ea typeface="+mn-ea"/>
                                          <a:cs typeface="+mn-cs"/>
                                        </a:rPr>
                                        <m:t>h</m:t>
                                      </m:r>
                                    </m:e>
                                  </m:d>
                                </m:e>
                                <m:sup>
                                  <m:r>
                                    <a:rPr lang="en-US" sz="2800" b="0" i="1" u="none" strike="noStrike" kern="1200" baseline="0" smtClean="0">
                                      <a:solidFill>
                                        <a:schemeClr val="tx2"/>
                                      </a:solidFill>
                                      <a:latin typeface="Cambria Math" panose="02040503050406030204" pitchFamily="18" charset="0"/>
                                      <a:ea typeface="+mn-ea"/>
                                      <a:cs typeface="+mn-cs"/>
                                    </a:rPr>
                                    <m:t>2</m:t>
                                  </m:r>
                                </m:sup>
                              </m:sSup>
                              <m:r>
                                <a:rPr lang="en-US" sz="2800" b="0" i="1" u="none" strike="noStrike" kern="1200" baseline="0" smtClean="0">
                                  <a:solidFill>
                                    <a:schemeClr val="tx2"/>
                                  </a:solidFill>
                                  <a:latin typeface="Cambria Math" panose="02040503050406030204" pitchFamily="18" charset="0"/>
                                  <a:ea typeface="+mn-ea"/>
                                  <a:cs typeface="+mn-cs"/>
                                </a:rPr>
                                <m:t>+</m:t>
                              </m:r>
                              <m:sSup>
                                <m:sSupPr>
                                  <m:ctrlPr>
                                    <a:rPr lang="en-US" sz="2800" b="0" i="1" u="none" strike="noStrike" kern="1200" baseline="0" smtClean="0">
                                      <a:solidFill>
                                        <a:schemeClr val="tx2"/>
                                      </a:solidFill>
                                      <a:latin typeface="Cambria Math" panose="02040503050406030204" pitchFamily="18" charset="0"/>
                                      <a:ea typeface="+mn-ea"/>
                                      <a:cs typeface="+mn-cs"/>
                                    </a:rPr>
                                  </m:ctrlPr>
                                </m:sSupPr>
                                <m:e>
                                  <m:d>
                                    <m:dPr>
                                      <m:ctrlPr>
                                        <a:rPr lang="en-US" sz="2800" b="0" i="1" u="none" strike="noStrike" kern="1200" baseline="0" smtClean="0">
                                          <a:solidFill>
                                            <a:schemeClr val="tx2"/>
                                          </a:solidFill>
                                          <a:latin typeface="Cambria Math" panose="02040503050406030204" pitchFamily="18" charset="0"/>
                                          <a:ea typeface="+mn-ea"/>
                                          <a:cs typeface="+mn-cs"/>
                                        </a:rPr>
                                      </m:ctrlPr>
                                    </m:dPr>
                                    <m:e>
                                      <m:r>
                                        <a:rPr lang="en-US" sz="2800" b="0" i="1" u="none" strike="noStrike" kern="1200" baseline="0" smtClean="0">
                                          <a:solidFill>
                                            <a:schemeClr val="tx2"/>
                                          </a:solidFill>
                                          <a:latin typeface="Cambria Math" panose="02040503050406030204" pitchFamily="18" charset="0"/>
                                          <a:ea typeface="+mn-ea"/>
                                          <a:cs typeface="+mn-cs"/>
                                        </a:rPr>
                                        <m:t>𝑦</m:t>
                                      </m:r>
                                      <m:r>
                                        <a:rPr lang="en-US" sz="2800" b="0" i="1" u="none" strike="noStrike" kern="1200" baseline="0" smtClean="0">
                                          <a:solidFill>
                                            <a:schemeClr val="tx2"/>
                                          </a:solidFill>
                                          <a:latin typeface="Cambria Math" panose="02040503050406030204" pitchFamily="18" charset="0"/>
                                          <a:ea typeface="+mn-ea"/>
                                          <a:cs typeface="+mn-cs"/>
                                        </a:rPr>
                                        <m:t>−</m:t>
                                      </m:r>
                                      <m:r>
                                        <a:rPr lang="en-US" sz="2800" b="0" i="1" u="none" strike="noStrike" kern="1200" baseline="0" smtClean="0">
                                          <a:solidFill>
                                            <a:schemeClr val="tx2"/>
                                          </a:solidFill>
                                          <a:latin typeface="Cambria Math" panose="02040503050406030204" pitchFamily="18" charset="0"/>
                                          <a:ea typeface="+mn-ea"/>
                                          <a:cs typeface="+mn-cs"/>
                                        </a:rPr>
                                        <m:t>𝑘</m:t>
                                      </m:r>
                                    </m:e>
                                  </m:d>
                                </m:e>
                                <m:sup>
                                  <m:r>
                                    <a:rPr lang="en-US" sz="2800" b="0" i="1" u="none" strike="noStrike" kern="1200" baseline="0" smtClean="0">
                                      <a:solidFill>
                                        <a:schemeClr val="tx2"/>
                                      </a:solidFill>
                                      <a:latin typeface="Cambria Math" panose="02040503050406030204" pitchFamily="18" charset="0"/>
                                      <a:ea typeface="+mn-ea"/>
                                      <a:cs typeface="+mn-cs"/>
                                    </a:rPr>
                                    <m:t>2</m:t>
                                  </m:r>
                                </m:sup>
                              </m:sSup>
                            </m:oMath>
                          </a14:m>
                          <a:r>
                            <a:rPr lang="en-US" sz="2800" b="0" i="0" u="none" strike="noStrike" kern="1200" baseline="0" dirty="0">
                              <a:solidFill>
                                <a:srgbClr val="0070C0"/>
                              </a:solidFill>
                              <a:latin typeface="+mn-lt"/>
                              <a:ea typeface="+mn-ea"/>
                              <a:cs typeface="+mn-cs"/>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800" b="0" i="1" u="none" strike="noStrike" kern="1200" baseline="0" smtClean="0">
                                  <a:solidFill>
                                    <a:schemeClr val="tx2"/>
                                  </a:solidFill>
                                  <a:latin typeface="Cambria Math" panose="02040503050406030204" pitchFamily="18" charset="0"/>
                                  <a:ea typeface="+mn-ea"/>
                                  <a:cs typeface="+mn-cs"/>
                                </a:rPr>
                                <m:t>=</m:t>
                              </m:r>
                              <m:sSup>
                                <m:sSupPr>
                                  <m:ctrlPr>
                                    <a:rPr lang="en-US" sz="2800" b="0" i="1" u="none" strike="noStrike" kern="1200" baseline="0" smtClean="0">
                                      <a:solidFill>
                                        <a:schemeClr val="tx2"/>
                                      </a:solidFill>
                                      <a:latin typeface="Cambria Math" panose="02040503050406030204" pitchFamily="18" charset="0"/>
                                      <a:ea typeface="+mn-ea"/>
                                      <a:cs typeface="+mn-cs"/>
                                    </a:rPr>
                                  </m:ctrlPr>
                                </m:sSupPr>
                                <m:e>
                                  <m:r>
                                    <a:rPr lang="en-US" sz="2800" b="0" i="1" u="none" strike="noStrike" kern="1200" baseline="0" smtClean="0">
                                      <a:solidFill>
                                        <a:schemeClr val="tx2"/>
                                      </a:solidFill>
                                      <a:latin typeface="Cambria Math" panose="02040503050406030204" pitchFamily="18" charset="0"/>
                                      <a:ea typeface="+mn-ea"/>
                                      <a:cs typeface="+mn-cs"/>
                                    </a:rPr>
                                    <m:t>𝑟</m:t>
                                  </m:r>
                                </m:e>
                                <m:sup>
                                  <m:r>
                                    <a:rPr lang="en-US" sz="2800" b="0" i="1" u="none" strike="noStrike" kern="1200" baseline="0" smtClean="0">
                                      <a:solidFill>
                                        <a:schemeClr val="tx2"/>
                                      </a:solidFill>
                                      <a:latin typeface="Cambria Math" panose="02040503050406030204" pitchFamily="18" charset="0"/>
                                      <a:ea typeface="+mn-ea"/>
                                      <a:cs typeface="+mn-cs"/>
                                    </a:rPr>
                                    <m:t>2</m:t>
                                  </m:r>
                                </m:sup>
                              </m:sSup>
                            </m:oMath>
                          </a14:m>
                          <a:r>
                            <a:rPr lang="en-US" sz="2800" b="0" i="0" u="none" strike="noStrike" kern="1200" baseline="0" dirty="0">
                              <a:solidFill>
                                <a:schemeClr val="tx2"/>
                              </a:solidFill>
                              <a:latin typeface="+mn-lt"/>
                              <a:ea typeface="+mn-ea"/>
                              <a:cs typeface="+mn-cs"/>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0070C0"/>
                              </a:solidFill>
                              <a:latin typeface="+mn-lt"/>
                              <a:ea typeface="+mn-ea"/>
                              <a:cs typeface="+mn-cs"/>
                            </a:rPr>
                            <a:t>Equation of a circle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242197486"/>
                      </a:ext>
                    </a:extLst>
                  </a:tr>
                  <a:tr h="104761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lang="en-US" sz="2800" b="0" i="1" u="none" strike="noStrike" kern="1200" baseline="0" smtClean="0">
                                      <a:solidFill>
                                        <a:schemeClr val="tx2"/>
                                      </a:solidFill>
                                      <a:latin typeface="Cambria Math" panose="02040503050406030204" pitchFamily="18" charset="0"/>
                                      <a:ea typeface="+mn-ea"/>
                                      <a:cs typeface="+mn-cs"/>
                                    </a:rPr>
                                  </m:ctrlPr>
                                </m:sSupPr>
                                <m:e>
                                  <m:d>
                                    <m:dPr>
                                      <m:begChr m:val="["/>
                                      <m:endChr m:val="]"/>
                                      <m:ctrlPr>
                                        <a:rPr lang="en-US" sz="2800" b="0" i="1" u="none" strike="noStrike" kern="1200" baseline="0" smtClean="0">
                                          <a:solidFill>
                                            <a:schemeClr val="tx2"/>
                                          </a:solidFill>
                                          <a:latin typeface="Cambria Math" panose="02040503050406030204" pitchFamily="18" charset="0"/>
                                          <a:ea typeface="+mn-ea"/>
                                          <a:cs typeface="+mn-cs"/>
                                        </a:rPr>
                                      </m:ctrlPr>
                                    </m:dPr>
                                    <m:e>
                                      <m:r>
                                        <a:rPr lang="en-US" sz="2800" b="0" i="1" u="none" strike="noStrike" kern="1200" baseline="0" smtClean="0">
                                          <a:solidFill>
                                            <a:schemeClr val="tx2"/>
                                          </a:solidFill>
                                          <a:latin typeface="Cambria Math" panose="02040503050406030204" pitchFamily="18" charset="0"/>
                                          <a:ea typeface="+mn-ea"/>
                                          <a:cs typeface="+mn-cs"/>
                                        </a:rPr>
                                        <m:t>𝑥</m:t>
                                      </m:r>
                                      <m:r>
                                        <a:rPr lang="en-US" sz="2800" b="0" i="1" u="none" strike="noStrike" kern="1200" baseline="0" smtClean="0">
                                          <a:solidFill>
                                            <a:schemeClr val="tx2"/>
                                          </a:solidFill>
                                          <a:latin typeface="Cambria Math" panose="02040503050406030204" pitchFamily="18" charset="0"/>
                                          <a:ea typeface="+mn-ea"/>
                                          <a:cs typeface="+mn-cs"/>
                                        </a:rPr>
                                        <m:t>−</m:t>
                                      </m:r>
                                      <m:d>
                                        <m:dPr>
                                          <m:ctrlPr>
                                            <a:rPr lang="en-US" sz="2800" b="0" i="1" u="none" strike="noStrike" kern="1200" baseline="0" smtClean="0">
                                              <a:solidFill>
                                                <a:schemeClr val="tx2"/>
                                              </a:solidFill>
                                              <a:latin typeface="Cambria Math" panose="02040503050406030204" pitchFamily="18" charset="0"/>
                                              <a:ea typeface="+mn-ea"/>
                                              <a:cs typeface="+mn-cs"/>
                                            </a:rPr>
                                          </m:ctrlPr>
                                        </m:dPr>
                                        <m:e>
                                          <m:r>
                                            <a:rPr lang="en-US" sz="2800" b="0" i="1" u="none" strike="noStrike" kern="1200" baseline="0" smtClean="0">
                                              <a:solidFill>
                                                <a:schemeClr val="tx2"/>
                                              </a:solidFill>
                                              <a:latin typeface="Cambria Math" panose="02040503050406030204" pitchFamily="18" charset="0"/>
                                              <a:ea typeface="+mn-ea"/>
                                              <a:cs typeface="+mn-cs"/>
                                            </a:rPr>
                                            <m:t>−3</m:t>
                                          </m:r>
                                        </m:e>
                                      </m:d>
                                    </m:e>
                                  </m:d>
                                </m:e>
                                <m:sup>
                                  <m:r>
                                    <a:rPr lang="en-US" sz="2800" b="0" i="1" u="none" strike="noStrike" kern="1200" baseline="0" smtClean="0">
                                      <a:solidFill>
                                        <a:schemeClr val="tx2"/>
                                      </a:solidFill>
                                      <a:latin typeface="Cambria Math" panose="02040503050406030204" pitchFamily="18" charset="0"/>
                                      <a:ea typeface="+mn-ea"/>
                                      <a:cs typeface="+mn-cs"/>
                                    </a:rPr>
                                    <m:t>2</m:t>
                                  </m:r>
                                </m:sup>
                              </m:sSup>
                              <m:r>
                                <a:rPr lang="en-US" sz="2800" b="0" i="1" u="none" strike="noStrike" kern="1200" baseline="0" smtClean="0">
                                  <a:solidFill>
                                    <a:schemeClr val="tx2"/>
                                  </a:solidFill>
                                  <a:latin typeface="Cambria Math" panose="02040503050406030204" pitchFamily="18" charset="0"/>
                                  <a:ea typeface="+mn-ea"/>
                                  <a:cs typeface="+mn-cs"/>
                                </a:rPr>
                                <m:t>+</m:t>
                              </m:r>
                              <m:sSup>
                                <m:sSupPr>
                                  <m:ctrlPr>
                                    <a:rPr lang="en-US" sz="2800" b="0" i="1" u="none" strike="noStrike" kern="1200" baseline="0" smtClean="0">
                                      <a:solidFill>
                                        <a:schemeClr val="tx2"/>
                                      </a:solidFill>
                                      <a:latin typeface="Cambria Math" panose="02040503050406030204" pitchFamily="18" charset="0"/>
                                      <a:ea typeface="+mn-ea"/>
                                      <a:cs typeface="+mn-cs"/>
                                    </a:rPr>
                                  </m:ctrlPr>
                                </m:sSupPr>
                                <m:e>
                                  <m:d>
                                    <m:dPr>
                                      <m:begChr m:val="["/>
                                      <m:endChr m:val="]"/>
                                      <m:ctrlPr>
                                        <a:rPr lang="en-US" sz="2800" b="0" i="1" u="none" strike="noStrike" kern="1200" baseline="0" smtClean="0">
                                          <a:solidFill>
                                            <a:schemeClr val="tx2"/>
                                          </a:solidFill>
                                          <a:latin typeface="Cambria Math" panose="02040503050406030204" pitchFamily="18" charset="0"/>
                                          <a:ea typeface="+mn-ea"/>
                                          <a:cs typeface="+mn-cs"/>
                                        </a:rPr>
                                      </m:ctrlPr>
                                    </m:dPr>
                                    <m:e>
                                      <m:r>
                                        <a:rPr lang="en-US" sz="2800" b="0" i="1" u="none" strike="noStrike" kern="1200" baseline="0" smtClean="0">
                                          <a:solidFill>
                                            <a:schemeClr val="tx2"/>
                                          </a:solidFill>
                                          <a:latin typeface="Cambria Math" panose="02040503050406030204" pitchFamily="18" charset="0"/>
                                          <a:ea typeface="+mn-ea"/>
                                          <a:cs typeface="+mn-cs"/>
                                        </a:rPr>
                                        <m:t>𝑦</m:t>
                                      </m:r>
                                      <m:r>
                                        <a:rPr lang="en-US" sz="2800" b="0" i="1" u="none" strike="noStrike" kern="1200" baseline="0" smtClean="0">
                                          <a:solidFill>
                                            <a:schemeClr val="tx2"/>
                                          </a:solidFill>
                                          <a:latin typeface="Cambria Math" panose="02040503050406030204" pitchFamily="18" charset="0"/>
                                          <a:ea typeface="+mn-ea"/>
                                          <a:cs typeface="+mn-cs"/>
                                        </a:rPr>
                                        <m:t>−</m:t>
                                      </m:r>
                                      <m:d>
                                        <m:dPr>
                                          <m:ctrlPr>
                                            <a:rPr lang="en-US" sz="2800" b="0" i="1" u="none" strike="noStrike" kern="1200" baseline="0" smtClean="0">
                                              <a:solidFill>
                                                <a:schemeClr val="tx2"/>
                                              </a:solidFill>
                                              <a:latin typeface="Cambria Math" panose="02040503050406030204" pitchFamily="18" charset="0"/>
                                              <a:ea typeface="+mn-ea"/>
                                              <a:cs typeface="+mn-cs"/>
                                            </a:rPr>
                                          </m:ctrlPr>
                                        </m:dPr>
                                        <m:e>
                                          <m:r>
                                            <a:rPr lang="en-US" sz="2800" b="0" i="1" u="none" strike="noStrike" kern="1200" baseline="0" smtClean="0">
                                              <a:solidFill>
                                                <a:schemeClr val="tx2"/>
                                              </a:solidFill>
                                              <a:latin typeface="Cambria Math" panose="02040503050406030204" pitchFamily="18" charset="0"/>
                                              <a:ea typeface="+mn-ea"/>
                                              <a:cs typeface="+mn-cs"/>
                                            </a:rPr>
                                            <m:t>−5</m:t>
                                          </m:r>
                                        </m:e>
                                      </m:d>
                                    </m:e>
                                  </m:d>
                                </m:e>
                                <m:sup>
                                  <m:r>
                                    <a:rPr lang="en-US" sz="2800" b="0" i="1" u="none" strike="noStrike" kern="1200" baseline="0" smtClean="0">
                                      <a:solidFill>
                                        <a:schemeClr val="tx2"/>
                                      </a:solidFill>
                                      <a:latin typeface="Cambria Math" panose="02040503050406030204" pitchFamily="18" charset="0"/>
                                      <a:ea typeface="+mn-ea"/>
                                      <a:cs typeface="+mn-cs"/>
                                    </a:rPr>
                                    <m:t>2</m:t>
                                  </m:r>
                                </m:sup>
                              </m:sSup>
                            </m:oMath>
                          </a14:m>
                          <a:r>
                            <a:rPr lang="en-US" sz="2800" b="0" i="0" u="none" strike="noStrike" kern="1200" baseline="0" dirty="0">
                              <a:solidFill>
                                <a:srgbClr val="0070C0"/>
                              </a:solidFill>
                              <a:latin typeface="+mn-lt"/>
                              <a:ea typeface="+mn-ea"/>
                              <a:cs typeface="+mn-cs"/>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800" b="0" i="1" u="none" strike="noStrike" kern="1200" baseline="0" smtClean="0">
                                  <a:solidFill>
                                    <a:schemeClr val="tx2"/>
                                  </a:solidFill>
                                  <a:latin typeface="Cambria Math" panose="02040503050406030204" pitchFamily="18" charset="0"/>
                                  <a:ea typeface="+mn-ea"/>
                                  <a:cs typeface="+mn-cs"/>
                                </a:rPr>
                                <m:t>=</m:t>
                              </m:r>
                              <m:sSup>
                                <m:sSupPr>
                                  <m:ctrlPr>
                                    <a:rPr lang="en-US" sz="2800" b="0" i="1" u="none" strike="noStrike" kern="1200" baseline="0" smtClean="0">
                                      <a:solidFill>
                                        <a:schemeClr val="tx2"/>
                                      </a:solidFill>
                                      <a:latin typeface="Cambria Math" panose="02040503050406030204" pitchFamily="18" charset="0"/>
                                      <a:ea typeface="+mn-ea"/>
                                      <a:cs typeface="+mn-cs"/>
                                    </a:rPr>
                                  </m:ctrlPr>
                                </m:sSupPr>
                                <m:e>
                                  <m:d>
                                    <m:dPr>
                                      <m:ctrlPr>
                                        <a:rPr lang="en-US" sz="2800" b="0" i="1" u="none" strike="noStrike" kern="1200" baseline="0" smtClean="0">
                                          <a:solidFill>
                                            <a:schemeClr val="tx2"/>
                                          </a:solidFill>
                                          <a:latin typeface="Cambria Math" panose="02040503050406030204" pitchFamily="18" charset="0"/>
                                          <a:ea typeface="+mn-ea"/>
                                          <a:cs typeface="+mn-cs"/>
                                        </a:rPr>
                                      </m:ctrlPr>
                                    </m:dPr>
                                    <m:e>
                                      <m:rad>
                                        <m:radPr>
                                          <m:degHide m:val="on"/>
                                          <m:ctrlPr>
                                            <a:rPr lang="en-US" sz="2800" b="0" i="1" u="none" strike="noStrike" kern="1200" baseline="0" smtClean="0">
                                              <a:solidFill>
                                                <a:schemeClr val="tx2"/>
                                              </a:solidFill>
                                              <a:latin typeface="Cambria Math" panose="02040503050406030204" pitchFamily="18" charset="0"/>
                                              <a:ea typeface="+mn-ea"/>
                                              <a:cs typeface="+mn-cs"/>
                                            </a:rPr>
                                          </m:ctrlPr>
                                        </m:radPr>
                                        <m:deg/>
                                        <m:e>
                                          <m:r>
                                            <a:rPr lang="en-US" sz="2800" b="0" i="1" u="none" strike="noStrike" kern="1200" baseline="0" smtClean="0">
                                              <a:solidFill>
                                                <a:schemeClr val="tx2"/>
                                              </a:solidFill>
                                              <a:latin typeface="Cambria Math" panose="02040503050406030204" pitchFamily="18" charset="0"/>
                                              <a:ea typeface="+mn-ea"/>
                                              <a:cs typeface="+mn-cs"/>
                                            </a:rPr>
                                            <m:t>34</m:t>
                                          </m:r>
                                        </m:e>
                                      </m:rad>
                                    </m:e>
                                  </m:d>
                                </m:e>
                                <m:sup>
                                  <m:r>
                                    <a:rPr lang="en-US" sz="2800" b="0" i="1" u="none" strike="noStrike" kern="1200" baseline="0" smtClean="0">
                                      <a:solidFill>
                                        <a:schemeClr val="tx2"/>
                                      </a:solidFill>
                                      <a:latin typeface="Cambria Math" panose="02040503050406030204" pitchFamily="18" charset="0"/>
                                      <a:ea typeface="+mn-ea"/>
                                      <a:cs typeface="+mn-cs"/>
                                    </a:rPr>
                                    <m:t>2</m:t>
                                  </m:r>
                                </m:sup>
                              </m:sSup>
                            </m:oMath>
                          </a14:m>
                          <a:r>
                            <a:rPr lang="en-US" sz="2800" b="0" i="0" u="none" strike="noStrike" kern="1200" baseline="0" dirty="0">
                              <a:solidFill>
                                <a:schemeClr val="tx2"/>
                              </a:solidFill>
                              <a:latin typeface="+mn-lt"/>
                              <a:ea typeface="+mn-ea"/>
                              <a:cs typeface="+mn-cs"/>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0070C0"/>
                              </a:solidFill>
                              <a:latin typeface="+mn-lt"/>
                              <a:ea typeface="+mn-ea"/>
                              <a:cs typeface="+mn-cs"/>
                            </a:rPr>
                            <a:t>Substitution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692502439"/>
                      </a:ext>
                    </a:extLst>
                  </a:tr>
                  <a:tr h="80207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lang="en-US" sz="2800" b="0" i="1" u="none" strike="noStrike" kern="1200" baseline="0" smtClean="0">
                                      <a:solidFill>
                                        <a:schemeClr val="tx2"/>
                                      </a:solidFill>
                                      <a:latin typeface="Cambria Math" panose="02040503050406030204" pitchFamily="18" charset="0"/>
                                      <a:ea typeface="+mn-ea"/>
                                      <a:cs typeface="+mn-cs"/>
                                    </a:rPr>
                                  </m:ctrlPr>
                                </m:sSupPr>
                                <m:e>
                                  <m:d>
                                    <m:dPr>
                                      <m:ctrlPr>
                                        <a:rPr lang="en-US" sz="2800" b="0" i="1" u="none" strike="noStrike" kern="1200" baseline="0" smtClean="0">
                                          <a:solidFill>
                                            <a:schemeClr val="tx2"/>
                                          </a:solidFill>
                                          <a:latin typeface="Cambria Math" panose="02040503050406030204" pitchFamily="18" charset="0"/>
                                          <a:ea typeface="+mn-ea"/>
                                          <a:cs typeface="+mn-cs"/>
                                        </a:rPr>
                                      </m:ctrlPr>
                                    </m:dPr>
                                    <m:e>
                                      <m:r>
                                        <a:rPr lang="en-US" sz="2800" b="0" i="1" u="none" strike="noStrike" kern="1200" baseline="0" smtClean="0">
                                          <a:solidFill>
                                            <a:schemeClr val="tx2"/>
                                          </a:solidFill>
                                          <a:latin typeface="Cambria Math" panose="02040503050406030204" pitchFamily="18" charset="0"/>
                                          <a:ea typeface="+mn-ea"/>
                                          <a:cs typeface="+mn-cs"/>
                                        </a:rPr>
                                        <m:t>𝑥</m:t>
                                      </m:r>
                                      <m:r>
                                        <a:rPr lang="en-US" sz="2800" b="0" i="1" u="none" strike="noStrike" kern="1200" baseline="0" smtClean="0">
                                          <a:solidFill>
                                            <a:schemeClr val="tx2"/>
                                          </a:solidFill>
                                          <a:latin typeface="Cambria Math" panose="02040503050406030204" pitchFamily="18" charset="0"/>
                                          <a:ea typeface="+mn-ea"/>
                                          <a:cs typeface="+mn-cs"/>
                                        </a:rPr>
                                        <m:t>+3</m:t>
                                      </m:r>
                                    </m:e>
                                  </m:d>
                                </m:e>
                                <m:sup>
                                  <m:r>
                                    <a:rPr lang="en-US" sz="2800" b="0" i="1" u="none" strike="noStrike" kern="1200" baseline="0" smtClean="0">
                                      <a:solidFill>
                                        <a:schemeClr val="tx2"/>
                                      </a:solidFill>
                                      <a:latin typeface="Cambria Math" panose="02040503050406030204" pitchFamily="18" charset="0"/>
                                      <a:ea typeface="+mn-ea"/>
                                      <a:cs typeface="+mn-cs"/>
                                    </a:rPr>
                                    <m:t>2</m:t>
                                  </m:r>
                                </m:sup>
                              </m:sSup>
                              <m:r>
                                <a:rPr lang="en-US" sz="2800" b="0" i="1" u="none" strike="noStrike" kern="1200" baseline="0" smtClean="0">
                                  <a:solidFill>
                                    <a:schemeClr val="tx2"/>
                                  </a:solidFill>
                                  <a:latin typeface="Cambria Math" panose="02040503050406030204" pitchFamily="18" charset="0"/>
                                  <a:ea typeface="+mn-ea"/>
                                  <a:cs typeface="+mn-cs"/>
                                </a:rPr>
                                <m:t>+</m:t>
                              </m:r>
                              <m:sSup>
                                <m:sSupPr>
                                  <m:ctrlPr>
                                    <a:rPr lang="en-US" sz="2800" b="0" i="1" u="none" strike="noStrike" kern="1200" baseline="0" smtClean="0">
                                      <a:solidFill>
                                        <a:schemeClr val="tx2"/>
                                      </a:solidFill>
                                      <a:latin typeface="Cambria Math" panose="02040503050406030204" pitchFamily="18" charset="0"/>
                                      <a:ea typeface="+mn-ea"/>
                                      <a:cs typeface="+mn-cs"/>
                                    </a:rPr>
                                  </m:ctrlPr>
                                </m:sSupPr>
                                <m:e>
                                  <m:d>
                                    <m:dPr>
                                      <m:ctrlPr>
                                        <a:rPr lang="en-US" sz="2800" b="0" i="1" u="none" strike="noStrike" kern="1200" baseline="0" smtClean="0">
                                          <a:solidFill>
                                            <a:schemeClr val="tx2"/>
                                          </a:solidFill>
                                          <a:latin typeface="Cambria Math" panose="02040503050406030204" pitchFamily="18" charset="0"/>
                                          <a:ea typeface="+mn-ea"/>
                                          <a:cs typeface="+mn-cs"/>
                                        </a:rPr>
                                      </m:ctrlPr>
                                    </m:dPr>
                                    <m:e>
                                      <m:r>
                                        <a:rPr lang="en-US" sz="2800" b="0" i="1" u="none" strike="noStrike" kern="1200" baseline="0" smtClean="0">
                                          <a:solidFill>
                                            <a:schemeClr val="tx2"/>
                                          </a:solidFill>
                                          <a:latin typeface="Cambria Math" panose="02040503050406030204" pitchFamily="18" charset="0"/>
                                          <a:ea typeface="+mn-ea"/>
                                          <a:cs typeface="+mn-cs"/>
                                        </a:rPr>
                                        <m:t>𝑦</m:t>
                                      </m:r>
                                      <m:r>
                                        <a:rPr lang="en-US" sz="2800" b="0" i="1" u="none" strike="noStrike" kern="1200" baseline="0" smtClean="0">
                                          <a:solidFill>
                                            <a:schemeClr val="tx2"/>
                                          </a:solidFill>
                                          <a:latin typeface="Cambria Math" panose="02040503050406030204" pitchFamily="18" charset="0"/>
                                          <a:ea typeface="+mn-ea"/>
                                          <a:cs typeface="+mn-cs"/>
                                        </a:rPr>
                                        <m:t>+5</m:t>
                                      </m:r>
                                    </m:e>
                                  </m:d>
                                </m:e>
                                <m:sup>
                                  <m:r>
                                    <a:rPr lang="en-US" sz="2800" b="0" i="1" u="none" strike="noStrike" kern="1200" baseline="0" smtClean="0">
                                      <a:solidFill>
                                        <a:schemeClr val="tx2"/>
                                      </a:solidFill>
                                      <a:latin typeface="Cambria Math" panose="02040503050406030204" pitchFamily="18" charset="0"/>
                                      <a:ea typeface="+mn-ea"/>
                                      <a:cs typeface="+mn-cs"/>
                                    </a:rPr>
                                    <m:t>2</m:t>
                                  </m:r>
                                </m:sup>
                              </m:sSup>
                            </m:oMath>
                          </a14:m>
                          <a:r>
                            <a:rPr lang="en-US" sz="2800" b="0" i="0" u="none" strike="noStrike" kern="1200" baseline="0" dirty="0">
                              <a:solidFill>
                                <a:srgbClr val="0070C0"/>
                              </a:solidFill>
                              <a:latin typeface="+mn-lt"/>
                              <a:ea typeface="+mn-ea"/>
                              <a:cs typeface="+mn-cs"/>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800" b="0" i="1" u="none" strike="noStrike" kern="1200" baseline="0" smtClean="0">
                                  <a:solidFill>
                                    <a:schemeClr val="tx2"/>
                                  </a:solidFill>
                                  <a:latin typeface="Cambria Math" panose="02040503050406030204" pitchFamily="18" charset="0"/>
                                  <a:ea typeface="+mn-ea"/>
                                  <a:cs typeface="+mn-cs"/>
                                </a:rPr>
                                <m:t>=34</m:t>
                              </m:r>
                            </m:oMath>
                          </a14:m>
                          <a:r>
                            <a:rPr lang="en-US" sz="2800" b="0" i="0" u="none" strike="noStrike" kern="1200" baseline="0" dirty="0">
                              <a:solidFill>
                                <a:schemeClr val="tx2"/>
                              </a:solidFill>
                              <a:latin typeface="+mn-lt"/>
                              <a:ea typeface="+mn-ea"/>
                              <a:cs typeface="+mn-cs"/>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0070C0"/>
                              </a:solidFill>
                              <a:latin typeface="+mn-lt"/>
                              <a:ea typeface="+mn-ea"/>
                              <a:cs typeface="+mn-cs"/>
                            </a:rPr>
                            <a:t>Simplify.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75228028"/>
                      </a:ext>
                    </a:extLst>
                  </a:tr>
                </a:tbl>
              </a:graphicData>
            </a:graphic>
          </p:graphicFrame>
        </mc:Choice>
        <mc:Fallback xmlns="">
          <p:graphicFrame>
            <p:nvGraphicFramePr>
              <p:cNvPr id="2" name="Table 2">
                <a:extLst>
                  <a:ext uri="{FF2B5EF4-FFF2-40B4-BE49-F238E27FC236}">
                    <a16:creationId xmlns:a16="http://schemas.microsoft.com/office/drawing/2014/main" id="{04115F80-9A09-44A5-A692-DC3081AED0DD}"/>
                  </a:ext>
                </a:extLst>
              </p:cNvPr>
              <p:cNvGraphicFramePr>
                <a:graphicFrameLocks noGrp="1"/>
              </p:cNvGraphicFramePr>
              <p:nvPr>
                <p:extLst>
                  <p:ext uri="{D42A27DB-BD31-4B8C-83A1-F6EECF244321}">
                    <p14:modId xmlns:p14="http://schemas.microsoft.com/office/powerpoint/2010/main" val="2523932524"/>
                  </p:ext>
                </p:extLst>
              </p:nvPr>
            </p:nvGraphicFramePr>
            <p:xfrm>
              <a:off x="609600" y="2944706"/>
              <a:ext cx="9644743" cy="2651761"/>
            </p:xfrm>
            <a:graphic>
              <a:graphicData uri="http://schemas.openxmlformats.org/drawingml/2006/table">
                <a:tbl>
                  <a:tblPr firstRow="1" bandRow="1">
                    <a:tableStyleId>{5C22544A-7EE6-4342-B048-85BDC9FD1C3A}</a:tableStyleId>
                  </a:tblPr>
                  <a:tblGrid>
                    <a:gridCol w="4389120">
                      <a:extLst>
                        <a:ext uri="{9D8B030D-6E8A-4147-A177-3AD203B41FA5}">
                          <a16:colId xmlns:a16="http://schemas.microsoft.com/office/drawing/2014/main" val="2432073304"/>
                        </a:ext>
                      </a:extLst>
                    </a:gridCol>
                    <a:gridCol w="1872343">
                      <a:extLst>
                        <a:ext uri="{9D8B030D-6E8A-4147-A177-3AD203B41FA5}">
                          <a16:colId xmlns:a16="http://schemas.microsoft.com/office/drawing/2014/main" val="376983787"/>
                        </a:ext>
                      </a:extLst>
                    </a:gridCol>
                    <a:gridCol w="3383280">
                      <a:extLst>
                        <a:ext uri="{9D8B030D-6E8A-4147-A177-3AD203B41FA5}">
                          <a16:colId xmlns:a16="http://schemas.microsoft.com/office/drawing/2014/main" val="915325110"/>
                        </a:ext>
                      </a:extLst>
                    </a:gridCol>
                  </a:tblGrid>
                  <a:tr h="802074">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r="-119861" b="-233333"/>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233766" r="-180195" b="-23333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0070C0"/>
                              </a:solidFill>
                              <a:latin typeface="+mn-lt"/>
                              <a:ea typeface="+mn-ea"/>
                              <a:cs typeface="+mn-cs"/>
                            </a:rPr>
                            <a:t>Equation of a circle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242197486"/>
                      </a:ext>
                    </a:extLst>
                  </a:tr>
                  <a:tr h="1047613">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t="-76744" r="-119861" b="-79070"/>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233766" t="-76744" r="-180195" b="-7907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0070C0"/>
                              </a:solidFill>
                              <a:latin typeface="+mn-lt"/>
                              <a:ea typeface="+mn-ea"/>
                              <a:cs typeface="+mn-cs"/>
                            </a:rPr>
                            <a:t>Substitution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692502439"/>
                      </a:ext>
                    </a:extLst>
                  </a:tr>
                  <a:tr h="802074">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t="-230303" r="-119861" b="-3030"/>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233766" t="-230303" r="-180195" b="-303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0070C0"/>
                              </a:solidFill>
                              <a:latin typeface="+mn-lt"/>
                              <a:ea typeface="+mn-ea"/>
                              <a:cs typeface="+mn-cs"/>
                            </a:rPr>
                            <a:t>Simplify.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75228028"/>
                      </a:ext>
                    </a:extLst>
                  </a:tr>
                </a:tbl>
              </a:graphicData>
            </a:graphic>
          </p:graphicFrame>
        </mc:Fallback>
      </mc:AlternateContent>
    </p:spTree>
    <p:extLst>
      <p:ext uri="{BB962C8B-B14F-4D97-AF65-F5344CB8AC3E}">
        <p14:creationId xmlns:p14="http://schemas.microsoft.com/office/powerpoint/2010/main" val="3945073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895844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Example 2</a:t>
            </a:r>
          </a:p>
          <a:p>
            <a:r>
              <a:rPr lang="en-IN" sz="2800" b="0" dirty="0">
                <a:solidFill>
                  <a:schemeClr val="tx1"/>
                </a:solidFill>
              </a:rPr>
              <a:t>Write an Equation by Using the </a:t>
            </a:r>
            <a:r>
              <a:rPr lang="en-IN" sz="2800" b="0" dirty="0" err="1">
                <a:solidFill>
                  <a:schemeClr val="tx1"/>
                </a:solidFill>
              </a:rPr>
              <a:t>Center</a:t>
            </a:r>
            <a:r>
              <a:rPr lang="en-IN" sz="2800" b="0" dirty="0">
                <a:solidFill>
                  <a:schemeClr val="tx1"/>
                </a:solidFill>
              </a:rPr>
              <a:t> and a Point</a:t>
            </a:r>
            <a:endParaRPr lang="en-US" sz="2800" b="0" dirty="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1" y="1551279"/>
            <a:ext cx="9265919" cy="174346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rgbClr val="00A6B9"/>
                </a:solidFill>
              </a:rPr>
              <a:t>Think About It!</a:t>
            </a:r>
          </a:p>
          <a:p>
            <a:r>
              <a:rPr lang="en-IN" sz="2800" dirty="0"/>
              <a:t>Does the graph of a circle represent a function? Justify your reasoning.</a:t>
            </a:r>
          </a:p>
        </p:txBody>
      </p:sp>
    </p:spTree>
    <p:extLst>
      <p:ext uri="{BB962C8B-B14F-4D97-AF65-F5344CB8AC3E}">
        <p14:creationId xmlns:p14="http://schemas.microsoft.com/office/powerpoint/2010/main" val="3479702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895844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Example 2</a:t>
            </a:r>
          </a:p>
          <a:p>
            <a:r>
              <a:rPr lang="en-IN" sz="2800" b="0" dirty="0">
                <a:solidFill>
                  <a:schemeClr val="tx1"/>
                </a:solidFill>
              </a:rPr>
              <a:t>Write an Equation by Using the </a:t>
            </a:r>
            <a:r>
              <a:rPr lang="en-IN" sz="2800" b="0" dirty="0" err="1">
                <a:solidFill>
                  <a:schemeClr val="tx1"/>
                </a:solidFill>
              </a:rPr>
              <a:t>Center</a:t>
            </a:r>
            <a:r>
              <a:rPr lang="en-IN" sz="2800" b="0" dirty="0">
                <a:solidFill>
                  <a:schemeClr val="tx1"/>
                </a:solidFill>
              </a:rPr>
              <a:t> and a Point</a:t>
            </a:r>
            <a:endParaRPr lang="en-US" sz="2800" b="0" dirty="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1" y="1551279"/>
            <a:ext cx="10088879" cy="167960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Check</a:t>
            </a:r>
          </a:p>
          <a:p>
            <a:r>
              <a:rPr lang="en-IN" sz="2800" dirty="0"/>
              <a:t>Write the equation of the circle with </a:t>
            </a:r>
            <a:r>
              <a:rPr lang="en-IN" sz="2800" dirty="0" err="1"/>
              <a:t>center</a:t>
            </a:r>
            <a:r>
              <a:rPr lang="en-IN" sz="2800" dirty="0"/>
              <a:t> at (−2, 4) that passes through (−6, 7). Write your answer in standard form. </a:t>
            </a:r>
          </a:p>
        </p:txBody>
      </p:sp>
    </p:spTree>
    <p:extLst>
      <p:ext uri="{BB962C8B-B14F-4D97-AF65-F5344CB8AC3E}">
        <p14:creationId xmlns:p14="http://schemas.microsoft.com/office/powerpoint/2010/main" val="4183565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895844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Example 2</a:t>
            </a:r>
          </a:p>
          <a:p>
            <a:r>
              <a:rPr lang="en-IN" sz="2800" b="0" dirty="0">
                <a:solidFill>
                  <a:schemeClr val="tx1"/>
                </a:solidFill>
              </a:rPr>
              <a:t>Write an Equation by Using the </a:t>
            </a:r>
            <a:r>
              <a:rPr lang="en-IN" sz="2800" b="0" dirty="0" err="1">
                <a:solidFill>
                  <a:schemeClr val="tx1"/>
                </a:solidFill>
              </a:rPr>
              <a:t>Center</a:t>
            </a:r>
            <a:r>
              <a:rPr lang="en-IN" sz="2800" b="0" dirty="0">
                <a:solidFill>
                  <a:schemeClr val="tx1"/>
                </a:solidFill>
              </a:rPr>
              <a:t> and a Point</a:t>
            </a:r>
            <a:endParaRPr lang="en-US" sz="2800" b="0" dirty="0">
              <a:solidFill>
                <a:schemeClr val="tx1"/>
              </a:solidFill>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1" y="1551279"/>
                <a:ext cx="10088879" cy="249684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Check</a:t>
                </a:r>
              </a:p>
              <a:p>
                <a:r>
                  <a:rPr lang="en-IN" sz="2800" dirty="0"/>
                  <a:t>Write the equation of the circle with </a:t>
                </a:r>
                <a:r>
                  <a:rPr lang="en-IN" sz="2800" dirty="0" err="1"/>
                  <a:t>center</a:t>
                </a:r>
                <a:r>
                  <a:rPr lang="en-IN" sz="2800" dirty="0"/>
                  <a:t> at (−2, 4) that passes through (−6, 7). Write your answer in standard form.</a:t>
                </a:r>
              </a:p>
              <a:p>
                <a14:m>
                  <m:oMath xmlns:m="http://schemas.openxmlformats.org/officeDocument/2006/math">
                    <m:sSup>
                      <m:sSupPr>
                        <m:ctrlPr>
                          <a:rPr lang="en-US" sz="2800" i="1" smtClean="0">
                            <a:solidFill>
                              <a:srgbClr val="FF0000"/>
                            </a:solidFill>
                            <a:latin typeface="Cambria Math" panose="02040503050406030204" pitchFamily="18" charset="0"/>
                          </a:rPr>
                        </m:ctrlPr>
                      </m:sSupPr>
                      <m:e>
                        <m:d>
                          <m:dPr>
                            <m:ctrlPr>
                              <a:rPr lang="en-US" sz="2800" i="1" smtClean="0">
                                <a:solidFill>
                                  <a:srgbClr val="FF0000"/>
                                </a:solidFill>
                                <a:latin typeface="Cambria Math" panose="02040503050406030204" pitchFamily="18" charset="0"/>
                              </a:rPr>
                            </m:ctrlPr>
                          </m:dPr>
                          <m:e>
                            <m:r>
                              <a:rPr lang="en-US" sz="2800" b="0" i="1" smtClean="0">
                                <a:solidFill>
                                  <a:srgbClr val="FF0000"/>
                                </a:solidFill>
                                <a:latin typeface="Cambria Math" panose="02040503050406030204" pitchFamily="18" charset="0"/>
                              </a:rPr>
                              <m:t>𝑥</m:t>
                            </m:r>
                            <m:r>
                              <a:rPr lang="en-US" sz="2800" b="0" i="1" smtClean="0">
                                <a:solidFill>
                                  <a:srgbClr val="FF0000"/>
                                </a:solidFill>
                                <a:latin typeface="Cambria Math" panose="02040503050406030204" pitchFamily="18" charset="0"/>
                              </a:rPr>
                              <m:t>+2</m:t>
                            </m:r>
                          </m:e>
                        </m:d>
                      </m:e>
                      <m:sup>
                        <m:r>
                          <a:rPr lang="en-US" sz="2800" b="0" i="1" smtClean="0">
                            <a:solidFill>
                              <a:srgbClr val="FF0000"/>
                            </a:solidFill>
                            <a:latin typeface="Cambria Math" panose="02040503050406030204" pitchFamily="18" charset="0"/>
                          </a:rPr>
                          <m:t>2</m:t>
                        </m:r>
                      </m:sup>
                    </m:sSup>
                    <m:r>
                      <a:rPr lang="en-US" sz="2800" b="0" i="1" smtClean="0">
                        <a:solidFill>
                          <a:srgbClr val="FF0000"/>
                        </a:solidFill>
                        <a:latin typeface="Cambria Math" panose="02040503050406030204" pitchFamily="18" charset="0"/>
                      </a:rPr>
                      <m:t>+</m:t>
                    </m:r>
                    <m:sSup>
                      <m:sSupPr>
                        <m:ctrlPr>
                          <a:rPr lang="en-US" sz="2800" b="0" i="1" smtClean="0">
                            <a:solidFill>
                              <a:srgbClr val="FF0000"/>
                            </a:solidFill>
                            <a:latin typeface="Cambria Math" panose="02040503050406030204" pitchFamily="18" charset="0"/>
                          </a:rPr>
                        </m:ctrlPr>
                      </m:sSupPr>
                      <m:e>
                        <m:d>
                          <m:dPr>
                            <m:ctrlPr>
                              <a:rPr lang="en-US" sz="2800" b="0" i="1" smtClean="0">
                                <a:solidFill>
                                  <a:srgbClr val="FF0000"/>
                                </a:solidFill>
                                <a:latin typeface="Cambria Math" panose="02040503050406030204" pitchFamily="18" charset="0"/>
                              </a:rPr>
                            </m:ctrlPr>
                          </m:dPr>
                          <m:e>
                            <m:r>
                              <a:rPr lang="en-US" sz="2800" b="0" i="1" smtClean="0">
                                <a:solidFill>
                                  <a:srgbClr val="FF0000"/>
                                </a:solidFill>
                                <a:latin typeface="Cambria Math" panose="02040503050406030204" pitchFamily="18" charset="0"/>
                              </a:rPr>
                              <m:t>𝑦</m:t>
                            </m:r>
                            <m:r>
                              <a:rPr lang="en-US" sz="2800" b="0" i="1" smtClean="0">
                                <a:solidFill>
                                  <a:srgbClr val="FF0000"/>
                                </a:solidFill>
                                <a:latin typeface="Cambria Math" panose="02040503050406030204" pitchFamily="18" charset="0"/>
                              </a:rPr>
                              <m:t>−4</m:t>
                            </m:r>
                          </m:e>
                        </m:d>
                      </m:e>
                      <m:sup>
                        <m:r>
                          <a:rPr lang="en-US" sz="2800" b="0" i="1" smtClean="0">
                            <a:solidFill>
                              <a:srgbClr val="FF0000"/>
                            </a:solidFill>
                            <a:latin typeface="Cambria Math" panose="02040503050406030204" pitchFamily="18" charset="0"/>
                          </a:rPr>
                          <m:t>2</m:t>
                        </m:r>
                      </m:sup>
                    </m:sSup>
                    <m:r>
                      <a:rPr lang="en-US" sz="2800" b="0" i="1" smtClean="0">
                        <a:solidFill>
                          <a:srgbClr val="FF0000"/>
                        </a:solidFill>
                        <a:latin typeface="Cambria Math" panose="02040503050406030204" pitchFamily="18" charset="0"/>
                      </a:rPr>
                      <m:t>=25</m:t>
                    </m:r>
                  </m:oMath>
                </a14:m>
                <a:r>
                  <a:rPr lang="en-US" sz="2800" dirty="0">
                    <a:solidFill>
                      <a:srgbClr val="FF0000"/>
                    </a:solidFill>
                  </a:rPr>
                  <a:t> </a:t>
                </a:r>
                <a:r>
                  <a:rPr lang="en-IN" sz="2800" dirty="0"/>
                  <a:t> </a:t>
                </a:r>
              </a:p>
            </p:txBody>
          </p:sp>
        </mc:Choice>
        <mc:Fallback xmlns="">
          <p:sp>
            <p:nvSpPr>
              <p:cNvPr id="8" name="Content Placeholder 2">
                <a:extLst>
                  <a:ext uri="{FF2B5EF4-FFF2-40B4-BE49-F238E27FC236}">
                    <a16:creationId xmlns:a16="http://schemas.microsoft.com/office/drawing/2014/main" id="{AF69284B-533F-9940-8D24-1FBBD9C10438}"/>
                  </a:ext>
                </a:extLst>
              </p:cNvPr>
              <p:cNvSpPr txBox="1">
                <a:spLocks noRot="1" noChangeAspect="1" noMove="1" noResize="1" noEditPoints="1" noAdjustHandles="1" noChangeArrowheads="1" noChangeShapeType="1" noTextEdit="1"/>
              </p:cNvSpPr>
              <p:nvPr/>
            </p:nvSpPr>
            <p:spPr>
              <a:xfrm>
                <a:off x="457201" y="1551279"/>
                <a:ext cx="10088879" cy="2496846"/>
              </a:xfrm>
              <a:prstGeom prst="rect">
                <a:avLst/>
              </a:prstGeom>
              <a:blipFill>
                <a:blip r:embed="rId3"/>
                <a:stretch>
                  <a:fillRect l="-1208" t="-2439"/>
                </a:stretch>
              </a:blipFill>
            </p:spPr>
            <p:txBody>
              <a:bodyPr/>
              <a:lstStyle/>
              <a:p>
                <a:r>
                  <a:rPr lang="en-US">
                    <a:noFill/>
                  </a:rPr>
                  <a:t> </a:t>
                </a:r>
              </a:p>
            </p:txBody>
          </p:sp>
        </mc:Fallback>
      </mc:AlternateContent>
    </p:spTree>
    <p:extLst>
      <p:ext uri="{BB962C8B-B14F-4D97-AF65-F5344CB8AC3E}">
        <p14:creationId xmlns:p14="http://schemas.microsoft.com/office/powerpoint/2010/main" val="2957539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895844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Example 3</a:t>
            </a:r>
          </a:p>
          <a:p>
            <a:r>
              <a:rPr lang="en-IN" sz="2800" b="0" dirty="0">
                <a:solidFill>
                  <a:schemeClr val="tx1"/>
                </a:solidFill>
              </a:rPr>
              <a:t>Graph a Circle</a:t>
            </a:r>
            <a:endParaRPr lang="en-US" sz="2800" b="0" dirty="0">
              <a:solidFill>
                <a:schemeClr val="tx1"/>
              </a:solidFill>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1" y="1551278"/>
                <a:ext cx="10088879" cy="187772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The equation of a circle is </a:t>
                </a:r>
                <a14:m>
                  <m:oMath xmlns:m="http://schemas.openxmlformats.org/officeDocument/2006/math">
                    <m:sSup>
                      <m:sSupPr>
                        <m:ctrlPr>
                          <a:rPr lang="en-US" sz="2800" b="1" i="1">
                            <a:solidFill>
                              <a:schemeClr val="tx1"/>
                            </a:solidFill>
                            <a:latin typeface="Cambria Math" panose="02040503050406030204" pitchFamily="18" charset="0"/>
                          </a:rPr>
                        </m:ctrlPr>
                      </m:sSupPr>
                      <m:e>
                        <m:r>
                          <a:rPr lang="en-US" sz="2800" b="1" i="1" smtClean="0">
                            <a:solidFill>
                              <a:schemeClr val="tx1"/>
                            </a:solidFill>
                            <a:latin typeface="Cambria Math" panose="02040503050406030204" pitchFamily="18" charset="0"/>
                          </a:rPr>
                          <m:t>𝒙</m:t>
                        </m:r>
                      </m:e>
                      <m:sup>
                        <m:r>
                          <a:rPr lang="en-US" sz="2800" b="1" i="1">
                            <a:solidFill>
                              <a:schemeClr val="tx1"/>
                            </a:solidFill>
                            <a:latin typeface="Cambria Math" panose="02040503050406030204" pitchFamily="18" charset="0"/>
                          </a:rPr>
                          <m:t>𝟐</m:t>
                        </m:r>
                      </m:sup>
                    </m:sSup>
                    <m:r>
                      <a:rPr lang="en-US" sz="2800" b="1" i="1" smtClean="0">
                        <a:solidFill>
                          <a:schemeClr val="tx1"/>
                        </a:solidFill>
                        <a:latin typeface="Cambria Math" panose="02040503050406030204" pitchFamily="18" charset="0"/>
                      </a:rPr>
                      <m:t>+</m:t>
                    </m:r>
                    <m:sSup>
                      <m:sSupPr>
                        <m:ctrlPr>
                          <a:rPr lang="en-US" sz="2800" b="1" i="1">
                            <a:solidFill>
                              <a:schemeClr val="tx1"/>
                            </a:solidFill>
                            <a:latin typeface="Cambria Math" panose="02040503050406030204" pitchFamily="18" charset="0"/>
                          </a:rPr>
                        </m:ctrlPr>
                      </m:sSupPr>
                      <m:e>
                        <m:r>
                          <a:rPr lang="en-US" sz="2800" b="1" i="1" smtClean="0">
                            <a:solidFill>
                              <a:schemeClr val="tx1"/>
                            </a:solidFill>
                            <a:latin typeface="Cambria Math" panose="02040503050406030204" pitchFamily="18" charset="0"/>
                          </a:rPr>
                          <m:t>𝒚</m:t>
                        </m:r>
                      </m:e>
                      <m:sup>
                        <m:r>
                          <a:rPr lang="en-US" sz="2800" b="1" i="1">
                            <a:solidFill>
                              <a:schemeClr val="tx1"/>
                            </a:solidFill>
                            <a:latin typeface="Cambria Math" panose="02040503050406030204" pitchFamily="18" charset="0"/>
                          </a:rPr>
                          <m:t>𝟐</m:t>
                        </m:r>
                      </m:sup>
                    </m:sSup>
                    <m:r>
                      <a:rPr lang="en-US" sz="2800" b="1" i="1" smtClean="0">
                        <a:solidFill>
                          <a:schemeClr val="tx1"/>
                        </a:solidFill>
                        <a:latin typeface="Cambria Math" panose="02040503050406030204" pitchFamily="18" charset="0"/>
                      </a:rPr>
                      <m:t>+</m:t>
                    </m:r>
                    <m:r>
                      <a:rPr lang="en-US" sz="2800" b="1" i="1" smtClean="0">
                        <a:solidFill>
                          <a:schemeClr val="tx1"/>
                        </a:solidFill>
                        <a:latin typeface="Cambria Math" panose="02040503050406030204" pitchFamily="18" charset="0"/>
                      </a:rPr>
                      <m:t>𝟖</m:t>
                    </m:r>
                    <m:r>
                      <a:rPr lang="en-US" sz="2800" b="1" i="1" smtClean="0">
                        <a:solidFill>
                          <a:schemeClr val="tx1"/>
                        </a:solidFill>
                        <a:latin typeface="Cambria Math" panose="02040503050406030204" pitchFamily="18" charset="0"/>
                      </a:rPr>
                      <m:t>𝒙</m:t>
                    </m:r>
                    <m:r>
                      <a:rPr lang="en-US" sz="2800" b="1" i="1" smtClean="0">
                        <a:solidFill>
                          <a:schemeClr val="tx1"/>
                        </a:solidFill>
                        <a:latin typeface="Cambria Math" panose="02040503050406030204" pitchFamily="18" charset="0"/>
                      </a:rPr>
                      <m:t>−</m:t>
                    </m:r>
                    <m:r>
                      <a:rPr lang="en-US" sz="2800" b="1" i="1" smtClean="0">
                        <a:solidFill>
                          <a:schemeClr val="tx1"/>
                        </a:solidFill>
                        <a:latin typeface="Cambria Math" panose="02040503050406030204" pitchFamily="18" charset="0"/>
                      </a:rPr>
                      <m:t>𝟏𝟒</m:t>
                    </m:r>
                    <m:r>
                      <a:rPr lang="en-US" sz="2800" b="1" i="1" smtClean="0">
                        <a:solidFill>
                          <a:schemeClr val="tx1"/>
                        </a:solidFill>
                        <a:latin typeface="Cambria Math" panose="02040503050406030204" pitchFamily="18" charset="0"/>
                      </a:rPr>
                      <m:t>𝒚</m:t>
                    </m:r>
                    <m:r>
                      <a:rPr lang="en-US" sz="2800" b="1" i="1" smtClean="0">
                        <a:solidFill>
                          <a:schemeClr val="tx1"/>
                        </a:solidFill>
                        <a:latin typeface="Cambria Math" panose="02040503050406030204" pitchFamily="18" charset="0"/>
                      </a:rPr>
                      <m:t>+</m:t>
                    </m:r>
                    <m:r>
                      <a:rPr lang="en-US" sz="2800" b="1" i="1" smtClean="0">
                        <a:solidFill>
                          <a:schemeClr val="tx1"/>
                        </a:solidFill>
                        <a:latin typeface="Cambria Math" panose="02040503050406030204" pitchFamily="18" charset="0"/>
                      </a:rPr>
                      <m:t>𝟒𝟎</m:t>
                    </m:r>
                    <m:r>
                      <a:rPr lang="en-US" sz="2800" b="1" i="1" smtClean="0">
                        <a:solidFill>
                          <a:schemeClr val="tx1"/>
                        </a:solidFill>
                        <a:latin typeface="Cambria Math" panose="02040503050406030204" pitchFamily="18" charset="0"/>
                      </a:rPr>
                      <m:t>=</m:t>
                    </m:r>
                    <m:r>
                      <a:rPr lang="en-US" sz="2800" b="1" i="1" smtClean="0">
                        <a:solidFill>
                          <a:schemeClr val="tx1"/>
                        </a:solidFill>
                        <a:latin typeface="Cambria Math" panose="02040503050406030204" pitchFamily="18" charset="0"/>
                      </a:rPr>
                      <m:t>𝟎</m:t>
                    </m:r>
                  </m:oMath>
                </a14:m>
                <a:r>
                  <a:rPr lang="en-IN" sz="2800" b="1" dirty="0">
                    <a:solidFill>
                      <a:schemeClr val="tx1"/>
                    </a:solidFill>
                  </a:rPr>
                  <a:t>. State the coordinates of the </a:t>
                </a:r>
                <a:r>
                  <a:rPr lang="en-IN" sz="2800" b="1" dirty="0" err="1">
                    <a:solidFill>
                      <a:schemeClr val="tx1"/>
                    </a:solidFill>
                  </a:rPr>
                  <a:t>center</a:t>
                </a:r>
                <a:r>
                  <a:rPr lang="en-IN" sz="2800" b="1" dirty="0">
                    <a:solidFill>
                      <a:schemeClr val="tx1"/>
                    </a:solidFill>
                  </a:rPr>
                  <a:t> and the measure of the radius. Then graph the equation and determine the domain and range.</a:t>
                </a:r>
              </a:p>
            </p:txBody>
          </p:sp>
        </mc:Choice>
        <mc:Fallback xmlns="">
          <p:sp>
            <p:nvSpPr>
              <p:cNvPr id="8" name="Content Placeholder 2">
                <a:extLst>
                  <a:ext uri="{FF2B5EF4-FFF2-40B4-BE49-F238E27FC236}">
                    <a16:creationId xmlns:a16="http://schemas.microsoft.com/office/drawing/2014/main" id="{AF69284B-533F-9940-8D24-1FBBD9C10438}"/>
                  </a:ext>
                </a:extLst>
              </p:cNvPr>
              <p:cNvSpPr txBox="1">
                <a:spLocks noRot="1" noChangeAspect="1" noMove="1" noResize="1" noEditPoints="1" noAdjustHandles="1" noChangeArrowheads="1" noChangeShapeType="1" noTextEdit="1"/>
              </p:cNvSpPr>
              <p:nvPr/>
            </p:nvSpPr>
            <p:spPr>
              <a:xfrm>
                <a:off x="457201" y="1551278"/>
                <a:ext cx="10088879" cy="1877721"/>
              </a:xfrm>
              <a:prstGeom prst="rect">
                <a:avLst/>
              </a:prstGeom>
              <a:blipFill>
                <a:blip r:embed="rId3"/>
                <a:stretch>
                  <a:fillRect l="-1208" t="-2922" r="-1692" b="-5195"/>
                </a:stretch>
              </a:blipFill>
            </p:spPr>
            <p:txBody>
              <a:bodyPr/>
              <a:lstStyle/>
              <a:p>
                <a:r>
                  <a:rPr lang="en-US">
                    <a:noFill/>
                  </a:rPr>
                  <a:t> </a:t>
                </a:r>
              </a:p>
            </p:txBody>
          </p:sp>
        </mc:Fallback>
      </mc:AlternateContent>
    </p:spTree>
    <p:extLst>
      <p:ext uri="{BB962C8B-B14F-4D97-AF65-F5344CB8AC3E}">
        <p14:creationId xmlns:p14="http://schemas.microsoft.com/office/powerpoint/2010/main" val="3936418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895844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Example 3</a:t>
            </a:r>
          </a:p>
          <a:p>
            <a:r>
              <a:rPr lang="en-IN" sz="2800" b="0" dirty="0">
                <a:solidFill>
                  <a:schemeClr val="tx1"/>
                </a:solidFill>
              </a:rPr>
              <a:t>Graph a Circle</a:t>
            </a:r>
            <a:endParaRPr lang="en-US" sz="2800" b="0" dirty="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1" y="1551278"/>
            <a:ext cx="11067142" cy="114837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Step 1</a:t>
            </a:r>
            <a:r>
              <a:rPr lang="en-US" sz="2800" b="1" dirty="0">
                <a:solidFill>
                  <a:schemeClr val="tx1"/>
                </a:solidFill>
              </a:rPr>
              <a:t> </a:t>
            </a:r>
            <a:r>
              <a:rPr lang="en-IN" sz="2800" b="1" dirty="0">
                <a:solidFill>
                  <a:schemeClr val="tx1"/>
                </a:solidFill>
              </a:rPr>
              <a:t>Complete the squares.</a:t>
            </a:r>
          </a:p>
          <a:p>
            <a:r>
              <a:rPr lang="en-IN" sz="2800" dirty="0"/>
              <a:t>Write the equation in standard form by completing the squares.</a:t>
            </a:r>
          </a:p>
        </p:txBody>
      </p:sp>
      <p:graphicFrame>
        <p:nvGraphicFramePr>
          <p:cNvPr id="2" name="Table 2">
            <a:extLst>
              <a:ext uri="{FF2B5EF4-FFF2-40B4-BE49-F238E27FC236}">
                <a16:creationId xmlns:a16="http://schemas.microsoft.com/office/drawing/2014/main" id="{4A58D265-2366-4371-AA9D-3B752EB3656C}"/>
              </a:ext>
            </a:extLst>
          </p:cNvPr>
          <p:cNvGraphicFramePr>
            <a:graphicFrameLocks noGrp="1"/>
          </p:cNvGraphicFramePr>
          <p:nvPr>
            <p:extLst>
              <p:ext uri="{D42A27DB-BD31-4B8C-83A1-F6EECF244321}">
                <p14:modId xmlns:p14="http://schemas.microsoft.com/office/powerpoint/2010/main" val="2914681779"/>
              </p:ext>
            </p:extLst>
          </p:nvPr>
        </p:nvGraphicFramePr>
        <p:xfrm>
          <a:off x="457201" y="2699657"/>
          <a:ext cx="10972800" cy="3535968"/>
        </p:xfrm>
        <a:graphic>
          <a:graphicData uri="http://schemas.openxmlformats.org/drawingml/2006/table">
            <a:tbl>
              <a:tblPr firstRow="1" bandRow="1">
                <a:tableStyleId>{5C22544A-7EE6-4342-B048-85BDC9FD1C3A}</a:tableStyleId>
              </a:tblPr>
              <a:tblGrid>
                <a:gridCol w="4480560">
                  <a:extLst>
                    <a:ext uri="{9D8B030D-6E8A-4147-A177-3AD203B41FA5}">
                      <a16:colId xmlns:a16="http://schemas.microsoft.com/office/drawing/2014/main" val="2713280066"/>
                    </a:ext>
                  </a:extLst>
                </a:gridCol>
                <a:gridCol w="2834640">
                  <a:extLst>
                    <a:ext uri="{9D8B030D-6E8A-4147-A177-3AD203B41FA5}">
                      <a16:colId xmlns:a16="http://schemas.microsoft.com/office/drawing/2014/main" val="2627947189"/>
                    </a:ext>
                  </a:extLst>
                </a:gridCol>
                <a:gridCol w="3657600">
                  <a:extLst>
                    <a:ext uri="{9D8B030D-6E8A-4147-A177-3AD203B41FA5}">
                      <a16:colId xmlns:a16="http://schemas.microsoft.com/office/drawing/2014/main" val="285459727"/>
                    </a:ext>
                  </a:extLst>
                </a:gridCol>
              </a:tblGrid>
              <a:tr h="640080">
                <a:tc>
                  <a:txBody>
                    <a:bodyPr/>
                    <a:lstStyle/>
                    <a:p>
                      <a:pPr algn="r"/>
                      <a:r>
                        <a:rPr lang="en-US" sz="2600" b="0" i="1" u="none" strike="noStrike" kern="1200" baseline="0" dirty="0">
                          <a:solidFill>
                            <a:schemeClr val="tx2"/>
                          </a:solidFill>
                          <a:latin typeface="+mn-lt"/>
                          <a:ea typeface="+mn-ea"/>
                          <a:cs typeface="+mn-cs"/>
                        </a:rPr>
                        <a:t>x</a:t>
                      </a:r>
                      <a:r>
                        <a:rPr lang="en-US" sz="2600" b="0" i="0" u="none" strike="noStrike" kern="1200" baseline="30000" dirty="0">
                          <a:solidFill>
                            <a:schemeClr val="tx2"/>
                          </a:solidFill>
                          <a:latin typeface="+mn-lt"/>
                          <a:ea typeface="+mn-ea"/>
                          <a:cs typeface="+mn-cs"/>
                        </a:rPr>
                        <a:t>2</a:t>
                      </a:r>
                      <a:r>
                        <a:rPr lang="en-US" sz="2600" b="0" i="0" u="none" strike="noStrike" kern="1200" baseline="0" dirty="0">
                          <a:solidFill>
                            <a:schemeClr val="tx2"/>
                          </a:solidFill>
                          <a:latin typeface="+mn-lt"/>
                          <a:ea typeface="+mn-ea"/>
                          <a:cs typeface="+mn-cs"/>
                        </a:rPr>
                        <a:t> + </a:t>
                      </a:r>
                      <a:r>
                        <a:rPr lang="en-US" sz="2600" b="0" i="1" u="none" strike="noStrike" kern="1200" baseline="0" dirty="0">
                          <a:solidFill>
                            <a:schemeClr val="tx2"/>
                          </a:solidFill>
                          <a:latin typeface="+mn-lt"/>
                          <a:ea typeface="+mn-ea"/>
                          <a:cs typeface="+mn-cs"/>
                        </a:rPr>
                        <a:t>y</a:t>
                      </a:r>
                      <a:r>
                        <a:rPr lang="en-US" sz="2600" b="0" i="0" u="none" strike="noStrike" kern="1200" baseline="30000" dirty="0">
                          <a:solidFill>
                            <a:schemeClr val="tx2"/>
                          </a:solidFill>
                          <a:latin typeface="+mn-lt"/>
                          <a:ea typeface="+mn-ea"/>
                          <a:cs typeface="+mn-cs"/>
                        </a:rPr>
                        <a:t>2</a:t>
                      </a:r>
                      <a:r>
                        <a:rPr lang="en-US" sz="2600" b="0" i="0" u="none" strike="noStrike" kern="1200" baseline="0" dirty="0">
                          <a:solidFill>
                            <a:schemeClr val="tx2"/>
                          </a:solidFill>
                          <a:latin typeface="+mn-lt"/>
                          <a:ea typeface="+mn-ea"/>
                          <a:cs typeface="+mn-cs"/>
                        </a:rPr>
                        <a:t> + 8</a:t>
                      </a:r>
                      <a:r>
                        <a:rPr lang="en-US" sz="2600" b="0" i="1" u="none" strike="noStrike" kern="1200" baseline="0" dirty="0">
                          <a:solidFill>
                            <a:schemeClr val="tx2"/>
                          </a:solidFill>
                          <a:latin typeface="+mn-lt"/>
                          <a:ea typeface="+mn-ea"/>
                          <a:cs typeface="+mn-cs"/>
                        </a:rPr>
                        <a:t>x</a:t>
                      </a:r>
                      <a:r>
                        <a:rPr lang="en-US" sz="2600" b="0" i="0" u="none" strike="noStrike" kern="1200" baseline="0" dirty="0">
                          <a:solidFill>
                            <a:schemeClr val="tx2"/>
                          </a:solidFill>
                          <a:latin typeface="+mn-lt"/>
                          <a:ea typeface="+mn-ea"/>
                          <a:cs typeface="+mn-cs"/>
                        </a:rPr>
                        <a:t> – 14</a:t>
                      </a:r>
                      <a:r>
                        <a:rPr lang="en-US" sz="2600" b="0" i="1" u="none" strike="noStrike" kern="1200" baseline="0" dirty="0">
                          <a:solidFill>
                            <a:schemeClr val="tx2"/>
                          </a:solidFill>
                          <a:latin typeface="+mn-lt"/>
                          <a:ea typeface="+mn-ea"/>
                          <a:cs typeface="+mn-cs"/>
                        </a:rPr>
                        <a:t>y</a:t>
                      </a:r>
                      <a:r>
                        <a:rPr lang="en-US" sz="2600" b="0" i="0" u="none" strike="noStrike" kern="1200" baseline="0" dirty="0">
                          <a:solidFill>
                            <a:schemeClr val="tx2"/>
                          </a:solidFill>
                          <a:latin typeface="+mn-lt"/>
                          <a:ea typeface="+mn-ea"/>
                          <a:cs typeface="+mn-cs"/>
                        </a:rPr>
                        <a:t> + 40</a:t>
                      </a:r>
                      <a:endParaRPr lang="en-US" sz="2600" b="0" i="1" u="none" strike="noStrike" kern="1200" baseline="0" dirty="0">
                        <a:solidFill>
                          <a:schemeClr val="tx2"/>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600" b="0" i="0" u="none" strike="noStrike" kern="1200" baseline="0" dirty="0">
                          <a:solidFill>
                            <a:schemeClr val="tx2"/>
                          </a:solidFill>
                          <a:latin typeface="+mn-lt"/>
                          <a:ea typeface="+mn-ea"/>
                          <a:cs typeface="+mn-cs"/>
                        </a:rPr>
                        <a:t>= 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600" b="0" i="0" u="none" strike="noStrike" kern="1200" baseline="0" dirty="0">
                          <a:solidFill>
                            <a:srgbClr val="0070C0"/>
                          </a:solidFill>
                          <a:latin typeface="+mn-lt"/>
                          <a:ea typeface="+mn-ea"/>
                          <a:cs typeface="+mn-cs"/>
                        </a:rPr>
                        <a:t>Original equation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782677"/>
                  </a:ext>
                </a:extLst>
              </a:tr>
              <a:tr h="97564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IN" sz="2600" b="0" i="1" u="none" strike="noStrike" kern="1200" baseline="0" dirty="0">
                          <a:solidFill>
                            <a:schemeClr val="tx2"/>
                          </a:solidFill>
                          <a:latin typeface="+mn-lt"/>
                          <a:ea typeface="+mn-ea"/>
                          <a:cs typeface="+mn-cs"/>
                        </a:rPr>
                        <a:t>x</a:t>
                      </a:r>
                      <a:r>
                        <a:rPr lang="en-IN" sz="2600" b="0" i="0" u="none" strike="noStrike" kern="1200" baseline="30000" dirty="0">
                          <a:solidFill>
                            <a:schemeClr val="tx2"/>
                          </a:solidFill>
                          <a:latin typeface="+mn-lt"/>
                          <a:ea typeface="+mn-ea"/>
                          <a:cs typeface="+mn-cs"/>
                        </a:rPr>
                        <a:t>2</a:t>
                      </a:r>
                      <a:r>
                        <a:rPr lang="en-IN" sz="2600" b="0" i="0" u="none" strike="noStrike" kern="1200" baseline="0" dirty="0">
                          <a:solidFill>
                            <a:schemeClr val="tx2"/>
                          </a:solidFill>
                          <a:latin typeface="+mn-lt"/>
                          <a:ea typeface="+mn-ea"/>
                          <a:cs typeface="+mn-cs"/>
                        </a:rPr>
                        <a:t> + </a:t>
                      </a:r>
                      <a:r>
                        <a:rPr lang="en-IN" sz="2600" b="0" i="1" u="none" strike="noStrike" kern="1200" baseline="0" dirty="0">
                          <a:solidFill>
                            <a:schemeClr val="tx2"/>
                          </a:solidFill>
                          <a:latin typeface="+mn-lt"/>
                          <a:ea typeface="+mn-ea"/>
                          <a:cs typeface="+mn-cs"/>
                        </a:rPr>
                        <a:t>y</a:t>
                      </a:r>
                      <a:r>
                        <a:rPr lang="en-IN" sz="2600" b="0" i="0" u="none" strike="noStrike" kern="1200" baseline="30000" dirty="0">
                          <a:solidFill>
                            <a:schemeClr val="tx2"/>
                          </a:solidFill>
                          <a:latin typeface="+mn-lt"/>
                          <a:ea typeface="+mn-ea"/>
                          <a:cs typeface="+mn-cs"/>
                        </a:rPr>
                        <a:t>2</a:t>
                      </a:r>
                      <a:r>
                        <a:rPr lang="en-IN" sz="2600" b="0" i="0" u="none" strike="noStrike" kern="1200" baseline="0" dirty="0">
                          <a:solidFill>
                            <a:schemeClr val="tx2"/>
                          </a:solidFill>
                          <a:latin typeface="+mn-lt"/>
                          <a:ea typeface="+mn-ea"/>
                          <a:cs typeface="+mn-cs"/>
                        </a:rPr>
                        <a:t> + 8</a:t>
                      </a:r>
                      <a:r>
                        <a:rPr lang="en-IN" sz="2600" b="0" i="1" u="none" strike="noStrike" kern="1200" baseline="0" dirty="0">
                          <a:solidFill>
                            <a:schemeClr val="tx2"/>
                          </a:solidFill>
                          <a:latin typeface="+mn-lt"/>
                          <a:ea typeface="+mn-ea"/>
                          <a:cs typeface="+mn-cs"/>
                        </a:rPr>
                        <a:t>x</a:t>
                      </a:r>
                      <a:r>
                        <a:rPr lang="en-IN" sz="2600" b="0" i="0" u="none" strike="noStrike" kern="1200" baseline="0" dirty="0">
                          <a:solidFill>
                            <a:schemeClr val="tx2"/>
                          </a:solidFill>
                          <a:latin typeface="+mn-lt"/>
                          <a:ea typeface="+mn-ea"/>
                          <a:cs typeface="+mn-cs"/>
                        </a:rPr>
                        <a:t> – 14</a:t>
                      </a:r>
                      <a:r>
                        <a:rPr lang="en-IN" sz="2600" b="0" i="1" u="none" strike="noStrike" kern="1200" baseline="0" dirty="0">
                          <a:solidFill>
                            <a:schemeClr val="tx2"/>
                          </a:solidFill>
                          <a:latin typeface="+mn-lt"/>
                          <a:ea typeface="+mn-ea"/>
                          <a:cs typeface="+mn-cs"/>
                        </a:rPr>
                        <a: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600" b="0" i="0" u="none" strike="noStrike" kern="1200" baseline="0" dirty="0">
                          <a:solidFill>
                            <a:schemeClr val="tx2"/>
                          </a:solidFill>
                          <a:latin typeface="+mn-lt"/>
                          <a:ea typeface="+mn-ea"/>
                          <a:cs typeface="+mn-cs"/>
                        </a:rPr>
                        <a:t>= –40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600" b="0" i="0" u="none" strike="noStrike" kern="1200" baseline="0" dirty="0">
                          <a:solidFill>
                            <a:srgbClr val="0070C0"/>
                          </a:solidFill>
                          <a:latin typeface="+mn-lt"/>
                          <a:ea typeface="+mn-ea"/>
                          <a:cs typeface="+mn-cs"/>
                        </a:rPr>
                        <a:t>Subtract 40 from each side.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4883648"/>
                  </a:ext>
                </a:extLst>
              </a:tr>
              <a:tr h="64008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IN" sz="2600" b="0" i="1" u="none" strike="noStrike" kern="1200" baseline="0" dirty="0">
                          <a:solidFill>
                            <a:schemeClr val="tx2"/>
                          </a:solidFill>
                          <a:latin typeface="+mn-lt"/>
                          <a:ea typeface="+mn-ea"/>
                          <a:cs typeface="+mn-cs"/>
                        </a:rPr>
                        <a:t>x</a:t>
                      </a:r>
                      <a:r>
                        <a:rPr lang="en-IN" sz="2600" b="0" i="0" u="none" strike="noStrike" kern="1200" baseline="30000" dirty="0">
                          <a:solidFill>
                            <a:schemeClr val="tx2"/>
                          </a:solidFill>
                          <a:latin typeface="+mn-lt"/>
                          <a:ea typeface="+mn-ea"/>
                          <a:cs typeface="+mn-cs"/>
                        </a:rPr>
                        <a:t>2</a:t>
                      </a:r>
                      <a:r>
                        <a:rPr lang="en-IN" sz="2600" b="0" i="0" u="none" strike="noStrike" kern="1200" baseline="0" dirty="0">
                          <a:solidFill>
                            <a:schemeClr val="tx2"/>
                          </a:solidFill>
                          <a:latin typeface="+mn-lt"/>
                          <a:ea typeface="+mn-ea"/>
                          <a:cs typeface="+mn-cs"/>
                        </a:rPr>
                        <a:t> + 8</a:t>
                      </a:r>
                      <a:r>
                        <a:rPr lang="en-IN" sz="2600" b="0" i="1" u="none" strike="noStrike" kern="1200" baseline="0" dirty="0">
                          <a:solidFill>
                            <a:schemeClr val="tx2"/>
                          </a:solidFill>
                          <a:latin typeface="+mn-lt"/>
                          <a:ea typeface="+mn-ea"/>
                          <a:cs typeface="+mn-cs"/>
                        </a:rPr>
                        <a:t>x</a:t>
                      </a:r>
                      <a:r>
                        <a:rPr lang="en-IN" sz="2600" b="0" i="0" u="none" strike="noStrike" kern="1200" baseline="0" dirty="0">
                          <a:solidFill>
                            <a:schemeClr val="tx2"/>
                          </a:solidFill>
                          <a:latin typeface="+mn-lt"/>
                          <a:ea typeface="+mn-ea"/>
                          <a:cs typeface="+mn-cs"/>
                        </a:rPr>
                        <a:t> + </a:t>
                      </a:r>
                      <a:r>
                        <a:rPr lang="en-IN" sz="2600" b="0" i="1" u="none" strike="noStrike" kern="1200" baseline="0" dirty="0">
                          <a:solidFill>
                            <a:schemeClr val="tx2"/>
                          </a:solidFill>
                          <a:latin typeface="+mn-lt"/>
                          <a:ea typeface="+mn-ea"/>
                          <a:cs typeface="+mn-cs"/>
                        </a:rPr>
                        <a:t>y</a:t>
                      </a:r>
                      <a:r>
                        <a:rPr lang="en-IN" sz="2600" b="0" i="0" u="none" strike="noStrike" kern="1200" baseline="30000" dirty="0">
                          <a:solidFill>
                            <a:schemeClr val="tx2"/>
                          </a:solidFill>
                          <a:latin typeface="+mn-lt"/>
                          <a:ea typeface="+mn-ea"/>
                          <a:cs typeface="+mn-cs"/>
                        </a:rPr>
                        <a:t>2</a:t>
                      </a:r>
                      <a:r>
                        <a:rPr lang="en-IN" sz="2600" b="0" i="0" u="none" strike="noStrike" kern="1200" baseline="0" dirty="0">
                          <a:solidFill>
                            <a:schemeClr val="tx2"/>
                          </a:solidFill>
                          <a:latin typeface="+mn-lt"/>
                          <a:ea typeface="+mn-ea"/>
                          <a:cs typeface="+mn-cs"/>
                        </a:rPr>
                        <a:t> – 14</a:t>
                      </a:r>
                      <a:r>
                        <a:rPr lang="en-IN" sz="2600" b="0" i="1" u="none" strike="noStrike" kern="1200" baseline="0" dirty="0">
                          <a:solidFill>
                            <a:schemeClr val="tx2"/>
                          </a:solidFill>
                          <a:latin typeface="+mn-lt"/>
                          <a:ea typeface="+mn-ea"/>
                          <a:cs typeface="+mn-cs"/>
                        </a:rPr>
                        <a: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600" b="0" i="0" u="none" strike="noStrike" kern="1200" baseline="0" dirty="0">
                          <a:solidFill>
                            <a:schemeClr val="tx2"/>
                          </a:solidFill>
                          <a:latin typeface="+mn-lt"/>
                          <a:ea typeface="+mn-ea"/>
                          <a:cs typeface="+mn-cs"/>
                        </a:rPr>
                        <a:t>= –40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u="none" strike="noStrike" kern="1200" baseline="0" dirty="0">
                          <a:solidFill>
                            <a:srgbClr val="0070C0"/>
                          </a:solidFill>
                          <a:latin typeface="+mn-lt"/>
                          <a:ea typeface="+mn-ea"/>
                          <a:cs typeface="+mn-cs"/>
                        </a:rPr>
                        <a:t>Group terms.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7079046"/>
                  </a:ext>
                </a:extLst>
              </a:tr>
              <a:tr h="64008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IN" sz="2600" b="0" i="1" u="none" strike="noStrike" kern="1200" baseline="0" dirty="0">
                          <a:solidFill>
                            <a:schemeClr val="tx2"/>
                          </a:solidFill>
                          <a:latin typeface="+mn-lt"/>
                          <a:ea typeface="+mn-ea"/>
                          <a:cs typeface="+mn-cs"/>
                        </a:rPr>
                        <a:t>x</a:t>
                      </a:r>
                      <a:r>
                        <a:rPr lang="en-IN" sz="2600" b="0" i="0" u="none" strike="noStrike" kern="1200" baseline="30000" dirty="0">
                          <a:solidFill>
                            <a:schemeClr val="tx2"/>
                          </a:solidFill>
                          <a:latin typeface="+mn-lt"/>
                          <a:ea typeface="+mn-ea"/>
                          <a:cs typeface="+mn-cs"/>
                        </a:rPr>
                        <a:t>2</a:t>
                      </a:r>
                      <a:r>
                        <a:rPr lang="en-IN" sz="2600" b="0" i="0" u="none" strike="noStrike" kern="1200" baseline="0" dirty="0">
                          <a:solidFill>
                            <a:schemeClr val="tx2"/>
                          </a:solidFill>
                          <a:latin typeface="+mn-lt"/>
                          <a:ea typeface="+mn-ea"/>
                          <a:cs typeface="+mn-cs"/>
                        </a:rPr>
                        <a:t> + 8</a:t>
                      </a:r>
                      <a:r>
                        <a:rPr lang="en-IN" sz="2600" b="0" i="1" u="none" strike="noStrike" kern="1200" baseline="0" dirty="0">
                          <a:solidFill>
                            <a:schemeClr val="tx2"/>
                          </a:solidFill>
                          <a:latin typeface="+mn-lt"/>
                          <a:ea typeface="+mn-ea"/>
                          <a:cs typeface="+mn-cs"/>
                        </a:rPr>
                        <a:t>x</a:t>
                      </a:r>
                      <a:r>
                        <a:rPr lang="en-IN" sz="2600" b="0" i="0" u="none" strike="noStrike" kern="1200" baseline="0" dirty="0">
                          <a:solidFill>
                            <a:schemeClr val="tx2"/>
                          </a:solidFill>
                          <a:latin typeface="+mn-lt"/>
                          <a:ea typeface="+mn-ea"/>
                          <a:cs typeface="+mn-cs"/>
                        </a:rPr>
                        <a:t> + 16 + </a:t>
                      </a:r>
                      <a:r>
                        <a:rPr lang="en-IN" sz="2600" b="0" i="1" u="none" strike="noStrike" kern="1200" baseline="0" dirty="0">
                          <a:solidFill>
                            <a:schemeClr val="tx2"/>
                          </a:solidFill>
                          <a:latin typeface="+mn-lt"/>
                          <a:ea typeface="+mn-ea"/>
                          <a:cs typeface="+mn-cs"/>
                        </a:rPr>
                        <a:t>y</a:t>
                      </a:r>
                      <a:r>
                        <a:rPr lang="en-IN" sz="2600" b="0" i="0" u="none" strike="noStrike" kern="1200" baseline="30000" dirty="0">
                          <a:solidFill>
                            <a:schemeClr val="tx2"/>
                          </a:solidFill>
                          <a:latin typeface="+mn-lt"/>
                          <a:ea typeface="+mn-ea"/>
                          <a:cs typeface="+mn-cs"/>
                        </a:rPr>
                        <a:t>2</a:t>
                      </a:r>
                      <a:r>
                        <a:rPr lang="en-IN" sz="2600" b="0" i="0" u="none" strike="noStrike" kern="1200" baseline="0" dirty="0">
                          <a:solidFill>
                            <a:schemeClr val="tx2"/>
                          </a:solidFill>
                          <a:latin typeface="+mn-lt"/>
                          <a:ea typeface="+mn-ea"/>
                          <a:cs typeface="+mn-cs"/>
                        </a:rPr>
                        <a:t> – 14</a:t>
                      </a:r>
                      <a:r>
                        <a:rPr lang="en-IN" sz="2600" b="0" i="1" u="none" strike="noStrike" kern="1200" baseline="0" dirty="0">
                          <a:solidFill>
                            <a:schemeClr val="tx2"/>
                          </a:solidFill>
                          <a:latin typeface="+mn-lt"/>
                          <a:ea typeface="+mn-ea"/>
                          <a:cs typeface="+mn-cs"/>
                        </a:rPr>
                        <a:t>y</a:t>
                      </a:r>
                      <a:r>
                        <a:rPr lang="en-IN" sz="2600" b="0" i="0" u="none" strike="noStrike" kern="1200" baseline="0" dirty="0">
                          <a:solidFill>
                            <a:schemeClr val="tx2"/>
                          </a:solidFill>
                          <a:latin typeface="+mn-lt"/>
                          <a:ea typeface="+mn-ea"/>
                          <a:cs typeface="+mn-cs"/>
                        </a:rPr>
                        <a:t> + 49</a:t>
                      </a:r>
                      <a:endParaRPr lang="en-IN" sz="2600" b="0" i="1" u="none" strike="noStrike" kern="1200" baseline="0" dirty="0">
                        <a:solidFill>
                          <a:schemeClr val="tx2"/>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600" b="0" i="0" u="none" strike="noStrike" kern="1200" baseline="0" dirty="0">
                          <a:solidFill>
                            <a:schemeClr val="tx2"/>
                          </a:solidFill>
                          <a:latin typeface="+mn-lt"/>
                          <a:ea typeface="+mn-ea"/>
                          <a:cs typeface="+mn-cs"/>
                        </a:rPr>
                        <a:t>= –40 </a:t>
                      </a:r>
                      <a:r>
                        <a:rPr lang="en-US" sz="2600" b="0" i="0" u="none" strike="noStrike" kern="1200" baseline="0" dirty="0">
                          <a:solidFill>
                            <a:schemeClr val="tx2"/>
                          </a:solidFill>
                          <a:latin typeface="+mn-lt"/>
                          <a:ea typeface="+mn-ea"/>
                          <a:cs typeface="+mn-cs"/>
                        </a:rPr>
                        <a:t>+ 16 + 49</a:t>
                      </a:r>
                      <a:endParaRPr lang="en-IN" sz="2600" b="0" i="0" u="none" strike="noStrike" kern="1200" baseline="0" dirty="0">
                        <a:solidFill>
                          <a:schemeClr val="tx2"/>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u="none" strike="noStrike" kern="1200" baseline="0" dirty="0">
                          <a:solidFill>
                            <a:srgbClr val="0070C0"/>
                          </a:solidFill>
                          <a:latin typeface="+mn-lt"/>
                          <a:ea typeface="+mn-ea"/>
                          <a:cs typeface="+mn-cs"/>
                        </a:rPr>
                        <a:t>Complete the squares.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0278884"/>
                  </a:ext>
                </a:extLst>
              </a:tr>
              <a:tr h="64008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600" b="0" i="0" u="none" strike="noStrike" kern="1200" baseline="0" dirty="0">
                          <a:solidFill>
                            <a:schemeClr val="tx2"/>
                          </a:solidFill>
                          <a:latin typeface="+mn-lt"/>
                          <a:ea typeface="+mn-ea"/>
                          <a:cs typeface="+mn-cs"/>
                        </a:rPr>
                        <a:t>(</a:t>
                      </a:r>
                      <a:r>
                        <a:rPr lang="en-US" sz="2600" b="0" i="1" u="none" strike="noStrike" kern="1200" baseline="0" dirty="0">
                          <a:solidFill>
                            <a:schemeClr val="tx2"/>
                          </a:solidFill>
                          <a:latin typeface="+mn-lt"/>
                          <a:ea typeface="+mn-ea"/>
                          <a:cs typeface="+mn-cs"/>
                        </a:rPr>
                        <a:t>x</a:t>
                      </a:r>
                      <a:r>
                        <a:rPr lang="en-US" sz="2600" b="0" i="0" u="none" strike="noStrike" kern="1200" baseline="0" dirty="0">
                          <a:solidFill>
                            <a:schemeClr val="tx2"/>
                          </a:solidFill>
                          <a:latin typeface="+mn-lt"/>
                          <a:ea typeface="+mn-ea"/>
                          <a:cs typeface="+mn-cs"/>
                        </a:rPr>
                        <a:t> + 4)</a:t>
                      </a:r>
                      <a:r>
                        <a:rPr lang="en-US" sz="2600" b="0" i="0" u="none" strike="noStrike" kern="1200" baseline="30000" dirty="0">
                          <a:solidFill>
                            <a:schemeClr val="tx2"/>
                          </a:solidFill>
                          <a:latin typeface="+mn-lt"/>
                          <a:ea typeface="+mn-ea"/>
                          <a:cs typeface="+mn-cs"/>
                        </a:rPr>
                        <a:t>2</a:t>
                      </a:r>
                      <a:r>
                        <a:rPr lang="en-US" sz="2600" b="0" i="0" u="none" strike="noStrike" kern="1200" baseline="0" dirty="0">
                          <a:solidFill>
                            <a:schemeClr val="tx2"/>
                          </a:solidFill>
                          <a:latin typeface="+mn-lt"/>
                          <a:ea typeface="+mn-ea"/>
                          <a:cs typeface="+mn-cs"/>
                        </a:rPr>
                        <a:t> + (</a:t>
                      </a:r>
                      <a:r>
                        <a:rPr lang="en-US" sz="2600" b="0" i="1" u="none" strike="noStrike" kern="1200" baseline="0" dirty="0">
                          <a:solidFill>
                            <a:schemeClr val="tx2"/>
                          </a:solidFill>
                          <a:latin typeface="+mn-lt"/>
                          <a:ea typeface="+mn-ea"/>
                          <a:cs typeface="+mn-cs"/>
                        </a:rPr>
                        <a:t>y</a:t>
                      </a:r>
                      <a:r>
                        <a:rPr lang="en-US" sz="2600" b="0" i="0" u="none" strike="noStrike" kern="1200" baseline="0" dirty="0">
                          <a:solidFill>
                            <a:schemeClr val="tx2"/>
                          </a:solidFill>
                          <a:latin typeface="+mn-lt"/>
                          <a:ea typeface="+mn-ea"/>
                          <a:cs typeface="+mn-cs"/>
                        </a:rPr>
                        <a:t> – 7)</a:t>
                      </a:r>
                      <a:r>
                        <a:rPr lang="en-US" sz="2600" b="0" i="0" u="none" strike="noStrike" kern="1200" baseline="30000" dirty="0">
                          <a:solidFill>
                            <a:schemeClr val="tx2"/>
                          </a:solidFill>
                          <a:latin typeface="+mn-lt"/>
                          <a:ea typeface="+mn-ea"/>
                          <a:cs typeface="+mn-cs"/>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u="none" strike="noStrike" kern="1200" baseline="0" dirty="0">
                          <a:solidFill>
                            <a:schemeClr val="tx2"/>
                          </a:solidFill>
                          <a:latin typeface="+mn-lt"/>
                          <a:ea typeface="+mn-ea"/>
                          <a:cs typeface="+mn-cs"/>
                        </a:rPr>
                        <a:t>= 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u="none" strike="noStrike" kern="1200" baseline="0" dirty="0">
                          <a:solidFill>
                            <a:srgbClr val="0070C0"/>
                          </a:solidFill>
                          <a:latin typeface="+mn-lt"/>
                          <a:ea typeface="+mn-ea"/>
                          <a:cs typeface="+mn-cs"/>
                        </a:rPr>
                        <a:t>Factor and simplify.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30459637"/>
                  </a:ext>
                </a:extLst>
              </a:tr>
            </a:tbl>
          </a:graphicData>
        </a:graphic>
      </p:graphicFrame>
    </p:spTree>
    <p:extLst>
      <p:ext uri="{BB962C8B-B14F-4D97-AF65-F5344CB8AC3E}">
        <p14:creationId xmlns:p14="http://schemas.microsoft.com/office/powerpoint/2010/main" val="3987295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895844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Example 3</a:t>
            </a:r>
          </a:p>
          <a:p>
            <a:r>
              <a:rPr lang="en-IN" sz="2800" b="0" dirty="0">
                <a:solidFill>
                  <a:schemeClr val="tx1"/>
                </a:solidFill>
              </a:rPr>
              <a:t>Graph a Circle</a:t>
            </a:r>
            <a:endParaRPr lang="en-US" sz="2800" b="0" dirty="0">
              <a:solidFill>
                <a:schemeClr val="tx1"/>
              </a:solidFill>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1" y="1551278"/>
                <a:ext cx="9163049" cy="444947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Step 2</a:t>
                </a:r>
                <a:r>
                  <a:rPr lang="en-US" sz="2800" b="1" dirty="0">
                    <a:solidFill>
                      <a:schemeClr val="tx1"/>
                    </a:solidFill>
                  </a:rPr>
                  <a:t> </a:t>
                </a:r>
                <a:r>
                  <a:rPr lang="en-IN" sz="2800" b="1" dirty="0">
                    <a:solidFill>
                      <a:schemeClr val="tx1"/>
                    </a:solidFill>
                  </a:rPr>
                  <a:t> Identify </a:t>
                </a:r>
                <a:r>
                  <a:rPr lang="en-IN" sz="2800" b="1" i="1" dirty="0">
                    <a:solidFill>
                      <a:schemeClr val="tx1"/>
                    </a:solidFill>
                  </a:rPr>
                  <a:t>h</a:t>
                </a:r>
                <a:r>
                  <a:rPr lang="en-IN" sz="2800" b="1" dirty="0">
                    <a:solidFill>
                      <a:schemeClr val="tx1"/>
                    </a:solidFill>
                  </a:rPr>
                  <a:t>, </a:t>
                </a:r>
                <a:r>
                  <a:rPr lang="en-IN" sz="2800" b="1" i="1" dirty="0">
                    <a:solidFill>
                      <a:schemeClr val="tx1"/>
                    </a:solidFill>
                  </a:rPr>
                  <a:t>k</a:t>
                </a:r>
                <a:r>
                  <a:rPr lang="en-IN" sz="2800" b="1" dirty="0">
                    <a:solidFill>
                      <a:schemeClr val="tx1"/>
                    </a:solidFill>
                  </a:rPr>
                  <a:t>, and </a:t>
                </a:r>
                <a:r>
                  <a:rPr lang="en-IN" sz="2800" b="1" i="1" dirty="0">
                    <a:solidFill>
                      <a:schemeClr val="tx1"/>
                    </a:solidFill>
                  </a:rPr>
                  <a:t>r</a:t>
                </a:r>
                <a:r>
                  <a:rPr lang="en-IN" sz="2800" b="1" dirty="0">
                    <a:solidFill>
                      <a:schemeClr val="tx1"/>
                    </a:solidFill>
                  </a:rPr>
                  <a:t>.</a:t>
                </a:r>
              </a:p>
              <a:p>
                <a:pPr>
                  <a:spcBef>
                    <a:spcPts val="1500"/>
                  </a:spcBef>
                </a:pPr>
                <a14:m>
                  <m:oMath xmlns:m="http://schemas.openxmlformats.org/officeDocument/2006/math">
                    <m:sSup>
                      <m:sSupPr>
                        <m:ctrlPr>
                          <a:rPr lang="en-IN" sz="2800" i="1" smtClean="0">
                            <a:solidFill>
                              <a:schemeClr val="tx2"/>
                            </a:solidFill>
                            <a:latin typeface="Cambria Math" panose="02040503050406030204" pitchFamily="18" charset="0"/>
                          </a:rPr>
                        </m:ctrlPr>
                      </m:sSupPr>
                      <m:e>
                        <m:d>
                          <m:dPr>
                            <m:ctrlPr>
                              <a:rPr lang="en-IN" sz="280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𝑥</m:t>
                            </m:r>
                            <m:r>
                              <a:rPr lang="en-US" sz="2800" b="0" i="1" smtClean="0">
                                <a:solidFill>
                                  <a:schemeClr val="tx2"/>
                                </a:solidFill>
                                <a:latin typeface="Cambria Math" panose="02040503050406030204" pitchFamily="18" charset="0"/>
                              </a:rPr>
                              <m:t>+4</m:t>
                            </m:r>
                          </m:e>
                        </m:d>
                      </m:e>
                      <m:sup>
                        <m:r>
                          <a:rPr lang="en-US" sz="2800" b="0" i="1" smtClean="0">
                            <a:solidFill>
                              <a:schemeClr val="tx2"/>
                            </a:solidFill>
                            <a:latin typeface="Cambria Math" panose="02040503050406030204" pitchFamily="18" charset="0"/>
                          </a:rPr>
                          <m:t>2</m:t>
                        </m:r>
                      </m:sup>
                    </m:sSup>
                    <m:r>
                      <a:rPr lang="en-US" sz="2800" b="0" i="1" smtClean="0">
                        <a:solidFill>
                          <a:schemeClr val="tx2"/>
                        </a:solidFill>
                        <a:latin typeface="Cambria Math" panose="02040503050406030204" pitchFamily="18" charset="0"/>
                      </a:rPr>
                      <m:t>+</m:t>
                    </m:r>
                    <m:sSup>
                      <m:sSupPr>
                        <m:ctrlPr>
                          <a:rPr lang="en-US" sz="2800" b="0" i="1" smtClean="0">
                            <a:solidFill>
                              <a:schemeClr val="tx2"/>
                            </a:solidFill>
                            <a:latin typeface="Cambria Math" panose="02040503050406030204" pitchFamily="18" charset="0"/>
                          </a:rPr>
                        </m:ctrlPr>
                      </m:sSupPr>
                      <m:e>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𝑦</m:t>
                            </m:r>
                            <m:r>
                              <a:rPr lang="en-US" sz="2800" b="0" i="1" smtClean="0">
                                <a:solidFill>
                                  <a:schemeClr val="tx2"/>
                                </a:solidFill>
                                <a:latin typeface="Cambria Math" panose="02040503050406030204" pitchFamily="18" charset="0"/>
                              </a:rPr>
                              <m:t>−7</m:t>
                            </m:r>
                          </m:e>
                        </m:d>
                      </m:e>
                      <m:sup>
                        <m:r>
                          <a:rPr lang="en-US" sz="2800" b="0" i="1" smtClean="0">
                            <a:solidFill>
                              <a:schemeClr val="tx2"/>
                            </a:solidFill>
                            <a:latin typeface="Cambria Math" panose="02040503050406030204" pitchFamily="18" charset="0"/>
                          </a:rPr>
                          <m:t>2</m:t>
                        </m:r>
                      </m:sup>
                    </m:sSup>
                    <m:r>
                      <a:rPr lang="en-US" sz="2800" b="0" i="1" smtClean="0">
                        <a:solidFill>
                          <a:schemeClr val="tx2"/>
                        </a:solidFill>
                        <a:latin typeface="Cambria Math" panose="02040503050406030204" pitchFamily="18" charset="0"/>
                      </a:rPr>
                      <m:t>=25</m:t>
                    </m:r>
                  </m:oMath>
                </a14:m>
                <a:r>
                  <a:rPr lang="en-IN" sz="2800" dirty="0">
                    <a:solidFill>
                      <a:schemeClr val="tx2"/>
                    </a:solidFill>
                  </a:rPr>
                  <a:t> can also be written as </a:t>
                </a:r>
                <a14:m>
                  <m:oMath xmlns:m="http://schemas.openxmlformats.org/officeDocument/2006/math">
                    <m:sSup>
                      <m:sSupPr>
                        <m:ctrlPr>
                          <a:rPr lang="en-IN" sz="2800" i="1">
                            <a:solidFill>
                              <a:schemeClr val="tx2"/>
                            </a:solidFill>
                            <a:latin typeface="Cambria Math" panose="02040503050406030204" pitchFamily="18" charset="0"/>
                          </a:rPr>
                        </m:ctrlPr>
                      </m:sSupPr>
                      <m:e>
                        <m:d>
                          <m:dPr>
                            <m:begChr m:val="["/>
                            <m:endChr m:val="]"/>
                            <m:ctrlPr>
                              <a:rPr lang="en-IN" sz="280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𝑥</m:t>
                            </m:r>
                            <m:r>
                              <a:rPr lang="en-US" sz="2800" b="0" i="1" smtClean="0">
                                <a:solidFill>
                                  <a:schemeClr val="tx2"/>
                                </a:solidFill>
                                <a:latin typeface="Cambria Math" panose="02040503050406030204" pitchFamily="18" charset="0"/>
                              </a:rPr>
                              <m:t>−</m:t>
                            </m:r>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−4</m:t>
                                </m:r>
                              </m:e>
                            </m:d>
                          </m:e>
                        </m:d>
                      </m:e>
                      <m:sup>
                        <m:r>
                          <a:rPr lang="en-US" sz="2800" i="1">
                            <a:solidFill>
                              <a:schemeClr val="tx2"/>
                            </a:solidFill>
                            <a:latin typeface="Cambria Math" panose="02040503050406030204" pitchFamily="18" charset="0"/>
                          </a:rPr>
                          <m:t>2</m:t>
                        </m:r>
                      </m:sup>
                    </m:sSup>
                    <m:r>
                      <a:rPr lang="en-US" sz="2800" i="1">
                        <a:solidFill>
                          <a:schemeClr val="tx2"/>
                        </a:solidFill>
                        <a:latin typeface="Cambria Math" panose="02040503050406030204" pitchFamily="18" charset="0"/>
                      </a:rPr>
                      <m:t>+</m:t>
                    </m:r>
                    <m:sSup>
                      <m:sSupPr>
                        <m:ctrlPr>
                          <a:rPr lang="en-US" sz="2800" i="1">
                            <a:solidFill>
                              <a:schemeClr val="tx2"/>
                            </a:solidFill>
                            <a:latin typeface="Cambria Math" panose="02040503050406030204" pitchFamily="18" charset="0"/>
                          </a:rPr>
                        </m:ctrlPr>
                      </m:sSupPr>
                      <m:e>
                        <m:d>
                          <m:dPr>
                            <m:ctrlPr>
                              <a:rPr lang="en-US" sz="2800" i="1">
                                <a:solidFill>
                                  <a:schemeClr val="tx2"/>
                                </a:solidFill>
                                <a:latin typeface="Cambria Math" panose="02040503050406030204" pitchFamily="18" charset="0"/>
                              </a:rPr>
                            </m:ctrlPr>
                          </m:dPr>
                          <m:e>
                            <m:r>
                              <a:rPr lang="en-US" sz="2800" i="1">
                                <a:solidFill>
                                  <a:schemeClr val="tx2"/>
                                </a:solidFill>
                                <a:latin typeface="Cambria Math" panose="02040503050406030204" pitchFamily="18" charset="0"/>
                              </a:rPr>
                              <m:t>𝑦</m:t>
                            </m:r>
                            <m:r>
                              <a:rPr lang="en-US" sz="2800" i="1">
                                <a:solidFill>
                                  <a:schemeClr val="tx2"/>
                                </a:solidFill>
                                <a:latin typeface="Cambria Math" panose="02040503050406030204" pitchFamily="18" charset="0"/>
                              </a:rPr>
                              <m:t>−7</m:t>
                            </m:r>
                          </m:e>
                        </m:d>
                      </m:e>
                      <m:sup>
                        <m:r>
                          <a:rPr lang="en-US" sz="2800" i="1">
                            <a:solidFill>
                              <a:schemeClr val="tx2"/>
                            </a:solidFill>
                            <a:latin typeface="Cambria Math" panose="02040503050406030204" pitchFamily="18" charset="0"/>
                          </a:rPr>
                          <m:t>2</m:t>
                        </m:r>
                      </m:sup>
                    </m:sSup>
                    <m:r>
                      <a:rPr lang="en-US" sz="2800" i="1">
                        <a:solidFill>
                          <a:schemeClr val="tx2"/>
                        </a:solidFill>
                        <a:latin typeface="Cambria Math" panose="02040503050406030204" pitchFamily="18" charset="0"/>
                      </a:rPr>
                      <m:t>=</m:t>
                    </m:r>
                    <m:sSup>
                      <m:sSupPr>
                        <m:ctrlPr>
                          <a:rPr lang="en-US" sz="2800" i="1" smtClean="0">
                            <a:solidFill>
                              <a:schemeClr val="tx2"/>
                            </a:solidFill>
                            <a:latin typeface="Cambria Math" panose="02040503050406030204" pitchFamily="18" charset="0"/>
                          </a:rPr>
                        </m:ctrlPr>
                      </m:sSupPr>
                      <m:e>
                        <m:r>
                          <a:rPr lang="en-US" sz="2800" b="0" i="1" smtClean="0">
                            <a:solidFill>
                              <a:schemeClr val="tx2"/>
                            </a:solidFill>
                            <a:latin typeface="Cambria Math" panose="02040503050406030204" pitchFamily="18" charset="0"/>
                          </a:rPr>
                          <m:t>5</m:t>
                        </m:r>
                      </m:e>
                      <m:sup>
                        <m:r>
                          <a:rPr lang="en-US" sz="2800" b="0" i="1" smtClean="0">
                            <a:solidFill>
                              <a:schemeClr val="tx2"/>
                            </a:solidFill>
                            <a:latin typeface="Cambria Math" panose="02040503050406030204" pitchFamily="18" charset="0"/>
                          </a:rPr>
                          <m:t>2</m:t>
                        </m:r>
                      </m:sup>
                    </m:sSup>
                  </m:oMath>
                </a14:m>
                <a:r>
                  <a:rPr lang="en-IN" sz="2800" dirty="0">
                    <a:solidFill>
                      <a:schemeClr val="tx2"/>
                    </a:solidFill>
                  </a:rPr>
                  <a:t>.</a:t>
                </a:r>
              </a:p>
              <a:p>
                <a:pPr>
                  <a:spcBef>
                    <a:spcPts val="1500"/>
                  </a:spcBef>
                </a:pPr>
                <a:r>
                  <a:rPr lang="en-IN" sz="2800" dirty="0">
                    <a:solidFill>
                      <a:schemeClr val="tx2"/>
                    </a:solidFill>
                  </a:rPr>
                  <a:t>Now you can identify </a:t>
                </a:r>
                <a:r>
                  <a:rPr lang="en-IN" sz="2800" i="1" dirty="0">
                    <a:solidFill>
                      <a:schemeClr val="tx2"/>
                    </a:solidFill>
                  </a:rPr>
                  <a:t>h</a:t>
                </a:r>
                <a:r>
                  <a:rPr lang="en-IN" sz="2800" dirty="0">
                    <a:solidFill>
                      <a:schemeClr val="tx2"/>
                    </a:solidFill>
                  </a:rPr>
                  <a:t>, </a:t>
                </a:r>
                <a:r>
                  <a:rPr lang="en-IN" sz="2800" i="1" dirty="0">
                    <a:solidFill>
                      <a:schemeClr val="tx2"/>
                    </a:solidFill>
                  </a:rPr>
                  <a:t>k</a:t>
                </a:r>
                <a:r>
                  <a:rPr lang="en-IN" sz="2800" dirty="0">
                    <a:solidFill>
                      <a:schemeClr val="tx2"/>
                    </a:solidFill>
                  </a:rPr>
                  <a:t>, and </a:t>
                </a:r>
                <a:r>
                  <a:rPr lang="en-IN" sz="2800" i="1" dirty="0">
                    <a:solidFill>
                      <a:schemeClr val="tx2"/>
                    </a:solidFill>
                  </a:rPr>
                  <a:t>r</a:t>
                </a:r>
                <a:r>
                  <a:rPr lang="en-IN" sz="2800" dirty="0">
                    <a:solidFill>
                      <a:schemeClr val="tx2"/>
                    </a:solidFill>
                  </a:rPr>
                  <a:t>.</a:t>
                </a:r>
              </a:p>
              <a:p>
                <a:pPr>
                  <a:spcBef>
                    <a:spcPts val="1500"/>
                  </a:spcBef>
                </a:pPr>
                <a:r>
                  <a:rPr lang="en-IN" sz="2800" i="1" dirty="0">
                    <a:solidFill>
                      <a:schemeClr val="tx2"/>
                    </a:solidFill>
                  </a:rPr>
                  <a:t>h </a:t>
                </a:r>
                <a:r>
                  <a:rPr lang="en-IN" sz="2800" dirty="0">
                    <a:solidFill>
                      <a:schemeClr val="tx2"/>
                    </a:solidFill>
                  </a:rPr>
                  <a:t>= −4, </a:t>
                </a:r>
                <a:r>
                  <a:rPr lang="en-IN" sz="2800" i="1" dirty="0">
                    <a:solidFill>
                      <a:schemeClr val="tx2"/>
                    </a:solidFill>
                  </a:rPr>
                  <a:t>k </a:t>
                </a:r>
                <a:r>
                  <a:rPr lang="en-IN" sz="2800" dirty="0">
                    <a:solidFill>
                      <a:schemeClr val="tx2"/>
                    </a:solidFill>
                  </a:rPr>
                  <a:t>= 7, and </a:t>
                </a:r>
                <a:r>
                  <a:rPr lang="en-IN" sz="2800" i="1" dirty="0">
                    <a:solidFill>
                      <a:schemeClr val="tx2"/>
                    </a:solidFill>
                  </a:rPr>
                  <a:t>r </a:t>
                </a:r>
                <a:r>
                  <a:rPr lang="en-IN" sz="2800" dirty="0">
                    <a:solidFill>
                      <a:schemeClr val="tx2"/>
                    </a:solidFill>
                  </a:rPr>
                  <a:t>= 5</a:t>
                </a:r>
              </a:p>
              <a:p>
                <a:pPr>
                  <a:spcBef>
                    <a:spcPts val="1500"/>
                  </a:spcBef>
                </a:pPr>
                <a:r>
                  <a:rPr lang="en-IN" sz="2800" dirty="0">
                    <a:solidFill>
                      <a:schemeClr val="tx2"/>
                    </a:solidFill>
                  </a:rPr>
                  <a:t>The </a:t>
                </a:r>
                <a:r>
                  <a:rPr lang="en-IN" sz="2800" dirty="0" err="1">
                    <a:solidFill>
                      <a:schemeClr val="tx2"/>
                    </a:solidFill>
                  </a:rPr>
                  <a:t>center</a:t>
                </a:r>
                <a:r>
                  <a:rPr lang="en-IN" sz="2800" dirty="0">
                    <a:solidFill>
                      <a:schemeClr val="tx2"/>
                    </a:solidFill>
                  </a:rPr>
                  <a:t> is at (−4, 7), and the radius is 5.</a:t>
                </a:r>
                <a:endParaRPr lang="en-IN" sz="2800" dirty="0">
                  <a:solidFill>
                    <a:schemeClr val="tx1"/>
                  </a:solidFill>
                </a:endParaRPr>
              </a:p>
            </p:txBody>
          </p:sp>
        </mc:Choice>
        <mc:Fallback xmlns="">
          <p:sp>
            <p:nvSpPr>
              <p:cNvPr id="8" name="Content Placeholder 2">
                <a:extLst>
                  <a:ext uri="{FF2B5EF4-FFF2-40B4-BE49-F238E27FC236}">
                    <a16:creationId xmlns:a16="http://schemas.microsoft.com/office/drawing/2014/main" id="{AF69284B-533F-9940-8D24-1FBBD9C10438}"/>
                  </a:ext>
                </a:extLst>
              </p:cNvPr>
              <p:cNvSpPr txBox="1">
                <a:spLocks noRot="1" noChangeAspect="1" noMove="1" noResize="1" noEditPoints="1" noAdjustHandles="1" noChangeArrowheads="1" noChangeShapeType="1" noTextEdit="1"/>
              </p:cNvSpPr>
              <p:nvPr/>
            </p:nvSpPr>
            <p:spPr>
              <a:xfrm>
                <a:off x="457201" y="1551278"/>
                <a:ext cx="9163049" cy="4449472"/>
              </a:xfrm>
              <a:prstGeom prst="rect">
                <a:avLst/>
              </a:prstGeom>
              <a:blipFill>
                <a:blip r:embed="rId3"/>
                <a:stretch>
                  <a:fillRect l="-1331" t="-1370"/>
                </a:stretch>
              </a:blipFill>
            </p:spPr>
            <p:txBody>
              <a:bodyPr/>
              <a:lstStyle/>
              <a:p>
                <a:r>
                  <a:rPr lang="en-US">
                    <a:noFill/>
                  </a:rPr>
                  <a:t> </a:t>
                </a:r>
              </a:p>
            </p:txBody>
          </p:sp>
        </mc:Fallback>
      </mc:AlternateContent>
    </p:spTree>
    <p:extLst>
      <p:ext uri="{BB962C8B-B14F-4D97-AF65-F5344CB8AC3E}">
        <p14:creationId xmlns:p14="http://schemas.microsoft.com/office/powerpoint/2010/main" val="1121373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895844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Example 3</a:t>
            </a:r>
          </a:p>
          <a:p>
            <a:r>
              <a:rPr lang="en-IN" sz="2800" b="0" dirty="0">
                <a:solidFill>
                  <a:schemeClr val="tx1"/>
                </a:solidFill>
              </a:rPr>
              <a:t>Graph a Circle</a:t>
            </a:r>
            <a:endParaRPr lang="en-US" sz="2800" b="0" dirty="0">
              <a:solidFill>
                <a:schemeClr val="tx1"/>
              </a:solidFill>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1" y="1551278"/>
                <a:ext cx="5943599" cy="435422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Step 3</a:t>
                </a:r>
                <a:r>
                  <a:rPr lang="en-US" sz="2800" b="1" dirty="0">
                    <a:solidFill>
                      <a:schemeClr val="tx1"/>
                    </a:solidFill>
                  </a:rPr>
                  <a:t> </a:t>
                </a:r>
                <a:r>
                  <a:rPr lang="en-IN" sz="2800" b="1" dirty="0">
                    <a:solidFill>
                      <a:schemeClr val="tx1"/>
                    </a:solidFill>
                  </a:rPr>
                  <a:t> Graph the circle.</a:t>
                </a:r>
              </a:p>
              <a:p>
                <a:r>
                  <a:rPr lang="en-IN" sz="2800" dirty="0"/>
                  <a:t>Plot the </a:t>
                </a:r>
                <a:r>
                  <a:rPr lang="en-IN" sz="2800" dirty="0" err="1"/>
                  <a:t>center</a:t>
                </a:r>
                <a:r>
                  <a:rPr lang="en-IN" sz="2800" dirty="0"/>
                  <a:t> and four points that are 5 units from the </a:t>
                </a:r>
                <a:r>
                  <a:rPr lang="en-IN" sz="2800" dirty="0" err="1"/>
                  <a:t>center</a:t>
                </a:r>
                <a:r>
                  <a:rPr lang="en-IN" sz="2800" dirty="0"/>
                  <a:t>. Sketch the circle </a:t>
                </a:r>
                <a:r>
                  <a:rPr lang="en-US" sz="2800" dirty="0"/>
                  <a:t>through these four points.</a:t>
                </a:r>
              </a:p>
              <a:p>
                <a:pPr marL="1543050" indent="-1543050"/>
                <a:r>
                  <a:rPr lang="en-IN" sz="2800" b="1" dirty="0">
                    <a:solidFill>
                      <a:schemeClr val="tx1"/>
                    </a:solidFill>
                  </a:rPr>
                  <a:t>Step 4</a:t>
                </a:r>
                <a:r>
                  <a:rPr lang="en-US" sz="2800" b="1" dirty="0">
                    <a:solidFill>
                      <a:schemeClr val="tx1"/>
                    </a:solidFill>
                  </a:rPr>
                  <a:t> </a:t>
                </a:r>
                <a:r>
                  <a:rPr lang="en-IN" sz="2800" b="1" dirty="0">
                    <a:solidFill>
                      <a:schemeClr val="tx1"/>
                    </a:solidFill>
                  </a:rPr>
                  <a:t> Describe the domain and  range.</a:t>
                </a:r>
              </a:p>
              <a:p>
                <a:r>
                  <a:rPr lang="en-IN" sz="2800" dirty="0"/>
                  <a:t>The domain is </a:t>
                </a:r>
                <a14:m>
                  <m:oMath xmlns:m="http://schemas.openxmlformats.org/officeDocument/2006/math">
                    <m:r>
                      <a:rPr lang="en-US" sz="2800" b="0" i="1" smtClean="0">
                        <a:latin typeface="Cambria Math" panose="02040503050406030204" pitchFamily="18" charset="0"/>
                      </a:rPr>
                      <m:t>−9</m:t>
                    </m:r>
                    <m:r>
                      <m:rPr>
                        <m:nor/>
                      </m:rPr>
                      <a:rPr lang="en-US" sz="2800" b="0" i="0" smtClean="0">
                        <a:latin typeface="Cambria Math" panose="02040503050406030204" pitchFamily="18" charset="0"/>
                      </a:rPr>
                      <m:t> </m:t>
                    </m:r>
                    <m:r>
                      <m:rPr>
                        <m:nor/>
                      </m:rPr>
                      <a:rPr lang="en-IN" sz="2800" dirty="0"/>
                      <m:t>≤</m:t>
                    </m:r>
                    <m:r>
                      <m:rPr>
                        <m:nor/>
                      </m:rPr>
                      <a:rPr lang="en-US" sz="2800" b="0" i="0" dirty="0" smtClean="0"/>
                      <m:t> </m:t>
                    </m:r>
                    <m:r>
                      <a:rPr lang="en-US" sz="2800" b="0" i="1" smtClean="0">
                        <a:latin typeface="Cambria Math" panose="02040503050406030204" pitchFamily="18" charset="0"/>
                      </a:rPr>
                      <m:t>𝑥</m:t>
                    </m:r>
                    <m:r>
                      <m:rPr>
                        <m:nor/>
                      </m:rPr>
                      <a:rPr lang="en-US" sz="2800" b="0" i="0" smtClean="0">
                        <a:latin typeface="Cambria Math" panose="02040503050406030204" pitchFamily="18" charset="0"/>
                      </a:rPr>
                      <m:t> </m:t>
                    </m:r>
                    <m:r>
                      <m:rPr>
                        <m:nor/>
                      </m:rPr>
                      <a:rPr lang="en-IN" sz="2800" dirty="0"/>
                      <m:t>≤</m:t>
                    </m:r>
                    <m:r>
                      <a:rPr lang="en-US" sz="2800" b="0" i="1" dirty="0" smtClean="0">
                        <a:latin typeface="Cambria Math" panose="02040503050406030204" pitchFamily="18" charset="0"/>
                      </a:rPr>
                      <m:t> </m:t>
                    </m:r>
                    <m:r>
                      <a:rPr lang="en-US" sz="2800" b="0" i="1" smtClean="0">
                        <a:latin typeface="Cambria Math" panose="02040503050406030204" pitchFamily="18" charset="0"/>
                      </a:rPr>
                      <m:t>1.</m:t>
                    </m:r>
                  </m:oMath>
                </a14:m>
                <a:r>
                  <a:rPr lang="en-IN" sz="2800" dirty="0"/>
                  <a:t> The range is </a:t>
                </a:r>
                <a14:m>
                  <m:oMath xmlns:m="http://schemas.openxmlformats.org/officeDocument/2006/math">
                    <m:r>
                      <a:rPr lang="en-US" sz="2800" b="0" i="1" smtClean="0">
                        <a:latin typeface="Cambria Math" panose="02040503050406030204" pitchFamily="18" charset="0"/>
                      </a:rPr>
                      <m:t>2</m:t>
                    </m:r>
                    <m:r>
                      <m:rPr>
                        <m:nor/>
                      </m:rPr>
                      <a:rPr lang="en-US" sz="2800">
                        <a:latin typeface="Cambria Math" panose="02040503050406030204" pitchFamily="18" charset="0"/>
                      </a:rPr>
                      <m:t> </m:t>
                    </m:r>
                    <m:r>
                      <m:rPr>
                        <m:nor/>
                      </m:rPr>
                      <a:rPr lang="en-IN" sz="2800" dirty="0"/>
                      <m:t>≤</m:t>
                    </m:r>
                    <m:r>
                      <m:rPr>
                        <m:nor/>
                      </m:rPr>
                      <a:rPr lang="en-US" sz="2800" dirty="0"/>
                      <m:t> </m:t>
                    </m:r>
                    <m:r>
                      <a:rPr lang="en-US" sz="2800" b="0" i="1" smtClean="0">
                        <a:latin typeface="Cambria Math" panose="02040503050406030204" pitchFamily="18" charset="0"/>
                      </a:rPr>
                      <m:t>𝑦</m:t>
                    </m:r>
                    <m:r>
                      <m:rPr>
                        <m:nor/>
                      </m:rPr>
                      <a:rPr lang="en-US" sz="2800">
                        <a:latin typeface="Cambria Math" panose="02040503050406030204" pitchFamily="18" charset="0"/>
                      </a:rPr>
                      <m:t> </m:t>
                    </m:r>
                    <m:r>
                      <m:rPr>
                        <m:nor/>
                      </m:rPr>
                      <a:rPr lang="en-IN" sz="2800" dirty="0"/>
                      <m:t>≤</m:t>
                    </m:r>
                    <m:r>
                      <a:rPr lang="en-US" sz="2800" i="1" dirty="0">
                        <a:latin typeface="Cambria Math" panose="02040503050406030204" pitchFamily="18" charset="0"/>
                      </a:rPr>
                      <m:t> </m:t>
                    </m:r>
                    <m:r>
                      <a:rPr lang="en-US" sz="2800" i="1">
                        <a:latin typeface="Cambria Math" panose="02040503050406030204" pitchFamily="18" charset="0"/>
                      </a:rPr>
                      <m:t>1</m:t>
                    </m:r>
                    <m:r>
                      <a:rPr lang="en-US" sz="2800" b="0" i="1" smtClean="0">
                        <a:latin typeface="Cambria Math" panose="02040503050406030204" pitchFamily="18" charset="0"/>
                      </a:rPr>
                      <m:t>2</m:t>
                    </m:r>
                    <m:r>
                      <a:rPr lang="en-US" sz="2800" i="1">
                        <a:latin typeface="Cambria Math" panose="02040503050406030204" pitchFamily="18" charset="0"/>
                      </a:rPr>
                      <m:t>.</m:t>
                    </m:r>
                  </m:oMath>
                </a14:m>
                <a:endParaRPr lang="en-US" sz="2800" dirty="0"/>
              </a:p>
            </p:txBody>
          </p:sp>
        </mc:Choice>
        <mc:Fallback xmlns="">
          <p:sp>
            <p:nvSpPr>
              <p:cNvPr id="8" name="Content Placeholder 2">
                <a:extLst>
                  <a:ext uri="{FF2B5EF4-FFF2-40B4-BE49-F238E27FC236}">
                    <a16:creationId xmlns:a16="http://schemas.microsoft.com/office/drawing/2014/main" id="{AF69284B-533F-9940-8D24-1FBBD9C10438}"/>
                  </a:ext>
                </a:extLst>
              </p:cNvPr>
              <p:cNvSpPr txBox="1">
                <a:spLocks noRot="1" noChangeAspect="1" noMove="1" noResize="1" noEditPoints="1" noAdjustHandles="1" noChangeArrowheads="1" noChangeShapeType="1" noTextEdit="1"/>
              </p:cNvSpPr>
              <p:nvPr/>
            </p:nvSpPr>
            <p:spPr>
              <a:xfrm>
                <a:off x="457201" y="1551278"/>
                <a:ext cx="5943599" cy="4354222"/>
              </a:xfrm>
              <a:prstGeom prst="rect">
                <a:avLst/>
              </a:prstGeom>
              <a:blipFill>
                <a:blip r:embed="rId4"/>
                <a:stretch>
                  <a:fillRect l="-2051" t="-1399" r="-3590"/>
                </a:stretch>
              </a:blipFill>
            </p:spPr>
            <p:txBody>
              <a:bodyPr/>
              <a:lstStyle/>
              <a:p>
                <a:r>
                  <a:rPr lang="en-US">
                    <a:noFill/>
                  </a:rPr>
                  <a:t> </a:t>
                </a:r>
              </a:p>
            </p:txBody>
          </p:sp>
        </mc:Fallback>
      </mc:AlternateContent>
      <p:pic>
        <p:nvPicPr>
          <p:cNvPr id="6" name="Picture 5" descr="Diagram&#10;&#10;Description automatically generated">
            <a:extLst>
              <a:ext uri="{FF2B5EF4-FFF2-40B4-BE49-F238E27FC236}">
                <a16:creationId xmlns:a16="http://schemas.microsoft.com/office/drawing/2014/main" id="{6F0E87DF-34D0-4317-9E40-ABF026F295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9924" y="1805471"/>
            <a:ext cx="3045168" cy="3070127"/>
          </a:xfrm>
          <a:prstGeom prst="rect">
            <a:avLst/>
          </a:prstGeom>
        </p:spPr>
      </p:pic>
    </p:spTree>
    <p:extLst>
      <p:ext uri="{BB962C8B-B14F-4D97-AF65-F5344CB8AC3E}">
        <p14:creationId xmlns:p14="http://schemas.microsoft.com/office/powerpoint/2010/main" val="337280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895844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Example 3</a:t>
            </a:r>
          </a:p>
          <a:p>
            <a:r>
              <a:rPr lang="en-IN" sz="2800" b="0" dirty="0">
                <a:solidFill>
                  <a:schemeClr val="tx1"/>
                </a:solidFill>
              </a:rPr>
              <a:t>Graph a Circle</a:t>
            </a:r>
            <a:endParaRPr lang="en-US" sz="2800" b="0" dirty="0">
              <a:solidFill>
                <a:schemeClr val="tx1"/>
              </a:solidFill>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2" y="1551278"/>
                <a:ext cx="9829798" cy="313819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rgbClr val="00A6B9"/>
                    </a:solidFill>
                  </a:rPr>
                  <a:t>Think About It!</a:t>
                </a:r>
              </a:p>
              <a:p>
                <a:r>
                  <a:rPr lang="en-IN" sz="2800" dirty="0"/>
                  <a:t>A circle has the equation </a:t>
                </a:r>
                <a14:m>
                  <m:oMath xmlns:m="http://schemas.openxmlformats.org/officeDocument/2006/math">
                    <m:sSup>
                      <m:sSupPr>
                        <m:ctrlPr>
                          <a:rPr lang="en-IN" sz="2800" i="1" smtClean="0">
                            <a:latin typeface="Cambria Math" panose="02040503050406030204" pitchFamily="18" charset="0"/>
                          </a:rPr>
                        </m:ctrlPr>
                      </m:sSupPr>
                      <m:e>
                        <m:d>
                          <m:dPr>
                            <m:ctrlPr>
                              <a:rPr lang="en-IN" sz="2800" i="1" smtClean="0">
                                <a:latin typeface="Cambria Math" panose="02040503050406030204" pitchFamily="18" charset="0"/>
                              </a:rPr>
                            </m:ctrlPr>
                          </m:dPr>
                          <m:e>
                            <m:r>
                              <a:rPr lang="en-US" sz="2800" b="0" i="1" smtClean="0">
                                <a:latin typeface="Cambria Math" panose="02040503050406030204" pitchFamily="18" charset="0"/>
                              </a:rPr>
                              <m:t>𝑥</m:t>
                            </m:r>
                            <m:r>
                              <a:rPr lang="en-US" sz="2800" b="0" i="1" smtClean="0">
                                <a:latin typeface="Cambria Math" panose="02040503050406030204" pitchFamily="18" charset="0"/>
                              </a:rPr>
                              <m:t>−5</m:t>
                            </m:r>
                          </m:e>
                        </m:d>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𝑦</m:t>
                            </m:r>
                            <m:r>
                              <a:rPr lang="en-US" sz="2800" b="0" i="1" smtClean="0">
                                <a:latin typeface="Cambria Math" panose="02040503050406030204" pitchFamily="18" charset="0"/>
                              </a:rPr>
                              <m:t>+7</m:t>
                            </m:r>
                          </m:e>
                        </m:d>
                      </m:e>
                      <m:sup>
                        <m:r>
                          <a:rPr lang="en-US" sz="2800" b="0" i="1" smtClean="0">
                            <a:latin typeface="Cambria Math" panose="02040503050406030204" pitchFamily="18" charset="0"/>
                          </a:rPr>
                          <m:t>2</m:t>
                        </m:r>
                      </m:sup>
                    </m:sSup>
                    <m:r>
                      <a:rPr lang="en-US" sz="2800" b="0" i="1" smtClean="0">
                        <a:latin typeface="Cambria Math" panose="02040503050406030204" pitchFamily="18" charset="0"/>
                      </a:rPr>
                      <m:t>=16</m:t>
                    </m:r>
                  </m:oMath>
                </a14:m>
                <a:r>
                  <a:rPr lang="en-IN" sz="2800" dirty="0"/>
                  <a:t>. If the </a:t>
                </a:r>
                <a:r>
                  <a:rPr lang="en-IN" sz="2800" dirty="0" err="1"/>
                  <a:t>center</a:t>
                </a:r>
                <a:r>
                  <a:rPr lang="en-IN" sz="2800" dirty="0"/>
                  <a:t> of the circle is shifted 3 units right and 9 units up, what would be the equation of the new circle? Explain your reasoning.</a:t>
                </a:r>
              </a:p>
            </p:txBody>
          </p:sp>
        </mc:Choice>
        <mc:Fallback xmlns="">
          <p:sp>
            <p:nvSpPr>
              <p:cNvPr id="8" name="Content Placeholder 2">
                <a:extLst>
                  <a:ext uri="{FF2B5EF4-FFF2-40B4-BE49-F238E27FC236}">
                    <a16:creationId xmlns:a16="http://schemas.microsoft.com/office/drawing/2014/main" id="{AF69284B-533F-9940-8D24-1FBBD9C10438}"/>
                  </a:ext>
                </a:extLst>
              </p:cNvPr>
              <p:cNvSpPr txBox="1">
                <a:spLocks noRot="1" noChangeAspect="1" noMove="1" noResize="1" noEditPoints="1" noAdjustHandles="1" noChangeArrowheads="1" noChangeShapeType="1" noTextEdit="1"/>
              </p:cNvSpPr>
              <p:nvPr/>
            </p:nvSpPr>
            <p:spPr>
              <a:xfrm>
                <a:off x="457202" y="1551278"/>
                <a:ext cx="9829798" cy="3138197"/>
              </a:xfrm>
              <a:prstGeom prst="rect">
                <a:avLst/>
              </a:prstGeom>
              <a:blipFill>
                <a:blip r:embed="rId3"/>
                <a:stretch>
                  <a:fillRect l="-1240" t="-1942" r="-2108"/>
                </a:stretch>
              </a:blipFill>
            </p:spPr>
            <p:txBody>
              <a:bodyPr/>
              <a:lstStyle/>
              <a:p>
                <a:r>
                  <a:rPr lang="en-US">
                    <a:noFill/>
                  </a:rPr>
                  <a:t> </a:t>
                </a:r>
              </a:p>
            </p:txBody>
          </p:sp>
        </mc:Fallback>
      </mc:AlternateContent>
    </p:spTree>
    <p:extLst>
      <p:ext uri="{BB962C8B-B14F-4D97-AF65-F5344CB8AC3E}">
        <p14:creationId xmlns:p14="http://schemas.microsoft.com/office/powerpoint/2010/main" val="2285744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895844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Example 3</a:t>
            </a:r>
          </a:p>
          <a:p>
            <a:r>
              <a:rPr lang="en-IN" sz="2800" b="0" dirty="0">
                <a:solidFill>
                  <a:schemeClr val="tx1"/>
                </a:solidFill>
              </a:rPr>
              <a:t>Graph a Circle</a:t>
            </a:r>
            <a:endParaRPr lang="en-US" sz="2800" b="0" dirty="0">
              <a:solidFill>
                <a:schemeClr val="tx1"/>
              </a:solidFill>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1" y="1551278"/>
                <a:ext cx="9420223" cy="235306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Check</a:t>
                </a:r>
              </a:p>
              <a:p>
                <a:r>
                  <a:rPr lang="en-IN" sz="2800" dirty="0"/>
                  <a:t>The equation of a circle is </a:t>
                </a:r>
                <a14:m>
                  <m:oMath xmlns:m="http://schemas.openxmlformats.org/officeDocument/2006/math">
                    <m:sSup>
                      <m:sSupPr>
                        <m:ctrlPr>
                          <a:rPr lang="en-US" sz="2800" i="1">
                            <a:latin typeface="Cambria Math" panose="02040503050406030204" pitchFamily="18" charset="0"/>
                          </a:rPr>
                        </m:ctrlPr>
                      </m:sSupPr>
                      <m:e>
                        <m:r>
                          <a:rPr lang="en-US" sz="2800" b="0" i="1" smtClean="0">
                            <a:latin typeface="Cambria Math" panose="02040503050406030204" pitchFamily="18" charset="0"/>
                          </a:rPr>
                          <m:t>𝑥</m:t>
                        </m:r>
                      </m:e>
                      <m:sup>
                        <m:r>
                          <a:rPr lang="en-US" sz="2800" i="1">
                            <a:latin typeface="Cambria Math" panose="02040503050406030204" pitchFamily="18" charset="0"/>
                          </a:rPr>
                          <m:t>2</m:t>
                        </m:r>
                      </m:sup>
                    </m:sSup>
                    <m:r>
                      <a:rPr lang="en-US" sz="2800" b="0" i="1" smtClean="0">
                        <a:latin typeface="Cambria Math" panose="02040503050406030204" pitchFamily="18" charset="0"/>
                      </a:rPr>
                      <m:t>+</m:t>
                    </m:r>
                    <m:sSup>
                      <m:sSupPr>
                        <m:ctrlPr>
                          <a:rPr lang="en-US" sz="2800" i="1">
                            <a:latin typeface="Cambria Math" panose="02040503050406030204" pitchFamily="18" charset="0"/>
                          </a:rPr>
                        </m:ctrlPr>
                      </m:sSupPr>
                      <m:e>
                        <m:r>
                          <a:rPr lang="en-US" sz="2800" b="0" i="1" smtClean="0">
                            <a:latin typeface="Cambria Math" panose="02040503050406030204" pitchFamily="18" charset="0"/>
                          </a:rPr>
                          <m:t>𝑦</m:t>
                        </m:r>
                      </m:e>
                      <m:sup>
                        <m:r>
                          <a:rPr lang="en-US" sz="2800" i="1">
                            <a:latin typeface="Cambria Math" panose="02040503050406030204" pitchFamily="18" charset="0"/>
                          </a:rPr>
                          <m:t>2</m:t>
                        </m:r>
                      </m:sup>
                    </m:sSup>
                    <m:r>
                      <a:rPr lang="en-US" sz="2800" b="0" i="1" smtClean="0">
                        <a:latin typeface="Cambria Math" panose="02040503050406030204" pitchFamily="18" charset="0"/>
                      </a:rPr>
                      <m:t>−10</m:t>
                    </m:r>
                    <m:r>
                      <a:rPr lang="en-US" sz="2800" b="0" i="1" smtClean="0">
                        <a:latin typeface="Cambria Math" panose="02040503050406030204" pitchFamily="18" charset="0"/>
                      </a:rPr>
                      <m:t>𝑥</m:t>
                    </m:r>
                    <m:r>
                      <a:rPr lang="en-US" sz="2800" b="0" i="1" smtClean="0">
                        <a:latin typeface="Cambria Math" panose="02040503050406030204" pitchFamily="18" charset="0"/>
                      </a:rPr>
                      <m:t>+6</m:t>
                    </m:r>
                    <m:r>
                      <a:rPr lang="en-US" sz="2800" b="0" i="1" smtClean="0">
                        <a:latin typeface="Cambria Math" panose="02040503050406030204" pitchFamily="18" charset="0"/>
                      </a:rPr>
                      <m:t>𝑦</m:t>
                    </m:r>
                    <m:r>
                      <a:rPr lang="en-US" sz="2800" b="0" i="1" smtClean="0">
                        <a:latin typeface="Cambria Math" panose="02040503050406030204" pitchFamily="18" charset="0"/>
                      </a:rPr>
                      <m:t>=−18.</m:t>
                    </m:r>
                  </m:oMath>
                </a14:m>
                <a:r>
                  <a:rPr lang="en-IN" sz="2800" dirty="0"/>
                  <a:t> State the coordinates of the </a:t>
                </a:r>
                <a:r>
                  <a:rPr lang="en-IN" sz="2800" dirty="0" err="1"/>
                  <a:t>center</a:t>
                </a:r>
                <a:r>
                  <a:rPr lang="en-IN" sz="2800" dirty="0"/>
                  <a:t> and measure of the radius. Then graph the equation and describe the domain and range.</a:t>
                </a:r>
              </a:p>
            </p:txBody>
          </p:sp>
        </mc:Choice>
        <mc:Fallback xmlns="">
          <p:sp>
            <p:nvSpPr>
              <p:cNvPr id="8" name="Content Placeholder 2">
                <a:extLst>
                  <a:ext uri="{FF2B5EF4-FFF2-40B4-BE49-F238E27FC236}">
                    <a16:creationId xmlns:a16="http://schemas.microsoft.com/office/drawing/2014/main" id="{AF69284B-533F-9940-8D24-1FBBD9C10438}"/>
                  </a:ext>
                </a:extLst>
              </p:cNvPr>
              <p:cNvSpPr txBox="1">
                <a:spLocks noRot="1" noChangeAspect="1" noMove="1" noResize="1" noEditPoints="1" noAdjustHandles="1" noChangeArrowheads="1" noChangeShapeType="1" noTextEdit="1"/>
              </p:cNvSpPr>
              <p:nvPr/>
            </p:nvSpPr>
            <p:spPr>
              <a:xfrm>
                <a:off x="457201" y="1551278"/>
                <a:ext cx="9420223" cy="2353065"/>
              </a:xfrm>
              <a:prstGeom prst="rect">
                <a:avLst/>
              </a:prstGeom>
              <a:blipFill>
                <a:blip r:embed="rId3"/>
                <a:stretch>
                  <a:fillRect l="-1294" t="-2591" r="-388" b="-8290"/>
                </a:stretch>
              </a:blipFill>
            </p:spPr>
            <p:txBody>
              <a:bodyPr/>
              <a:lstStyle/>
              <a:p>
                <a:r>
                  <a:rPr lang="en-US">
                    <a:noFill/>
                  </a:rPr>
                  <a:t> </a:t>
                </a:r>
              </a:p>
            </p:txBody>
          </p:sp>
        </mc:Fallback>
      </mc:AlternateContent>
    </p:spTree>
    <p:extLst>
      <p:ext uri="{BB962C8B-B14F-4D97-AF65-F5344CB8AC3E}">
        <p14:creationId xmlns:p14="http://schemas.microsoft.com/office/powerpoint/2010/main" val="2531390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021583"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Warm Up</a:t>
            </a:r>
            <a:endParaRPr lang="en-US" sz="2800" b="0" dirty="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198" y="1274186"/>
            <a:ext cx="10805161" cy="436461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Use the Distance Formula to determine whether each point is within 5 units of (10, 8). Answer </a:t>
            </a:r>
            <a:r>
              <a:rPr lang="en-IN" sz="2800" b="1" i="1" dirty="0">
                <a:solidFill>
                  <a:schemeClr val="tx1"/>
                </a:solidFill>
              </a:rPr>
              <a:t>within</a:t>
            </a:r>
            <a:r>
              <a:rPr lang="en-IN" sz="2800" b="1" dirty="0">
                <a:solidFill>
                  <a:schemeClr val="tx1"/>
                </a:solidFill>
              </a:rPr>
              <a:t>, </a:t>
            </a:r>
            <a:r>
              <a:rPr lang="en-IN" sz="2800" b="1" i="1" dirty="0">
                <a:solidFill>
                  <a:schemeClr val="tx1"/>
                </a:solidFill>
              </a:rPr>
              <a:t>not within</a:t>
            </a:r>
            <a:r>
              <a:rPr lang="en-IN" sz="2800" b="1" dirty="0">
                <a:solidFill>
                  <a:schemeClr val="tx1"/>
                </a:solidFill>
              </a:rPr>
              <a:t>, or </a:t>
            </a:r>
            <a:r>
              <a:rPr lang="en-IN" sz="2800" b="1" i="1" dirty="0">
                <a:solidFill>
                  <a:schemeClr val="tx1"/>
                </a:solidFill>
              </a:rPr>
              <a:t>exactly 5 units away</a:t>
            </a:r>
            <a:r>
              <a:rPr lang="en-IN" sz="2800" b="1" dirty="0">
                <a:solidFill>
                  <a:schemeClr val="tx1"/>
                </a:solidFill>
              </a:rPr>
              <a:t>.</a:t>
            </a:r>
            <a:endParaRPr lang="en-IN" sz="2800" dirty="0">
              <a:solidFill>
                <a:schemeClr val="tx1"/>
              </a:solidFill>
            </a:endParaRPr>
          </a:p>
          <a:p>
            <a:r>
              <a:rPr lang="en-IN" sz="2800" b="1" dirty="0">
                <a:solidFill>
                  <a:schemeClr val="tx1"/>
                </a:solidFill>
                <a:latin typeface="Proxima Nova"/>
              </a:rPr>
              <a:t>1. </a:t>
            </a:r>
            <a:r>
              <a:rPr lang="en-IN" sz="2800" dirty="0"/>
              <a:t>(10, 14)</a:t>
            </a:r>
          </a:p>
          <a:p>
            <a:r>
              <a:rPr lang="en-US" sz="2800" b="1" dirty="0">
                <a:solidFill>
                  <a:schemeClr val="tx1"/>
                </a:solidFill>
                <a:latin typeface="Proxima Nova"/>
              </a:rPr>
              <a:t>2. </a:t>
            </a:r>
            <a:r>
              <a:rPr lang="en-US" sz="2800" dirty="0"/>
              <a:t>(8, 12)</a:t>
            </a:r>
          </a:p>
          <a:p>
            <a:r>
              <a:rPr lang="en-IN" sz="2800" b="1" dirty="0">
                <a:solidFill>
                  <a:schemeClr val="tx1"/>
                </a:solidFill>
                <a:latin typeface="Proxima Nova"/>
              </a:rPr>
              <a:t>3. </a:t>
            </a:r>
            <a:r>
              <a:rPr lang="en-IN" sz="2800" dirty="0"/>
              <a:t>(13, 12)</a:t>
            </a:r>
          </a:p>
          <a:p>
            <a:r>
              <a:rPr lang="en-IN" sz="2800" b="1" dirty="0">
                <a:solidFill>
                  <a:schemeClr val="tx1"/>
                </a:solidFill>
                <a:latin typeface="Proxima Nova"/>
              </a:rPr>
              <a:t>4. </a:t>
            </a:r>
            <a:r>
              <a:rPr lang="en-IN" sz="2800" dirty="0"/>
              <a:t>(7, 3)</a:t>
            </a:r>
          </a:p>
          <a:p>
            <a:r>
              <a:rPr lang="en-US" sz="2800" b="1" dirty="0">
                <a:solidFill>
                  <a:schemeClr val="tx1"/>
                </a:solidFill>
                <a:latin typeface="Proxima Nova"/>
              </a:rPr>
              <a:t>5. </a:t>
            </a:r>
            <a:r>
              <a:rPr lang="en-US" sz="2800" dirty="0"/>
              <a:t>(8, 4)</a:t>
            </a:r>
          </a:p>
        </p:txBody>
      </p:sp>
    </p:spTree>
    <p:extLst>
      <p:ext uri="{BB962C8B-B14F-4D97-AF65-F5344CB8AC3E}">
        <p14:creationId xmlns:p14="http://schemas.microsoft.com/office/powerpoint/2010/main" val="630454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895844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Example 3</a:t>
            </a:r>
          </a:p>
          <a:p>
            <a:r>
              <a:rPr lang="en-IN" sz="2800" b="0" dirty="0">
                <a:solidFill>
                  <a:schemeClr val="tx1"/>
                </a:solidFill>
              </a:rPr>
              <a:t>Graph a Circle</a:t>
            </a:r>
            <a:endParaRPr lang="en-US" sz="2800" b="0" dirty="0">
              <a:solidFill>
                <a:schemeClr val="tx1"/>
              </a:solidFill>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2" y="1551278"/>
                <a:ext cx="9418320" cy="235306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Check</a:t>
                </a:r>
              </a:p>
              <a:p>
                <a:r>
                  <a:rPr lang="en-IN" sz="2800" dirty="0"/>
                  <a:t>The equation of a circle is </a:t>
                </a:r>
                <a14:m>
                  <m:oMath xmlns:m="http://schemas.openxmlformats.org/officeDocument/2006/math">
                    <m:sSup>
                      <m:sSupPr>
                        <m:ctrlPr>
                          <a:rPr lang="en-US" sz="2800" i="1">
                            <a:latin typeface="Cambria Math" panose="02040503050406030204" pitchFamily="18" charset="0"/>
                          </a:rPr>
                        </m:ctrlPr>
                      </m:sSupPr>
                      <m:e>
                        <m:r>
                          <a:rPr lang="en-US" sz="2800" b="0" i="1" smtClean="0">
                            <a:latin typeface="Cambria Math" panose="02040503050406030204" pitchFamily="18" charset="0"/>
                          </a:rPr>
                          <m:t>𝑥</m:t>
                        </m:r>
                      </m:e>
                      <m:sup>
                        <m:r>
                          <a:rPr lang="en-US" sz="2800" i="1">
                            <a:latin typeface="Cambria Math" panose="02040503050406030204" pitchFamily="18" charset="0"/>
                          </a:rPr>
                          <m:t>2</m:t>
                        </m:r>
                      </m:sup>
                    </m:sSup>
                    <m:r>
                      <a:rPr lang="en-US" sz="2800" b="0" i="1" smtClean="0">
                        <a:latin typeface="Cambria Math" panose="02040503050406030204" pitchFamily="18" charset="0"/>
                      </a:rPr>
                      <m:t>+</m:t>
                    </m:r>
                    <m:sSup>
                      <m:sSupPr>
                        <m:ctrlPr>
                          <a:rPr lang="en-US" sz="2800" i="1">
                            <a:latin typeface="Cambria Math" panose="02040503050406030204" pitchFamily="18" charset="0"/>
                          </a:rPr>
                        </m:ctrlPr>
                      </m:sSupPr>
                      <m:e>
                        <m:r>
                          <a:rPr lang="en-US" sz="2800" b="0" i="1" smtClean="0">
                            <a:latin typeface="Cambria Math" panose="02040503050406030204" pitchFamily="18" charset="0"/>
                          </a:rPr>
                          <m:t>𝑦</m:t>
                        </m:r>
                      </m:e>
                      <m:sup>
                        <m:r>
                          <a:rPr lang="en-US" sz="2800" i="1">
                            <a:latin typeface="Cambria Math" panose="02040503050406030204" pitchFamily="18" charset="0"/>
                          </a:rPr>
                          <m:t>2</m:t>
                        </m:r>
                      </m:sup>
                    </m:sSup>
                    <m:r>
                      <a:rPr lang="en-US" sz="2800" b="0" i="1" smtClean="0">
                        <a:latin typeface="Cambria Math" panose="02040503050406030204" pitchFamily="18" charset="0"/>
                      </a:rPr>
                      <m:t>−10</m:t>
                    </m:r>
                    <m:r>
                      <a:rPr lang="en-US" sz="2800" b="0" i="1" smtClean="0">
                        <a:latin typeface="Cambria Math" panose="02040503050406030204" pitchFamily="18" charset="0"/>
                      </a:rPr>
                      <m:t>𝑥</m:t>
                    </m:r>
                    <m:r>
                      <a:rPr lang="en-US" sz="2800" b="0" i="1" smtClean="0">
                        <a:latin typeface="Cambria Math" panose="02040503050406030204" pitchFamily="18" charset="0"/>
                      </a:rPr>
                      <m:t>+6</m:t>
                    </m:r>
                    <m:r>
                      <a:rPr lang="en-US" sz="2800" b="0" i="1" smtClean="0">
                        <a:latin typeface="Cambria Math" panose="02040503050406030204" pitchFamily="18" charset="0"/>
                      </a:rPr>
                      <m:t>𝑦</m:t>
                    </m:r>
                    <m:r>
                      <a:rPr lang="en-US" sz="2800" b="0" i="1" smtClean="0">
                        <a:latin typeface="Cambria Math" panose="02040503050406030204" pitchFamily="18" charset="0"/>
                      </a:rPr>
                      <m:t>=−18.</m:t>
                    </m:r>
                  </m:oMath>
                </a14:m>
                <a:r>
                  <a:rPr lang="en-IN" sz="2800" dirty="0"/>
                  <a:t> State the coordinates of the </a:t>
                </a:r>
                <a:r>
                  <a:rPr lang="en-IN" sz="2800" dirty="0" err="1"/>
                  <a:t>center</a:t>
                </a:r>
                <a:r>
                  <a:rPr lang="en-IN" sz="2800" dirty="0"/>
                  <a:t> and measure of the radius. Then graph the equation and describe the domain and range.</a:t>
                </a:r>
              </a:p>
            </p:txBody>
          </p:sp>
        </mc:Choice>
        <mc:Fallback xmlns="">
          <p:sp>
            <p:nvSpPr>
              <p:cNvPr id="8" name="Content Placeholder 2">
                <a:extLst>
                  <a:ext uri="{FF2B5EF4-FFF2-40B4-BE49-F238E27FC236}">
                    <a16:creationId xmlns:a16="http://schemas.microsoft.com/office/drawing/2014/main" id="{AF69284B-533F-9940-8D24-1FBBD9C10438}"/>
                  </a:ext>
                </a:extLst>
              </p:cNvPr>
              <p:cNvSpPr txBox="1">
                <a:spLocks noRot="1" noChangeAspect="1" noMove="1" noResize="1" noEditPoints="1" noAdjustHandles="1" noChangeArrowheads="1" noChangeShapeType="1" noTextEdit="1"/>
              </p:cNvSpPr>
              <p:nvPr/>
            </p:nvSpPr>
            <p:spPr>
              <a:xfrm>
                <a:off x="457202" y="1551278"/>
                <a:ext cx="9418320" cy="2353065"/>
              </a:xfrm>
              <a:prstGeom prst="rect">
                <a:avLst/>
              </a:prstGeom>
              <a:blipFill>
                <a:blip r:embed="rId3"/>
                <a:stretch>
                  <a:fillRect l="-1294" t="-2591" r="-388" b="-8290"/>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17414CCD-0832-4C27-BE20-205F54BFF0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6622" y="3584776"/>
            <a:ext cx="2990850" cy="272415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29BBF03-7854-4BBF-AF21-888AE24BEF64}"/>
                  </a:ext>
                </a:extLst>
              </p:cNvPr>
              <p:cNvSpPr txBox="1"/>
              <p:nvPr/>
            </p:nvSpPr>
            <p:spPr>
              <a:xfrm>
                <a:off x="457202" y="4059999"/>
                <a:ext cx="6353173" cy="2102632"/>
              </a:xfrm>
              <a:prstGeom prst="rect">
                <a:avLst/>
              </a:prstGeom>
              <a:noFill/>
            </p:spPr>
            <p:txBody>
              <a:bodyPr wrap="square" rtlCol="0">
                <a:noAutofit/>
              </a:bodyPr>
              <a:lstStyle/>
              <a:p>
                <a:pPr>
                  <a:spcBef>
                    <a:spcPts val="1200"/>
                  </a:spcBef>
                </a:pPr>
                <a:r>
                  <a:rPr lang="en-IN" sz="2800" dirty="0">
                    <a:solidFill>
                      <a:srgbClr val="FF0000"/>
                    </a:solidFill>
                  </a:rPr>
                  <a:t>The </a:t>
                </a:r>
                <a:r>
                  <a:rPr lang="en-IN" sz="2800" dirty="0" err="1">
                    <a:solidFill>
                      <a:srgbClr val="FF0000"/>
                    </a:solidFill>
                  </a:rPr>
                  <a:t>center</a:t>
                </a:r>
                <a:r>
                  <a:rPr lang="en-IN" sz="2800" dirty="0">
                    <a:solidFill>
                      <a:srgbClr val="FF0000"/>
                    </a:solidFill>
                  </a:rPr>
                  <a:t> of the circle is at (5, −3), and the radius is 4.</a:t>
                </a:r>
              </a:p>
              <a:p>
                <a:pPr>
                  <a:spcBef>
                    <a:spcPts val="1200"/>
                  </a:spcBef>
                </a:pPr>
                <a:r>
                  <a:rPr lang="en-US" sz="2800" dirty="0">
                    <a:solidFill>
                      <a:srgbClr val="FF0000"/>
                    </a:solidFill>
                  </a:rPr>
                  <a:t>Domain: </a:t>
                </a:r>
                <a14:m>
                  <m:oMath xmlns:m="http://schemas.openxmlformats.org/officeDocument/2006/math">
                    <m:r>
                      <a:rPr lang="en-US" sz="2800" b="0" i="1" smtClean="0">
                        <a:solidFill>
                          <a:srgbClr val="FF0000"/>
                        </a:solidFill>
                        <a:latin typeface="Cambria Math" panose="02040503050406030204" pitchFamily="18" charset="0"/>
                      </a:rPr>
                      <m:t>1</m:t>
                    </m:r>
                    <m:r>
                      <m:rPr>
                        <m:nor/>
                      </m:rPr>
                      <a:rPr lang="en-US" sz="2800">
                        <a:solidFill>
                          <a:srgbClr val="FF0000"/>
                        </a:solidFill>
                        <a:latin typeface="Cambria Math" panose="02040503050406030204" pitchFamily="18" charset="0"/>
                      </a:rPr>
                      <m:t> </m:t>
                    </m:r>
                    <m:r>
                      <m:rPr>
                        <m:nor/>
                      </m:rPr>
                      <a:rPr lang="en-IN" sz="2800" dirty="0">
                        <a:solidFill>
                          <a:srgbClr val="FF0000"/>
                        </a:solidFill>
                      </a:rPr>
                      <m:t>≤</m:t>
                    </m:r>
                    <m:r>
                      <m:rPr>
                        <m:nor/>
                      </m:rPr>
                      <a:rPr lang="en-US" sz="2800" dirty="0">
                        <a:solidFill>
                          <a:srgbClr val="FF0000"/>
                        </a:solidFill>
                      </a:rPr>
                      <m:t> </m:t>
                    </m:r>
                    <m:r>
                      <a:rPr lang="en-US" sz="2800" b="0" i="1">
                        <a:solidFill>
                          <a:srgbClr val="FF0000"/>
                        </a:solidFill>
                        <a:latin typeface="Cambria Math" panose="02040503050406030204" pitchFamily="18" charset="0"/>
                      </a:rPr>
                      <m:t>𝑥</m:t>
                    </m:r>
                    <m:r>
                      <m:rPr>
                        <m:nor/>
                      </m:rPr>
                      <a:rPr lang="en-US" sz="2800">
                        <a:solidFill>
                          <a:srgbClr val="FF0000"/>
                        </a:solidFill>
                        <a:latin typeface="Cambria Math" panose="02040503050406030204" pitchFamily="18" charset="0"/>
                      </a:rPr>
                      <m:t> </m:t>
                    </m:r>
                    <m:r>
                      <m:rPr>
                        <m:nor/>
                      </m:rPr>
                      <a:rPr lang="en-IN" sz="2800" dirty="0">
                        <a:solidFill>
                          <a:srgbClr val="FF0000"/>
                        </a:solidFill>
                      </a:rPr>
                      <m:t>≤</m:t>
                    </m:r>
                    <m:r>
                      <a:rPr lang="en-US" sz="2800" b="0" i="1" dirty="0"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9</m:t>
                    </m:r>
                  </m:oMath>
                </a14:m>
                <a:endParaRPr lang="en-US" sz="2800" dirty="0">
                  <a:solidFill>
                    <a:srgbClr val="FF0000"/>
                  </a:solidFill>
                </a:endParaRPr>
              </a:p>
              <a:p>
                <a:pPr>
                  <a:spcBef>
                    <a:spcPts val="1200"/>
                  </a:spcBef>
                </a:pPr>
                <a:r>
                  <a:rPr lang="en-US" sz="2800" dirty="0">
                    <a:solidFill>
                      <a:srgbClr val="FF0000"/>
                    </a:solidFill>
                  </a:rPr>
                  <a:t>Range: </a:t>
                </a:r>
                <a14:m>
                  <m:oMath xmlns:m="http://schemas.openxmlformats.org/officeDocument/2006/math">
                    <m:r>
                      <a:rPr lang="en-US" sz="2800" b="0" i="1" smtClean="0">
                        <a:solidFill>
                          <a:srgbClr val="FF0000"/>
                        </a:solidFill>
                        <a:latin typeface="Cambria Math" panose="02040503050406030204" pitchFamily="18" charset="0"/>
                      </a:rPr>
                      <m:t>−7</m:t>
                    </m:r>
                    <m:r>
                      <m:rPr>
                        <m:nor/>
                      </m:rPr>
                      <a:rPr lang="en-US" sz="2800">
                        <a:solidFill>
                          <a:srgbClr val="FF0000"/>
                        </a:solidFill>
                        <a:latin typeface="Cambria Math" panose="02040503050406030204" pitchFamily="18" charset="0"/>
                      </a:rPr>
                      <m:t> </m:t>
                    </m:r>
                    <m:r>
                      <m:rPr>
                        <m:nor/>
                      </m:rPr>
                      <a:rPr lang="en-IN" sz="2800" dirty="0">
                        <a:solidFill>
                          <a:srgbClr val="FF0000"/>
                        </a:solidFill>
                      </a:rPr>
                      <m:t>≤</m:t>
                    </m:r>
                    <m:r>
                      <m:rPr>
                        <m:nor/>
                      </m:rPr>
                      <a:rPr lang="en-US" sz="2800" dirty="0">
                        <a:solidFill>
                          <a:srgbClr val="FF0000"/>
                        </a:solidFill>
                      </a:rPr>
                      <m:t> </m:t>
                    </m:r>
                    <m:r>
                      <a:rPr lang="en-US" sz="2800" b="0" i="1" smtClean="0">
                        <a:solidFill>
                          <a:srgbClr val="FF0000"/>
                        </a:solidFill>
                        <a:latin typeface="Cambria Math" panose="02040503050406030204" pitchFamily="18" charset="0"/>
                      </a:rPr>
                      <m:t>𝑦</m:t>
                    </m:r>
                    <m:r>
                      <m:rPr>
                        <m:nor/>
                      </m:rPr>
                      <a:rPr lang="en-US" sz="2800">
                        <a:solidFill>
                          <a:srgbClr val="FF0000"/>
                        </a:solidFill>
                        <a:latin typeface="Cambria Math" panose="02040503050406030204" pitchFamily="18" charset="0"/>
                      </a:rPr>
                      <m:t> </m:t>
                    </m:r>
                    <m:r>
                      <m:rPr>
                        <m:nor/>
                      </m:rPr>
                      <a:rPr lang="en-IN" sz="2800" dirty="0">
                        <a:solidFill>
                          <a:srgbClr val="FF0000"/>
                        </a:solidFill>
                      </a:rPr>
                      <m:t>≤</m:t>
                    </m:r>
                    <m:r>
                      <a:rPr lang="en-US" sz="2800" b="0" i="1" dirty="0">
                        <a:solidFill>
                          <a:srgbClr val="FF0000"/>
                        </a:solidFill>
                        <a:latin typeface="Cambria Math" panose="02040503050406030204" pitchFamily="18" charset="0"/>
                      </a:rPr>
                      <m:t> </m:t>
                    </m:r>
                    <m:r>
                      <a:rPr lang="en-US" sz="2800" b="0" i="1">
                        <a:solidFill>
                          <a:srgbClr val="FF0000"/>
                        </a:solidFill>
                        <a:latin typeface="Cambria Math" panose="02040503050406030204" pitchFamily="18" charset="0"/>
                      </a:rPr>
                      <m:t>1</m:t>
                    </m:r>
                  </m:oMath>
                </a14:m>
                <a:endParaRPr lang="en-US" sz="2800" dirty="0"/>
              </a:p>
            </p:txBody>
          </p:sp>
        </mc:Choice>
        <mc:Fallback xmlns="">
          <p:sp>
            <p:nvSpPr>
              <p:cNvPr id="4" name="TextBox 3">
                <a:extLst>
                  <a:ext uri="{FF2B5EF4-FFF2-40B4-BE49-F238E27FC236}">
                    <a16:creationId xmlns:a16="http://schemas.microsoft.com/office/drawing/2014/main" id="{529BBF03-7854-4BBF-AF21-888AE24BEF64}"/>
                  </a:ext>
                </a:extLst>
              </p:cNvPr>
              <p:cNvSpPr txBox="1">
                <a:spLocks noRot="1" noChangeAspect="1" noMove="1" noResize="1" noEditPoints="1" noAdjustHandles="1" noChangeArrowheads="1" noChangeShapeType="1" noTextEdit="1"/>
              </p:cNvSpPr>
              <p:nvPr/>
            </p:nvSpPr>
            <p:spPr>
              <a:xfrm>
                <a:off x="457202" y="4059999"/>
                <a:ext cx="6353173" cy="2102632"/>
              </a:xfrm>
              <a:prstGeom prst="rect">
                <a:avLst/>
              </a:prstGeom>
              <a:blipFill>
                <a:blip r:embed="rId5"/>
                <a:stretch>
                  <a:fillRect l="-1919" t="-2899" b="-8116"/>
                </a:stretch>
              </a:blipFill>
            </p:spPr>
            <p:txBody>
              <a:bodyPr/>
              <a:lstStyle/>
              <a:p>
                <a:r>
                  <a:rPr lang="en-US">
                    <a:noFill/>
                  </a:rPr>
                  <a:t> </a:t>
                </a:r>
              </a:p>
            </p:txBody>
          </p:sp>
        </mc:Fallback>
      </mc:AlternateContent>
    </p:spTree>
    <p:extLst>
      <p:ext uri="{BB962C8B-B14F-4D97-AF65-F5344CB8AC3E}">
        <p14:creationId xmlns:p14="http://schemas.microsoft.com/office/powerpoint/2010/main" val="2667156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895844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Apply Example 4</a:t>
            </a:r>
          </a:p>
          <a:p>
            <a:r>
              <a:rPr lang="en-IN" sz="2800" b="0" dirty="0">
                <a:solidFill>
                  <a:schemeClr val="tx1"/>
                </a:solidFill>
              </a:rPr>
              <a:t>Use a Diameter to Write an Equation</a:t>
            </a:r>
            <a:endParaRPr lang="en-US" sz="2800" b="0" dirty="0">
              <a:solidFill>
                <a:schemeClr val="tx1"/>
              </a:solidFill>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1" y="1551278"/>
                <a:ext cx="10951028" cy="468986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TRANSPORTATION </a:t>
                </a:r>
                <a:r>
                  <a:rPr lang="en-IN" sz="2800" b="1" dirty="0">
                    <a:solidFill>
                      <a:schemeClr val="tx2"/>
                    </a:solidFill>
                  </a:rPr>
                  <a:t>The school board is determining the new boundary for Riverdale High School’s bus transportation. The high school is at point </a:t>
                </a:r>
                <a:r>
                  <a:rPr lang="en-IN" sz="2800" b="1" i="1" dirty="0">
                    <a:solidFill>
                      <a:schemeClr val="tx2"/>
                    </a:solidFill>
                  </a:rPr>
                  <a:t>H </a:t>
                </a:r>
                <a:r>
                  <a:rPr lang="en-IN" sz="2800" b="1" dirty="0">
                    <a:solidFill>
                      <a:schemeClr val="tx2"/>
                    </a:solidFill>
                  </a:rPr>
                  <a:t>and is the </a:t>
                </a:r>
                <a:r>
                  <a:rPr lang="en-IN" sz="2800" b="1" dirty="0" err="1">
                    <a:solidFill>
                      <a:schemeClr val="tx2"/>
                    </a:solidFill>
                  </a:rPr>
                  <a:t>center</a:t>
                </a:r>
                <a:r>
                  <a:rPr lang="en-IN" sz="2800" b="1" dirty="0">
                    <a:solidFill>
                      <a:schemeClr val="tx2"/>
                    </a:solidFill>
                  </a:rPr>
                  <a:t> of the circle that represents the new boundary. The students that live on or within the circle will have to walk to school. Students that live at points </a:t>
                </a:r>
                <a:r>
                  <a:rPr lang="en-IN" sz="2800" b="1" i="1" dirty="0">
                    <a:solidFill>
                      <a:schemeClr val="tx2"/>
                    </a:solidFill>
                  </a:rPr>
                  <a:t>J</a:t>
                </a:r>
                <a:r>
                  <a:rPr lang="en-IN" sz="2800" b="1" dirty="0">
                    <a:solidFill>
                      <a:schemeClr val="tx2"/>
                    </a:solidFill>
                  </a:rPr>
                  <a:t>(</a:t>
                </a:r>
                <a:r>
                  <a:rPr lang="en-IN" sz="2800" b="1" i="1" dirty="0">
                    <a:solidFill>
                      <a:schemeClr val="tx2"/>
                    </a:solidFill>
                  </a:rPr>
                  <a:t>−</a:t>
                </a:r>
                <a:r>
                  <a:rPr lang="en-IN" sz="2800" b="1" dirty="0">
                    <a:solidFill>
                      <a:schemeClr val="tx2"/>
                    </a:solidFill>
                  </a:rPr>
                  <a:t>5, 2), </a:t>
                </a:r>
                <a:r>
                  <a:rPr lang="en-IN" sz="2800" b="1" i="1" dirty="0">
                    <a:solidFill>
                      <a:schemeClr val="tx2"/>
                    </a:solidFill>
                  </a:rPr>
                  <a:t>K</a:t>
                </a:r>
                <a:r>
                  <a:rPr lang="en-IN" sz="2800" b="1" dirty="0">
                    <a:solidFill>
                      <a:schemeClr val="tx2"/>
                    </a:solidFill>
                  </a:rPr>
                  <a:t>(5, 6), and </a:t>
                </a:r>
                <a:r>
                  <a:rPr lang="en-IN" sz="2800" b="1" i="1" dirty="0">
                    <a:solidFill>
                      <a:schemeClr val="tx2"/>
                    </a:solidFill>
                  </a:rPr>
                  <a:t>L</a:t>
                </a:r>
                <a:r>
                  <a:rPr lang="en-IN" sz="2800" b="1" dirty="0">
                    <a:solidFill>
                      <a:schemeClr val="tx2"/>
                    </a:solidFill>
                  </a:rPr>
                  <a:t>(5, 2) lie on the boundary, and </a:t>
                </a:r>
                <a14:m>
                  <m:oMath xmlns:m="http://schemas.openxmlformats.org/officeDocument/2006/math">
                    <m:bar>
                      <m:barPr>
                        <m:pos m:val="top"/>
                        <m:ctrlPr>
                          <a:rPr lang="en-US" sz="2800" b="1" i="1">
                            <a:solidFill>
                              <a:schemeClr val="tx2"/>
                            </a:solidFill>
                            <a:latin typeface="Cambria Math" panose="02040503050406030204" pitchFamily="18" charset="0"/>
                          </a:rPr>
                        </m:ctrlPr>
                      </m:barPr>
                      <m:e>
                        <m:r>
                          <a:rPr lang="en-US" sz="2800" b="1" i="1" smtClean="0">
                            <a:solidFill>
                              <a:schemeClr val="tx2"/>
                            </a:solidFill>
                            <a:latin typeface="Cambria Math" panose="02040503050406030204" pitchFamily="18" charset="0"/>
                          </a:rPr>
                          <m:t>𝑱𝑲</m:t>
                        </m:r>
                      </m:e>
                    </m:bar>
                  </m:oMath>
                </a14:m>
                <a:r>
                  <a:rPr lang="en-IN" sz="2800" dirty="0">
                    <a:solidFill>
                      <a:schemeClr val="tx2"/>
                    </a:solidFill>
                  </a:rPr>
                  <a:t> </a:t>
                </a:r>
                <a:r>
                  <a:rPr lang="en-IN" sz="2800" b="1" dirty="0">
                    <a:solidFill>
                      <a:schemeClr val="tx2"/>
                    </a:solidFill>
                  </a:rPr>
                  <a:t>is a diameter of </a:t>
                </a:r>
                <a:r>
                  <a:rPr lang="en-IN" sz="2800" b="1" i="0" dirty="0">
                    <a:solidFill>
                      <a:schemeClr val="tx2"/>
                    </a:solidFill>
                    <a:latin typeface="+mj-lt"/>
                  </a:rPr>
                  <a:t>⊙</a:t>
                </a:r>
                <a:r>
                  <a:rPr lang="en-US" sz="2800" b="1" i="1" dirty="0">
                    <a:solidFill>
                      <a:schemeClr val="tx2"/>
                    </a:solidFill>
                    <a:latin typeface="+mj-lt"/>
                  </a:rPr>
                  <a:t>H</a:t>
                </a:r>
                <a14:m>
                  <m:oMath xmlns:m="http://schemas.openxmlformats.org/officeDocument/2006/math">
                    <m:r>
                      <a:rPr lang="en-US" sz="2800" b="1" i="1" smtClean="0">
                        <a:solidFill>
                          <a:schemeClr val="tx2"/>
                        </a:solidFill>
                        <a:latin typeface="Cambria Math" panose="02040503050406030204" pitchFamily="18" charset="0"/>
                      </a:rPr>
                      <m:t>.</m:t>
                    </m:r>
                  </m:oMath>
                </a14:m>
                <a:r>
                  <a:rPr lang="en-IN" sz="2800" b="1" dirty="0">
                    <a:solidFill>
                      <a:schemeClr val="tx2"/>
                    </a:solidFill>
                  </a:rPr>
                  <a:t> Write the equation of </a:t>
                </a:r>
                <a:r>
                  <a:rPr lang="en-IN" sz="2800" b="1" i="0" dirty="0">
                    <a:solidFill>
                      <a:schemeClr val="tx2"/>
                    </a:solidFill>
                    <a:latin typeface="+mj-lt"/>
                  </a:rPr>
                  <a:t>⊙</a:t>
                </a:r>
                <a:r>
                  <a:rPr lang="en-US" sz="2800" b="1" i="1" dirty="0">
                    <a:solidFill>
                      <a:schemeClr val="tx2"/>
                    </a:solidFill>
                    <a:latin typeface="+mj-lt"/>
                  </a:rPr>
                  <a:t>H</a:t>
                </a:r>
                <a:r>
                  <a:rPr lang="en-IN" sz="2800" b="1" i="1" dirty="0">
                    <a:solidFill>
                      <a:schemeClr val="tx2"/>
                    </a:solidFill>
                  </a:rPr>
                  <a:t> </a:t>
                </a:r>
                <a:r>
                  <a:rPr lang="en-IN" sz="2800" b="1" dirty="0">
                    <a:solidFill>
                      <a:schemeClr val="tx2"/>
                    </a:solidFill>
                  </a:rPr>
                  <a:t>in standard form. Graph the equation and determine the domain and range. Interpret key features in terms of bus transportation.</a:t>
                </a:r>
                <a:endParaRPr lang="en-IN" sz="2800" dirty="0">
                  <a:solidFill>
                    <a:schemeClr val="tx1"/>
                  </a:solidFill>
                </a:endParaRPr>
              </a:p>
            </p:txBody>
          </p:sp>
        </mc:Choice>
        <mc:Fallback xmlns="">
          <p:sp>
            <p:nvSpPr>
              <p:cNvPr id="8" name="Content Placeholder 2">
                <a:extLst>
                  <a:ext uri="{FF2B5EF4-FFF2-40B4-BE49-F238E27FC236}">
                    <a16:creationId xmlns:a16="http://schemas.microsoft.com/office/drawing/2014/main" id="{AF69284B-533F-9940-8D24-1FBBD9C10438}"/>
                  </a:ext>
                </a:extLst>
              </p:cNvPr>
              <p:cNvSpPr txBox="1">
                <a:spLocks noRot="1" noChangeAspect="1" noMove="1" noResize="1" noEditPoints="1" noAdjustHandles="1" noChangeArrowheads="1" noChangeShapeType="1" noTextEdit="1"/>
              </p:cNvSpPr>
              <p:nvPr/>
            </p:nvSpPr>
            <p:spPr>
              <a:xfrm>
                <a:off x="457201" y="1551278"/>
                <a:ext cx="10951028" cy="4689865"/>
              </a:xfrm>
              <a:prstGeom prst="rect">
                <a:avLst/>
              </a:prstGeom>
              <a:blipFill>
                <a:blip r:embed="rId3"/>
                <a:stretch>
                  <a:fillRect l="-1114" t="-1299" r="-1225"/>
                </a:stretch>
              </a:blipFill>
            </p:spPr>
            <p:txBody>
              <a:bodyPr/>
              <a:lstStyle/>
              <a:p>
                <a:r>
                  <a:rPr lang="en-US">
                    <a:noFill/>
                  </a:rPr>
                  <a:t> </a:t>
                </a:r>
              </a:p>
            </p:txBody>
          </p:sp>
        </mc:Fallback>
      </mc:AlternateContent>
    </p:spTree>
    <p:extLst>
      <p:ext uri="{BB962C8B-B14F-4D97-AF65-F5344CB8AC3E}">
        <p14:creationId xmlns:p14="http://schemas.microsoft.com/office/powerpoint/2010/main" val="226147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895844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Apply Example 4</a:t>
            </a:r>
          </a:p>
          <a:p>
            <a:r>
              <a:rPr lang="en-IN" sz="2800" b="0" dirty="0">
                <a:solidFill>
                  <a:schemeClr val="tx1"/>
                </a:solidFill>
              </a:rPr>
              <a:t>Use a Diameter to Write an Equation</a:t>
            </a:r>
            <a:endParaRPr lang="en-US" sz="2800" b="0" dirty="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1" y="1551278"/>
            <a:ext cx="10951028" cy="468986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rgbClr val="00A6B9"/>
                </a:solidFill>
              </a:rPr>
              <a:t>Talk About It!</a:t>
            </a:r>
          </a:p>
          <a:p>
            <a:r>
              <a:rPr lang="en-IN" sz="2800" dirty="0"/>
              <a:t>Ask a partner to provide feedback on your work. Are there ways in which you can improve your model or process?</a:t>
            </a:r>
          </a:p>
        </p:txBody>
      </p:sp>
    </p:spTree>
    <p:extLst>
      <p:ext uri="{BB962C8B-B14F-4D97-AF65-F5344CB8AC3E}">
        <p14:creationId xmlns:p14="http://schemas.microsoft.com/office/powerpoint/2010/main" val="2872325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895844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Apply Example 4</a:t>
            </a:r>
          </a:p>
          <a:p>
            <a:r>
              <a:rPr lang="en-IN" sz="2800" b="0" dirty="0">
                <a:solidFill>
                  <a:schemeClr val="tx1"/>
                </a:solidFill>
              </a:rPr>
              <a:t>Use a Diameter to Write an Equation</a:t>
            </a:r>
            <a:endParaRPr lang="en-US" sz="2800" b="0" dirty="0">
              <a:solidFill>
                <a:schemeClr val="tx1"/>
              </a:solidFill>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1" y="1551278"/>
                <a:ext cx="10534850" cy="454151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Check </a:t>
                </a:r>
              </a:p>
              <a:p>
                <a:r>
                  <a:rPr lang="en-IN" sz="2800" b="1" dirty="0">
                    <a:solidFill>
                      <a:schemeClr val="tx1"/>
                    </a:solidFill>
                  </a:rPr>
                  <a:t>NAVIGATION</a:t>
                </a:r>
                <a:r>
                  <a:rPr lang="en-IN" sz="2800" b="1" dirty="0"/>
                  <a:t> </a:t>
                </a:r>
                <a:r>
                  <a:rPr lang="en-IN" sz="2800" dirty="0"/>
                  <a:t>A mariner is using a GPS, or global positioning system, to create a nautical chart that documents underwater objects and hazards. The mariner has found three hazards positioned in a circular pattern at points </a:t>
                </a:r>
                <a:r>
                  <a:rPr lang="en-IN" sz="2800" i="1" dirty="0"/>
                  <a:t>D</a:t>
                </a:r>
                <a:r>
                  <a:rPr lang="en-IN" sz="2800" dirty="0"/>
                  <a:t>(7, 1), </a:t>
                </a:r>
                <a:r>
                  <a:rPr lang="en-IN" sz="2800" i="1" dirty="0"/>
                  <a:t>E</a:t>
                </a:r>
                <a:r>
                  <a:rPr lang="en-IN" sz="2800" dirty="0"/>
                  <a:t>(14, −4), and </a:t>
                </a:r>
                <a:r>
                  <a:rPr lang="en-IN" sz="2800" i="1" dirty="0"/>
                  <a:t>F</a:t>
                </a:r>
                <a:r>
                  <a:rPr lang="en-IN" sz="2800" dirty="0"/>
                  <a:t>(2, −6). If </a:t>
                </a:r>
                <a14:m>
                  <m:oMath xmlns:m="http://schemas.openxmlformats.org/officeDocument/2006/math">
                    <m:bar>
                      <m:barPr>
                        <m:pos m:val="top"/>
                        <m:ctrlPr>
                          <a:rPr lang="en-US" sz="2800" i="1" smtClean="0">
                            <a:solidFill>
                              <a:schemeClr val="tx2"/>
                            </a:solidFill>
                            <a:latin typeface="Cambria Math" panose="02040503050406030204" pitchFamily="18" charset="0"/>
                          </a:rPr>
                        </m:ctrlPr>
                      </m:barPr>
                      <m:e>
                        <m:r>
                          <a:rPr lang="en-US" sz="2800" b="0" i="1" smtClean="0">
                            <a:solidFill>
                              <a:schemeClr val="tx2"/>
                            </a:solidFill>
                            <a:latin typeface="Cambria Math" panose="02040503050406030204" pitchFamily="18" charset="0"/>
                          </a:rPr>
                          <m:t>𝐸𝐹</m:t>
                        </m:r>
                      </m:e>
                    </m:bar>
                  </m:oMath>
                </a14:m>
                <a:r>
                  <a:rPr lang="en-IN" sz="2800" i="1" dirty="0">
                    <a:solidFill>
                      <a:schemeClr val="tx2"/>
                    </a:solidFill>
                  </a:rPr>
                  <a:t> </a:t>
                </a:r>
                <a:r>
                  <a:rPr lang="en-IN" sz="2800" dirty="0"/>
                  <a:t>is a diameter of the circle, what is the equation in standard form of the circle that contains the three hazards? Write the domain and range of the circle in set-builder notation. Then interpret the domain and range in the context of the situation.</a:t>
                </a:r>
              </a:p>
            </p:txBody>
          </p:sp>
        </mc:Choice>
        <mc:Fallback xmlns="">
          <p:sp>
            <p:nvSpPr>
              <p:cNvPr id="8" name="Content Placeholder 2">
                <a:extLst>
                  <a:ext uri="{FF2B5EF4-FFF2-40B4-BE49-F238E27FC236}">
                    <a16:creationId xmlns:a16="http://schemas.microsoft.com/office/drawing/2014/main" id="{AF69284B-533F-9940-8D24-1FBBD9C10438}"/>
                  </a:ext>
                </a:extLst>
              </p:cNvPr>
              <p:cNvSpPr txBox="1">
                <a:spLocks noRot="1" noChangeAspect="1" noMove="1" noResize="1" noEditPoints="1" noAdjustHandles="1" noChangeArrowheads="1" noChangeShapeType="1" noTextEdit="1"/>
              </p:cNvSpPr>
              <p:nvPr/>
            </p:nvSpPr>
            <p:spPr>
              <a:xfrm>
                <a:off x="457201" y="1551278"/>
                <a:ext cx="10534850" cy="4541514"/>
              </a:xfrm>
              <a:prstGeom prst="rect">
                <a:avLst/>
              </a:prstGeom>
              <a:blipFill>
                <a:blip r:embed="rId3"/>
                <a:stretch>
                  <a:fillRect l="-1157" t="-1342" r="-926"/>
                </a:stretch>
              </a:blipFill>
            </p:spPr>
            <p:txBody>
              <a:bodyPr/>
              <a:lstStyle/>
              <a:p>
                <a:r>
                  <a:rPr lang="en-US">
                    <a:noFill/>
                  </a:rPr>
                  <a:t> </a:t>
                </a:r>
              </a:p>
            </p:txBody>
          </p:sp>
        </mc:Fallback>
      </mc:AlternateContent>
    </p:spTree>
    <p:extLst>
      <p:ext uri="{BB962C8B-B14F-4D97-AF65-F5344CB8AC3E}">
        <p14:creationId xmlns:p14="http://schemas.microsoft.com/office/powerpoint/2010/main" val="834323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895844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Apply Example 4</a:t>
            </a:r>
          </a:p>
          <a:p>
            <a:r>
              <a:rPr lang="en-IN" sz="2800" b="0" dirty="0">
                <a:solidFill>
                  <a:schemeClr val="tx1"/>
                </a:solidFill>
              </a:rPr>
              <a:t>Use a Diameter to Write an Equation</a:t>
            </a:r>
            <a:endParaRPr lang="en-US" sz="2800" b="0" dirty="0">
              <a:solidFill>
                <a:schemeClr val="tx1"/>
              </a:solidFill>
            </a:endParaRP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98FC84B3-8490-42D5-8D5C-639A7F3A28BB}"/>
                  </a:ext>
                </a:extLst>
              </p:cNvPr>
              <p:cNvSpPr txBox="1">
                <a:spLocks/>
              </p:cNvSpPr>
              <p:nvPr/>
            </p:nvSpPr>
            <p:spPr>
              <a:xfrm>
                <a:off x="457201" y="1551278"/>
                <a:ext cx="10534850" cy="454151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Check </a:t>
                </a:r>
              </a:p>
              <a:p>
                <a14:m>
                  <m:oMath xmlns:m="http://schemas.openxmlformats.org/officeDocument/2006/math">
                    <m:sSup>
                      <m:sSupPr>
                        <m:ctrlPr>
                          <a:rPr lang="en-US" sz="2800" i="1">
                            <a:solidFill>
                              <a:srgbClr val="FF0000"/>
                            </a:solidFill>
                            <a:latin typeface="Cambria Math" panose="02040503050406030204" pitchFamily="18" charset="0"/>
                            <a:ea typeface="Cambria Math" panose="02040503050406030204" pitchFamily="18" charset="0"/>
                          </a:rPr>
                        </m:ctrlPr>
                      </m:sSupPr>
                      <m:e>
                        <m:r>
                          <a:rPr lang="en-US" sz="2800" i="1">
                            <a:solidFill>
                              <a:srgbClr val="FF0000"/>
                            </a:solidFill>
                            <a:latin typeface="Cambria Math" panose="02040503050406030204" pitchFamily="18" charset="0"/>
                            <a:ea typeface="Cambria Math" panose="02040503050406030204" pitchFamily="18" charset="0"/>
                          </a:rPr>
                          <m:t>(</m:t>
                        </m:r>
                        <m:r>
                          <a:rPr lang="en-US" sz="2800" i="1">
                            <a:solidFill>
                              <a:srgbClr val="FF0000"/>
                            </a:solidFill>
                            <a:latin typeface="Cambria Math" panose="02040503050406030204" pitchFamily="18" charset="0"/>
                            <a:ea typeface="Cambria Math" panose="02040503050406030204" pitchFamily="18" charset="0"/>
                          </a:rPr>
                          <m:t>𝑥</m:t>
                        </m:r>
                        <m:r>
                          <a:rPr lang="en-US" sz="2800" i="1">
                            <a:solidFill>
                              <a:srgbClr val="FF0000"/>
                            </a:solidFill>
                            <a:latin typeface="Cambria Math" panose="02040503050406030204" pitchFamily="18" charset="0"/>
                            <a:ea typeface="Cambria Math" panose="02040503050406030204" pitchFamily="18" charset="0"/>
                          </a:rPr>
                          <m:t>−8)</m:t>
                        </m:r>
                      </m:e>
                      <m:sup>
                        <m:r>
                          <a:rPr lang="en-US" sz="2800" i="1">
                            <a:solidFill>
                              <a:srgbClr val="FF0000"/>
                            </a:solidFill>
                            <a:latin typeface="Cambria Math" panose="02040503050406030204" pitchFamily="18" charset="0"/>
                            <a:ea typeface="Cambria Math" panose="02040503050406030204" pitchFamily="18" charset="0"/>
                          </a:rPr>
                          <m:t>2</m:t>
                        </m:r>
                      </m:sup>
                    </m:sSup>
                    <m:r>
                      <a:rPr lang="en-US" sz="2800" i="1">
                        <a:solidFill>
                          <a:srgbClr val="FF0000"/>
                        </a:solidFill>
                        <a:latin typeface="Cambria Math" panose="02040503050406030204" pitchFamily="18" charset="0"/>
                        <a:ea typeface="Cambria Math" panose="02040503050406030204" pitchFamily="18" charset="0"/>
                      </a:rPr>
                      <m:t>+</m:t>
                    </m:r>
                    <m:sSup>
                      <m:sSupPr>
                        <m:ctrlPr>
                          <a:rPr lang="en-US" sz="2800" i="1">
                            <a:solidFill>
                              <a:srgbClr val="FF0000"/>
                            </a:solidFill>
                            <a:latin typeface="Cambria Math" panose="02040503050406030204" pitchFamily="18" charset="0"/>
                            <a:ea typeface="Cambria Math" panose="02040503050406030204" pitchFamily="18" charset="0"/>
                          </a:rPr>
                        </m:ctrlPr>
                      </m:sSupPr>
                      <m:e>
                        <m:r>
                          <a:rPr lang="en-US" sz="2800" i="1">
                            <a:solidFill>
                              <a:srgbClr val="FF0000"/>
                            </a:solidFill>
                            <a:latin typeface="Cambria Math" panose="02040503050406030204" pitchFamily="18" charset="0"/>
                            <a:ea typeface="Cambria Math" panose="02040503050406030204" pitchFamily="18" charset="0"/>
                          </a:rPr>
                          <m:t>(</m:t>
                        </m:r>
                        <m:r>
                          <a:rPr lang="en-US" sz="2800" i="1">
                            <a:solidFill>
                              <a:srgbClr val="FF0000"/>
                            </a:solidFill>
                            <a:latin typeface="Cambria Math" panose="02040503050406030204" pitchFamily="18" charset="0"/>
                            <a:ea typeface="Cambria Math" panose="02040503050406030204" pitchFamily="18" charset="0"/>
                          </a:rPr>
                          <m:t>𝑦</m:t>
                        </m:r>
                        <m:r>
                          <a:rPr lang="en-US" sz="2800" i="1">
                            <a:solidFill>
                              <a:srgbClr val="FF0000"/>
                            </a:solidFill>
                            <a:latin typeface="Cambria Math" panose="02040503050406030204" pitchFamily="18" charset="0"/>
                            <a:ea typeface="Cambria Math" panose="02040503050406030204" pitchFamily="18" charset="0"/>
                          </a:rPr>
                          <m:t>+5)</m:t>
                        </m:r>
                      </m:e>
                      <m:sup>
                        <m:r>
                          <a:rPr lang="en-US" sz="2800" i="1">
                            <a:solidFill>
                              <a:srgbClr val="FF0000"/>
                            </a:solidFill>
                            <a:latin typeface="Cambria Math" panose="02040503050406030204" pitchFamily="18" charset="0"/>
                            <a:ea typeface="Cambria Math" panose="02040503050406030204" pitchFamily="18" charset="0"/>
                          </a:rPr>
                          <m:t>2</m:t>
                        </m:r>
                      </m:sup>
                    </m:sSup>
                    <m:r>
                      <a:rPr lang="en-US" sz="2800" i="1">
                        <a:solidFill>
                          <a:srgbClr val="FF0000"/>
                        </a:solidFill>
                        <a:latin typeface="Cambria Math" panose="02040503050406030204" pitchFamily="18" charset="0"/>
                        <a:ea typeface="Cambria Math" panose="02040503050406030204" pitchFamily="18" charset="0"/>
                      </a:rPr>
                      <m:t>=37</m:t>
                    </m:r>
                  </m:oMath>
                </a14:m>
                <a:r>
                  <a:rPr lang="en-US" sz="2800" dirty="0">
                    <a:solidFill>
                      <a:srgbClr val="FF0000"/>
                    </a:solidFill>
                    <a:latin typeface="Cambria Math" panose="02040503050406030204" pitchFamily="18" charset="0"/>
                    <a:ea typeface="Cambria Math" panose="02040503050406030204" pitchFamily="18" charset="0"/>
                  </a:rPr>
                  <a:t>; </a:t>
                </a:r>
                <a14:m>
                  <m:oMath xmlns:m="http://schemas.openxmlformats.org/officeDocument/2006/math">
                    <m:r>
                      <m:rPr>
                        <m:sty m:val="p"/>
                      </m:rPr>
                      <a:rPr lang="en-US" sz="2800">
                        <a:solidFill>
                          <a:srgbClr val="FF0000"/>
                        </a:solidFill>
                        <a:latin typeface="Cambria Math" panose="02040503050406030204" pitchFamily="18" charset="0"/>
                        <a:ea typeface="Cambria Math" panose="02040503050406030204" pitchFamily="18" charset="0"/>
                      </a:rPr>
                      <m:t>D</m:t>
                    </m:r>
                    <m:r>
                      <a:rPr lang="en-US" sz="2800">
                        <a:solidFill>
                          <a:srgbClr val="FF0000"/>
                        </a:solidFill>
                        <a:latin typeface="Cambria Math" panose="02040503050406030204" pitchFamily="18" charset="0"/>
                        <a:ea typeface="Cambria Math" panose="02040503050406030204" pitchFamily="18" charset="0"/>
                      </a:rPr>
                      <m:t>:</m:t>
                    </m:r>
                    <m:d>
                      <m:dPr>
                        <m:begChr m:val="{"/>
                        <m:endChr m:val="}"/>
                        <m:ctrlPr>
                          <a:rPr lang="en-US" sz="2800" i="1">
                            <a:solidFill>
                              <a:srgbClr val="FF0000"/>
                            </a:solidFill>
                            <a:latin typeface="Cambria Math" panose="02040503050406030204" pitchFamily="18" charset="0"/>
                            <a:ea typeface="Cambria Math" panose="02040503050406030204" pitchFamily="18" charset="0"/>
                          </a:rPr>
                        </m:ctrlPr>
                      </m:dPr>
                      <m:e>
                        <m:r>
                          <a:rPr lang="en-US" sz="2800" i="1">
                            <a:solidFill>
                              <a:srgbClr val="FF0000"/>
                            </a:solidFill>
                            <a:latin typeface="Cambria Math" panose="02040503050406030204" pitchFamily="18" charset="0"/>
                            <a:ea typeface="Cambria Math" panose="02040503050406030204" pitchFamily="18" charset="0"/>
                          </a:rPr>
                          <m:t>𝑥</m:t>
                        </m:r>
                        <m:r>
                          <m:rPr>
                            <m:nor/>
                          </m:rPr>
                          <a:rPr lang="en-US" sz="2800">
                            <a:solidFill>
                              <a:srgbClr val="FF0000"/>
                            </a:solidFill>
                            <a:latin typeface="Cambria Math" panose="02040503050406030204" pitchFamily="18" charset="0"/>
                            <a:ea typeface="Cambria Math" panose="02040503050406030204" pitchFamily="18" charset="0"/>
                          </a:rPr>
                          <m:t> </m:t>
                        </m:r>
                        <m:r>
                          <m:rPr>
                            <m:nor/>
                          </m:rPr>
                          <a:rPr lang="en-US" sz="2800" dirty="0">
                            <a:solidFill>
                              <a:srgbClr val="FF0000"/>
                            </a:solidFill>
                            <a:latin typeface="Cambria Math" panose="02040503050406030204" pitchFamily="18" charset="0"/>
                            <a:ea typeface="Cambria Math" panose="02040503050406030204" pitchFamily="18" charset="0"/>
                          </a:rPr>
                          <m:t>| </m:t>
                        </m:r>
                        <m:r>
                          <a:rPr lang="en-US" sz="2800" i="1">
                            <a:solidFill>
                              <a:srgbClr val="FF0000"/>
                            </a:solidFill>
                            <a:latin typeface="Cambria Math" panose="02040503050406030204" pitchFamily="18" charset="0"/>
                            <a:ea typeface="Cambria Math" panose="02040503050406030204" pitchFamily="18" charset="0"/>
                          </a:rPr>
                          <m:t>8−</m:t>
                        </m:r>
                        <m:rad>
                          <m:radPr>
                            <m:degHide m:val="on"/>
                            <m:ctrlPr>
                              <a:rPr lang="en-US" sz="2800" i="1">
                                <a:solidFill>
                                  <a:srgbClr val="FF0000"/>
                                </a:solidFill>
                                <a:latin typeface="Cambria Math" panose="02040503050406030204" pitchFamily="18" charset="0"/>
                                <a:ea typeface="Cambria Math" panose="02040503050406030204" pitchFamily="18" charset="0"/>
                              </a:rPr>
                            </m:ctrlPr>
                          </m:radPr>
                          <m:deg/>
                          <m:e>
                            <m:r>
                              <a:rPr lang="en-US" sz="2800" i="1">
                                <a:solidFill>
                                  <a:srgbClr val="FF0000"/>
                                </a:solidFill>
                                <a:latin typeface="Cambria Math" panose="02040503050406030204" pitchFamily="18" charset="0"/>
                                <a:ea typeface="Cambria Math" panose="02040503050406030204" pitchFamily="18" charset="0"/>
                              </a:rPr>
                              <m:t>37</m:t>
                            </m:r>
                          </m:e>
                        </m:rad>
                        <m:r>
                          <m:rPr>
                            <m:nor/>
                          </m:rPr>
                          <a:rPr lang="en-US" sz="2800">
                            <a:solidFill>
                              <a:srgbClr val="FF0000"/>
                            </a:solidFill>
                            <a:latin typeface="Cambria Math" panose="02040503050406030204" pitchFamily="18" charset="0"/>
                            <a:ea typeface="Cambria Math" panose="02040503050406030204" pitchFamily="18" charset="0"/>
                          </a:rPr>
                          <m:t> </m:t>
                        </m:r>
                        <m:r>
                          <m:rPr>
                            <m:nor/>
                          </m:rPr>
                          <a:rPr lang="en-US" sz="2800" dirty="0">
                            <a:solidFill>
                              <a:srgbClr val="FF0000"/>
                            </a:solidFill>
                            <a:latin typeface="Cambria Math" panose="02040503050406030204" pitchFamily="18" charset="0"/>
                            <a:ea typeface="Cambria Math" panose="02040503050406030204" pitchFamily="18" charset="0"/>
                          </a:rPr>
                          <m:t>≤ </m:t>
                        </m:r>
                        <m:r>
                          <a:rPr lang="en-US" sz="2800" i="1">
                            <a:solidFill>
                              <a:srgbClr val="FF0000"/>
                            </a:solidFill>
                            <a:latin typeface="Cambria Math" panose="02040503050406030204" pitchFamily="18" charset="0"/>
                            <a:ea typeface="Cambria Math" panose="02040503050406030204" pitchFamily="18" charset="0"/>
                          </a:rPr>
                          <m:t>𝑥</m:t>
                        </m:r>
                        <m:r>
                          <m:rPr>
                            <m:nor/>
                          </m:rPr>
                          <a:rPr lang="en-US" sz="2800">
                            <a:solidFill>
                              <a:srgbClr val="FF0000"/>
                            </a:solidFill>
                            <a:latin typeface="Cambria Math" panose="02040503050406030204" pitchFamily="18" charset="0"/>
                            <a:ea typeface="Cambria Math" panose="02040503050406030204" pitchFamily="18" charset="0"/>
                          </a:rPr>
                          <m:t> </m:t>
                        </m:r>
                        <m:r>
                          <m:rPr>
                            <m:nor/>
                          </m:rPr>
                          <a:rPr lang="en-US" sz="2800" dirty="0">
                            <a:solidFill>
                              <a:srgbClr val="FF0000"/>
                            </a:solidFill>
                            <a:latin typeface="Cambria Math" panose="02040503050406030204" pitchFamily="18" charset="0"/>
                            <a:ea typeface="Cambria Math" panose="02040503050406030204" pitchFamily="18" charset="0"/>
                          </a:rPr>
                          <m:t>≤ </m:t>
                        </m:r>
                        <m:r>
                          <a:rPr lang="en-US" sz="2800" i="1">
                            <a:solidFill>
                              <a:srgbClr val="FF0000"/>
                            </a:solidFill>
                            <a:latin typeface="Cambria Math" panose="02040503050406030204" pitchFamily="18" charset="0"/>
                            <a:ea typeface="Cambria Math" panose="02040503050406030204" pitchFamily="18" charset="0"/>
                          </a:rPr>
                          <m:t>8+</m:t>
                        </m:r>
                        <m:rad>
                          <m:radPr>
                            <m:degHide m:val="on"/>
                            <m:ctrlPr>
                              <a:rPr lang="en-US" sz="2800" i="1">
                                <a:solidFill>
                                  <a:srgbClr val="FF0000"/>
                                </a:solidFill>
                                <a:latin typeface="Cambria Math" panose="02040503050406030204" pitchFamily="18" charset="0"/>
                                <a:ea typeface="Cambria Math" panose="02040503050406030204" pitchFamily="18" charset="0"/>
                              </a:rPr>
                            </m:ctrlPr>
                          </m:radPr>
                          <m:deg/>
                          <m:e>
                            <m:r>
                              <a:rPr lang="en-US" sz="2800" i="1">
                                <a:solidFill>
                                  <a:srgbClr val="FF0000"/>
                                </a:solidFill>
                                <a:latin typeface="Cambria Math" panose="02040503050406030204" pitchFamily="18" charset="0"/>
                                <a:ea typeface="Cambria Math" panose="02040503050406030204" pitchFamily="18" charset="0"/>
                              </a:rPr>
                              <m:t>37</m:t>
                            </m:r>
                          </m:e>
                        </m:rad>
                      </m:e>
                    </m:d>
                    <m:r>
                      <a:rPr lang="en-US" sz="2800" i="1">
                        <a:solidFill>
                          <a:srgbClr val="FF0000"/>
                        </a:solidFill>
                        <a:latin typeface="Cambria Math" panose="02040503050406030204" pitchFamily="18" charset="0"/>
                        <a:ea typeface="Cambria Math" panose="02040503050406030204" pitchFamily="18" charset="0"/>
                      </a:rPr>
                      <m:t> </m:t>
                    </m:r>
                  </m:oMath>
                </a14:m>
                <a:r>
                  <a:rPr lang="en-US" sz="2800" dirty="0">
                    <a:solidFill>
                      <a:srgbClr val="FF0000"/>
                    </a:solidFill>
                    <a:latin typeface="Cambria Math" panose="02040503050406030204" pitchFamily="18" charset="0"/>
                    <a:ea typeface="Cambria Math" panose="02040503050406030204" pitchFamily="18" charset="0"/>
                  </a:rPr>
                  <a:t>,</a:t>
                </a:r>
                <a:br>
                  <a:rPr lang="en-US" sz="2800" i="1" dirty="0">
                    <a:solidFill>
                      <a:srgbClr val="FF0000"/>
                    </a:solidFill>
                    <a:latin typeface="Cambria Math" panose="02040503050406030204" pitchFamily="18" charset="0"/>
                    <a:ea typeface="Cambria Math" panose="02040503050406030204" pitchFamily="18" charset="0"/>
                  </a:rPr>
                </a:br>
                <a14:m>
                  <m:oMath xmlns:m="http://schemas.openxmlformats.org/officeDocument/2006/math">
                    <m:r>
                      <m:rPr>
                        <m:sty m:val="p"/>
                      </m:rPr>
                      <a:rPr lang="en-US" sz="2800">
                        <a:solidFill>
                          <a:srgbClr val="FF0000"/>
                        </a:solidFill>
                        <a:latin typeface="Cambria Math" panose="02040503050406030204" pitchFamily="18" charset="0"/>
                        <a:ea typeface="Cambria Math" panose="02040503050406030204" pitchFamily="18" charset="0"/>
                      </a:rPr>
                      <m:t>R</m:t>
                    </m:r>
                    <m:r>
                      <a:rPr lang="en-US" sz="2800">
                        <a:solidFill>
                          <a:srgbClr val="FF0000"/>
                        </a:solidFill>
                        <a:latin typeface="Cambria Math" panose="02040503050406030204" pitchFamily="18" charset="0"/>
                        <a:ea typeface="Cambria Math" panose="02040503050406030204" pitchFamily="18" charset="0"/>
                      </a:rPr>
                      <m:t>:</m:t>
                    </m:r>
                    <m:d>
                      <m:dPr>
                        <m:begChr m:val="{"/>
                        <m:endChr m:val="}"/>
                        <m:ctrlPr>
                          <a:rPr lang="en-US" sz="2800" i="1">
                            <a:solidFill>
                              <a:srgbClr val="FF0000"/>
                            </a:solidFill>
                            <a:latin typeface="Cambria Math" panose="02040503050406030204" pitchFamily="18" charset="0"/>
                            <a:ea typeface="Cambria Math" panose="02040503050406030204" pitchFamily="18" charset="0"/>
                          </a:rPr>
                        </m:ctrlPr>
                      </m:dPr>
                      <m:e>
                        <m:r>
                          <a:rPr lang="en-US" sz="2800" i="1">
                            <a:solidFill>
                              <a:srgbClr val="FF0000"/>
                            </a:solidFill>
                            <a:latin typeface="Cambria Math" panose="02040503050406030204" pitchFamily="18" charset="0"/>
                            <a:ea typeface="Cambria Math" panose="02040503050406030204" pitchFamily="18" charset="0"/>
                          </a:rPr>
                          <m:t>𝑦</m:t>
                        </m:r>
                        <m:r>
                          <m:rPr>
                            <m:nor/>
                          </m:rPr>
                          <a:rPr lang="en-US" sz="2800">
                            <a:solidFill>
                              <a:srgbClr val="FF0000"/>
                            </a:solidFill>
                            <a:latin typeface="Cambria Math" panose="02040503050406030204" pitchFamily="18" charset="0"/>
                            <a:ea typeface="Cambria Math" panose="02040503050406030204" pitchFamily="18" charset="0"/>
                          </a:rPr>
                          <m:t> </m:t>
                        </m:r>
                        <m:r>
                          <m:rPr>
                            <m:nor/>
                          </m:rPr>
                          <a:rPr lang="en-US" sz="2800" dirty="0">
                            <a:solidFill>
                              <a:srgbClr val="FF0000"/>
                            </a:solidFill>
                            <a:latin typeface="Cambria Math" panose="02040503050406030204" pitchFamily="18" charset="0"/>
                            <a:ea typeface="Cambria Math" panose="02040503050406030204" pitchFamily="18" charset="0"/>
                          </a:rPr>
                          <m:t>|</m:t>
                        </m:r>
                        <m:r>
                          <a:rPr lang="en-US" sz="2800" i="1">
                            <a:solidFill>
                              <a:srgbClr val="FF0000"/>
                            </a:solidFill>
                            <a:latin typeface="Cambria Math" panose="02040503050406030204" pitchFamily="18" charset="0"/>
                            <a:ea typeface="Cambria Math" panose="02040503050406030204" pitchFamily="18" charset="0"/>
                          </a:rPr>
                          <m:t>−5−</m:t>
                        </m:r>
                        <m:rad>
                          <m:radPr>
                            <m:degHide m:val="on"/>
                            <m:ctrlPr>
                              <a:rPr lang="en-US" sz="2800" i="1">
                                <a:solidFill>
                                  <a:srgbClr val="FF0000"/>
                                </a:solidFill>
                                <a:latin typeface="Cambria Math" panose="02040503050406030204" pitchFamily="18" charset="0"/>
                                <a:ea typeface="Cambria Math" panose="02040503050406030204" pitchFamily="18" charset="0"/>
                              </a:rPr>
                            </m:ctrlPr>
                          </m:radPr>
                          <m:deg/>
                          <m:e>
                            <m:r>
                              <a:rPr lang="en-US" sz="2800" i="1">
                                <a:solidFill>
                                  <a:srgbClr val="FF0000"/>
                                </a:solidFill>
                                <a:latin typeface="Cambria Math" panose="02040503050406030204" pitchFamily="18" charset="0"/>
                                <a:ea typeface="Cambria Math" panose="02040503050406030204" pitchFamily="18" charset="0"/>
                              </a:rPr>
                              <m:t>37</m:t>
                            </m:r>
                          </m:e>
                        </m:rad>
                        <m:r>
                          <m:rPr>
                            <m:nor/>
                          </m:rPr>
                          <a:rPr lang="en-US" sz="2800">
                            <a:solidFill>
                              <a:srgbClr val="FF0000"/>
                            </a:solidFill>
                            <a:latin typeface="Cambria Math" panose="02040503050406030204" pitchFamily="18" charset="0"/>
                            <a:ea typeface="Cambria Math" panose="02040503050406030204" pitchFamily="18" charset="0"/>
                          </a:rPr>
                          <m:t> </m:t>
                        </m:r>
                        <m:r>
                          <m:rPr>
                            <m:nor/>
                          </m:rPr>
                          <a:rPr lang="en-US" sz="2800" dirty="0">
                            <a:solidFill>
                              <a:srgbClr val="FF0000"/>
                            </a:solidFill>
                            <a:latin typeface="Cambria Math" panose="02040503050406030204" pitchFamily="18" charset="0"/>
                            <a:ea typeface="Cambria Math" panose="02040503050406030204" pitchFamily="18" charset="0"/>
                          </a:rPr>
                          <m:t>≤</m:t>
                        </m:r>
                        <m:r>
                          <a:rPr lang="en-US" sz="2800" i="1" dirty="0">
                            <a:solidFill>
                              <a:srgbClr val="FF0000"/>
                            </a:solidFill>
                            <a:latin typeface="Cambria Math" panose="02040503050406030204" pitchFamily="18" charset="0"/>
                            <a:ea typeface="Cambria Math" panose="02040503050406030204" pitchFamily="18" charset="0"/>
                          </a:rPr>
                          <m:t> </m:t>
                        </m:r>
                        <m:r>
                          <a:rPr lang="en-US" sz="2800" i="1">
                            <a:solidFill>
                              <a:srgbClr val="FF0000"/>
                            </a:solidFill>
                            <a:latin typeface="Cambria Math" panose="02040503050406030204" pitchFamily="18" charset="0"/>
                            <a:ea typeface="Cambria Math" panose="02040503050406030204" pitchFamily="18" charset="0"/>
                          </a:rPr>
                          <m:t>𝑦</m:t>
                        </m:r>
                        <m:r>
                          <a:rPr lang="en-US" sz="2800" i="1">
                            <a:solidFill>
                              <a:srgbClr val="FF0000"/>
                            </a:solidFill>
                            <a:latin typeface="Cambria Math" panose="02040503050406030204" pitchFamily="18" charset="0"/>
                            <a:ea typeface="Cambria Math" panose="02040503050406030204" pitchFamily="18" charset="0"/>
                          </a:rPr>
                          <m:t> </m:t>
                        </m:r>
                        <m:r>
                          <m:rPr>
                            <m:nor/>
                          </m:rPr>
                          <a:rPr lang="en-US" sz="2800" dirty="0">
                            <a:solidFill>
                              <a:srgbClr val="FF0000"/>
                            </a:solidFill>
                            <a:latin typeface="Cambria Math" panose="02040503050406030204" pitchFamily="18" charset="0"/>
                            <a:ea typeface="Cambria Math" panose="02040503050406030204" pitchFamily="18" charset="0"/>
                          </a:rPr>
                          <m:t>≤ </m:t>
                        </m:r>
                        <m:r>
                          <a:rPr lang="en-US" sz="2800" i="1">
                            <a:solidFill>
                              <a:srgbClr val="FF0000"/>
                            </a:solidFill>
                            <a:latin typeface="Cambria Math" panose="02040503050406030204" pitchFamily="18" charset="0"/>
                            <a:ea typeface="Cambria Math" panose="02040503050406030204" pitchFamily="18" charset="0"/>
                          </a:rPr>
                          <m:t>−5+</m:t>
                        </m:r>
                        <m:rad>
                          <m:radPr>
                            <m:degHide m:val="on"/>
                            <m:ctrlPr>
                              <a:rPr lang="en-US" sz="2800" i="1">
                                <a:solidFill>
                                  <a:srgbClr val="FF0000"/>
                                </a:solidFill>
                                <a:latin typeface="Cambria Math" panose="02040503050406030204" pitchFamily="18" charset="0"/>
                                <a:ea typeface="Cambria Math" panose="02040503050406030204" pitchFamily="18" charset="0"/>
                              </a:rPr>
                            </m:ctrlPr>
                          </m:radPr>
                          <m:deg/>
                          <m:e>
                            <m:r>
                              <a:rPr lang="en-US" sz="2800" i="1">
                                <a:solidFill>
                                  <a:srgbClr val="FF0000"/>
                                </a:solidFill>
                                <a:latin typeface="Cambria Math" panose="02040503050406030204" pitchFamily="18" charset="0"/>
                                <a:ea typeface="Cambria Math" panose="02040503050406030204" pitchFamily="18" charset="0"/>
                              </a:rPr>
                              <m:t>37</m:t>
                            </m:r>
                          </m:e>
                        </m:rad>
                      </m:e>
                    </m:d>
                    <m:r>
                      <a:rPr lang="en-US" sz="2800" i="1">
                        <a:solidFill>
                          <a:srgbClr val="FF0000"/>
                        </a:solidFill>
                        <a:latin typeface="Cambria Math" panose="02040503050406030204" pitchFamily="18" charset="0"/>
                        <a:ea typeface="Cambria Math" panose="02040503050406030204" pitchFamily="18" charset="0"/>
                      </a:rPr>
                      <m:t>; </m:t>
                    </m:r>
                  </m:oMath>
                </a14:m>
                <a:r>
                  <a:rPr lang="en-IN" sz="2800" dirty="0">
                    <a:solidFill>
                      <a:srgbClr val="FF0000"/>
                    </a:solidFill>
                  </a:rPr>
                  <a:t>The domain and range represent the horizontal and vertical boundaries, respectively, of the circle when it is graphed on the nautical chart.</a:t>
                </a:r>
              </a:p>
            </p:txBody>
          </p:sp>
        </mc:Choice>
        <mc:Fallback xmlns="">
          <p:sp>
            <p:nvSpPr>
              <p:cNvPr id="4" name="Content Placeholder 2">
                <a:extLst>
                  <a:ext uri="{FF2B5EF4-FFF2-40B4-BE49-F238E27FC236}">
                    <a16:creationId xmlns:a16="http://schemas.microsoft.com/office/drawing/2014/main" id="{98FC84B3-8490-42D5-8D5C-639A7F3A28BB}"/>
                  </a:ext>
                </a:extLst>
              </p:cNvPr>
              <p:cNvSpPr txBox="1">
                <a:spLocks noRot="1" noChangeAspect="1" noMove="1" noResize="1" noEditPoints="1" noAdjustHandles="1" noChangeArrowheads="1" noChangeShapeType="1" noTextEdit="1"/>
              </p:cNvSpPr>
              <p:nvPr/>
            </p:nvSpPr>
            <p:spPr>
              <a:xfrm>
                <a:off x="457201" y="1551278"/>
                <a:ext cx="10534850" cy="4541514"/>
              </a:xfrm>
              <a:prstGeom prst="rect">
                <a:avLst/>
              </a:prstGeom>
              <a:blipFill>
                <a:blip r:embed="rId4"/>
                <a:stretch>
                  <a:fillRect l="-1157" t="-1342"/>
                </a:stretch>
              </a:blipFill>
            </p:spPr>
            <p:txBody>
              <a:bodyPr/>
              <a:lstStyle/>
              <a:p>
                <a:r>
                  <a:rPr lang="en-US">
                    <a:noFill/>
                  </a:rPr>
                  <a:t> </a:t>
                </a:r>
              </a:p>
            </p:txBody>
          </p:sp>
        </mc:Fallback>
      </mc:AlternateContent>
    </p:spTree>
    <p:extLst>
      <p:ext uri="{BB962C8B-B14F-4D97-AF65-F5344CB8AC3E}">
        <p14:creationId xmlns:p14="http://schemas.microsoft.com/office/powerpoint/2010/main" val="3289910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895844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Example 5</a:t>
            </a:r>
          </a:p>
          <a:p>
            <a:r>
              <a:rPr lang="en-IN" sz="2800" b="0" dirty="0">
                <a:solidFill>
                  <a:schemeClr val="tx1"/>
                </a:solidFill>
              </a:rPr>
              <a:t>Intersections with Circles</a:t>
            </a:r>
            <a:endParaRPr lang="en-US" sz="2800" b="0" dirty="0">
              <a:solidFill>
                <a:schemeClr val="tx1"/>
              </a:solidFill>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1" y="1551278"/>
                <a:ext cx="9144000" cy="213680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The line </a:t>
                </a:r>
                <a14:m>
                  <m:oMath xmlns:m="http://schemas.openxmlformats.org/officeDocument/2006/math">
                    <m:r>
                      <a:rPr lang="en-US" sz="2800" b="1" i="1" smtClean="0">
                        <a:solidFill>
                          <a:schemeClr val="tx1"/>
                        </a:solidFill>
                        <a:latin typeface="Cambria Math" panose="02040503050406030204" pitchFamily="18" charset="0"/>
                      </a:rPr>
                      <m:t>𝟐</m:t>
                    </m:r>
                    <m:r>
                      <a:rPr lang="en-US" sz="2800" b="1" i="1" smtClean="0">
                        <a:solidFill>
                          <a:schemeClr val="tx1"/>
                        </a:solidFill>
                        <a:latin typeface="Cambria Math" panose="02040503050406030204" pitchFamily="18" charset="0"/>
                      </a:rPr>
                      <m:t>𝒙</m:t>
                    </m:r>
                    <m:r>
                      <a:rPr lang="en-US" sz="2800" b="1" i="1" smtClean="0">
                        <a:solidFill>
                          <a:schemeClr val="tx1"/>
                        </a:solidFill>
                        <a:latin typeface="Cambria Math" panose="02040503050406030204" pitchFamily="18" charset="0"/>
                      </a:rPr>
                      <m:t>−</m:t>
                    </m:r>
                    <m:r>
                      <a:rPr lang="en-US" sz="2800" b="1" i="1" smtClean="0">
                        <a:solidFill>
                          <a:schemeClr val="tx1"/>
                        </a:solidFill>
                        <a:latin typeface="Cambria Math" panose="02040503050406030204" pitchFamily="18" charset="0"/>
                      </a:rPr>
                      <m:t>𝒚</m:t>
                    </m:r>
                    <m:r>
                      <a:rPr lang="en-US" sz="2800" b="1" i="1" smtClean="0">
                        <a:solidFill>
                          <a:schemeClr val="tx1"/>
                        </a:solidFill>
                        <a:latin typeface="Cambria Math" panose="02040503050406030204" pitchFamily="18" charset="0"/>
                      </a:rPr>
                      <m:t>=</m:t>
                    </m:r>
                    <m:r>
                      <a:rPr lang="en-US" sz="2800" b="1" i="1" smtClean="0">
                        <a:solidFill>
                          <a:schemeClr val="tx1"/>
                        </a:solidFill>
                        <a:latin typeface="Cambria Math" panose="02040503050406030204" pitchFamily="18" charset="0"/>
                      </a:rPr>
                      <m:t>𝟐</m:t>
                    </m:r>
                    <m:r>
                      <a:rPr lang="en-US" sz="2800" b="1" i="1">
                        <a:solidFill>
                          <a:schemeClr val="tx1"/>
                        </a:solidFill>
                        <a:latin typeface="Cambria Math" panose="02040503050406030204" pitchFamily="18" charset="0"/>
                      </a:rPr>
                      <m:t> </m:t>
                    </m:r>
                  </m:oMath>
                </a14:m>
                <a:r>
                  <a:rPr lang="en-IN" sz="2800" b="1" dirty="0">
                    <a:solidFill>
                      <a:schemeClr val="tx1"/>
                    </a:solidFill>
                  </a:rPr>
                  <a:t>is tangent to a circle with </a:t>
                </a:r>
                <a:r>
                  <a:rPr lang="en-IN" sz="2800" b="1" dirty="0" err="1">
                    <a:solidFill>
                      <a:schemeClr val="tx1"/>
                    </a:solidFill>
                  </a:rPr>
                  <a:t>center</a:t>
                </a:r>
                <a:r>
                  <a:rPr lang="en-IN" sz="2800" b="1" dirty="0">
                    <a:solidFill>
                      <a:schemeClr val="tx1"/>
                    </a:solidFill>
                  </a:rPr>
                  <a:t> at (−3, 2). Find the point of tangency. Then, find the point of tangency for a second tangent line that is parallel to the given line and write an equation for the second tangent line.</a:t>
                </a:r>
              </a:p>
            </p:txBody>
          </p:sp>
        </mc:Choice>
        <mc:Fallback xmlns="">
          <p:sp>
            <p:nvSpPr>
              <p:cNvPr id="8" name="Content Placeholder 2">
                <a:extLst>
                  <a:ext uri="{FF2B5EF4-FFF2-40B4-BE49-F238E27FC236}">
                    <a16:creationId xmlns:a16="http://schemas.microsoft.com/office/drawing/2014/main" id="{AF69284B-533F-9940-8D24-1FBBD9C10438}"/>
                  </a:ext>
                </a:extLst>
              </p:cNvPr>
              <p:cNvSpPr txBox="1">
                <a:spLocks noRot="1" noChangeAspect="1" noMove="1" noResize="1" noEditPoints="1" noAdjustHandles="1" noChangeArrowheads="1" noChangeShapeType="1" noTextEdit="1"/>
              </p:cNvSpPr>
              <p:nvPr/>
            </p:nvSpPr>
            <p:spPr>
              <a:xfrm>
                <a:off x="457201" y="1551278"/>
                <a:ext cx="9144000" cy="2136801"/>
              </a:xfrm>
              <a:prstGeom prst="rect">
                <a:avLst/>
              </a:prstGeom>
              <a:blipFill>
                <a:blip r:embed="rId3"/>
                <a:stretch>
                  <a:fillRect l="-1333" t="-2849" b="-11966"/>
                </a:stretch>
              </a:blipFill>
            </p:spPr>
            <p:txBody>
              <a:bodyPr/>
              <a:lstStyle/>
              <a:p>
                <a:r>
                  <a:rPr lang="en-US">
                    <a:noFill/>
                  </a:rPr>
                  <a:t> </a:t>
                </a:r>
              </a:p>
            </p:txBody>
          </p:sp>
        </mc:Fallback>
      </mc:AlternateContent>
    </p:spTree>
    <p:extLst>
      <p:ext uri="{BB962C8B-B14F-4D97-AF65-F5344CB8AC3E}">
        <p14:creationId xmlns:p14="http://schemas.microsoft.com/office/powerpoint/2010/main" val="42609553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895844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Example 5</a:t>
            </a:r>
          </a:p>
          <a:p>
            <a:r>
              <a:rPr lang="en-IN" sz="2800" b="0" dirty="0">
                <a:solidFill>
                  <a:schemeClr val="tx1"/>
                </a:solidFill>
              </a:rPr>
              <a:t>Intersections with Circles</a:t>
            </a:r>
            <a:endParaRPr lang="en-US" sz="2800" b="0" dirty="0">
              <a:solidFill>
                <a:schemeClr val="tx1"/>
              </a:solidFill>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1" y="1551278"/>
                <a:ext cx="9144000" cy="349236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Step 1</a:t>
                </a:r>
                <a:r>
                  <a:rPr lang="en-US" sz="2800" b="1" dirty="0">
                    <a:solidFill>
                      <a:schemeClr val="tx1"/>
                    </a:solidFill>
                  </a:rPr>
                  <a:t> </a:t>
                </a:r>
                <a:r>
                  <a:rPr lang="en-IN" sz="2800" b="1" dirty="0">
                    <a:solidFill>
                      <a:schemeClr val="tx1"/>
                    </a:solidFill>
                  </a:rPr>
                  <a:t> Find the point of tangency.</a:t>
                </a:r>
              </a:p>
              <a:p>
                <a:r>
                  <a:rPr lang="en-IN" sz="2800" dirty="0"/>
                  <a:t>A tangent line is </a:t>
                </a:r>
                <a:r>
                  <a:rPr lang="en-US" sz="2800" dirty="0"/>
                  <a:t>perpendicular</a:t>
                </a:r>
                <a:r>
                  <a:rPr lang="en-US" sz="2800" b="1" dirty="0"/>
                  <a:t> </a:t>
                </a:r>
                <a:r>
                  <a:rPr lang="en-IN" sz="2800" dirty="0"/>
                  <a:t>to the radius, so the line that contains the radius will be </a:t>
                </a:r>
                <a:r>
                  <a:rPr lang="en-US" sz="2800" dirty="0"/>
                  <a:t>perpendicular</a:t>
                </a:r>
                <a:r>
                  <a:rPr lang="en-IN" sz="2800" dirty="0"/>
                  <a:t> to </a:t>
                </a:r>
                <a14:m>
                  <m:oMath xmlns:m="http://schemas.openxmlformats.org/officeDocument/2006/math">
                    <m:r>
                      <a:rPr lang="en-US" sz="2800" i="1">
                        <a:latin typeface="Cambria Math" panose="02040503050406030204" pitchFamily="18" charset="0"/>
                      </a:rPr>
                      <m:t>2</m:t>
                    </m:r>
                    <m:r>
                      <a:rPr lang="en-US" sz="2800" i="1">
                        <a:latin typeface="Cambria Math" panose="02040503050406030204" pitchFamily="18" charset="0"/>
                      </a:rPr>
                      <m:t>𝑥</m:t>
                    </m:r>
                    <m:r>
                      <a:rPr lang="en-US" sz="2800" i="1">
                        <a:latin typeface="Cambria Math" panose="02040503050406030204" pitchFamily="18" charset="0"/>
                      </a:rPr>
                      <m:t>−</m:t>
                    </m:r>
                    <m:r>
                      <a:rPr lang="en-US" sz="2800" i="1">
                        <a:latin typeface="Cambria Math" panose="02040503050406030204" pitchFamily="18" charset="0"/>
                      </a:rPr>
                      <m:t>𝑦</m:t>
                    </m:r>
                    <m:r>
                      <a:rPr lang="en-US" sz="2800" i="1">
                        <a:latin typeface="Cambria Math" panose="02040503050406030204" pitchFamily="18" charset="0"/>
                      </a:rPr>
                      <m:t>=2</m:t>
                    </m:r>
                  </m:oMath>
                </a14:m>
                <a:r>
                  <a:rPr lang="en-IN" sz="2800" dirty="0"/>
                  <a:t>. The slope of the tangent line is 2, so the slope of the line containing the radius is </a:t>
                </a:r>
                <a14:m>
                  <m:oMath xmlns:m="http://schemas.openxmlformats.org/officeDocument/2006/math">
                    <m:r>
                      <a:rPr lang="en-US" sz="2800" b="0" i="0" smtClean="0">
                        <a:latin typeface="Cambria Math" panose="02040503050406030204" pitchFamily="18" charset="0"/>
                      </a:rPr>
                      <m:t>−</m:t>
                    </m:r>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oMath>
                </a14:m>
                <a:r>
                  <a:rPr lang="en-IN" sz="2800" dirty="0"/>
                  <a:t>. Find an equation of the line that contains the radius.</a:t>
                </a:r>
              </a:p>
            </p:txBody>
          </p:sp>
        </mc:Choice>
        <mc:Fallback xmlns="">
          <p:sp>
            <p:nvSpPr>
              <p:cNvPr id="8" name="Content Placeholder 2">
                <a:extLst>
                  <a:ext uri="{FF2B5EF4-FFF2-40B4-BE49-F238E27FC236}">
                    <a16:creationId xmlns:a16="http://schemas.microsoft.com/office/drawing/2014/main" id="{AF69284B-533F-9940-8D24-1FBBD9C10438}"/>
                  </a:ext>
                </a:extLst>
              </p:cNvPr>
              <p:cNvSpPr txBox="1">
                <a:spLocks noRot="1" noChangeAspect="1" noMove="1" noResize="1" noEditPoints="1" noAdjustHandles="1" noChangeArrowheads="1" noChangeShapeType="1" noTextEdit="1"/>
              </p:cNvSpPr>
              <p:nvPr/>
            </p:nvSpPr>
            <p:spPr>
              <a:xfrm>
                <a:off x="457201" y="1551278"/>
                <a:ext cx="9144000" cy="3492360"/>
              </a:xfrm>
              <a:prstGeom prst="rect">
                <a:avLst/>
              </a:prstGeom>
              <a:blipFill>
                <a:blip r:embed="rId3"/>
                <a:stretch>
                  <a:fillRect l="-1333" t="-1745"/>
                </a:stretch>
              </a:blipFill>
            </p:spPr>
            <p:txBody>
              <a:bodyPr/>
              <a:lstStyle/>
              <a:p>
                <a:r>
                  <a:rPr lang="en-US">
                    <a:noFill/>
                  </a:rPr>
                  <a:t> </a:t>
                </a:r>
              </a:p>
            </p:txBody>
          </p:sp>
        </mc:Fallback>
      </mc:AlternateContent>
    </p:spTree>
    <p:extLst>
      <p:ext uri="{BB962C8B-B14F-4D97-AF65-F5344CB8AC3E}">
        <p14:creationId xmlns:p14="http://schemas.microsoft.com/office/powerpoint/2010/main" val="25983141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895844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Example 5</a:t>
            </a:r>
          </a:p>
          <a:p>
            <a:r>
              <a:rPr lang="en-IN" sz="2800" b="0" dirty="0">
                <a:solidFill>
                  <a:schemeClr val="tx1"/>
                </a:solidFill>
              </a:rPr>
              <a:t>Intersections with Circles</a:t>
            </a:r>
            <a:endParaRPr lang="en-US" sz="2800" b="0" dirty="0">
              <a:solidFill>
                <a:schemeClr val="tx1"/>
              </a:solidFill>
            </a:endParaRPr>
          </a:p>
        </p:txBody>
      </p:sp>
      <mc:AlternateContent xmlns:mc="http://schemas.openxmlformats.org/markup-compatibility/2006" xmlns:a14="http://schemas.microsoft.com/office/drawing/2010/main">
        <mc:Choice Requires="a14">
          <p:graphicFrame>
            <p:nvGraphicFramePr>
              <p:cNvPr id="2" name="Table 2">
                <a:extLst>
                  <a:ext uri="{FF2B5EF4-FFF2-40B4-BE49-F238E27FC236}">
                    <a16:creationId xmlns:a16="http://schemas.microsoft.com/office/drawing/2014/main" id="{3A9B6F6A-0E9C-4661-A66B-665A4865F55C}"/>
                  </a:ext>
                </a:extLst>
              </p:cNvPr>
              <p:cNvGraphicFramePr>
                <a:graphicFrameLocks noGrp="1"/>
              </p:cNvGraphicFramePr>
              <p:nvPr>
                <p:extLst>
                  <p:ext uri="{D42A27DB-BD31-4B8C-83A1-F6EECF244321}">
                    <p14:modId xmlns:p14="http://schemas.microsoft.com/office/powerpoint/2010/main" val="3655639834"/>
                  </p:ext>
                </p:extLst>
              </p:nvPr>
            </p:nvGraphicFramePr>
            <p:xfrm>
              <a:off x="562030" y="2046834"/>
              <a:ext cx="9144000" cy="2560320"/>
            </p:xfrm>
            <a:graphic>
              <a:graphicData uri="http://schemas.openxmlformats.org/drawingml/2006/table">
                <a:tbl>
                  <a:tblPr firstRow="1" bandRow="1">
                    <a:tableStyleId>{5C22544A-7EE6-4342-B048-85BDC9FD1C3A}</a:tableStyleId>
                  </a:tblPr>
                  <a:tblGrid>
                    <a:gridCol w="1280160">
                      <a:extLst>
                        <a:ext uri="{9D8B030D-6E8A-4147-A177-3AD203B41FA5}">
                          <a16:colId xmlns:a16="http://schemas.microsoft.com/office/drawing/2014/main" val="2125880661"/>
                        </a:ext>
                      </a:extLst>
                    </a:gridCol>
                    <a:gridCol w="2926080">
                      <a:extLst>
                        <a:ext uri="{9D8B030D-6E8A-4147-A177-3AD203B41FA5}">
                          <a16:colId xmlns:a16="http://schemas.microsoft.com/office/drawing/2014/main" val="2927710741"/>
                        </a:ext>
                      </a:extLst>
                    </a:gridCol>
                    <a:gridCol w="4937760">
                      <a:extLst>
                        <a:ext uri="{9D8B030D-6E8A-4147-A177-3AD203B41FA5}">
                          <a16:colId xmlns:a16="http://schemas.microsoft.com/office/drawing/2014/main" val="1326030620"/>
                        </a:ext>
                      </a:extLst>
                    </a:gridCol>
                  </a:tblGrid>
                  <a:tr h="574888">
                    <a:tc>
                      <a:txBody>
                        <a:bodyPr/>
                        <a:lstStyle/>
                        <a:p>
                          <a:pPr algn="r"/>
                          <a14:m>
                            <m:oMath xmlns:m="http://schemas.openxmlformats.org/officeDocument/2006/math">
                              <m:r>
                                <a:rPr lang="en-US" sz="2600" b="0" i="1" smtClean="0">
                                  <a:solidFill>
                                    <a:schemeClr val="tx2"/>
                                  </a:solidFill>
                                  <a:latin typeface="Cambria Math" panose="02040503050406030204" pitchFamily="18" charset="0"/>
                                </a:rPr>
                                <m:t>𝑦</m:t>
                              </m:r>
                              <m:r>
                                <a:rPr lang="en-US" sz="2600" b="0" i="1" smtClean="0">
                                  <a:solidFill>
                                    <a:schemeClr val="tx2"/>
                                  </a:solidFill>
                                  <a:latin typeface="Cambria Math" panose="02040503050406030204" pitchFamily="18" charset="0"/>
                                </a:rPr>
                                <m:t>−</m:t>
                              </m:r>
                              <m:sSub>
                                <m:sSubPr>
                                  <m:ctrlPr>
                                    <a:rPr lang="en-US" sz="2600" b="0" i="1" smtClean="0">
                                      <a:solidFill>
                                        <a:schemeClr val="tx2"/>
                                      </a:solidFill>
                                      <a:latin typeface="Cambria Math" panose="02040503050406030204" pitchFamily="18" charset="0"/>
                                    </a:rPr>
                                  </m:ctrlPr>
                                </m:sSubPr>
                                <m:e>
                                  <m:r>
                                    <a:rPr lang="en-US" sz="2600" b="0" i="1" smtClean="0">
                                      <a:solidFill>
                                        <a:schemeClr val="tx2"/>
                                      </a:solidFill>
                                      <a:latin typeface="Cambria Math" panose="02040503050406030204" pitchFamily="18" charset="0"/>
                                    </a:rPr>
                                    <m:t>𝑦</m:t>
                                  </m:r>
                                </m:e>
                                <m:sub>
                                  <m:r>
                                    <a:rPr lang="en-US" sz="2600" b="0" i="1" smtClean="0">
                                      <a:solidFill>
                                        <a:schemeClr val="tx2"/>
                                      </a:solidFill>
                                      <a:latin typeface="Cambria Math" panose="02040503050406030204" pitchFamily="18" charset="0"/>
                                    </a:rPr>
                                    <m:t>1</m:t>
                                  </m:r>
                                </m:sub>
                              </m:sSub>
                            </m:oMath>
                          </a14:m>
                          <a:r>
                            <a:rPr lang="en-US" sz="2600" b="0" dirty="0">
                              <a:solidFill>
                                <a:schemeClr val="tx2"/>
                              </a:solidFill>
                            </a:rPr>
                            <a:t> </a:t>
                          </a:r>
                        </a:p>
                      </a:txBody>
                      <a:tcPr marL="77982" marR="77982" marT="34602" marB="346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14:m>
                            <m:oMathPara xmlns:m="http://schemas.openxmlformats.org/officeDocument/2006/math">
                              <m:oMathParaPr>
                                <m:jc m:val="left"/>
                              </m:oMathParaPr>
                              <m:oMath xmlns:m="http://schemas.openxmlformats.org/officeDocument/2006/math">
                                <m:r>
                                  <a:rPr lang="en-US" sz="2600" b="0" i="1" smtClean="0">
                                    <a:solidFill>
                                      <a:schemeClr val="tx2"/>
                                    </a:solidFill>
                                    <a:latin typeface="Cambria Math" panose="02040503050406030204" pitchFamily="18" charset="0"/>
                                  </a:rPr>
                                  <m:t>=</m:t>
                                </m:r>
                                <m:r>
                                  <a:rPr lang="en-US" sz="2600" b="0" i="1" smtClean="0">
                                    <a:solidFill>
                                      <a:schemeClr val="tx2"/>
                                    </a:solidFill>
                                    <a:latin typeface="Cambria Math" panose="02040503050406030204" pitchFamily="18" charset="0"/>
                                  </a:rPr>
                                  <m:t>𝑚</m:t>
                                </m:r>
                                <m:r>
                                  <a:rPr lang="en-US" sz="2600" b="0" i="1" smtClean="0">
                                    <a:solidFill>
                                      <a:schemeClr val="tx2"/>
                                    </a:solidFill>
                                    <a:latin typeface="Cambria Math" panose="02040503050406030204" pitchFamily="18" charset="0"/>
                                  </a:rPr>
                                  <m:t>(</m:t>
                                </m:r>
                                <m:r>
                                  <a:rPr lang="en-US" sz="2600" b="0" i="1" smtClean="0">
                                    <a:solidFill>
                                      <a:schemeClr val="tx2"/>
                                    </a:solidFill>
                                    <a:latin typeface="Cambria Math" panose="02040503050406030204" pitchFamily="18" charset="0"/>
                                  </a:rPr>
                                  <m:t>𝑥</m:t>
                                </m:r>
                                <m:r>
                                  <a:rPr lang="en-US" sz="2600" b="0" i="1" smtClean="0">
                                    <a:solidFill>
                                      <a:schemeClr val="tx2"/>
                                    </a:solidFill>
                                    <a:latin typeface="Cambria Math" panose="02040503050406030204" pitchFamily="18" charset="0"/>
                                  </a:rPr>
                                  <m:t>−</m:t>
                                </m:r>
                                <m:sSub>
                                  <m:sSubPr>
                                    <m:ctrlPr>
                                      <a:rPr lang="en-US" sz="2600" b="0" i="1" smtClean="0">
                                        <a:solidFill>
                                          <a:schemeClr val="tx2"/>
                                        </a:solidFill>
                                        <a:latin typeface="Cambria Math" panose="02040503050406030204" pitchFamily="18" charset="0"/>
                                      </a:rPr>
                                    </m:ctrlPr>
                                  </m:sSubPr>
                                  <m:e>
                                    <m:r>
                                      <a:rPr lang="en-US" sz="2600" b="0" i="1" smtClean="0">
                                        <a:solidFill>
                                          <a:schemeClr val="tx2"/>
                                        </a:solidFill>
                                        <a:latin typeface="Cambria Math" panose="02040503050406030204" pitchFamily="18" charset="0"/>
                                      </a:rPr>
                                      <m:t>𝑥</m:t>
                                    </m:r>
                                  </m:e>
                                  <m:sub>
                                    <m:r>
                                      <a:rPr lang="en-US" sz="2600" b="0" i="1" smtClean="0">
                                        <a:solidFill>
                                          <a:schemeClr val="tx2"/>
                                        </a:solidFill>
                                        <a:latin typeface="Cambria Math" panose="02040503050406030204" pitchFamily="18" charset="0"/>
                                      </a:rPr>
                                      <m:t>1</m:t>
                                    </m:r>
                                  </m:sub>
                                </m:sSub>
                                <m:r>
                                  <a:rPr lang="en-US" sz="2600" b="0" i="1" smtClean="0">
                                    <a:solidFill>
                                      <a:schemeClr val="tx2"/>
                                    </a:solidFill>
                                    <a:latin typeface="Cambria Math" panose="02040503050406030204" pitchFamily="18" charset="0"/>
                                  </a:rPr>
                                  <m:t>)</m:t>
                                </m:r>
                              </m:oMath>
                            </m:oMathPara>
                          </a14:m>
                          <a:endParaRPr lang="en-US" sz="2600" b="0" dirty="0">
                            <a:solidFill>
                              <a:schemeClr val="tx2"/>
                            </a:solidFill>
                          </a:endParaRPr>
                        </a:p>
                      </a:txBody>
                      <a:tcPr marL="77982" marR="77982" marT="34602" marB="346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u="none" strike="noStrike" kern="1200" baseline="0" dirty="0">
                              <a:solidFill>
                                <a:srgbClr val="0070C0"/>
                              </a:solidFill>
                              <a:latin typeface="+mn-lt"/>
                              <a:ea typeface="+mn-ea"/>
                              <a:cs typeface="+mn-cs"/>
                            </a:rPr>
                            <a:t>Point-slope form</a:t>
                          </a:r>
                        </a:p>
                      </a:txBody>
                      <a:tcPr marL="77982" marR="77982" marT="34602" marB="346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4137986246"/>
                      </a:ext>
                    </a:extLst>
                  </a:tr>
                  <a:tr h="992716">
                    <a:tc>
                      <a:txBody>
                        <a:bodyPr/>
                        <a:lstStyle/>
                        <a:p>
                          <a:pPr marL="0" indent="0" algn="r">
                            <a:tabLst>
                              <a:tab pos="92075" algn="l"/>
                              <a:tab pos="487363" algn="l"/>
                            </a:tabLst>
                          </a:pPr>
                          <a14:m>
                            <m:oMath xmlns:m="http://schemas.openxmlformats.org/officeDocument/2006/math">
                              <m:r>
                                <a:rPr lang="en-US" sz="2600" b="0" i="1" smtClean="0">
                                  <a:solidFill>
                                    <a:schemeClr val="tx2"/>
                                  </a:solidFill>
                                  <a:latin typeface="Cambria Math" panose="02040503050406030204" pitchFamily="18" charset="0"/>
                                </a:rPr>
                                <m:t>𝑦</m:t>
                              </m:r>
                              <m:r>
                                <a:rPr lang="en-US" sz="2600" b="0" i="0" smtClean="0">
                                  <a:solidFill>
                                    <a:schemeClr val="tx2"/>
                                  </a:solidFill>
                                  <a:latin typeface="Cambria Math" panose="02040503050406030204" pitchFamily="18" charset="0"/>
                                </a:rPr>
                                <m:t>−</m:t>
                              </m:r>
                              <m:r>
                                <a:rPr lang="en-US" sz="2600" b="0" i="1" smtClean="0">
                                  <a:solidFill>
                                    <a:schemeClr val="tx2"/>
                                  </a:solidFill>
                                  <a:latin typeface="Cambria Math" panose="02040503050406030204" pitchFamily="18" charset="0"/>
                                </a:rPr>
                                <m:t>2</m:t>
                              </m:r>
                            </m:oMath>
                          </a14:m>
                          <a:r>
                            <a:rPr lang="en-US" sz="2600" b="0" dirty="0">
                              <a:solidFill>
                                <a:schemeClr val="tx2"/>
                              </a:solidFill>
                            </a:rPr>
                            <a:t> </a:t>
                          </a:r>
                        </a:p>
                      </a:txBody>
                      <a:tcPr marL="77982" marR="77982" marT="34602" marB="346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indent="0">
                            <a:tabLst>
                              <a:tab pos="92075" algn="l"/>
                              <a:tab pos="487363" algn="l"/>
                            </a:tabLst>
                          </a:pPr>
                          <a14:m>
                            <m:oMath xmlns:m="http://schemas.openxmlformats.org/officeDocument/2006/math">
                              <m:r>
                                <a:rPr lang="en-US" sz="2600" b="0" i="1" smtClean="0">
                                  <a:solidFill>
                                    <a:schemeClr val="tx2"/>
                                  </a:solidFill>
                                  <a:latin typeface="Cambria Math" panose="02040503050406030204" pitchFamily="18" charset="0"/>
                                </a:rPr>
                                <m:t>=−</m:t>
                              </m:r>
                              <m:f>
                                <m:fPr>
                                  <m:ctrlPr>
                                    <a:rPr lang="en-US" sz="2600" b="0" i="1" smtClean="0">
                                      <a:solidFill>
                                        <a:schemeClr val="tx2"/>
                                      </a:solidFill>
                                      <a:latin typeface="Cambria Math" panose="02040503050406030204" pitchFamily="18" charset="0"/>
                                    </a:rPr>
                                  </m:ctrlPr>
                                </m:fPr>
                                <m:num>
                                  <m:r>
                                    <a:rPr lang="en-US" sz="2600" b="0" i="1" smtClean="0">
                                      <a:solidFill>
                                        <a:schemeClr val="tx2"/>
                                      </a:solidFill>
                                      <a:latin typeface="Cambria Math" panose="02040503050406030204" pitchFamily="18" charset="0"/>
                                    </a:rPr>
                                    <m:t>1</m:t>
                                  </m:r>
                                </m:num>
                                <m:den>
                                  <m:r>
                                    <a:rPr lang="en-US" sz="2600" b="0" i="1" smtClean="0">
                                      <a:solidFill>
                                        <a:schemeClr val="tx2"/>
                                      </a:solidFill>
                                      <a:latin typeface="Cambria Math" panose="02040503050406030204" pitchFamily="18" charset="0"/>
                                    </a:rPr>
                                    <m:t>2</m:t>
                                  </m:r>
                                </m:den>
                              </m:f>
                              <m:r>
                                <a:rPr lang="en-US" sz="2600" b="0" i="1" smtClean="0">
                                  <a:solidFill>
                                    <a:schemeClr val="tx2"/>
                                  </a:solidFill>
                                  <a:latin typeface="Cambria Math" panose="02040503050406030204" pitchFamily="18" charset="0"/>
                                </a:rPr>
                                <m:t>[</m:t>
                              </m:r>
                              <m:r>
                                <a:rPr lang="en-US" sz="2600" b="0" i="1" smtClean="0">
                                  <a:solidFill>
                                    <a:schemeClr val="tx2"/>
                                  </a:solidFill>
                                  <a:latin typeface="Cambria Math" panose="02040503050406030204" pitchFamily="18" charset="0"/>
                                </a:rPr>
                                <m:t>𝑥</m:t>
                              </m:r>
                              <m:r>
                                <a:rPr lang="en-US" sz="2600" b="0" i="1" smtClean="0">
                                  <a:solidFill>
                                    <a:schemeClr val="tx2"/>
                                  </a:solidFill>
                                  <a:latin typeface="Cambria Math" panose="02040503050406030204" pitchFamily="18" charset="0"/>
                                </a:rPr>
                                <m:t>−</m:t>
                              </m:r>
                              <m:d>
                                <m:dPr>
                                  <m:ctrlPr>
                                    <a:rPr lang="en-US" sz="2600" b="0" i="1" smtClean="0">
                                      <a:solidFill>
                                        <a:schemeClr val="tx2"/>
                                      </a:solidFill>
                                      <a:latin typeface="Cambria Math" panose="02040503050406030204" pitchFamily="18" charset="0"/>
                                    </a:rPr>
                                  </m:ctrlPr>
                                </m:dPr>
                                <m:e>
                                  <m:r>
                                    <a:rPr lang="en-US" sz="2600" b="0" i="1" smtClean="0">
                                      <a:solidFill>
                                        <a:schemeClr val="tx2"/>
                                      </a:solidFill>
                                      <a:latin typeface="Cambria Math" panose="02040503050406030204" pitchFamily="18" charset="0"/>
                                    </a:rPr>
                                    <m:t>−3</m:t>
                                  </m:r>
                                </m:e>
                              </m:d>
                              <m:r>
                                <a:rPr lang="en-US" sz="2600" b="0" i="1" smtClean="0">
                                  <a:solidFill>
                                    <a:schemeClr val="tx2"/>
                                  </a:solidFill>
                                  <a:latin typeface="Cambria Math" panose="02040503050406030204" pitchFamily="18" charset="0"/>
                                </a:rPr>
                                <m:t>]</m:t>
                              </m:r>
                            </m:oMath>
                          </a14:m>
                          <a:r>
                            <a:rPr lang="en-US" sz="2600" b="0" dirty="0">
                              <a:solidFill>
                                <a:schemeClr val="tx2"/>
                              </a:solidFill>
                            </a:rPr>
                            <a:t> </a:t>
                          </a:r>
                        </a:p>
                      </a:txBody>
                      <a:tcPr marL="77982" marR="77982" marT="34602" marB="346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600" b="0" i="1" smtClean="0">
                                  <a:solidFill>
                                    <a:srgbClr val="0070C0"/>
                                  </a:solidFill>
                                  <a:latin typeface="Cambria Math" panose="02040503050406030204" pitchFamily="18" charset="0"/>
                                </a:rPr>
                                <m:t>𝑚</m:t>
                              </m:r>
                              <m:r>
                                <a:rPr lang="en-US" sz="2600" b="0" i="1" smtClean="0">
                                  <a:solidFill>
                                    <a:srgbClr val="0070C0"/>
                                  </a:solidFill>
                                  <a:latin typeface="Cambria Math" panose="02040503050406030204" pitchFamily="18" charset="0"/>
                                </a:rPr>
                                <m:t>=</m:t>
                              </m:r>
                              <m:r>
                                <a:rPr lang="en-US" sz="2600" b="0" i="0" smtClean="0">
                                  <a:solidFill>
                                    <a:srgbClr val="0070C0"/>
                                  </a:solidFill>
                                  <a:latin typeface="Cambria Math" panose="02040503050406030204" pitchFamily="18" charset="0"/>
                                </a:rPr>
                                <m:t>−</m:t>
                              </m:r>
                              <m:f>
                                <m:fPr>
                                  <m:ctrlPr>
                                    <a:rPr lang="en-US" sz="2600" b="0" i="1" smtClean="0">
                                      <a:solidFill>
                                        <a:srgbClr val="0070C0"/>
                                      </a:solidFill>
                                      <a:latin typeface="Cambria Math" panose="02040503050406030204" pitchFamily="18" charset="0"/>
                                    </a:rPr>
                                  </m:ctrlPr>
                                </m:fPr>
                                <m:num>
                                  <m:r>
                                    <a:rPr lang="en-US" sz="2600" b="0" i="1" smtClean="0">
                                      <a:solidFill>
                                        <a:srgbClr val="0070C0"/>
                                      </a:solidFill>
                                      <a:latin typeface="Cambria Math" panose="02040503050406030204" pitchFamily="18" charset="0"/>
                                    </a:rPr>
                                    <m:t>1</m:t>
                                  </m:r>
                                </m:num>
                                <m:den>
                                  <m:r>
                                    <a:rPr lang="en-US" sz="2600" b="0" i="1" smtClean="0">
                                      <a:solidFill>
                                        <a:srgbClr val="0070C0"/>
                                      </a:solidFill>
                                      <a:latin typeface="Cambria Math" panose="02040503050406030204" pitchFamily="18" charset="0"/>
                                    </a:rPr>
                                    <m:t>2</m:t>
                                  </m:r>
                                </m:den>
                              </m:f>
                              <m:r>
                                <a:rPr lang="en-US" sz="2600" b="0" i="1" smtClean="0">
                                  <a:solidFill>
                                    <a:srgbClr val="0070C0"/>
                                  </a:solidFill>
                                  <a:latin typeface="Cambria Math" panose="02040503050406030204" pitchFamily="18" charset="0"/>
                                </a:rPr>
                                <m:t> </m:t>
                              </m:r>
                            </m:oMath>
                          </a14:m>
                          <a:r>
                            <a:rPr lang="en-US" sz="2600" b="0" dirty="0">
                              <a:solidFill>
                                <a:srgbClr val="0070C0"/>
                              </a:solidFill>
                            </a:rPr>
                            <a:t>, </a:t>
                          </a:r>
                          <a:r>
                            <a:rPr lang="en-US" sz="2600" b="0" i="0" u="none" strike="noStrike" kern="1200" baseline="0" dirty="0">
                              <a:solidFill>
                                <a:srgbClr val="0070C0"/>
                              </a:solidFill>
                              <a:latin typeface="+mn-lt"/>
                              <a:ea typeface="+mn-ea"/>
                              <a:cs typeface="+mn-cs"/>
                            </a:rPr>
                            <a:t>center at (−3, 2)</a:t>
                          </a:r>
                        </a:p>
                      </a:txBody>
                      <a:tcPr marL="77982" marR="77982" marT="34602" marB="346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376353007"/>
                      </a:ext>
                    </a:extLst>
                  </a:tr>
                  <a:tr h="992716">
                    <a:tc>
                      <a:txBody>
                        <a:bodyPr/>
                        <a:lstStyle/>
                        <a:p>
                          <a:pPr marL="0" indent="0" algn="r"/>
                          <a14:m>
                            <m:oMath xmlns:m="http://schemas.openxmlformats.org/officeDocument/2006/math">
                              <m:r>
                                <a:rPr lang="en-US" sz="2600" b="0" i="1" smtClean="0">
                                  <a:solidFill>
                                    <a:schemeClr val="tx2"/>
                                  </a:solidFill>
                                  <a:latin typeface="Cambria Math" panose="02040503050406030204" pitchFamily="18" charset="0"/>
                                </a:rPr>
                                <m:t>𝑦</m:t>
                              </m:r>
                            </m:oMath>
                          </a14:m>
                          <a:r>
                            <a:rPr lang="en-US" sz="2600" b="0" dirty="0">
                              <a:solidFill>
                                <a:schemeClr val="tx2"/>
                              </a:solidFill>
                            </a:rPr>
                            <a:t> </a:t>
                          </a:r>
                        </a:p>
                      </a:txBody>
                      <a:tcPr marL="77982" marR="77982" marT="34602" marB="346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indent="0"/>
                          <a14:m>
                            <m:oMath xmlns:m="http://schemas.openxmlformats.org/officeDocument/2006/math">
                              <m:r>
                                <a:rPr lang="en-US" sz="2600" b="0" i="1" smtClean="0">
                                  <a:solidFill>
                                    <a:schemeClr val="tx2"/>
                                  </a:solidFill>
                                  <a:latin typeface="Cambria Math" panose="02040503050406030204" pitchFamily="18" charset="0"/>
                                </a:rPr>
                                <m:t>=−</m:t>
                              </m:r>
                              <m:f>
                                <m:fPr>
                                  <m:ctrlPr>
                                    <a:rPr lang="en-US" sz="2600" b="0" i="1" smtClean="0">
                                      <a:solidFill>
                                        <a:schemeClr val="tx2"/>
                                      </a:solidFill>
                                      <a:latin typeface="Cambria Math" panose="02040503050406030204" pitchFamily="18" charset="0"/>
                                    </a:rPr>
                                  </m:ctrlPr>
                                </m:fPr>
                                <m:num>
                                  <m:r>
                                    <a:rPr lang="en-US" sz="2600" b="0" i="1" smtClean="0">
                                      <a:solidFill>
                                        <a:schemeClr val="tx2"/>
                                      </a:solidFill>
                                      <a:latin typeface="Cambria Math" panose="02040503050406030204" pitchFamily="18" charset="0"/>
                                    </a:rPr>
                                    <m:t>1</m:t>
                                  </m:r>
                                </m:num>
                                <m:den>
                                  <m:r>
                                    <a:rPr lang="en-US" sz="2600" b="0" i="1" smtClean="0">
                                      <a:solidFill>
                                        <a:schemeClr val="tx2"/>
                                      </a:solidFill>
                                      <a:latin typeface="Cambria Math" panose="02040503050406030204" pitchFamily="18" charset="0"/>
                                    </a:rPr>
                                    <m:t>2</m:t>
                                  </m:r>
                                </m:den>
                              </m:f>
                              <m:r>
                                <a:rPr lang="en-US" sz="2600" b="0" i="1" smtClean="0">
                                  <a:solidFill>
                                    <a:schemeClr val="tx2"/>
                                  </a:solidFill>
                                  <a:latin typeface="Cambria Math" panose="02040503050406030204" pitchFamily="18" charset="0"/>
                                </a:rPr>
                                <m:t>𝑥</m:t>
                              </m:r>
                              <m:r>
                                <a:rPr lang="en-US" sz="2600" b="0" i="1" smtClean="0">
                                  <a:solidFill>
                                    <a:schemeClr val="tx2"/>
                                  </a:solidFill>
                                  <a:latin typeface="Cambria Math" panose="02040503050406030204" pitchFamily="18" charset="0"/>
                                </a:rPr>
                                <m:t>+</m:t>
                              </m:r>
                              <m:f>
                                <m:fPr>
                                  <m:ctrlPr>
                                    <a:rPr lang="en-US" sz="2600" b="0" i="1" smtClean="0">
                                      <a:solidFill>
                                        <a:schemeClr val="tx2"/>
                                      </a:solidFill>
                                      <a:latin typeface="Cambria Math" panose="02040503050406030204" pitchFamily="18" charset="0"/>
                                    </a:rPr>
                                  </m:ctrlPr>
                                </m:fPr>
                                <m:num>
                                  <m:r>
                                    <a:rPr lang="en-US" sz="2600" b="0" i="1" smtClean="0">
                                      <a:solidFill>
                                        <a:schemeClr val="tx2"/>
                                      </a:solidFill>
                                      <a:latin typeface="Cambria Math" panose="02040503050406030204" pitchFamily="18" charset="0"/>
                                    </a:rPr>
                                    <m:t>1</m:t>
                                  </m:r>
                                </m:num>
                                <m:den>
                                  <m:r>
                                    <a:rPr lang="en-US" sz="2600" b="0" i="1" smtClean="0">
                                      <a:solidFill>
                                        <a:schemeClr val="tx2"/>
                                      </a:solidFill>
                                      <a:latin typeface="Cambria Math" panose="02040503050406030204" pitchFamily="18" charset="0"/>
                                    </a:rPr>
                                    <m:t>2</m:t>
                                  </m:r>
                                </m:den>
                              </m:f>
                            </m:oMath>
                          </a14:m>
                          <a:r>
                            <a:rPr lang="en-US" sz="2600" b="0" dirty="0">
                              <a:solidFill>
                                <a:schemeClr val="tx2"/>
                              </a:solidFill>
                            </a:rPr>
                            <a:t> </a:t>
                          </a:r>
                        </a:p>
                      </a:txBody>
                      <a:tcPr marL="77982" marR="77982" marT="34602" marB="346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u="none" strike="noStrike" kern="1200" baseline="0" dirty="0">
                              <a:solidFill>
                                <a:srgbClr val="0070C0"/>
                              </a:solidFill>
                              <a:latin typeface="+mn-lt"/>
                              <a:ea typeface="+mn-ea"/>
                              <a:cs typeface="+mn-cs"/>
                            </a:rPr>
                            <a:t>Simplify.</a:t>
                          </a:r>
                        </a:p>
                      </a:txBody>
                      <a:tcPr marL="77982" marR="77982" marT="34602" marB="346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494255200"/>
                      </a:ext>
                    </a:extLst>
                  </a:tr>
                </a:tbl>
              </a:graphicData>
            </a:graphic>
          </p:graphicFrame>
        </mc:Choice>
        <mc:Fallback xmlns="">
          <p:graphicFrame>
            <p:nvGraphicFramePr>
              <p:cNvPr id="2" name="Table 2">
                <a:extLst>
                  <a:ext uri="{FF2B5EF4-FFF2-40B4-BE49-F238E27FC236}">
                    <a16:creationId xmlns:a16="http://schemas.microsoft.com/office/drawing/2014/main" id="{3A9B6F6A-0E9C-4661-A66B-665A4865F55C}"/>
                  </a:ext>
                </a:extLst>
              </p:cNvPr>
              <p:cNvGraphicFramePr>
                <a:graphicFrameLocks noGrp="1"/>
              </p:cNvGraphicFramePr>
              <p:nvPr>
                <p:extLst>
                  <p:ext uri="{D42A27DB-BD31-4B8C-83A1-F6EECF244321}">
                    <p14:modId xmlns:p14="http://schemas.microsoft.com/office/powerpoint/2010/main" val="3655639834"/>
                  </p:ext>
                </p:extLst>
              </p:nvPr>
            </p:nvGraphicFramePr>
            <p:xfrm>
              <a:off x="562030" y="2046834"/>
              <a:ext cx="9144000" cy="2560320"/>
            </p:xfrm>
            <a:graphic>
              <a:graphicData uri="http://schemas.openxmlformats.org/drawingml/2006/table">
                <a:tbl>
                  <a:tblPr firstRow="1" bandRow="1">
                    <a:tableStyleId>{5C22544A-7EE6-4342-B048-85BDC9FD1C3A}</a:tableStyleId>
                  </a:tblPr>
                  <a:tblGrid>
                    <a:gridCol w="1280160">
                      <a:extLst>
                        <a:ext uri="{9D8B030D-6E8A-4147-A177-3AD203B41FA5}">
                          <a16:colId xmlns:a16="http://schemas.microsoft.com/office/drawing/2014/main" val="2125880661"/>
                        </a:ext>
                      </a:extLst>
                    </a:gridCol>
                    <a:gridCol w="2926080">
                      <a:extLst>
                        <a:ext uri="{9D8B030D-6E8A-4147-A177-3AD203B41FA5}">
                          <a16:colId xmlns:a16="http://schemas.microsoft.com/office/drawing/2014/main" val="2927710741"/>
                        </a:ext>
                      </a:extLst>
                    </a:gridCol>
                    <a:gridCol w="4937760">
                      <a:extLst>
                        <a:ext uri="{9D8B030D-6E8A-4147-A177-3AD203B41FA5}">
                          <a16:colId xmlns:a16="http://schemas.microsoft.com/office/drawing/2014/main" val="1326030620"/>
                        </a:ext>
                      </a:extLst>
                    </a:gridCol>
                  </a:tblGrid>
                  <a:tr h="574888">
                    <a:tc>
                      <a:txBody>
                        <a:bodyPr/>
                        <a:lstStyle/>
                        <a:p>
                          <a:endParaRPr lang="en-US"/>
                        </a:p>
                      </a:txBody>
                      <a:tcPr marL="77982" marR="77982" marT="34602" marB="346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t="-1053" r="-614762" b="-343158"/>
                          </a:stretch>
                        </a:blipFill>
                      </a:tcPr>
                    </a:tc>
                    <a:tc>
                      <a:txBody>
                        <a:bodyPr/>
                        <a:lstStyle/>
                        <a:p>
                          <a:endParaRPr lang="en-US"/>
                        </a:p>
                      </a:txBody>
                      <a:tcPr marL="77982" marR="77982" marT="34602" marB="346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43750" t="-1053" r="-168958" b="-343158"/>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u="none" strike="noStrike" kern="1200" baseline="0" dirty="0">
                              <a:solidFill>
                                <a:srgbClr val="0070C0"/>
                              </a:solidFill>
                              <a:latin typeface="+mn-lt"/>
                              <a:ea typeface="+mn-ea"/>
                              <a:cs typeface="+mn-cs"/>
                            </a:rPr>
                            <a:t>Point-slope form</a:t>
                          </a:r>
                        </a:p>
                      </a:txBody>
                      <a:tcPr marL="77982" marR="77982" marT="34602" marB="346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4137986246"/>
                      </a:ext>
                    </a:extLst>
                  </a:tr>
                  <a:tr h="992716">
                    <a:tc>
                      <a:txBody>
                        <a:bodyPr/>
                        <a:lstStyle/>
                        <a:p>
                          <a:endParaRPr lang="en-US"/>
                        </a:p>
                      </a:txBody>
                      <a:tcPr marL="77982" marR="77982" marT="34602" marB="346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t="-58896" r="-614762" b="-100000"/>
                          </a:stretch>
                        </a:blipFill>
                      </a:tcPr>
                    </a:tc>
                    <a:tc>
                      <a:txBody>
                        <a:bodyPr/>
                        <a:lstStyle/>
                        <a:p>
                          <a:endParaRPr lang="en-US"/>
                        </a:p>
                      </a:txBody>
                      <a:tcPr marL="77982" marR="77982" marT="34602" marB="346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43750" t="-58896" r="-168958" b="-100000"/>
                          </a:stretch>
                        </a:blipFill>
                      </a:tcPr>
                    </a:tc>
                    <a:tc>
                      <a:txBody>
                        <a:bodyPr/>
                        <a:lstStyle/>
                        <a:p>
                          <a:endParaRPr lang="en-US"/>
                        </a:p>
                      </a:txBody>
                      <a:tcPr marL="77982" marR="77982" marT="34602" marB="346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85080" t="-58896" b="-100000"/>
                          </a:stretch>
                        </a:blipFill>
                      </a:tcPr>
                    </a:tc>
                    <a:extLst>
                      <a:ext uri="{0D108BD9-81ED-4DB2-BD59-A6C34878D82A}">
                        <a16:rowId xmlns:a16="http://schemas.microsoft.com/office/drawing/2014/main" val="2376353007"/>
                      </a:ext>
                    </a:extLst>
                  </a:tr>
                  <a:tr h="992716">
                    <a:tc>
                      <a:txBody>
                        <a:bodyPr/>
                        <a:lstStyle/>
                        <a:p>
                          <a:endParaRPr lang="en-US"/>
                        </a:p>
                      </a:txBody>
                      <a:tcPr marL="77982" marR="77982" marT="34602" marB="346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t="-158896" r="-614762"/>
                          </a:stretch>
                        </a:blipFill>
                      </a:tcPr>
                    </a:tc>
                    <a:tc>
                      <a:txBody>
                        <a:bodyPr/>
                        <a:lstStyle/>
                        <a:p>
                          <a:endParaRPr lang="en-US"/>
                        </a:p>
                      </a:txBody>
                      <a:tcPr marL="77982" marR="77982" marT="34602" marB="346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43750" t="-158896" r="-168958"/>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u="none" strike="noStrike" kern="1200" baseline="0" dirty="0">
                              <a:solidFill>
                                <a:srgbClr val="0070C0"/>
                              </a:solidFill>
                              <a:latin typeface="+mn-lt"/>
                              <a:ea typeface="+mn-ea"/>
                              <a:cs typeface="+mn-cs"/>
                            </a:rPr>
                            <a:t>Simplify.</a:t>
                          </a:r>
                        </a:p>
                      </a:txBody>
                      <a:tcPr marL="77982" marR="77982" marT="34602" marB="346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494255200"/>
                      </a:ext>
                    </a:extLst>
                  </a:tr>
                </a:tbl>
              </a:graphicData>
            </a:graphic>
          </p:graphicFrame>
        </mc:Fallback>
      </mc:AlternateContent>
    </p:spTree>
    <p:extLst>
      <p:ext uri="{BB962C8B-B14F-4D97-AF65-F5344CB8AC3E}">
        <p14:creationId xmlns:p14="http://schemas.microsoft.com/office/powerpoint/2010/main" val="22629916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895844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Example 5</a:t>
            </a:r>
          </a:p>
          <a:p>
            <a:r>
              <a:rPr lang="en-IN" sz="2800" b="0" dirty="0">
                <a:solidFill>
                  <a:schemeClr val="tx1"/>
                </a:solidFill>
              </a:rPr>
              <a:t>Intersections with Circles</a:t>
            </a:r>
            <a:endParaRPr lang="en-US" sz="2800" b="0" dirty="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1" y="1551278"/>
            <a:ext cx="11353799" cy="53660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dirty="0"/>
              <a:t>The intersection of these two lines will be the point of tangency.</a:t>
            </a:r>
          </a:p>
        </p:txBody>
      </p:sp>
      <mc:AlternateContent xmlns:mc="http://schemas.openxmlformats.org/markup-compatibility/2006" xmlns:a14="http://schemas.microsoft.com/office/drawing/2010/main">
        <mc:Choice Requires="a14">
          <p:graphicFrame>
            <p:nvGraphicFramePr>
              <p:cNvPr id="2" name="Table 2">
                <a:extLst>
                  <a:ext uri="{FF2B5EF4-FFF2-40B4-BE49-F238E27FC236}">
                    <a16:creationId xmlns:a16="http://schemas.microsoft.com/office/drawing/2014/main" id="{3A9B6F6A-0E9C-4661-A66B-665A4865F55C}"/>
                  </a:ext>
                </a:extLst>
              </p:cNvPr>
              <p:cNvGraphicFramePr>
                <a:graphicFrameLocks noGrp="1"/>
              </p:cNvGraphicFramePr>
              <p:nvPr>
                <p:extLst>
                  <p:ext uri="{D42A27DB-BD31-4B8C-83A1-F6EECF244321}">
                    <p14:modId xmlns:p14="http://schemas.microsoft.com/office/powerpoint/2010/main" val="1518479558"/>
                  </p:ext>
                </p:extLst>
              </p:nvPr>
            </p:nvGraphicFramePr>
            <p:xfrm>
              <a:off x="571500" y="2087880"/>
              <a:ext cx="9418320" cy="3657602"/>
            </p:xfrm>
            <a:graphic>
              <a:graphicData uri="http://schemas.openxmlformats.org/drawingml/2006/table">
                <a:tbl>
                  <a:tblPr firstRow="1" bandRow="1">
                    <a:tableStyleId>{5C22544A-7EE6-4342-B048-85BDC9FD1C3A}</a:tableStyleId>
                  </a:tblPr>
                  <a:tblGrid>
                    <a:gridCol w="2651760">
                      <a:extLst>
                        <a:ext uri="{9D8B030D-6E8A-4147-A177-3AD203B41FA5}">
                          <a16:colId xmlns:a16="http://schemas.microsoft.com/office/drawing/2014/main" val="2125880661"/>
                        </a:ext>
                      </a:extLst>
                    </a:gridCol>
                    <a:gridCol w="2194560">
                      <a:extLst>
                        <a:ext uri="{9D8B030D-6E8A-4147-A177-3AD203B41FA5}">
                          <a16:colId xmlns:a16="http://schemas.microsoft.com/office/drawing/2014/main" val="2984057979"/>
                        </a:ext>
                      </a:extLst>
                    </a:gridCol>
                    <a:gridCol w="4572000">
                      <a:extLst>
                        <a:ext uri="{9D8B030D-6E8A-4147-A177-3AD203B41FA5}">
                          <a16:colId xmlns:a16="http://schemas.microsoft.com/office/drawing/2014/main" val="1326030620"/>
                        </a:ext>
                      </a:extLst>
                    </a:gridCol>
                  </a:tblGrid>
                  <a:tr h="480309">
                    <a:tc>
                      <a:txBody>
                        <a:bodyPr/>
                        <a:lstStyle/>
                        <a:p>
                          <a:pPr marL="0" indent="0" algn="r">
                            <a:tabLst>
                              <a:tab pos="1417638" algn="l"/>
                            </a:tabLst>
                          </a:pPr>
                          <a14:m>
                            <m:oMath xmlns:m="http://schemas.openxmlformats.org/officeDocument/2006/math">
                              <m:r>
                                <a:rPr lang="en-US" sz="2800" b="0" i="1" smtClean="0">
                                  <a:solidFill>
                                    <a:schemeClr val="tx2"/>
                                  </a:solidFill>
                                  <a:latin typeface="Cambria Math" panose="02040503050406030204" pitchFamily="18" charset="0"/>
                                </a:rPr>
                                <m:t>2</m:t>
                              </m:r>
                              <m:r>
                                <a:rPr lang="en-US" sz="2800" b="0" i="1" smtClean="0">
                                  <a:solidFill>
                                    <a:schemeClr val="tx2"/>
                                  </a:solidFill>
                                  <a:latin typeface="Cambria Math" panose="02040503050406030204" pitchFamily="18" charset="0"/>
                                </a:rPr>
                                <m:t>𝑥</m:t>
                              </m:r>
                              <m:r>
                                <a:rPr lang="en-US" sz="2800" b="0" i="1" smtClean="0">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𝑦</m:t>
                              </m:r>
                            </m:oMath>
                          </a14:m>
                          <a:r>
                            <a:rPr lang="en-US" sz="2800" b="0" dirty="0">
                              <a:solidFill>
                                <a:schemeClr val="tx2"/>
                              </a:solidFill>
                            </a:rPr>
                            <a:t> </a:t>
                          </a: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indent="0">
                            <a:tabLst>
                              <a:tab pos="1417638" algn="l"/>
                            </a:tabLst>
                          </a:pPr>
                          <a14:m>
                            <m:oMathPara xmlns:m="http://schemas.openxmlformats.org/officeDocument/2006/math">
                              <m:oMathParaPr>
                                <m:jc m:val="left"/>
                              </m:oMathParaPr>
                              <m:oMath xmlns:m="http://schemas.openxmlformats.org/officeDocument/2006/math">
                                <m:r>
                                  <a:rPr lang="en-US" sz="2800" b="0" i="1" smtClean="0">
                                    <a:solidFill>
                                      <a:schemeClr val="tx2"/>
                                    </a:solidFill>
                                    <a:latin typeface="Cambria Math" panose="02040503050406030204" pitchFamily="18" charset="0"/>
                                  </a:rPr>
                                  <m:t>=2</m:t>
                                </m:r>
                              </m:oMath>
                            </m:oMathPara>
                          </a14:m>
                          <a:endParaRPr lang="en-US" sz="2800" b="0" dirty="0">
                            <a:solidFill>
                              <a:schemeClr val="tx2"/>
                            </a:solidFill>
                          </a:endParaRP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0070C0"/>
                              </a:solidFill>
                              <a:latin typeface="+mn-lt"/>
                              <a:ea typeface="+mn-ea"/>
                              <a:cs typeface="+mn-cs"/>
                            </a:rPr>
                            <a:t>Equation of tangent line</a:t>
                          </a: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4137986246"/>
                      </a:ext>
                    </a:extLst>
                  </a:tr>
                  <a:tr h="939553">
                    <a:tc>
                      <a:txBody>
                        <a:bodyPr/>
                        <a:lstStyle/>
                        <a:p>
                          <a:pPr marL="0" indent="0" algn="r">
                            <a:tabLst>
                              <a:tab pos="92075" algn="l"/>
                              <a:tab pos="487363" algn="l"/>
                            </a:tabLst>
                          </a:pPr>
                          <a14:m>
                            <m:oMath xmlns:m="http://schemas.openxmlformats.org/officeDocument/2006/math">
                              <m:r>
                                <a:rPr lang="en-US" sz="2800" b="0" i="1" smtClean="0">
                                  <a:solidFill>
                                    <a:schemeClr val="tx2"/>
                                  </a:solidFill>
                                  <a:latin typeface="Cambria Math" panose="02040503050406030204" pitchFamily="18" charset="0"/>
                                </a:rPr>
                                <m:t>2</m:t>
                              </m:r>
                              <m:r>
                                <a:rPr lang="en-US" sz="2800" b="0" i="1" smtClean="0">
                                  <a:solidFill>
                                    <a:schemeClr val="tx2"/>
                                  </a:solidFill>
                                  <a:latin typeface="Cambria Math" panose="02040503050406030204" pitchFamily="18" charset="0"/>
                                </a:rPr>
                                <m:t>𝑥</m:t>
                              </m:r>
                              <m:r>
                                <a:rPr lang="en-US" sz="2800" b="0" i="1" smtClean="0">
                                  <a:solidFill>
                                    <a:schemeClr val="tx2"/>
                                  </a:solidFill>
                                  <a:latin typeface="Cambria Math" panose="02040503050406030204" pitchFamily="18" charset="0"/>
                                </a:rPr>
                                <m:t>−</m:t>
                              </m:r>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m:t>
                                  </m:r>
                                  <m:f>
                                    <m:fPr>
                                      <m:ctrlPr>
                                        <a:rPr lang="en-US" sz="2800" b="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1</m:t>
                                      </m:r>
                                    </m:num>
                                    <m:den>
                                      <m:r>
                                        <a:rPr lang="en-US" sz="2800" b="0" i="1" smtClean="0">
                                          <a:solidFill>
                                            <a:schemeClr val="tx2"/>
                                          </a:solidFill>
                                          <a:latin typeface="Cambria Math" panose="02040503050406030204" pitchFamily="18" charset="0"/>
                                        </a:rPr>
                                        <m:t>2</m:t>
                                      </m:r>
                                    </m:den>
                                  </m:f>
                                  <m:r>
                                    <a:rPr lang="en-US" sz="2800" b="0" i="1" smtClean="0">
                                      <a:solidFill>
                                        <a:schemeClr val="tx2"/>
                                      </a:solidFill>
                                      <a:latin typeface="Cambria Math" panose="02040503050406030204" pitchFamily="18" charset="0"/>
                                    </a:rPr>
                                    <m:t>𝑥</m:t>
                                  </m:r>
                                  <m:r>
                                    <a:rPr lang="en-US" sz="2800" b="0" i="1" smtClean="0">
                                      <a:solidFill>
                                        <a:schemeClr val="tx2"/>
                                      </a:solidFill>
                                      <a:latin typeface="Cambria Math" panose="02040503050406030204" pitchFamily="18" charset="0"/>
                                    </a:rPr>
                                    <m:t>+</m:t>
                                  </m:r>
                                  <m:f>
                                    <m:fPr>
                                      <m:ctrlPr>
                                        <a:rPr lang="en-US" sz="2800" b="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1</m:t>
                                      </m:r>
                                    </m:num>
                                    <m:den>
                                      <m:r>
                                        <a:rPr lang="en-US" sz="2800" b="0" i="1" smtClean="0">
                                          <a:solidFill>
                                            <a:schemeClr val="tx2"/>
                                          </a:solidFill>
                                          <a:latin typeface="Cambria Math" panose="02040503050406030204" pitchFamily="18" charset="0"/>
                                        </a:rPr>
                                        <m:t>2</m:t>
                                      </m:r>
                                    </m:den>
                                  </m:f>
                                </m:e>
                              </m:d>
                            </m:oMath>
                          </a14:m>
                          <a:r>
                            <a:rPr lang="en-US" sz="2800" b="0" dirty="0">
                              <a:solidFill>
                                <a:schemeClr val="tx2"/>
                              </a:solidFill>
                            </a:rPr>
                            <a:t> </a:t>
                          </a: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indent="0">
                            <a:tabLst>
                              <a:tab pos="92075" algn="l"/>
                              <a:tab pos="487363" algn="l"/>
                            </a:tabLst>
                          </a:pPr>
                          <a14:m>
                            <m:oMathPara xmlns:m="http://schemas.openxmlformats.org/officeDocument/2006/math">
                              <m:oMathParaPr>
                                <m:jc m:val="left"/>
                              </m:oMathParaPr>
                              <m:oMath xmlns:m="http://schemas.openxmlformats.org/officeDocument/2006/math">
                                <m:r>
                                  <a:rPr lang="en-US" sz="2800" b="0" i="1" smtClean="0">
                                    <a:solidFill>
                                      <a:schemeClr val="tx2"/>
                                    </a:solidFill>
                                    <a:latin typeface="Cambria Math" panose="02040503050406030204" pitchFamily="18" charset="0"/>
                                  </a:rPr>
                                  <m:t>=2</m:t>
                                </m:r>
                              </m:oMath>
                            </m:oMathPara>
                          </a14:m>
                          <a:endParaRPr lang="en-US" sz="2800" b="0" dirty="0">
                            <a:solidFill>
                              <a:schemeClr val="tx2"/>
                            </a:solidFill>
                          </a:endParaRP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0070C0"/>
                              </a:solidFill>
                              <a:latin typeface="+mn-lt"/>
                              <a:ea typeface="+mn-ea"/>
                              <a:cs typeface="+mn-cs"/>
                            </a:rPr>
                            <a:t>Substitute.</a:t>
                          </a: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376353007"/>
                      </a:ext>
                    </a:extLst>
                  </a:tr>
                  <a:tr h="796813">
                    <a:tc>
                      <a:txBody>
                        <a:bodyPr/>
                        <a:lstStyle/>
                        <a:p>
                          <a:pPr marL="0" indent="0" algn="r">
                            <a:tabLst>
                              <a:tab pos="92075" algn="l"/>
                            </a:tabLst>
                          </a:pPr>
                          <a14:m>
                            <m:oMath xmlns:m="http://schemas.openxmlformats.org/officeDocument/2006/math">
                              <m:f>
                                <m:fPr>
                                  <m:ctrlPr>
                                    <a:rPr lang="en-US" sz="2800" b="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5</m:t>
                                  </m:r>
                                </m:num>
                                <m:den>
                                  <m:r>
                                    <a:rPr lang="en-US" sz="2800" b="0" i="1" smtClean="0">
                                      <a:solidFill>
                                        <a:schemeClr val="tx2"/>
                                      </a:solidFill>
                                      <a:latin typeface="Cambria Math" panose="02040503050406030204" pitchFamily="18" charset="0"/>
                                    </a:rPr>
                                    <m:t>2</m:t>
                                  </m:r>
                                </m:den>
                              </m:f>
                              <m:r>
                                <a:rPr lang="en-US" sz="2800" b="0" i="1" smtClean="0">
                                  <a:solidFill>
                                    <a:schemeClr val="tx2"/>
                                  </a:solidFill>
                                  <a:latin typeface="Cambria Math" panose="02040503050406030204" pitchFamily="18" charset="0"/>
                                </a:rPr>
                                <m:t>𝑥</m:t>
                              </m:r>
                              <m:r>
                                <a:rPr lang="en-US" sz="2800" b="0" i="1" smtClean="0">
                                  <a:solidFill>
                                    <a:schemeClr val="tx2"/>
                                  </a:solidFill>
                                  <a:latin typeface="Cambria Math" panose="02040503050406030204" pitchFamily="18" charset="0"/>
                                </a:rPr>
                                <m:t>+</m:t>
                              </m:r>
                              <m:f>
                                <m:fPr>
                                  <m:ctrlPr>
                                    <a:rPr lang="en-US" sz="2800" b="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1</m:t>
                                  </m:r>
                                </m:num>
                                <m:den>
                                  <m:r>
                                    <a:rPr lang="en-US" sz="2800" b="0" i="1" smtClean="0">
                                      <a:solidFill>
                                        <a:schemeClr val="tx2"/>
                                      </a:solidFill>
                                      <a:latin typeface="Cambria Math" panose="02040503050406030204" pitchFamily="18" charset="0"/>
                                    </a:rPr>
                                    <m:t>2</m:t>
                                  </m:r>
                                </m:den>
                              </m:f>
                            </m:oMath>
                          </a14:m>
                          <a:r>
                            <a:rPr lang="en-US" sz="2800" b="0" dirty="0">
                              <a:solidFill>
                                <a:schemeClr val="tx2"/>
                              </a:solidFill>
                            </a:rPr>
                            <a:t> </a:t>
                          </a: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indent="0">
                            <a:tabLst>
                              <a:tab pos="92075" algn="l"/>
                            </a:tabLst>
                          </a:pPr>
                          <a14:m>
                            <m:oMathPara xmlns:m="http://schemas.openxmlformats.org/officeDocument/2006/math">
                              <m:oMathParaPr>
                                <m:jc m:val="left"/>
                              </m:oMathParaPr>
                              <m:oMath xmlns:m="http://schemas.openxmlformats.org/officeDocument/2006/math">
                                <m:r>
                                  <a:rPr lang="en-US" sz="2800" b="0" i="1" smtClean="0">
                                    <a:solidFill>
                                      <a:schemeClr val="tx2"/>
                                    </a:solidFill>
                                    <a:latin typeface="Cambria Math" panose="02040503050406030204" pitchFamily="18" charset="0"/>
                                  </a:rPr>
                                  <m:t>=2</m:t>
                                </m:r>
                              </m:oMath>
                            </m:oMathPara>
                          </a14:m>
                          <a:endParaRPr lang="en-US" sz="2800" b="0" dirty="0">
                            <a:solidFill>
                              <a:schemeClr val="tx2"/>
                            </a:solidFill>
                          </a:endParaRP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0070C0"/>
                              </a:solidFill>
                              <a:latin typeface="+mn-lt"/>
                              <a:ea typeface="+mn-ea"/>
                              <a:cs typeface="+mn-cs"/>
                            </a:rPr>
                            <a:t>Simplify.</a:t>
                          </a: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494255200"/>
                      </a:ext>
                    </a:extLst>
                  </a:tr>
                  <a:tr h="480309">
                    <a:tc>
                      <a:txBody>
                        <a:bodyPr/>
                        <a:lstStyle/>
                        <a:p>
                          <a:pPr marL="0" indent="0" algn="r"/>
                          <a14:m>
                            <m:oMath xmlns:m="http://schemas.openxmlformats.org/officeDocument/2006/math">
                              <m:r>
                                <a:rPr lang="en-US" sz="2800" b="0" i="1" smtClean="0">
                                  <a:solidFill>
                                    <a:schemeClr val="tx2"/>
                                  </a:solidFill>
                                  <a:latin typeface="Cambria Math" panose="02040503050406030204" pitchFamily="18" charset="0"/>
                                </a:rPr>
                                <m:t>𝑥</m:t>
                              </m:r>
                            </m:oMath>
                          </a14:m>
                          <a:r>
                            <a:rPr lang="en-US" sz="2800" b="0" dirty="0">
                              <a:solidFill>
                                <a:schemeClr val="tx2"/>
                              </a:solidFill>
                            </a:rPr>
                            <a:t> </a:t>
                          </a: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indent="0"/>
                          <a14:m>
                            <m:oMathPara xmlns:m="http://schemas.openxmlformats.org/officeDocument/2006/math">
                              <m:oMathParaPr>
                                <m:jc m:val="left"/>
                              </m:oMathParaPr>
                              <m:oMath xmlns:m="http://schemas.openxmlformats.org/officeDocument/2006/math">
                                <m:r>
                                  <a:rPr lang="en-US" sz="2800" b="0" i="1" smtClean="0">
                                    <a:solidFill>
                                      <a:schemeClr val="tx2"/>
                                    </a:solidFill>
                                    <a:latin typeface="Cambria Math" panose="02040503050406030204" pitchFamily="18" charset="0"/>
                                  </a:rPr>
                                  <m:t>=1</m:t>
                                </m:r>
                              </m:oMath>
                            </m:oMathPara>
                          </a14:m>
                          <a:endParaRPr lang="en-US" sz="2800" b="0" dirty="0">
                            <a:solidFill>
                              <a:schemeClr val="tx2"/>
                            </a:solidFill>
                          </a:endParaRP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0070C0"/>
                              </a:solidFill>
                              <a:latin typeface="+mn-lt"/>
                              <a:ea typeface="+mn-ea"/>
                              <a:cs typeface="+mn-cs"/>
                            </a:rPr>
                            <a:t>Solve.</a:t>
                          </a: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130116081"/>
                      </a:ext>
                    </a:extLst>
                  </a:tr>
                  <a:tr h="48030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800" b="0" i="1" smtClean="0">
                                  <a:solidFill>
                                    <a:schemeClr val="tx2"/>
                                  </a:solidFill>
                                  <a:latin typeface="Cambria Math" panose="02040503050406030204" pitchFamily="18" charset="0"/>
                                </a:rPr>
                                <m:t>2</m:t>
                              </m:r>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1</m:t>
                                  </m:r>
                                </m:e>
                              </m:d>
                              <m:r>
                                <a:rPr lang="en-US" sz="2800" b="0" i="1" smtClean="0">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𝑦</m:t>
                              </m:r>
                            </m:oMath>
                          </a14:m>
                          <a:r>
                            <a:rPr lang="en-US" sz="2800" b="0" dirty="0">
                              <a:solidFill>
                                <a:schemeClr val="tx2"/>
                              </a:solidFill>
                            </a:rPr>
                            <a:t> </a:t>
                          </a: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800" b="0" i="1" smtClean="0">
                                    <a:solidFill>
                                      <a:schemeClr val="tx2"/>
                                    </a:solidFill>
                                    <a:latin typeface="Cambria Math" panose="02040503050406030204" pitchFamily="18" charset="0"/>
                                  </a:rPr>
                                  <m:t>=2</m:t>
                                </m:r>
                              </m:oMath>
                            </m:oMathPara>
                          </a14:m>
                          <a:endParaRPr lang="en-US" sz="2800" b="1" dirty="0">
                            <a:solidFill>
                              <a:schemeClr val="tx2"/>
                            </a:solidFill>
                          </a:endParaRP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800" b="0" i="0" u="none" strike="noStrike" kern="1200" baseline="0" dirty="0">
                              <a:solidFill>
                                <a:srgbClr val="0070C0"/>
                              </a:solidFill>
                              <a:latin typeface="+mn-lt"/>
                              <a:ea typeface="+mn-ea"/>
                              <a:cs typeface="+mn-cs"/>
                            </a:rPr>
                            <a:t>Substitute to solve for </a:t>
                          </a:r>
                          <a:r>
                            <a:rPr lang="en-IN" sz="2800" b="0" i="1" u="none" strike="noStrike" kern="1200" baseline="0" dirty="0">
                              <a:solidFill>
                                <a:srgbClr val="0070C0"/>
                              </a:solidFill>
                              <a:latin typeface="+mn-lt"/>
                              <a:ea typeface="+mn-ea"/>
                              <a:cs typeface="+mn-cs"/>
                            </a:rPr>
                            <a:t>y</a:t>
                          </a:r>
                          <a:r>
                            <a:rPr lang="en-IN" sz="2800" b="0" i="0" u="none" strike="noStrike" kern="1200" baseline="0" dirty="0">
                              <a:solidFill>
                                <a:srgbClr val="0070C0"/>
                              </a:solidFill>
                              <a:latin typeface="+mn-lt"/>
                              <a:ea typeface="+mn-ea"/>
                              <a:cs typeface="+mn-cs"/>
                            </a:rPr>
                            <a:t>.</a:t>
                          </a: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877775507"/>
                      </a:ext>
                    </a:extLst>
                  </a:tr>
                  <a:tr h="48030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800" b="0" i="1" smtClean="0">
                                  <a:solidFill>
                                    <a:schemeClr val="tx2"/>
                                  </a:solidFill>
                                  <a:latin typeface="Cambria Math" panose="02040503050406030204" pitchFamily="18" charset="0"/>
                                </a:rPr>
                                <m:t>𝑦</m:t>
                              </m:r>
                            </m:oMath>
                          </a14:m>
                          <a:r>
                            <a:rPr lang="en-US" sz="2800" b="0" dirty="0">
                              <a:solidFill>
                                <a:schemeClr val="tx2"/>
                              </a:solidFill>
                            </a:rPr>
                            <a:t> </a:t>
                          </a: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800" b="0" i="1" smtClean="0">
                                    <a:solidFill>
                                      <a:schemeClr val="tx2"/>
                                    </a:solidFill>
                                    <a:latin typeface="Cambria Math" panose="02040503050406030204" pitchFamily="18" charset="0"/>
                                  </a:rPr>
                                  <m:t>=0</m:t>
                                </m:r>
                              </m:oMath>
                            </m:oMathPara>
                          </a14:m>
                          <a:endParaRPr lang="en-US" sz="2800" b="0" dirty="0">
                            <a:solidFill>
                              <a:schemeClr val="tx2"/>
                            </a:solidFill>
                          </a:endParaRP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0070C0"/>
                              </a:solidFill>
                              <a:latin typeface="+mn-lt"/>
                              <a:ea typeface="+mn-ea"/>
                              <a:cs typeface="+mn-cs"/>
                            </a:rPr>
                            <a:t>Simplify.</a:t>
                          </a: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921856657"/>
                      </a:ext>
                    </a:extLst>
                  </a:tr>
                </a:tbl>
              </a:graphicData>
            </a:graphic>
          </p:graphicFrame>
        </mc:Choice>
        <mc:Fallback xmlns="">
          <p:graphicFrame>
            <p:nvGraphicFramePr>
              <p:cNvPr id="2" name="Table 2">
                <a:extLst>
                  <a:ext uri="{FF2B5EF4-FFF2-40B4-BE49-F238E27FC236}">
                    <a16:creationId xmlns:a16="http://schemas.microsoft.com/office/drawing/2014/main" id="{3A9B6F6A-0E9C-4661-A66B-665A4865F55C}"/>
                  </a:ext>
                </a:extLst>
              </p:cNvPr>
              <p:cNvGraphicFramePr>
                <a:graphicFrameLocks noGrp="1"/>
              </p:cNvGraphicFramePr>
              <p:nvPr>
                <p:extLst>
                  <p:ext uri="{D42A27DB-BD31-4B8C-83A1-F6EECF244321}">
                    <p14:modId xmlns:p14="http://schemas.microsoft.com/office/powerpoint/2010/main" val="1518479558"/>
                  </p:ext>
                </p:extLst>
              </p:nvPr>
            </p:nvGraphicFramePr>
            <p:xfrm>
              <a:off x="571500" y="2087880"/>
              <a:ext cx="9418320" cy="3657602"/>
            </p:xfrm>
            <a:graphic>
              <a:graphicData uri="http://schemas.openxmlformats.org/drawingml/2006/table">
                <a:tbl>
                  <a:tblPr firstRow="1" bandRow="1">
                    <a:tableStyleId>{5C22544A-7EE6-4342-B048-85BDC9FD1C3A}</a:tableStyleId>
                  </a:tblPr>
                  <a:tblGrid>
                    <a:gridCol w="2651760">
                      <a:extLst>
                        <a:ext uri="{9D8B030D-6E8A-4147-A177-3AD203B41FA5}">
                          <a16:colId xmlns:a16="http://schemas.microsoft.com/office/drawing/2014/main" val="2125880661"/>
                        </a:ext>
                      </a:extLst>
                    </a:gridCol>
                    <a:gridCol w="2194560">
                      <a:extLst>
                        <a:ext uri="{9D8B030D-6E8A-4147-A177-3AD203B41FA5}">
                          <a16:colId xmlns:a16="http://schemas.microsoft.com/office/drawing/2014/main" val="2984057979"/>
                        </a:ext>
                      </a:extLst>
                    </a:gridCol>
                    <a:gridCol w="4572000">
                      <a:extLst>
                        <a:ext uri="{9D8B030D-6E8A-4147-A177-3AD203B41FA5}">
                          <a16:colId xmlns:a16="http://schemas.microsoft.com/office/drawing/2014/main" val="1326030620"/>
                        </a:ext>
                      </a:extLst>
                    </a:gridCol>
                  </a:tblGrid>
                  <a:tr h="480309">
                    <a:tc>
                      <a:txBody>
                        <a:bodyPr/>
                        <a:lstStyle/>
                        <a:p>
                          <a:endParaRPr lang="en-US"/>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t="-16456" r="-255402" b="-700000"/>
                          </a:stretch>
                        </a:blipFill>
                      </a:tcPr>
                    </a:tc>
                    <a:tc>
                      <a:txBody>
                        <a:bodyPr/>
                        <a:lstStyle/>
                        <a:p>
                          <a:endParaRPr lang="en-US"/>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120499" t="-16456" r="-207756" b="-700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0070C0"/>
                              </a:solidFill>
                              <a:latin typeface="+mn-lt"/>
                              <a:ea typeface="+mn-ea"/>
                              <a:cs typeface="+mn-cs"/>
                            </a:rPr>
                            <a:t>Equation of tangent line</a:t>
                          </a: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4137986246"/>
                      </a:ext>
                    </a:extLst>
                  </a:tr>
                  <a:tr h="939553">
                    <a:tc>
                      <a:txBody>
                        <a:bodyPr/>
                        <a:lstStyle/>
                        <a:p>
                          <a:endParaRPr lang="en-US"/>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t="-59740" r="-255402" b="-259091"/>
                          </a:stretch>
                        </a:blipFill>
                      </a:tcPr>
                    </a:tc>
                    <a:tc>
                      <a:txBody>
                        <a:bodyPr/>
                        <a:lstStyle/>
                        <a:p>
                          <a:endParaRPr lang="en-US"/>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120499" t="-59740" r="-207756" b="-259091"/>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0070C0"/>
                              </a:solidFill>
                              <a:latin typeface="+mn-lt"/>
                              <a:ea typeface="+mn-ea"/>
                              <a:cs typeface="+mn-cs"/>
                            </a:rPr>
                            <a:t>Substitute.</a:t>
                          </a: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376353007"/>
                      </a:ext>
                    </a:extLst>
                  </a:tr>
                  <a:tr h="796813">
                    <a:tc>
                      <a:txBody>
                        <a:bodyPr/>
                        <a:lstStyle/>
                        <a:p>
                          <a:endParaRPr lang="en-US"/>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t="-187786" r="-255402" b="-204580"/>
                          </a:stretch>
                        </a:blipFill>
                      </a:tcPr>
                    </a:tc>
                    <a:tc>
                      <a:txBody>
                        <a:bodyPr/>
                        <a:lstStyle/>
                        <a:p>
                          <a:endParaRPr lang="en-US"/>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120499" t="-187786" r="-207756" b="-20458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0070C0"/>
                              </a:solidFill>
                              <a:latin typeface="+mn-lt"/>
                              <a:ea typeface="+mn-ea"/>
                              <a:cs typeface="+mn-cs"/>
                            </a:rPr>
                            <a:t>Simplify.</a:t>
                          </a: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494255200"/>
                      </a:ext>
                    </a:extLst>
                  </a:tr>
                  <a:tr h="480309">
                    <a:tc>
                      <a:txBody>
                        <a:bodyPr/>
                        <a:lstStyle/>
                        <a:p>
                          <a:endParaRPr lang="en-US"/>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t="-477215" r="-255402" b="-239241"/>
                          </a:stretch>
                        </a:blipFill>
                      </a:tcPr>
                    </a:tc>
                    <a:tc>
                      <a:txBody>
                        <a:bodyPr/>
                        <a:lstStyle/>
                        <a:p>
                          <a:endParaRPr lang="en-US"/>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120499" t="-477215" r="-207756" b="-239241"/>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0070C0"/>
                              </a:solidFill>
                              <a:latin typeface="+mn-lt"/>
                              <a:ea typeface="+mn-ea"/>
                              <a:cs typeface="+mn-cs"/>
                            </a:rPr>
                            <a:t>Solve.</a:t>
                          </a: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130116081"/>
                      </a:ext>
                    </a:extLst>
                  </a:tr>
                  <a:tr h="480309">
                    <a:tc>
                      <a:txBody>
                        <a:bodyPr/>
                        <a:lstStyle/>
                        <a:p>
                          <a:endParaRPr lang="en-US"/>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t="-577215" r="-255402" b="-139241"/>
                          </a:stretch>
                        </a:blipFill>
                      </a:tcPr>
                    </a:tc>
                    <a:tc>
                      <a:txBody>
                        <a:bodyPr/>
                        <a:lstStyle/>
                        <a:p>
                          <a:endParaRPr lang="en-US"/>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120499" t="-577215" r="-207756" b="-139241"/>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800" b="0" i="0" u="none" strike="noStrike" kern="1200" baseline="0" dirty="0">
                              <a:solidFill>
                                <a:srgbClr val="0070C0"/>
                              </a:solidFill>
                              <a:latin typeface="+mn-lt"/>
                              <a:ea typeface="+mn-ea"/>
                              <a:cs typeface="+mn-cs"/>
                            </a:rPr>
                            <a:t>Substitute to solve for </a:t>
                          </a:r>
                          <a:r>
                            <a:rPr lang="en-IN" sz="2800" b="0" i="1" u="none" strike="noStrike" kern="1200" baseline="0" dirty="0">
                              <a:solidFill>
                                <a:srgbClr val="0070C0"/>
                              </a:solidFill>
                              <a:latin typeface="+mn-lt"/>
                              <a:ea typeface="+mn-ea"/>
                              <a:cs typeface="+mn-cs"/>
                            </a:rPr>
                            <a:t>y</a:t>
                          </a:r>
                          <a:r>
                            <a:rPr lang="en-IN" sz="2800" b="0" i="0" u="none" strike="noStrike" kern="1200" baseline="0" dirty="0">
                              <a:solidFill>
                                <a:srgbClr val="0070C0"/>
                              </a:solidFill>
                              <a:latin typeface="+mn-lt"/>
                              <a:ea typeface="+mn-ea"/>
                              <a:cs typeface="+mn-cs"/>
                            </a:rPr>
                            <a:t>.</a:t>
                          </a: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877775507"/>
                      </a:ext>
                    </a:extLst>
                  </a:tr>
                  <a:tr h="480309">
                    <a:tc>
                      <a:txBody>
                        <a:bodyPr/>
                        <a:lstStyle/>
                        <a:p>
                          <a:endParaRPr lang="en-US"/>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t="-677215" r="-255402" b="-39241"/>
                          </a:stretch>
                        </a:blipFill>
                      </a:tcPr>
                    </a:tc>
                    <a:tc>
                      <a:txBody>
                        <a:bodyPr/>
                        <a:lstStyle/>
                        <a:p>
                          <a:endParaRPr lang="en-US"/>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120499" t="-677215" r="-207756" b="-39241"/>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0070C0"/>
                              </a:solidFill>
                              <a:latin typeface="+mn-lt"/>
                              <a:ea typeface="+mn-ea"/>
                              <a:cs typeface="+mn-cs"/>
                            </a:rPr>
                            <a:t>Simplify.</a:t>
                          </a: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921856657"/>
                      </a:ext>
                    </a:extLst>
                  </a:tr>
                </a:tbl>
              </a:graphicData>
            </a:graphic>
          </p:graphicFrame>
        </mc:Fallback>
      </mc:AlternateContent>
      <p:sp>
        <p:nvSpPr>
          <p:cNvPr id="3" name="TextBox 2">
            <a:extLst>
              <a:ext uri="{FF2B5EF4-FFF2-40B4-BE49-F238E27FC236}">
                <a16:creationId xmlns:a16="http://schemas.microsoft.com/office/drawing/2014/main" id="{98EA741F-CB21-4DC5-8030-274DF2B4048F}"/>
              </a:ext>
            </a:extLst>
          </p:cNvPr>
          <p:cNvSpPr txBox="1"/>
          <p:nvPr/>
        </p:nvSpPr>
        <p:spPr>
          <a:xfrm>
            <a:off x="571500" y="5821680"/>
            <a:ext cx="8435340" cy="523220"/>
          </a:xfrm>
          <a:prstGeom prst="rect">
            <a:avLst/>
          </a:prstGeom>
          <a:noFill/>
        </p:spPr>
        <p:txBody>
          <a:bodyPr wrap="square" rtlCol="0">
            <a:spAutoFit/>
          </a:bodyPr>
          <a:lstStyle/>
          <a:p>
            <a:r>
              <a:rPr lang="en-IN" sz="2800" dirty="0">
                <a:solidFill>
                  <a:schemeClr val="tx2"/>
                </a:solidFill>
              </a:rPr>
              <a:t>The point of tangency is at (1,0).</a:t>
            </a:r>
          </a:p>
        </p:txBody>
      </p:sp>
    </p:spTree>
    <p:extLst>
      <p:ext uri="{BB962C8B-B14F-4D97-AF65-F5344CB8AC3E}">
        <p14:creationId xmlns:p14="http://schemas.microsoft.com/office/powerpoint/2010/main" val="13636572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895844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Example 5</a:t>
            </a:r>
          </a:p>
          <a:p>
            <a:r>
              <a:rPr lang="en-IN" sz="2800" b="0" dirty="0">
                <a:solidFill>
                  <a:schemeClr val="tx1"/>
                </a:solidFill>
              </a:rPr>
              <a:t>Intersections with Circles</a:t>
            </a:r>
            <a:endParaRPr lang="en-US" sz="2800" b="0" dirty="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1" y="1551277"/>
            <a:ext cx="9144000" cy="447413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24000" indent="-1524000"/>
            <a:r>
              <a:rPr lang="en-IN" sz="2800" b="1" dirty="0">
                <a:solidFill>
                  <a:schemeClr val="tx1"/>
                </a:solidFill>
              </a:rPr>
              <a:t>Step 2</a:t>
            </a:r>
            <a:r>
              <a:rPr lang="en-US" sz="2800" b="1" dirty="0">
                <a:solidFill>
                  <a:schemeClr val="tx1"/>
                </a:solidFill>
              </a:rPr>
              <a:t> </a:t>
            </a:r>
            <a:r>
              <a:rPr lang="en-IN" sz="2800" b="1" dirty="0">
                <a:solidFill>
                  <a:schemeClr val="tx1"/>
                </a:solidFill>
              </a:rPr>
              <a:t> Find the point of tangency for a second tangent line that is parallel to the given line.</a:t>
            </a:r>
          </a:p>
          <a:p>
            <a:r>
              <a:rPr lang="en-IN" sz="2800" dirty="0"/>
              <a:t>If the second tangent line is parallel to the given line, the point of tangency will be at the opposite end of the diameter that has one endpoint at the original point of tangency. Because the </a:t>
            </a:r>
            <a:r>
              <a:rPr lang="en-IN" sz="2800" dirty="0" err="1"/>
              <a:t>center</a:t>
            </a:r>
            <a:r>
              <a:rPr lang="en-IN" sz="2800" dirty="0"/>
              <a:t> of the circle is the midpoint of any diameter, use the Midpoint Formula to find the missing endpoint.</a:t>
            </a:r>
          </a:p>
        </p:txBody>
      </p:sp>
    </p:spTree>
    <p:extLst>
      <p:ext uri="{BB962C8B-B14F-4D97-AF65-F5344CB8AC3E}">
        <p14:creationId xmlns:p14="http://schemas.microsoft.com/office/powerpoint/2010/main" val="3764673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021583"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Warm Up</a:t>
            </a:r>
            <a:endParaRPr lang="en-US" sz="2800" b="0" dirty="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198" y="1274186"/>
            <a:ext cx="10805161" cy="436461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Use the Distance Formula to determine whether each point is within 5 units of (10, 8). Answer </a:t>
            </a:r>
            <a:r>
              <a:rPr lang="en-IN" sz="2800" b="1" i="1" dirty="0">
                <a:solidFill>
                  <a:schemeClr val="tx1"/>
                </a:solidFill>
              </a:rPr>
              <a:t>within</a:t>
            </a:r>
            <a:r>
              <a:rPr lang="en-IN" sz="2800" b="1" dirty="0">
                <a:solidFill>
                  <a:schemeClr val="tx1"/>
                </a:solidFill>
              </a:rPr>
              <a:t>, </a:t>
            </a:r>
            <a:r>
              <a:rPr lang="en-IN" sz="2800" b="1" i="1" dirty="0">
                <a:solidFill>
                  <a:schemeClr val="tx1"/>
                </a:solidFill>
              </a:rPr>
              <a:t>not within</a:t>
            </a:r>
            <a:r>
              <a:rPr lang="en-IN" sz="2800" b="1" dirty="0">
                <a:solidFill>
                  <a:schemeClr val="tx1"/>
                </a:solidFill>
              </a:rPr>
              <a:t>, or </a:t>
            </a:r>
            <a:r>
              <a:rPr lang="en-IN" sz="2800" b="1" i="1" dirty="0">
                <a:solidFill>
                  <a:schemeClr val="tx1"/>
                </a:solidFill>
              </a:rPr>
              <a:t>exactly 5 units away</a:t>
            </a:r>
            <a:r>
              <a:rPr lang="en-IN" sz="2800" b="1" dirty="0">
                <a:solidFill>
                  <a:schemeClr val="tx1"/>
                </a:solidFill>
              </a:rPr>
              <a:t>.</a:t>
            </a:r>
            <a:endParaRPr lang="en-IN" sz="2800" dirty="0">
              <a:solidFill>
                <a:schemeClr val="tx1"/>
              </a:solidFill>
            </a:endParaRPr>
          </a:p>
          <a:p>
            <a:r>
              <a:rPr lang="en-IN" sz="2800" b="1" dirty="0">
                <a:solidFill>
                  <a:schemeClr val="tx1"/>
                </a:solidFill>
                <a:latin typeface="Proxima Nova"/>
              </a:rPr>
              <a:t>1. </a:t>
            </a:r>
            <a:r>
              <a:rPr lang="en-IN" sz="2800" dirty="0"/>
              <a:t>(10, 14)	</a:t>
            </a:r>
            <a:r>
              <a:rPr lang="en-IN" sz="2800" b="1" dirty="0">
                <a:solidFill>
                  <a:srgbClr val="FF0000"/>
                </a:solidFill>
                <a:latin typeface="Proxima Nova"/>
              </a:rPr>
              <a:t>not within</a:t>
            </a:r>
            <a:endParaRPr lang="en-IN" sz="2800" dirty="0"/>
          </a:p>
          <a:p>
            <a:r>
              <a:rPr lang="en-US" sz="2800" b="1" dirty="0">
                <a:solidFill>
                  <a:schemeClr val="tx1"/>
                </a:solidFill>
                <a:latin typeface="Proxima Nova"/>
              </a:rPr>
              <a:t>2. </a:t>
            </a:r>
            <a:r>
              <a:rPr lang="en-US" sz="2800" dirty="0"/>
              <a:t>(8, 12)	</a:t>
            </a:r>
            <a:r>
              <a:rPr lang="en-IN" sz="2800" b="1" dirty="0">
                <a:solidFill>
                  <a:srgbClr val="FF0000"/>
                </a:solidFill>
                <a:latin typeface="Proxima Nova"/>
              </a:rPr>
              <a:t>within</a:t>
            </a:r>
            <a:endParaRPr lang="en-US" sz="2800" dirty="0"/>
          </a:p>
          <a:p>
            <a:r>
              <a:rPr lang="en-IN" sz="2800" b="1" dirty="0">
                <a:solidFill>
                  <a:schemeClr val="tx1"/>
                </a:solidFill>
                <a:latin typeface="Proxima Nova"/>
              </a:rPr>
              <a:t>3. </a:t>
            </a:r>
            <a:r>
              <a:rPr lang="en-IN" sz="2800" dirty="0"/>
              <a:t>(13, 12)	</a:t>
            </a:r>
            <a:r>
              <a:rPr lang="en-IN" sz="2800" b="1" dirty="0">
                <a:solidFill>
                  <a:srgbClr val="FF0000"/>
                </a:solidFill>
                <a:latin typeface="Proxima Nova"/>
              </a:rPr>
              <a:t>exactly 5 units away</a:t>
            </a:r>
            <a:endParaRPr lang="en-IN" sz="2800" dirty="0"/>
          </a:p>
          <a:p>
            <a:r>
              <a:rPr lang="en-IN" sz="2800" b="1" dirty="0">
                <a:solidFill>
                  <a:schemeClr val="tx1"/>
                </a:solidFill>
                <a:latin typeface="Proxima Nova"/>
              </a:rPr>
              <a:t>4. </a:t>
            </a:r>
            <a:r>
              <a:rPr lang="en-IN" sz="2800" dirty="0"/>
              <a:t>(7, 3)	</a:t>
            </a:r>
            <a:r>
              <a:rPr lang="en-IN" sz="2800" b="1" dirty="0">
                <a:solidFill>
                  <a:srgbClr val="FF0000"/>
                </a:solidFill>
                <a:latin typeface="Proxima Nova"/>
              </a:rPr>
              <a:t>not within</a:t>
            </a:r>
            <a:endParaRPr lang="en-IN" sz="2800" dirty="0"/>
          </a:p>
          <a:p>
            <a:r>
              <a:rPr lang="en-US" sz="2800" b="1" dirty="0">
                <a:solidFill>
                  <a:schemeClr val="tx1"/>
                </a:solidFill>
                <a:latin typeface="Proxima Nova"/>
              </a:rPr>
              <a:t>5. </a:t>
            </a:r>
            <a:r>
              <a:rPr lang="en-US" sz="2800" dirty="0"/>
              <a:t>(8, 4)	</a:t>
            </a:r>
            <a:r>
              <a:rPr lang="en-IN" sz="2800" b="1" dirty="0">
                <a:solidFill>
                  <a:srgbClr val="FF0000"/>
                </a:solidFill>
                <a:latin typeface="Proxima Nova"/>
              </a:rPr>
              <a:t>within</a:t>
            </a:r>
            <a:endParaRPr lang="en-US" sz="2800" dirty="0"/>
          </a:p>
        </p:txBody>
      </p:sp>
    </p:spTree>
    <p:extLst>
      <p:ext uri="{BB962C8B-B14F-4D97-AF65-F5344CB8AC3E}">
        <p14:creationId xmlns:p14="http://schemas.microsoft.com/office/powerpoint/2010/main" val="7511370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895844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Example 5</a:t>
            </a:r>
          </a:p>
          <a:p>
            <a:r>
              <a:rPr lang="en-IN" sz="2800" b="0" dirty="0">
                <a:solidFill>
                  <a:schemeClr val="tx1"/>
                </a:solidFill>
              </a:rPr>
              <a:t>Intersections with Circles</a:t>
            </a:r>
            <a:endParaRPr lang="en-US" sz="2800" b="0" dirty="0">
              <a:solidFill>
                <a:schemeClr val="tx1"/>
              </a:solidFill>
            </a:endParaRPr>
          </a:p>
        </p:txBody>
      </p:sp>
      <mc:AlternateContent xmlns:mc="http://schemas.openxmlformats.org/markup-compatibility/2006" xmlns:a14="http://schemas.microsoft.com/office/drawing/2010/main">
        <mc:Choice Requires="a14">
          <p:graphicFrame>
            <p:nvGraphicFramePr>
              <p:cNvPr id="2" name="Table 2">
                <a:extLst>
                  <a:ext uri="{FF2B5EF4-FFF2-40B4-BE49-F238E27FC236}">
                    <a16:creationId xmlns:a16="http://schemas.microsoft.com/office/drawing/2014/main" id="{3A9B6F6A-0E9C-4661-A66B-665A4865F55C}"/>
                  </a:ext>
                </a:extLst>
              </p:cNvPr>
              <p:cNvGraphicFramePr>
                <a:graphicFrameLocks noGrp="1"/>
              </p:cNvGraphicFramePr>
              <p:nvPr>
                <p:extLst>
                  <p:ext uri="{D42A27DB-BD31-4B8C-83A1-F6EECF244321}">
                    <p14:modId xmlns:p14="http://schemas.microsoft.com/office/powerpoint/2010/main" val="3842342543"/>
                  </p:ext>
                </p:extLst>
              </p:nvPr>
            </p:nvGraphicFramePr>
            <p:xfrm>
              <a:off x="593951" y="1554480"/>
              <a:ext cx="8824369" cy="3749040"/>
            </p:xfrm>
            <a:graphic>
              <a:graphicData uri="http://schemas.openxmlformats.org/drawingml/2006/table">
                <a:tbl>
                  <a:tblPr firstRow="1" bandRow="1">
                    <a:tableStyleId>{5C22544A-7EE6-4342-B048-85BDC9FD1C3A}</a:tableStyleId>
                  </a:tblPr>
                  <a:tblGrid>
                    <a:gridCol w="1463040">
                      <a:extLst>
                        <a:ext uri="{9D8B030D-6E8A-4147-A177-3AD203B41FA5}">
                          <a16:colId xmlns:a16="http://schemas.microsoft.com/office/drawing/2014/main" val="2125880661"/>
                        </a:ext>
                      </a:extLst>
                    </a:gridCol>
                    <a:gridCol w="1828800">
                      <a:extLst>
                        <a:ext uri="{9D8B030D-6E8A-4147-A177-3AD203B41FA5}">
                          <a16:colId xmlns:a16="http://schemas.microsoft.com/office/drawing/2014/main" val="673243481"/>
                        </a:ext>
                      </a:extLst>
                    </a:gridCol>
                    <a:gridCol w="457200">
                      <a:extLst>
                        <a:ext uri="{9D8B030D-6E8A-4147-A177-3AD203B41FA5}">
                          <a16:colId xmlns:a16="http://schemas.microsoft.com/office/drawing/2014/main" val="1878866101"/>
                        </a:ext>
                      </a:extLst>
                    </a:gridCol>
                    <a:gridCol w="1966369">
                      <a:extLst>
                        <a:ext uri="{9D8B030D-6E8A-4147-A177-3AD203B41FA5}">
                          <a16:colId xmlns:a16="http://schemas.microsoft.com/office/drawing/2014/main" val="3699281664"/>
                        </a:ext>
                      </a:extLst>
                    </a:gridCol>
                    <a:gridCol w="3108960">
                      <a:extLst>
                        <a:ext uri="{9D8B030D-6E8A-4147-A177-3AD203B41FA5}">
                          <a16:colId xmlns:a16="http://schemas.microsoft.com/office/drawing/2014/main" val="1326030620"/>
                        </a:ext>
                      </a:extLst>
                    </a:gridCol>
                  </a:tblGrid>
                  <a:tr h="1005840">
                    <a:tc>
                      <a:txBody>
                        <a:bodyPr/>
                        <a:lstStyle/>
                        <a:p>
                          <a:pPr marL="0" indent="0" algn="r"/>
                          <a14:m>
                            <m:oMath xmlns:m="http://schemas.openxmlformats.org/officeDocument/2006/math">
                              <m:r>
                                <a:rPr lang="en-US" sz="2800" b="0" i="1" smtClean="0">
                                  <a:solidFill>
                                    <a:schemeClr val="tx2"/>
                                  </a:solidFill>
                                  <a:latin typeface="Cambria Math" panose="02040503050406030204" pitchFamily="18" charset="0"/>
                                </a:rPr>
                                <m:t>𝑀</m:t>
                              </m:r>
                            </m:oMath>
                          </a14:m>
                          <a:r>
                            <a:rPr lang="en-US" sz="2800" b="0" dirty="0">
                              <a:solidFill>
                                <a:schemeClr val="tx2"/>
                              </a:solidFill>
                            </a:rPr>
                            <a:t> </a:t>
                          </a: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gridSpan="3">
                      <a:txBody>
                        <a:bodyPr/>
                        <a:lstStyle/>
                        <a:p>
                          <a:pPr marL="0" indent="0"/>
                          <a14:m>
                            <m:oMath xmlns:m="http://schemas.openxmlformats.org/officeDocument/2006/math">
                              <m:r>
                                <a:rPr lang="en-US" sz="2800" b="0" i="1" smtClean="0">
                                  <a:solidFill>
                                    <a:schemeClr val="tx2"/>
                                  </a:solidFill>
                                  <a:latin typeface="Cambria Math" panose="02040503050406030204" pitchFamily="18" charset="0"/>
                                </a:rPr>
                                <m:t>=</m:t>
                              </m:r>
                              <m:d>
                                <m:dPr>
                                  <m:ctrlPr>
                                    <a:rPr lang="en-US" sz="2800" b="0" i="1" smtClean="0">
                                      <a:solidFill>
                                        <a:schemeClr val="tx2"/>
                                      </a:solidFill>
                                      <a:latin typeface="Cambria Math" panose="02040503050406030204" pitchFamily="18" charset="0"/>
                                    </a:rPr>
                                  </m:ctrlPr>
                                </m:dPr>
                                <m:e>
                                  <m:f>
                                    <m:fPr>
                                      <m:ctrlPr>
                                        <a:rPr lang="en-US" sz="2800" b="0" i="1" smtClean="0">
                                          <a:solidFill>
                                            <a:schemeClr val="tx2"/>
                                          </a:solidFill>
                                          <a:latin typeface="Cambria Math" panose="02040503050406030204" pitchFamily="18" charset="0"/>
                                        </a:rPr>
                                      </m:ctrlPr>
                                    </m:fPr>
                                    <m:num>
                                      <m:sSub>
                                        <m:sSubPr>
                                          <m:ctrlPr>
                                            <a:rPr lang="en-US" sz="2800" b="0" i="1" smtClean="0">
                                              <a:solidFill>
                                                <a:schemeClr val="tx2"/>
                                              </a:solidFill>
                                              <a:latin typeface="Cambria Math" panose="02040503050406030204" pitchFamily="18" charset="0"/>
                                            </a:rPr>
                                          </m:ctrlPr>
                                        </m:sSubPr>
                                        <m:e>
                                          <m:r>
                                            <a:rPr lang="en-US" sz="2800" b="0" i="1" smtClean="0">
                                              <a:solidFill>
                                                <a:schemeClr val="tx2"/>
                                              </a:solidFill>
                                              <a:latin typeface="Cambria Math" panose="02040503050406030204" pitchFamily="18" charset="0"/>
                                            </a:rPr>
                                            <m:t>𝑥</m:t>
                                          </m:r>
                                        </m:e>
                                        <m:sub>
                                          <m:r>
                                            <a:rPr lang="en-US" sz="2800" b="0" i="1" smtClean="0">
                                              <a:solidFill>
                                                <a:schemeClr val="tx2"/>
                                              </a:solidFill>
                                              <a:latin typeface="Cambria Math" panose="02040503050406030204" pitchFamily="18" charset="0"/>
                                            </a:rPr>
                                            <m:t>1</m:t>
                                          </m:r>
                                        </m:sub>
                                      </m:sSub>
                                      <m:r>
                                        <a:rPr lang="en-US" sz="2800" b="0" i="1" smtClean="0">
                                          <a:solidFill>
                                            <a:schemeClr val="tx2"/>
                                          </a:solidFill>
                                          <a:latin typeface="Cambria Math" panose="02040503050406030204" pitchFamily="18" charset="0"/>
                                        </a:rPr>
                                        <m:t>+</m:t>
                                      </m:r>
                                      <m:sSub>
                                        <m:sSubPr>
                                          <m:ctrlPr>
                                            <a:rPr lang="en-US" sz="2800" b="0" i="1" smtClean="0">
                                              <a:solidFill>
                                                <a:schemeClr val="tx2"/>
                                              </a:solidFill>
                                              <a:latin typeface="Cambria Math" panose="02040503050406030204" pitchFamily="18" charset="0"/>
                                            </a:rPr>
                                          </m:ctrlPr>
                                        </m:sSubPr>
                                        <m:e>
                                          <m:r>
                                            <a:rPr lang="en-US" sz="2800" b="0" i="1" smtClean="0">
                                              <a:solidFill>
                                                <a:schemeClr val="tx2"/>
                                              </a:solidFill>
                                              <a:latin typeface="Cambria Math" panose="02040503050406030204" pitchFamily="18" charset="0"/>
                                            </a:rPr>
                                            <m:t>𝑥</m:t>
                                          </m:r>
                                        </m:e>
                                        <m:sub>
                                          <m:r>
                                            <a:rPr lang="en-US" sz="2800" b="0" i="1" smtClean="0">
                                              <a:solidFill>
                                                <a:schemeClr val="tx2"/>
                                              </a:solidFill>
                                              <a:latin typeface="Cambria Math" panose="02040503050406030204" pitchFamily="18" charset="0"/>
                                            </a:rPr>
                                            <m:t>2</m:t>
                                          </m:r>
                                        </m:sub>
                                      </m:sSub>
                                    </m:num>
                                    <m:den>
                                      <m:r>
                                        <a:rPr lang="en-US" sz="2800" b="0" i="1" smtClean="0">
                                          <a:solidFill>
                                            <a:schemeClr val="tx2"/>
                                          </a:solidFill>
                                          <a:latin typeface="Cambria Math" panose="02040503050406030204" pitchFamily="18" charset="0"/>
                                        </a:rPr>
                                        <m:t>2</m:t>
                                      </m:r>
                                    </m:den>
                                  </m:f>
                                  <m:r>
                                    <a:rPr lang="en-US" sz="2800" b="0" i="1" smtClean="0">
                                      <a:solidFill>
                                        <a:schemeClr val="tx2"/>
                                      </a:solidFill>
                                      <a:latin typeface="Cambria Math" panose="02040503050406030204" pitchFamily="18" charset="0"/>
                                    </a:rPr>
                                    <m:t>,</m:t>
                                  </m:r>
                                  <m:f>
                                    <m:fPr>
                                      <m:ctrlPr>
                                        <a:rPr lang="en-US" sz="2800" b="0" i="1" smtClean="0">
                                          <a:solidFill>
                                            <a:schemeClr val="tx2"/>
                                          </a:solidFill>
                                          <a:latin typeface="Cambria Math" panose="02040503050406030204" pitchFamily="18" charset="0"/>
                                        </a:rPr>
                                      </m:ctrlPr>
                                    </m:fPr>
                                    <m:num>
                                      <m:sSub>
                                        <m:sSubPr>
                                          <m:ctrlPr>
                                            <a:rPr lang="en-US" sz="2800" b="0" i="1" smtClean="0">
                                              <a:solidFill>
                                                <a:schemeClr val="tx2"/>
                                              </a:solidFill>
                                              <a:latin typeface="Cambria Math" panose="02040503050406030204" pitchFamily="18" charset="0"/>
                                            </a:rPr>
                                          </m:ctrlPr>
                                        </m:sSubPr>
                                        <m:e>
                                          <m:r>
                                            <a:rPr lang="en-US" sz="2800" b="0" i="1" smtClean="0">
                                              <a:solidFill>
                                                <a:schemeClr val="tx2"/>
                                              </a:solidFill>
                                              <a:latin typeface="Cambria Math" panose="02040503050406030204" pitchFamily="18" charset="0"/>
                                            </a:rPr>
                                            <m:t>𝑦</m:t>
                                          </m:r>
                                        </m:e>
                                        <m:sub>
                                          <m:r>
                                            <a:rPr lang="en-US" sz="2800" b="0" i="1" smtClean="0">
                                              <a:solidFill>
                                                <a:schemeClr val="tx2"/>
                                              </a:solidFill>
                                              <a:latin typeface="Cambria Math" panose="02040503050406030204" pitchFamily="18" charset="0"/>
                                            </a:rPr>
                                            <m:t>1</m:t>
                                          </m:r>
                                        </m:sub>
                                      </m:sSub>
                                      <m:r>
                                        <a:rPr lang="en-US" sz="2800" b="0" i="1" smtClean="0">
                                          <a:solidFill>
                                            <a:schemeClr val="tx2"/>
                                          </a:solidFill>
                                          <a:latin typeface="Cambria Math" panose="02040503050406030204" pitchFamily="18" charset="0"/>
                                        </a:rPr>
                                        <m:t>+</m:t>
                                      </m:r>
                                      <m:sSub>
                                        <m:sSubPr>
                                          <m:ctrlPr>
                                            <a:rPr lang="en-US" sz="2800" b="0" i="1" smtClean="0">
                                              <a:solidFill>
                                                <a:schemeClr val="tx2"/>
                                              </a:solidFill>
                                              <a:latin typeface="Cambria Math" panose="02040503050406030204" pitchFamily="18" charset="0"/>
                                            </a:rPr>
                                          </m:ctrlPr>
                                        </m:sSubPr>
                                        <m:e>
                                          <m:r>
                                            <a:rPr lang="en-US" sz="2800" b="0" i="1" smtClean="0">
                                              <a:solidFill>
                                                <a:schemeClr val="tx2"/>
                                              </a:solidFill>
                                              <a:latin typeface="Cambria Math" panose="02040503050406030204" pitchFamily="18" charset="0"/>
                                            </a:rPr>
                                            <m:t>𝑦</m:t>
                                          </m:r>
                                        </m:e>
                                        <m:sub>
                                          <m:r>
                                            <a:rPr lang="en-US" sz="2800" b="0" i="1" smtClean="0">
                                              <a:solidFill>
                                                <a:schemeClr val="tx2"/>
                                              </a:solidFill>
                                              <a:latin typeface="Cambria Math" panose="02040503050406030204" pitchFamily="18" charset="0"/>
                                            </a:rPr>
                                            <m:t>2</m:t>
                                          </m:r>
                                        </m:sub>
                                      </m:sSub>
                                    </m:num>
                                    <m:den>
                                      <m:r>
                                        <a:rPr lang="en-US" sz="2800" b="0" i="1" smtClean="0">
                                          <a:solidFill>
                                            <a:schemeClr val="tx2"/>
                                          </a:solidFill>
                                          <a:latin typeface="Cambria Math" panose="02040503050406030204" pitchFamily="18" charset="0"/>
                                        </a:rPr>
                                        <m:t>2</m:t>
                                      </m:r>
                                    </m:den>
                                  </m:f>
                                </m:e>
                              </m:d>
                            </m:oMath>
                          </a14:m>
                          <a:r>
                            <a:rPr lang="en-US" sz="2800" b="0" dirty="0">
                              <a:solidFill>
                                <a:schemeClr val="tx2"/>
                              </a:solidFill>
                            </a:rPr>
                            <a:t> </a:t>
                          </a: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marL="0" indent="0"/>
                          <a:endParaRPr lang="en-US" sz="2800" b="0" dirty="0">
                            <a:solidFill>
                              <a:schemeClr val="tx2"/>
                            </a:solidFill>
                          </a:endParaRPr>
                        </a:p>
                      </a:txBody>
                      <a:tcPr marL="77982" marR="77982" marT="16739" marB="16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indent="0"/>
                          <a:endParaRPr lang="en-US" sz="2800" b="0" dirty="0">
                            <a:solidFill>
                              <a:schemeClr val="tx2"/>
                            </a:solidFill>
                          </a:endParaRPr>
                        </a:p>
                      </a:txBody>
                      <a:tcPr marL="77982" marR="77982" marT="16739" marB="16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0070C0"/>
                              </a:solidFill>
                              <a:latin typeface="+mn-lt"/>
                              <a:ea typeface="+mn-ea"/>
                              <a:cs typeface="+mn-cs"/>
                            </a:rPr>
                            <a:t>Midpoint Formula</a:t>
                          </a: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4137986246"/>
                      </a:ext>
                    </a:extLst>
                  </a:tr>
                  <a:tr h="1097280">
                    <a:tc>
                      <a:txBody>
                        <a:bodyPr/>
                        <a:lstStyle/>
                        <a:p>
                          <a:pPr marL="0" indent="0" algn="r">
                            <a:tabLst>
                              <a:tab pos="92075" algn="l"/>
                              <a:tab pos="487363" algn="l"/>
                            </a:tabLst>
                          </a:pPr>
                          <a14:m>
                            <m:oMath xmlns:m="http://schemas.openxmlformats.org/officeDocument/2006/math">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−3, 2</m:t>
                                  </m:r>
                                </m:e>
                              </m:d>
                            </m:oMath>
                          </a14:m>
                          <a:r>
                            <a:rPr lang="en-US" sz="2800" b="0" dirty="0">
                              <a:solidFill>
                                <a:schemeClr val="tx2"/>
                              </a:solidFill>
                            </a:rPr>
                            <a:t> </a:t>
                          </a: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gridSpan="3">
                      <a:txBody>
                        <a:bodyPr/>
                        <a:lstStyle/>
                        <a:p>
                          <a:pPr marL="0" indent="0">
                            <a:tabLst>
                              <a:tab pos="92075" algn="l"/>
                              <a:tab pos="487363" algn="l"/>
                            </a:tabLst>
                          </a:pPr>
                          <a14:m>
                            <m:oMath xmlns:m="http://schemas.openxmlformats.org/officeDocument/2006/math">
                              <m:r>
                                <a:rPr lang="en-US" sz="2800" b="0" i="1" smtClean="0">
                                  <a:solidFill>
                                    <a:schemeClr val="tx2"/>
                                  </a:solidFill>
                                  <a:latin typeface="Cambria Math" panose="02040503050406030204" pitchFamily="18" charset="0"/>
                                </a:rPr>
                                <m:t>=</m:t>
                              </m:r>
                              <m:d>
                                <m:dPr>
                                  <m:ctrlPr>
                                    <a:rPr lang="en-US" sz="2800" b="0" i="1" smtClean="0">
                                      <a:solidFill>
                                        <a:schemeClr val="tx2"/>
                                      </a:solidFill>
                                      <a:latin typeface="Cambria Math" panose="02040503050406030204" pitchFamily="18" charset="0"/>
                                    </a:rPr>
                                  </m:ctrlPr>
                                </m:dPr>
                                <m:e>
                                  <m:f>
                                    <m:fPr>
                                      <m:ctrlPr>
                                        <a:rPr lang="en-US" sz="2800" b="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𝑥</m:t>
                                      </m:r>
                                      <m:r>
                                        <a:rPr lang="en-US" sz="2800" b="0" i="1" smtClean="0">
                                          <a:solidFill>
                                            <a:schemeClr val="tx2"/>
                                          </a:solidFill>
                                          <a:latin typeface="Cambria Math" panose="02040503050406030204" pitchFamily="18" charset="0"/>
                                        </a:rPr>
                                        <m:t>+1</m:t>
                                      </m:r>
                                    </m:num>
                                    <m:den>
                                      <m:r>
                                        <a:rPr lang="en-US" sz="2800" b="0" i="1" smtClean="0">
                                          <a:solidFill>
                                            <a:schemeClr val="tx2"/>
                                          </a:solidFill>
                                          <a:latin typeface="Cambria Math" panose="02040503050406030204" pitchFamily="18" charset="0"/>
                                        </a:rPr>
                                        <m:t>2</m:t>
                                      </m:r>
                                    </m:den>
                                  </m:f>
                                  <m:r>
                                    <a:rPr lang="en-US" sz="2800" b="0" i="1" smtClean="0">
                                      <a:solidFill>
                                        <a:schemeClr val="tx2"/>
                                      </a:solidFill>
                                      <a:latin typeface="Cambria Math" panose="02040503050406030204" pitchFamily="18" charset="0"/>
                                    </a:rPr>
                                    <m:t>,</m:t>
                                  </m:r>
                                  <m:f>
                                    <m:fPr>
                                      <m:ctrlPr>
                                        <a:rPr lang="en-US" sz="2800" b="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𝑦</m:t>
                                      </m:r>
                                      <m:r>
                                        <a:rPr lang="en-US" sz="2800" b="0" i="1" smtClean="0">
                                          <a:solidFill>
                                            <a:schemeClr val="tx2"/>
                                          </a:solidFill>
                                          <a:latin typeface="Cambria Math" panose="02040503050406030204" pitchFamily="18" charset="0"/>
                                        </a:rPr>
                                        <m:t>+0</m:t>
                                      </m:r>
                                    </m:num>
                                    <m:den>
                                      <m:r>
                                        <a:rPr lang="en-US" sz="2800" b="0" i="1" smtClean="0">
                                          <a:solidFill>
                                            <a:schemeClr val="tx2"/>
                                          </a:solidFill>
                                          <a:latin typeface="Cambria Math" panose="02040503050406030204" pitchFamily="18" charset="0"/>
                                        </a:rPr>
                                        <m:t>2</m:t>
                                      </m:r>
                                    </m:den>
                                  </m:f>
                                </m:e>
                              </m:d>
                            </m:oMath>
                          </a14:m>
                          <a:r>
                            <a:rPr lang="en-US" sz="2800" b="0" dirty="0">
                              <a:solidFill>
                                <a:schemeClr val="tx2"/>
                              </a:solidFill>
                            </a:rPr>
                            <a:t> </a:t>
                          </a: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marL="0" indent="0">
                            <a:tabLst>
                              <a:tab pos="92075" algn="l"/>
                              <a:tab pos="487363" algn="l"/>
                            </a:tabLst>
                          </a:pPr>
                          <a:endParaRPr lang="en-US" sz="2800" b="0" dirty="0">
                            <a:solidFill>
                              <a:schemeClr val="tx2"/>
                            </a:solidFill>
                          </a:endParaRPr>
                        </a:p>
                      </a:txBody>
                      <a:tcPr marL="77982" marR="77982" marT="16739" marB="16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indent="0">
                            <a:tabLst>
                              <a:tab pos="92075" algn="l"/>
                              <a:tab pos="487363" algn="l"/>
                            </a:tabLst>
                          </a:pPr>
                          <a:endParaRPr lang="en-US" sz="2800" b="0" dirty="0">
                            <a:solidFill>
                              <a:schemeClr val="tx2"/>
                            </a:solidFill>
                          </a:endParaRPr>
                        </a:p>
                      </a:txBody>
                      <a:tcPr marL="77982" marR="77982" marT="16739" marB="16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0070C0"/>
                              </a:solidFill>
                              <a:latin typeface="+mn-lt"/>
                              <a:ea typeface="+mn-ea"/>
                              <a:cs typeface="+mn-cs"/>
                            </a:rPr>
                            <a:t>Substitute.</a:t>
                          </a: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376353007"/>
                      </a:ext>
                    </a:extLst>
                  </a:tr>
                  <a:tr h="1005840">
                    <a:tc>
                      <a:txBody>
                        <a:bodyPr/>
                        <a:lstStyle/>
                        <a:p>
                          <a:pPr marL="0" indent="0" algn="r">
                            <a:tabLst>
                              <a:tab pos="92075" algn="l"/>
                            </a:tabLst>
                          </a:pPr>
                          <a14:m>
                            <m:oMath xmlns:m="http://schemas.openxmlformats.org/officeDocument/2006/math">
                              <m:r>
                                <a:rPr lang="en-US" sz="2800" b="0" i="1" smtClean="0">
                                  <a:solidFill>
                                    <a:schemeClr val="tx2"/>
                                  </a:solidFill>
                                  <a:latin typeface="Cambria Math" panose="02040503050406030204" pitchFamily="18" charset="0"/>
                                </a:rPr>
                                <m:t>−3</m:t>
                              </m:r>
                            </m:oMath>
                          </a14:m>
                          <a:r>
                            <a:rPr lang="en-US" sz="2800" b="0" dirty="0">
                              <a:solidFill>
                                <a:schemeClr val="tx2"/>
                              </a:solidFill>
                            </a:rPr>
                            <a:t> </a:t>
                          </a: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indent="0">
                            <a:tabLst>
                              <a:tab pos="92075" algn="l"/>
                            </a:tabLst>
                          </a:pPr>
                          <a14:m>
                            <m:oMath xmlns:m="http://schemas.openxmlformats.org/officeDocument/2006/math">
                              <m:r>
                                <a:rPr lang="en-US" sz="2800" b="0" i="1" smtClean="0">
                                  <a:solidFill>
                                    <a:schemeClr val="tx2"/>
                                  </a:solidFill>
                                  <a:latin typeface="Cambria Math" panose="02040503050406030204" pitchFamily="18" charset="0"/>
                                </a:rPr>
                                <m:t>=</m:t>
                              </m:r>
                              <m:f>
                                <m:fPr>
                                  <m:ctrlPr>
                                    <a:rPr lang="en-US" sz="2800" b="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𝑥</m:t>
                                  </m:r>
                                  <m:r>
                                    <a:rPr lang="en-US" sz="2800" b="0" i="1" smtClean="0">
                                      <a:solidFill>
                                        <a:schemeClr val="tx2"/>
                                      </a:solidFill>
                                      <a:latin typeface="Cambria Math" panose="02040503050406030204" pitchFamily="18" charset="0"/>
                                    </a:rPr>
                                    <m:t>+1</m:t>
                                  </m:r>
                                </m:num>
                                <m:den>
                                  <m:r>
                                    <a:rPr lang="en-US" sz="2800" b="0" i="1" smtClean="0">
                                      <a:solidFill>
                                        <a:schemeClr val="tx2"/>
                                      </a:solidFill>
                                      <a:latin typeface="Cambria Math" panose="02040503050406030204" pitchFamily="18" charset="0"/>
                                    </a:rPr>
                                    <m:t>2</m:t>
                                  </m:r>
                                </m:den>
                              </m:f>
                            </m:oMath>
                          </a14:m>
                          <a:r>
                            <a:rPr lang="en-US" sz="2800" b="0" dirty="0">
                              <a:solidFill>
                                <a:schemeClr val="tx2"/>
                              </a:solidFill>
                            </a:rPr>
                            <a:t> </a:t>
                          </a: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indent="0" algn="r">
                            <a:tabLst>
                              <a:tab pos="92075" algn="l"/>
                            </a:tabLst>
                          </a:pPr>
                          <a14:m>
                            <m:oMath xmlns:m="http://schemas.openxmlformats.org/officeDocument/2006/math">
                              <m:r>
                                <a:rPr lang="en-US" sz="2800" b="0" i="1" smtClean="0">
                                  <a:solidFill>
                                    <a:schemeClr val="tx2"/>
                                  </a:solidFill>
                                  <a:latin typeface="Cambria Math" panose="02040503050406030204" pitchFamily="18" charset="0"/>
                                </a:rPr>
                                <m:t>2</m:t>
                              </m:r>
                            </m:oMath>
                          </a14:m>
                          <a:r>
                            <a:rPr lang="en-US" sz="2800" b="0" dirty="0">
                              <a:solidFill>
                                <a:schemeClr val="tx2"/>
                              </a:solidFill>
                            </a:rPr>
                            <a:t> </a:t>
                          </a: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indent="0">
                            <a:tabLst>
                              <a:tab pos="92075" algn="l"/>
                            </a:tabLst>
                          </a:pPr>
                          <a14:m>
                            <m:oMath xmlns:m="http://schemas.openxmlformats.org/officeDocument/2006/math">
                              <m:r>
                                <a:rPr lang="en-US" sz="2800" b="0" i="1" smtClean="0">
                                  <a:solidFill>
                                    <a:schemeClr val="tx2"/>
                                  </a:solidFill>
                                  <a:latin typeface="Cambria Math" panose="02040503050406030204" pitchFamily="18" charset="0"/>
                                </a:rPr>
                                <m:t>=</m:t>
                              </m:r>
                              <m:f>
                                <m:fPr>
                                  <m:ctrlPr>
                                    <a:rPr lang="en-US" sz="2800" b="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𝑦</m:t>
                                  </m:r>
                                  <m:r>
                                    <a:rPr lang="en-US" sz="2800" b="0" i="1" smtClean="0">
                                      <a:solidFill>
                                        <a:schemeClr val="tx2"/>
                                      </a:solidFill>
                                      <a:latin typeface="Cambria Math" panose="02040503050406030204" pitchFamily="18" charset="0"/>
                                    </a:rPr>
                                    <m:t>+0</m:t>
                                  </m:r>
                                </m:num>
                                <m:den>
                                  <m:r>
                                    <a:rPr lang="en-US" sz="2800" b="0" i="1" smtClean="0">
                                      <a:solidFill>
                                        <a:schemeClr val="tx2"/>
                                      </a:solidFill>
                                      <a:latin typeface="Cambria Math" panose="02040503050406030204" pitchFamily="18" charset="0"/>
                                    </a:rPr>
                                    <m:t>2</m:t>
                                  </m:r>
                                </m:den>
                              </m:f>
                            </m:oMath>
                          </a14:m>
                          <a:r>
                            <a:rPr lang="en-US" sz="2800" b="0" dirty="0">
                              <a:solidFill>
                                <a:schemeClr val="tx2"/>
                              </a:solidFill>
                            </a:rPr>
                            <a:t> </a:t>
                          </a: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0070C0"/>
                              </a:solidFill>
                              <a:latin typeface="+mn-lt"/>
                              <a:ea typeface="+mn-ea"/>
                              <a:cs typeface="+mn-cs"/>
                            </a:rPr>
                            <a:t>Solve for each coordinate.</a:t>
                          </a: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494255200"/>
                      </a:ext>
                    </a:extLst>
                  </a:tr>
                  <a:tr h="640080">
                    <a:tc>
                      <a:txBody>
                        <a:bodyPr/>
                        <a:lstStyle/>
                        <a:p>
                          <a:pPr marL="0" indent="0" algn="r"/>
                          <a14:m>
                            <m:oMath xmlns:m="http://schemas.openxmlformats.org/officeDocument/2006/math">
                              <m:r>
                                <a:rPr lang="en-US" sz="2800" b="0" i="1" smtClean="0">
                                  <a:solidFill>
                                    <a:schemeClr val="tx2"/>
                                  </a:solidFill>
                                  <a:latin typeface="Cambria Math" panose="02040503050406030204" pitchFamily="18" charset="0"/>
                                </a:rPr>
                                <m:t>−7</m:t>
                              </m:r>
                            </m:oMath>
                          </a14:m>
                          <a:r>
                            <a:rPr lang="en-US" sz="2800" b="0" dirty="0">
                              <a:solidFill>
                                <a:schemeClr val="tx2"/>
                              </a:solidFill>
                            </a:rPr>
                            <a:t> </a:t>
                          </a: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indent="0"/>
                          <a14:m>
                            <m:oMath xmlns:m="http://schemas.openxmlformats.org/officeDocument/2006/math">
                              <m:r>
                                <a:rPr lang="en-US" sz="2800" b="0" i="1" smtClean="0">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𝑥</m:t>
                              </m:r>
                            </m:oMath>
                          </a14:m>
                          <a:r>
                            <a:rPr lang="en-US" sz="2800" b="0" dirty="0">
                              <a:solidFill>
                                <a:schemeClr val="tx2"/>
                              </a:solidFill>
                            </a:rPr>
                            <a:t> </a:t>
                          </a: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indent="0" algn="r"/>
                          <a14:m>
                            <m:oMath xmlns:m="http://schemas.openxmlformats.org/officeDocument/2006/math">
                              <m:r>
                                <a:rPr lang="en-US" sz="2800" b="0" i="1" smtClean="0">
                                  <a:solidFill>
                                    <a:schemeClr val="tx2"/>
                                  </a:solidFill>
                                  <a:latin typeface="Cambria Math" panose="02040503050406030204" pitchFamily="18" charset="0"/>
                                </a:rPr>
                                <m:t>4</m:t>
                              </m:r>
                            </m:oMath>
                          </a14:m>
                          <a:r>
                            <a:rPr lang="en-US" sz="2800" b="0" dirty="0">
                              <a:solidFill>
                                <a:schemeClr val="tx2"/>
                              </a:solidFill>
                            </a:rPr>
                            <a:t> </a:t>
                          </a: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indent="0"/>
                          <a14:m>
                            <m:oMath xmlns:m="http://schemas.openxmlformats.org/officeDocument/2006/math">
                              <m:r>
                                <a:rPr lang="en-US" sz="2800" b="0" i="1" smtClean="0">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𝑦</m:t>
                              </m:r>
                            </m:oMath>
                          </a14:m>
                          <a:r>
                            <a:rPr lang="en-US" sz="2800" b="0" dirty="0">
                              <a:solidFill>
                                <a:schemeClr val="tx2"/>
                              </a:solidFill>
                            </a:rPr>
                            <a:t> </a:t>
                          </a: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IN" sz="2800" b="0" i="0" u="none" strike="noStrike" kern="1200" baseline="0" dirty="0">
                              <a:solidFill>
                                <a:srgbClr val="0070C0"/>
                              </a:solidFill>
                              <a:latin typeface="+mn-lt"/>
                              <a:ea typeface="+mn-ea"/>
                              <a:cs typeface="+mn-cs"/>
                            </a:rPr>
                            <a:t>Solve for </a:t>
                          </a:r>
                          <a:r>
                            <a:rPr lang="en-IN" sz="2800" b="0" i="1" u="none" strike="noStrike" kern="1200" baseline="0" dirty="0">
                              <a:solidFill>
                                <a:srgbClr val="0070C0"/>
                              </a:solidFill>
                              <a:latin typeface="+mn-lt"/>
                              <a:ea typeface="+mn-ea"/>
                              <a:cs typeface="+mn-cs"/>
                            </a:rPr>
                            <a:t>x </a:t>
                          </a:r>
                          <a:r>
                            <a:rPr lang="en-IN" sz="2800" b="0" i="0" u="none" strike="noStrike" kern="1200" baseline="0" dirty="0">
                              <a:solidFill>
                                <a:srgbClr val="0070C0"/>
                              </a:solidFill>
                              <a:latin typeface="+mn-lt"/>
                              <a:ea typeface="+mn-ea"/>
                              <a:cs typeface="+mn-cs"/>
                            </a:rPr>
                            <a:t>and </a:t>
                          </a:r>
                          <a:r>
                            <a:rPr lang="en-IN" sz="2800" b="0" i="1" u="none" strike="noStrike" kern="1200" baseline="0" dirty="0">
                              <a:solidFill>
                                <a:srgbClr val="0070C0"/>
                              </a:solidFill>
                              <a:latin typeface="+mn-lt"/>
                              <a:ea typeface="+mn-ea"/>
                              <a:cs typeface="+mn-cs"/>
                            </a:rPr>
                            <a:t>y</a:t>
                          </a:r>
                          <a:r>
                            <a:rPr lang="en-IN" sz="2800" b="0" i="0" u="none" strike="noStrike" kern="1200" baseline="0" dirty="0">
                              <a:solidFill>
                                <a:srgbClr val="0070C0"/>
                              </a:solidFill>
                              <a:latin typeface="+mn-lt"/>
                              <a:ea typeface="+mn-ea"/>
                              <a:cs typeface="+mn-cs"/>
                            </a:rPr>
                            <a:t>.</a:t>
                          </a: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130116081"/>
                      </a:ext>
                    </a:extLst>
                  </a:tr>
                </a:tbl>
              </a:graphicData>
            </a:graphic>
          </p:graphicFrame>
        </mc:Choice>
        <mc:Fallback xmlns="">
          <p:graphicFrame>
            <p:nvGraphicFramePr>
              <p:cNvPr id="2" name="Table 2">
                <a:extLst>
                  <a:ext uri="{FF2B5EF4-FFF2-40B4-BE49-F238E27FC236}">
                    <a16:creationId xmlns:a16="http://schemas.microsoft.com/office/drawing/2014/main" id="{3A9B6F6A-0E9C-4661-A66B-665A4865F55C}"/>
                  </a:ext>
                </a:extLst>
              </p:cNvPr>
              <p:cNvGraphicFramePr>
                <a:graphicFrameLocks noGrp="1"/>
              </p:cNvGraphicFramePr>
              <p:nvPr>
                <p:extLst>
                  <p:ext uri="{D42A27DB-BD31-4B8C-83A1-F6EECF244321}">
                    <p14:modId xmlns:p14="http://schemas.microsoft.com/office/powerpoint/2010/main" val="3842342543"/>
                  </p:ext>
                </p:extLst>
              </p:nvPr>
            </p:nvGraphicFramePr>
            <p:xfrm>
              <a:off x="593951" y="1554480"/>
              <a:ext cx="8824369" cy="3749040"/>
            </p:xfrm>
            <a:graphic>
              <a:graphicData uri="http://schemas.openxmlformats.org/drawingml/2006/table">
                <a:tbl>
                  <a:tblPr firstRow="1" bandRow="1">
                    <a:tableStyleId>{5C22544A-7EE6-4342-B048-85BDC9FD1C3A}</a:tableStyleId>
                  </a:tblPr>
                  <a:tblGrid>
                    <a:gridCol w="1463040">
                      <a:extLst>
                        <a:ext uri="{9D8B030D-6E8A-4147-A177-3AD203B41FA5}">
                          <a16:colId xmlns:a16="http://schemas.microsoft.com/office/drawing/2014/main" val="2125880661"/>
                        </a:ext>
                      </a:extLst>
                    </a:gridCol>
                    <a:gridCol w="1828800">
                      <a:extLst>
                        <a:ext uri="{9D8B030D-6E8A-4147-A177-3AD203B41FA5}">
                          <a16:colId xmlns:a16="http://schemas.microsoft.com/office/drawing/2014/main" val="673243481"/>
                        </a:ext>
                      </a:extLst>
                    </a:gridCol>
                    <a:gridCol w="457200">
                      <a:extLst>
                        <a:ext uri="{9D8B030D-6E8A-4147-A177-3AD203B41FA5}">
                          <a16:colId xmlns:a16="http://schemas.microsoft.com/office/drawing/2014/main" val="1878866101"/>
                        </a:ext>
                      </a:extLst>
                    </a:gridCol>
                    <a:gridCol w="1966369">
                      <a:extLst>
                        <a:ext uri="{9D8B030D-6E8A-4147-A177-3AD203B41FA5}">
                          <a16:colId xmlns:a16="http://schemas.microsoft.com/office/drawing/2014/main" val="3699281664"/>
                        </a:ext>
                      </a:extLst>
                    </a:gridCol>
                    <a:gridCol w="3108960">
                      <a:extLst>
                        <a:ext uri="{9D8B030D-6E8A-4147-A177-3AD203B41FA5}">
                          <a16:colId xmlns:a16="http://schemas.microsoft.com/office/drawing/2014/main" val="1326030620"/>
                        </a:ext>
                      </a:extLst>
                    </a:gridCol>
                  </a:tblGrid>
                  <a:tr h="1005840">
                    <a:tc>
                      <a:txBody>
                        <a:bodyPr/>
                        <a:lstStyle/>
                        <a:p>
                          <a:endParaRPr lang="en-US"/>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r="-503333" b="-283636"/>
                          </a:stretch>
                        </a:blipFill>
                      </a:tcPr>
                    </a:tc>
                    <a:tc gridSpan="3">
                      <a:txBody>
                        <a:bodyPr/>
                        <a:lstStyle/>
                        <a:p>
                          <a:endParaRPr lang="en-US"/>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34384" r="-73066" b="-283636"/>
                          </a:stretch>
                        </a:blipFill>
                      </a:tcPr>
                    </a:tc>
                    <a:tc hMerge="1">
                      <a:txBody>
                        <a:bodyPr/>
                        <a:lstStyle/>
                        <a:p>
                          <a:pPr marL="0" indent="0"/>
                          <a:endParaRPr lang="en-US" sz="2800" b="0" dirty="0">
                            <a:solidFill>
                              <a:schemeClr val="tx2"/>
                            </a:solidFill>
                          </a:endParaRPr>
                        </a:p>
                      </a:txBody>
                      <a:tcPr marL="77982" marR="77982" marT="16739" marB="16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indent="0"/>
                          <a:endParaRPr lang="en-US" sz="2800" b="0" dirty="0">
                            <a:solidFill>
                              <a:schemeClr val="tx2"/>
                            </a:solidFill>
                          </a:endParaRPr>
                        </a:p>
                      </a:txBody>
                      <a:tcPr marL="77982" marR="77982" marT="16739" marB="16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0070C0"/>
                              </a:solidFill>
                              <a:latin typeface="+mn-lt"/>
                              <a:ea typeface="+mn-ea"/>
                              <a:cs typeface="+mn-cs"/>
                            </a:rPr>
                            <a:t>Midpoint Formula</a:t>
                          </a: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4137986246"/>
                      </a:ext>
                    </a:extLst>
                  </a:tr>
                  <a:tr h="1097280">
                    <a:tc>
                      <a:txBody>
                        <a:bodyPr/>
                        <a:lstStyle/>
                        <a:p>
                          <a:endParaRPr lang="en-US"/>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t="-91667" r="-503333" b="-160000"/>
                          </a:stretch>
                        </a:blipFill>
                      </a:tcPr>
                    </a:tc>
                    <a:tc gridSpan="3">
                      <a:txBody>
                        <a:bodyPr/>
                        <a:lstStyle/>
                        <a:p>
                          <a:endParaRPr lang="en-US"/>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34384" t="-91667" r="-73066" b="-160000"/>
                          </a:stretch>
                        </a:blipFill>
                      </a:tcPr>
                    </a:tc>
                    <a:tc hMerge="1">
                      <a:txBody>
                        <a:bodyPr/>
                        <a:lstStyle/>
                        <a:p>
                          <a:pPr marL="0" indent="0">
                            <a:tabLst>
                              <a:tab pos="92075" algn="l"/>
                              <a:tab pos="487363" algn="l"/>
                            </a:tabLst>
                          </a:pPr>
                          <a:endParaRPr lang="en-US" sz="2800" b="0" dirty="0">
                            <a:solidFill>
                              <a:schemeClr val="tx2"/>
                            </a:solidFill>
                          </a:endParaRPr>
                        </a:p>
                      </a:txBody>
                      <a:tcPr marL="77982" marR="77982" marT="16739" marB="16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indent="0">
                            <a:tabLst>
                              <a:tab pos="92075" algn="l"/>
                              <a:tab pos="487363" algn="l"/>
                            </a:tabLst>
                          </a:pPr>
                          <a:endParaRPr lang="en-US" sz="2800" b="0" dirty="0">
                            <a:solidFill>
                              <a:schemeClr val="tx2"/>
                            </a:solidFill>
                          </a:endParaRPr>
                        </a:p>
                      </a:txBody>
                      <a:tcPr marL="77982" marR="77982" marT="16739" marB="16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0070C0"/>
                              </a:solidFill>
                              <a:latin typeface="+mn-lt"/>
                              <a:ea typeface="+mn-ea"/>
                              <a:cs typeface="+mn-cs"/>
                            </a:rPr>
                            <a:t>Substitute.</a:t>
                          </a: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376353007"/>
                      </a:ext>
                    </a:extLst>
                  </a:tr>
                  <a:tr h="1005840">
                    <a:tc>
                      <a:txBody>
                        <a:bodyPr/>
                        <a:lstStyle/>
                        <a:p>
                          <a:endParaRPr lang="en-US"/>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t="-209091" r="-503333" b="-74545"/>
                          </a:stretch>
                        </a:blipFill>
                      </a:tcPr>
                    </a:tc>
                    <a:tc>
                      <a:txBody>
                        <a:bodyPr/>
                        <a:lstStyle/>
                        <a:p>
                          <a:endParaRPr lang="en-US"/>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80000" t="-209091" r="-302667" b="-74545"/>
                          </a:stretch>
                        </a:blipFill>
                      </a:tcPr>
                    </a:tc>
                    <a:tc>
                      <a:txBody>
                        <a:bodyPr/>
                        <a:lstStyle/>
                        <a:p>
                          <a:endParaRPr lang="en-US"/>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720000" t="-209091" r="-1110667" b="-74545"/>
                          </a:stretch>
                        </a:blipFill>
                      </a:tcPr>
                    </a:tc>
                    <a:tc>
                      <a:txBody>
                        <a:bodyPr/>
                        <a:lstStyle/>
                        <a:p>
                          <a:endParaRPr lang="en-US"/>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190402" t="-209091" r="-157895" b="-74545"/>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0070C0"/>
                              </a:solidFill>
                              <a:latin typeface="+mn-lt"/>
                              <a:ea typeface="+mn-ea"/>
                              <a:cs typeface="+mn-cs"/>
                            </a:rPr>
                            <a:t>Solve for each coordinate.</a:t>
                          </a: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494255200"/>
                      </a:ext>
                    </a:extLst>
                  </a:tr>
                  <a:tr h="640080">
                    <a:tc>
                      <a:txBody>
                        <a:bodyPr/>
                        <a:lstStyle/>
                        <a:p>
                          <a:endParaRPr lang="en-US"/>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t="-485714" r="-503333" b="-17143"/>
                          </a:stretch>
                        </a:blipFill>
                      </a:tcPr>
                    </a:tc>
                    <a:tc>
                      <a:txBody>
                        <a:bodyPr/>
                        <a:lstStyle/>
                        <a:p>
                          <a:endParaRPr lang="en-US"/>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80000" t="-485714" r="-302667" b="-17143"/>
                          </a:stretch>
                        </a:blipFill>
                      </a:tcPr>
                    </a:tc>
                    <a:tc>
                      <a:txBody>
                        <a:bodyPr/>
                        <a:lstStyle/>
                        <a:p>
                          <a:endParaRPr lang="en-US"/>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720000" t="-485714" r="-1110667" b="-17143"/>
                          </a:stretch>
                        </a:blipFill>
                      </a:tcPr>
                    </a:tc>
                    <a:tc>
                      <a:txBody>
                        <a:bodyPr/>
                        <a:lstStyle/>
                        <a:p>
                          <a:endParaRPr lang="en-US"/>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190402" t="-485714" r="-157895" b="-17143"/>
                          </a:stretch>
                        </a:blipFill>
                      </a:tcPr>
                    </a:tc>
                    <a:tc>
                      <a:txBody>
                        <a:bodyPr/>
                        <a:lstStyle/>
                        <a:p>
                          <a:r>
                            <a:rPr lang="en-IN" sz="2800" b="0" i="0" u="none" strike="noStrike" kern="1200" baseline="0" dirty="0">
                              <a:solidFill>
                                <a:srgbClr val="0070C0"/>
                              </a:solidFill>
                              <a:latin typeface="+mn-lt"/>
                              <a:ea typeface="+mn-ea"/>
                              <a:cs typeface="+mn-cs"/>
                            </a:rPr>
                            <a:t>Solve for </a:t>
                          </a:r>
                          <a:r>
                            <a:rPr lang="en-IN" sz="2800" b="0" i="1" u="none" strike="noStrike" kern="1200" baseline="0" dirty="0">
                              <a:solidFill>
                                <a:srgbClr val="0070C0"/>
                              </a:solidFill>
                              <a:latin typeface="+mn-lt"/>
                              <a:ea typeface="+mn-ea"/>
                              <a:cs typeface="+mn-cs"/>
                            </a:rPr>
                            <a:t>x </a:t>
                          </a:r>
                          <a:r>
                            <a:rPr lang="en-IN" sz="2800" b="0" i="0" u="none" strike="noStrike" kern="1200" baseline="0" dirty="0">
                              <a:solidFill>
                                <a:srgbClr val="0070C0"/>
                              </a:solidFill>
                              <a:latin typeface="+mn-lt"/>
                              <a:ea typeface="+mn-ea"/>
                              <a:cs typeface="+mn-cs"/>
                            </a:rPr>
                            <a:t>and </a:t>
                          </a:r>
                          <a:r>
                            <a:rPr lang="en-IN" sz="2800" b="0" i="1" u="none" strike="noStrike" kern="1200" baseline="0" dirty="0">
                              <a:solidFill>
                                <a:srgbClr val="0070C0"/>
                              </a:solidFill>
                              <a:latin typeface="+mn-lt"/>
                              <a:ea typeface="+mn-ea"/>
                              <a:cs typeface="+mn-cs"/>
                            </a:rPr>
                            <a:t>y</a:t>
                          </a:r>
                          <a:r>
                            <a:rPr lang="en-IN" sz="2800" b="0" i="0" u="none" strike="noStrike" kern="1200" baseline="0" dirty="0">
                              <a:solidFill>
                                <a:srgbClr val="0070C0"/>
                              </a:solidFill>
                              <a:latin typeface="+mn-lt"/>
                              <a:ea typeface="+mn-ea"/>
                              <a:cs typeface="+mn-cs"/>
                            </a:rPr>
                            <a:t>.</a:t>
                          </a: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130116081"/>
                      </a:ext>
                    </a:extLst>
                  </a:tr>
                </a:tbl>
              </a:graphicData>
            </a:graphic>
          </p:graphicFrame>
        </mc:Fallback>
      </mc:AlternateContent>
      <p:sp>
        <p:nvSpPr>
          <p:cNvPr id="3" name="TextBox 2">
            <a:extLst>
              <a:ext uri="{FF2B5EF4-FFF2-40B4-BE49-F238E27FC236}">
                <a16:creationId xmlns:a16="http://schemas.microsoft.com/office/drawing/2014/main" id="{98EA741F-CB21-4DC5-8030-274DF2B4048F}"/>
              </a:ext>
            </a:extLst>
          </p:cNvPr>
          <p:cNvSpPr txBox="1"/>
          <p:nvPr/>
        </p:nvSpPr>
        <p:spPr>
          <a:xfrm>
            <a:off x="571500" y="5471160"/>
            <a:ext cx="8435340" cy="523220"/>
          </a:xfrm>
          <a:prstGeom prst="rect">
            <a:avLst/>
          </a:prstGeom>
          <a:noFill/>
        </p:spPr>
        <p:txBody>
          <a:bodyPr wrap="square" rtlCol="0">
            <a:spAutoFit/>
          </a:bodyPr>
          <a:lstStyle/>
          <a:p>
            <a:r>
              <a:rPr lang="en-IN" sz="2800" dirty="0">
                <a:solidFill>
                  <a:schemeClr val="tx2"/>
                </a:solidFill>
              </a:rPr>
              <a:t>The point of tangency of the second line is (−7, 4).</a:t>
            </a:r>
          </a:p>
        </p:txBody>
      </p:sp>
    </p:spTree>
    <p:extLst>
      <p:ext uri="{BB962C8B-B14F-4D97-AF65-F5344CB8AC3E}">
        <p14:creationId xmlns:p14="http://schemas.microsoft.com/office/powerpoint/2010/main" val="39861608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895844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Example 5</a:t>
            </a:r>
          </a:p>
          <a:p>
            <a:r>
              <a:rPr lang="en-IN" sz="2800" b="0" dirty="0">
                <a:solidFill>
                  <a:schemeClr val="tx1"/>
                </a:solidFill>
              </a:rPr>
              <a:t>Intersections with Circles</a:t>
            </a:r>
            <a:endParaRPr lang="en-US" sz="2800" b="0" dirty="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0" y="1551278"/>
            <a:ext cx="9144000" cy="343220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24000" indent="-1524000"/>
            <a:r>
              <a:rPr lang="en-IN" sz="2800" b="1" dirty="0">
                <a:solidFill>
                  <a:schemeClr val="tx1"/>
                </a:solidFill>
              </a:rPr>
              <a:t>Step 3</a:t>
            </a:r>
            <a:r>
              <a:rPr lang="en-US" sz="2800" b="1" dirty="0">
                <a:solidFill>
                  <a:schemeClr val="tx1"/>
                </a:solidFill>
              </a:rPr>
              <a:t> </a:t>
            </a:r>
            <a:r>
              <a:rPr lang="en-IN" sz="2800" b="1" dirty="0">
                <a:solidFill>
                  <a:schemeClr val="tx1"/>
                </a:solidFill>
              </a:rPr>
              <a:t> Find the equation for the second tangent line.</a:t>
            </a:r>
          </a:p>
          <a:p>
            <a:r>
              <a:rPr lang="en-IN" sz="2800" dirty="0"/>
              <a:t>The slope of the given tangent line is 2, so the slope of the tangent line that is parallel to the given line is 2. Because you know the slope of the parallel line and the point of tangency, you can write an equation of the line.</a:t>
            </a:r>
          </a:p>
        </p:txBody>
      </p:sp>
    </p:spTree>
    <p:extLst>
      <p:ext uri="{BB962C8B-B14F-4D97-AF65-F5344CB8AC3E}">
        <p14:creationId xmlns:p14="http://schemas.microsoft.com/office/powerpoint/2010/main" val="9538449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895844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Example 5</a:t>
            </a:r>
          </a:p>
          <a:p>
            <a:r>
              <a:rPr lang="en-IN" sz="2800" b="0" dirty="0">
                <a:solidFill>
                  <a:schemeClr val="tx1"/>
                </a:solidFill>
              </a:rPr>
              <a:t>Intersections with Circles</a:t>
            </a:r>
            <a:endParaRPr lang="en-US" sz="2800" b="0" dirty="0">
              <a:solidFill>
                <a:schemeClr val="tx1"/>
              </a:solidFill>
            </a:endParaRPr>
          </a:p>
        </p:txBody>
      </p:sp>
      <mc:AlternateContent xmlns:mc="http://schemas.openxmlformats.org/markup-compatibility/2006" xmlns:a14="http://schemas.microsoft.com/office/drawing/2010/main">
        <mc:Choice Requires="a14">
          <p:graphicFrame>
            <p:nvGraphicFramePr>
              <p:cNvPr id="2" name="Table 2">
                <a:extLst>
                  <a:ext uri="{FF2B5EF4-FFF2-40B4-BE49-F238E27FC236}">
                    <a16:creationId xmlns:a16="http://schemas.microsoft.com/office/drawing/2014/main" id="{3A9B6F6A-0E9C-4661-A66B-665A4865F55C}"/>
                  </a:ext>
                </a:extLst>
              </p:cNvPr>
              <p:cNvGraphicFramePr>
                <a:graphicFrameLocks noGrp="1"/>
              </p:cNvGraphicFramePr>
              <p:nvPr>
                <p:extLst>
                  <p:ext uri="{D42A27DB-BD31-4B8C-83A1-F6EECF244321}">
                    <p14:modId xmlns:p14="http://schemas.microsoft.com/office/powerpoint/2010/main" val="2694466807"/>
                  </p:ext>
                </p:extLst>
              </p:nvPr>
            </p:nvGraphicFramePr>
            <p:xfrm>
              <a:off x="644892" y="1812964"/>
              <a:ext cx="7847287" cy="3095920"/>
            </p:xfrm>
            <a:graphic>
              <a:graphicData uri="http://schemas.openxmlformats.org/drawingml/2006/table">
                <a:tbl>
                  <a:tblPr firstRow="1" bandRow="1">
                    <a:tableStyleId>{5C22544A-7EE6-4342-B048-85BDC9FD1C3A}</a:tableStyleId>
                  </a:tblPr>
                  <a:tblGrid>
                    <a:gridCol w="3992881">
                      <a:extLst>
                        <a:ext uri="{9D8B030D-6E8A-4147-A177-3AD203B41FA5}">
                          <a16:colId xmlns:a16="http://schemas.microsoft.com/office/drawing/2014/main" val="2125880661"/>
                        </a:ext>
                      </a:extLst>
                    </a:gridCol>
                    <a:gridCol w="3854406">
                      <a:extLst>
                        <a:ext uri="{9D8B030D-6E8A-4147-A177-3AD203B41FA5}">
                          <a16:colId xmlns:a16="http://schemas.microsoft.com/office/drawing/2014/main" val="1326030620"/>
                        </a:ext>
                      </a:extLst>
                    </a:gridCol>
                  </a:tblGrid>
                  <a:tr h="731520">
                    <a:tc>
                      <a:txBody>
                        <a:bodyPr/>
                        <a:lstStyle/>
                        <a:p>
                          <a14:m>
                            <m:oMath xmlns:m="http://schemas.openxmlformats.org/officeDocument/2006/math">
                              <m:r>
                                <a:rPr lang="en-US" sz="2800" b="0" i="1" smtClean="0">
                                  <a:solidFill>
                                    <a:schemeClr val="tx2"/>
                                  </a:solidFill>
                                  <a:latin typeface="Cambria Math" panose="02040503050406030204" pitchFamily="18" charset="0"/>
                                </a:rPr>
                                <m:t>𝑦</m:t>
                              </m:r>
                              <m:r>
                                <a:rPr lang="en-US" sz="2800" b="0" i="1" smtClean="0">
                                  <a:solidFill>
                                    <a:schemeClr val="tx2"/>
                                  </a:solidFill>
                                  <a:latin typeface="Cambria Math" panose="02040503050406030204" pitchFamily="18" charset="0"/>
                                </a:rPr>
                                <m:t>−</m:t>
                              </m:r>
                              <m:sSub>
                                <m:sSubPr>
                                  <m:ctrlPr>
                                    <a:rPr lang="en-US" sz="2800" b="0" i="1" smtClean="0">
                                      <a:solidFill>
                                        <a:schemeClr val="tx2"/>
                                      </a:solidFill>
                                      <a:latin typeface="Cambria Math" panose="02040503050406030204" pitchFamily="18" charset="0"/>
                                    </a:rPr>
                                  </m:ctrlPr>
                                </m:sSubPr>
                                <m:e>
                                  <m:r>
                                    <a:rPr lang="en-US" sz="2800" b="0" i="1" smtClean="0">
                                      <a:solidFill>
                                        <a:schemeClr val="tx2"/>
                                      </a:solidFill>
                                      <a:latin typeface="Cambria Math" panose="02040503050406030204" pitchFamily="18" charset="0"/>
                                    </a:rPr>
                                    <m:t>𝑦</m:t>
                                  </m:r>
                                </m:e>
                                <m:sub>
                                  <m:r>
                                    <a:rPr lang="en-US" sz="2800" b="0" i="1" smtClean="0">
                                      <a:solidFill>
                                        <a:schemeClr val="tx2"/>
                                      </a:solidFill>
                                      <a:latin typeface="Cambria Math" panose="02040503050406030204" pitchFamily="18" charset="0"/>
                                    </a:rPr>
                                    <m:t>1</m:t>
                                  </m:r>
                                </m:sub>
                              </m:sSub>
                              <m:r>
                                <a:rPr lang="en-US" sz="2800" b="0" i="1" smtClean="0">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𝑚</m:t>
                              </m:r>
                              <m:r>
                                <a:rPr lang="en-US" sz="2800" b="0" i="1" smtClean="0">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𝑥</m:t>
                              </m:r>
                              <m:r>
                                <a:rPr lang="en-US" sz="2800" b="0" i="1" smtClean="0">
                                  <a:solidFill>
                                    <a:schemeClr val="tx2"/>
                                  </a:solidFill>
                                  <a:latin typeface="Cambria Math" panose="02040503050406030204" pitchFamily="18" charset="0"/>
                                </a:rPr>
                                <m:t>−</m:t>
                              </m:r>
                              <m:sSub>
                                <m:sSubPr>
                                  <m:ctrlPr>
                                    <a:rPr lang="en-US" sz="2800" b="0" i="1" smtClean="0">
                                      <a:solidFill>
                                        <a:schemeClr val="tx2"/>
                                      </a:solidFill>
                                      <a:latin typeface="Cambria Math" panose="02040503050406030204" pitchFamily="18" charset="0"/>
                                    </a:rPr>
                                  </m:ctrlPr>
                                </m:sSubPr>
                                <m:e>
                                  <m:r>
                                    <a:rPr lang="en-US" sz="2800" b="0" i="1" smtClean="0">
                                      <a:solidFill>
                                        <a:schemeClr val="tx2"/>
                                      </a:solidFill>
                                      <a:latin typeface="Cambria Math" panose="02040503050406030204" pitchFamily="18" charset="0"/>
                                    </a:rPr>
                                    <m:t>𝑥</m:t>
                                  </m:r>
                                </m:e>
                                <m:sub>
                                  <m:r>
                                    <a:rPr lang="en-US" sz="2800" b="0" i="1" smtClean="0">
                                      <a:solidFill>
                                        <a:schemeClr val="tx2"/>
                                      </a:solidFill>
                                      <a:latin typeface="Cambria Math" panose="02040503050406030204" pitchFamily="18" charset="0"/>
                                    </a:rPr>
                                    <m:t>1</m:t>
                                  </m:r>
                                </m:sub>
                              </m:sSub>
                              <m:r>
                                <a:rPr lang="en-US" sz="2800" b="0" i="1" smtClean="0">
                                  <a:solidFill>
                                    <a:schemeClr val="tx2"/>
                                  </a:solidFill>
                                  <a:latin typeface="Cambria Math" panose="02040503050406030204" pitchFamily="18" charset="0"/>
                                </a:rPr>
                                <m:t>)</m:t>
                              </m:r>
                            </m:oMath>
                          </a14:m>
                          <a:r>
                            <a:rPr lang="en-US" sz="2800" b="0" dirty="0">
                              <a:solidFill>
                                <a:schemeClr val="tx2"/>
                              </a:solidFill>
                            </a:rPr>
                            <a:t> </a:t>
                          </a: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0070C0"/>
                              </a:solidFill>
                              <a:latin typeface="+mn-lt"/>
                              <a:ea typeface="+mn-ea"/>
                              <a:cs typeface="+mn-cs"/>
                            </a:rPr>
                            <a:t>Point-slope form</a:t>
                          </a: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4137986246"/>
                      </a:ext>
                    </a:extLst>
                  </a:tr>
                  <a:tr h="914996">
                    <a:tc>
                      <a:txBody>
                        <a:bodyPr/>
                        <a:lstStyle/>
                        <a:p>
                          <a:pPr marL="0" indent="122238"/>
                          <a14:m>
                            <m:oMath xmlns:m="http://schemas.openxmlformats.org/officeDocument/2006/math">
                              <m:r>
                                <a:rPr lang="en-US" sz="2800" b="0" i="1" smtClean="0">
                                  <a:solidFill>
                                    <a:schemeClr val="tx2"/>
                                  </a:solidFill>
                                  <a:latin typeface="Cambria Math" panose="02040503050406030204" pitchFamily="18" charset="0"/>
                                </a:rPr>
                                <m:t>𝑦</m:t>
                              </m:r>
                              <m:r>
                                <a:rPr lang="en-US" sz="2800" b="0" i="1" smtClean="0">
                                  <a:solidFill>
                                    <a:schemeClr val="tx2"/>
                                  </a:solidFill>
                                  <a:latin typeface="Cambria Math" panose="02040503050406030204" pitchFamily="18" charset="0"/>
                                </a:rPr>
                                <m:t>−4=2[</m:t>
                              </m:r>
                              <m:r>
                                <a:rPr lang="en-US" sz="2800" b="0" i="1" smtClean="0">
                                  <a:solidFill>
                                    <a:schemeClr val="tx2"/>
                                  </a:solidFill>
                                  <a:latin typeface="Cambria Math" panose="02040503050406030204" pitchFamily="18" charset="0"/>
                                </a:rPr>
                                <m:t>𝑥</m:t>
                              </m:r>
                              <m:r>
                                <a:rPr lang="en-US" sz="2800" b="0" i="1" smtClean="0">
                                  <a:solidFill>
                                    <a:schemeClr val="tx2"/>
                                  </a:solidFill>
                                  <a:latin typeface="Cambria Math" panose="02040503050406030204" pitchFamily="18" charset="0"/>
                                </a:rPr>
                                <m:t>−</m:t>
                              </m:r>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−7</m:t>
                                  </m:r>
                                </m:e>
                              </m:d>
                              <m:r>
                                <a:rPr lang="en-US" sz="2800" b="0" i="1" smtClean="0">
                                  <a:solidFill>
                                    <a:schemeClr val="tx2"/>
                                  </a:solidFill>
                                  <a:latin typeface="Cambria Math" panose="02040503050406030204" pitchFamily="18" charset="0"/>
                                </a:rPr>
                                <m:t>]</m:t>
                              </m:r>
                            </m:oMath>
                          </a14:m>
                          <a:r>
                            <a:rPr lang="en-US" sz="2800" b="0" dirty="0">
                              <a:solidFill>
                                <a:schemeClr val="tx2"/>
                              </a:solidFill>
                            </a:rPr>
                            <a:t> </a:t>
                          </a: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0070C0"/>
                              </a:solidFill>
                              <a:latin typeface="+mn-lt"/>
                              <a:ea typeface="+mn-ea"/>
                              <a:cs typeface="+mn-cs"/>
                            </a:rPr>
                            <a:t>Substitute.</a:t>
                          </a: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376353007"/>
                      </a:ext>
                    </a:extLst>
                  </a:tr>
                  <a:tr h="731520">
                    <a:tc>
                      <a:txBody>
                        <a:bodyPr/>
                        <a:lstStyle/>
                        <a:p>
                          <a:pPr marL="0" marR="0" lvl="0" indent="122238" algn="l" defTabSz="914400" rtl="0" eaLnBrk="1" fontAlgn="auto" latinLnBrk="0" hangingPunct="1">
                            <a:lnSpc>
                              <a:spcPct val="100000"/>
                            </a:lnSpc>
                            <a:spcBef>
                              <a:spcPts val="0"/>
                            </a:spcBef>
                            <a:spcAft>
                              <a:spcPts val="0"/>
                            </a:spcAft>
                            <a:buClrTx/>
                            <a:buSzTx/>
                            <a:buFontTx/>
                            <a:buNone/>
                            <a:tabLst>
                              <a:tab pos="92075" algn="l"/>
                            </a:tabLst>
                            <a:defRPr/>
                          </a:pPr>
                          <a14:m>
                            <m:oMath xmlns:m="http://schemas.openxmlformats.org/officeDocument/2006/math">
                              <m:r>
                                <a:rPr lang="en-US" sz="2800" b="0" i="1" smtClean="0">
                                  <a:solidFill>
                                    <a:schemeClr val="tx2"/>
                                  </a:solidFill>
                                  <a:latin typeface="Cambria Math" panose="02040503050406030204" pitchFamily="18" charset="0"/>
                                </a:rPr>
                                <m:t>𝑦</m:t>
                              </m:r>
                              <m:r>
                                <a:rPr lang="en-US" sz="2800" b="0" i="1" smtClean="0">
                                  <a:solidFill>
                                    <a:schemeClr val="tx2"/>
                                  </a:solidFill>
                                  <a:latin typeface="Cambria Math" panose="02040503050406030204" pitchFamily="18" charset="0"/>
                                </a:rPr>
                                <m:t>−4=2</m:t>
                              </m:r>
                              <m:r>
                                <a:rPr lang="en-US" sz="2800" b="0" i="1" smtClean="0">
                                  <a:solidFill>
                                    <a:schemeClr val="tx2"/>
                                  </a:solidFill>
                                  <a:latin typeface="Cambria Math" panose="02040503050406030204" pitchFamily="18" charset="0"/>
                                </a:rPr>
                                <m:t>𝑥</m:t>
                              </m:r>
                              <m:r>
                                <a:rPr lang="en-US" sz="2800" b="0" i="1" smtClean="0">
                                  <a:solidFill>
                                    <a:schemeClr val="tx2"/>
                                  </a:solidFill>
                                  <a:latin typeface="Cambria Math" panose="02040503050406030204" pitchFamily="18" charset="0"/>
                                </a:rPr>
                                <m:t>+14</m:t>
                              </m:r>
                            </m:oMath>
                          </a14:m>
                          <a:r>
                            <a:rPr lang="en-US" sz="2800" b="0" dirty="0">
                              <a:solidFill>
                                <a:schemeClr val="tx2"/>
                              </a:solidFill>
                            </a:rPr>
                            <a:t> </a:t>
                          </a: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0070C0"/>
                              </a:solidFill>
                              <a:latin typeface="+mn-lt"/>
                              <a:ea typeface="+mn-ea"/>
                              <a:cs typeface="+mn-cs"/>
                            </a:rPr>
                            <a:t>Simplify.</a:t>
                          </a: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494255200"/>
                      </a:ext>
                    </a:extLst>
                  </a:tr>
                  <a:tr h="717884">
                    <a:tc>
                      <a:txBody>
                        <a:bodyPr/>
                        <a:lstStyle/>
                        <a:p>
                          <a:pPr marL="0" indent="715963"/>
                          <a14:m>
                            <m:oMath xmlns:m="http://schemas.openxmlformats.org/officeDocument/2006/math">
                              <m:r>
                                <a:rPr lang="en-US" sz="2800" b="0" i="1" smtClean="0">
                                  <a:solidFill>
                                    <a:schemeClr val="tx2"/>
                                  </a:solidFill>
                                  <a:latin typeface="Cambria Math" panose="02040503050406030204" pitchFamily="18" charset="0"/>
                                </a:rPr>
                                <m:t>𝑦</m:t>
                              </m:r>
                              <m:r>
                                <a:rPr lang="en-US" sz="2800" b="0" i="1" smtClean="0">
                                  <a:solidFill>
                                    <a:schemeClr val="tx2"/>
                                  </a:solidFill>
                                  <a:latin typeface="Cambria Math" panose="02040503050406030204" pitchFamily="18" charset="0"/>
                                </a:rPr>
                                <m:t>=2</m:t>
                              </m:r>
                              <m:r>
                                <a:rPr lang="en-US" sz="2800" b="0" i="1" smtClean="0">
                                  <a:solidFill>
                                    <a:schemeClr val="tx2"/>
                                  </a:solidFill>
                                  <a:latin typeface="Cambria Math" panose="02040503050406030204" pitchFamily="18" charset="0"/>
                                </a:rPr>
                                <m:t>𝑥</m:t>
                              </m:r>
                              <m:r>
                                <a:rPr lang="en-US" sz="2800" b="0" i="1" smtClean="0">
                                  <a:solidFill>
                                    <a:schemeClr val="tx2"/>
                                  </a:solidFill>
                                  <a:latin typeface="Cambria Math" panose="02040503050406030204" pitchFamily="18" charset="0"/>
                                </a:rPr>
                                <m:t>+18</m:t>
                              </m:r>
                            </m:oMath>
                          </a14:m>
                          <a:r>
                            <a:rPr lang="en-US" sz="2800" b="0" dirty="0">
                              <a:solidFill>
                                <a:schemeClr val="tx2"/>
                              </a:solidFill>
                            </a:rPr>
                            <a:t> </a:t>
                          </a: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IN" sz="2800" b="0" i="0" u="none" strike="noStrike" kern="1200" baseline="0" dirty="0">
                              <a:solidFill>
                                <a:srgbClr val="0070C0"/>
                              </a:solidFill>
                              <a:latin typeface="+mn-lt"/>
                              <a:ea typeface="+mn-ea"/>
                              <a:cs typeface="+mn-cs"/>
                            </a:rPr>
                            <a:t>Add 4 to each side.</a:t>
                          </a: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130116081"/>
                      </a:ext>
                    </a:extLst>
                  </a:tr>
                </a:tbl>
              </a:graphicData>
            </a:graphic>
          </p:graphicFrame>
        </mc:Choice>
        <mc:Fallback xmlns="">
          <p:graphicFrame>
            <p:nvGraphicFramePr>
              <p:cNvPr id="2" name="Table 2">
                <a:extLst>
                  <a:ext uri="{FF2B5EF4-FFF2-40B4-BE49-F238E27FC236}">
                    <a16:creationId xmlns:a16="http://schemas.microsoft.com/office/drawing/2014/main" id="{3A9B6F6A-0E9C-4661-A66B-665A4865F55C}"/>
                  </a:ext>
                </a:extLst>
              </p:cNvPr>
              <p:cNvGraphicFramePr>
                <a:graphicFrameLocks noGrp="1"/>
              </p:cNvGraphicFramePr>
              <p:nvPr>
                <p:extLst>
                  <p:ext uri="{D42A27DB-BD31-4B8C-83A1-F6EECF244321}">
                    <p14:modId xmlns:p14="http://schemas.microsoft.com/office/powerpoint/2010/main" val="2694466807"/>
                  </p:ext>
                </p:extLst>
              </p:nvPr>
            </p:nvGraphicFramePr>
            <p:xfrm>
              <a:off x="644892" y="1812964"/>
              <a:ext cx="7847287" cy="3095920"/>
            </p:xfrm>
            <a:graphic>
              <a:graphicData uri="http://schemas.openxmlformats.org/drawingml/2006/table">
                <a:tbl>
                  <a:tblPr firstRow="1" bandRow="1">
                    <a:tableStyleId>{5C22544A-7EE6-4342-B048-85BDC9FD1C3A}</a:tableStyleId>
                  </a:tblPr>
                  <a:tblGrid>
                    <a:gridCol w="3992881">
                      <a:extLst>
                        <a:ext uri="{9D8B030D-6E8A-4147-A177-3AD203B41FA5}">
                          <a16:colId xmlns:a16="http://schemas.microsoft.com/office/drawing/2014/main" val="2125880661"/>
                        </a:ext>
                      </a:extLst>
                    </a:gridCol>
                    <a:gridCol w="3854406">
                      <a:extLst>
                        <a:ext uri="{9D8B030D-6E8A-4147-A177-3AD203B41FA5}">
                          <a16:colId xmlns:a16="http://schemas.microsoft.com/office/drawing/2014/main" val="1326030620"/>
                        </a:ext>
                      </a:extLst>
                    </a:gridCol>
                  </a:tblGrid>
                  <a:tr h="731520">
                    <a:tc>
                      <a:txBody>
                        <a:bodyPr/>
                        <a:lstStyle/>
                        <a:p>
                          <a:endParaRPr lang="en-US"/>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r="-96494" b="-33333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0070C0"/>
                              </a:solidFill>
                              <a:latin typeface="+mn-lt"/>
                              <a:ea typeface="+mn-ea"/>
                              <a:cs typeface="+mn-cs"/>
                            </a:rPr>
                            <a:t>Point-slope form</a:t>
                          </a: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4137986246"/>
                      </a:ext>
                    </a:extLst>
                  </a:tr>
                  <a:tr h="914996">
                    <a:tc>
                      <a:txBody>
                        <a:bodyPr/>
                        <a:lstStyle/>
                        <a:p>
                          <a:endParaRPr lang="en-US"/>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t="-79470" r="-96494" b="-164901"/>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0070C0"/>
                              </a:solidFill>
                              <a:latin typeface="+mn-lt"/>
                              <a:ea typeface="+mn-ea"/>
                              <a:cs typeface="+mn-cs"/>
                            </a:rPr>
                            <a:t>Substitute.</a:t>
                          </a: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376353007"/>
                      </a:ext>
                    </a:extLst>
                  </a:tr>
                  <a:tr h="731520">
                    <a:tc>
                      <a:txBody>
                        <a:bodyPr/>
                        <a:lstStyle/>
                        <a:p>
                          <a:endParaRPr lang="en-US"/>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t="-225833" r="-96494" b="-1075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0070C0"/>
                              </a:solidFill>
                              <a:latin typeface="+mn-lt"/>
                              <a:ea typeface="+mn-ea"/>
                              <a:cs typeface="+mn-cs"/>
                            </a:rPr>
                            <a:t>Simplify.</a:t>
                          </a: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494255200"/>
                      </a:ext>
                    </a:extLst>
                  </a:tr>
                  <a:tr h="717884">
                    <a:tc>
                      <a:txBody>
                        <a:bodyPr/>
                        <a:lstStyle/>
                        <a:p>
                          <a:endParaRPr lang="en-US"/>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t="-331356" r="-96494" b="-9322"/>
                          </a:stretch>
                        </a:blipFill>
                      </a:tcPr>
                    </a:tc>
                    <a:tc>
                      <a:txBody>
                        <a:bodyPr/>
                        <a:lstStyle/>
                        <a:p>
                          <a:r>
                            <a:rPr lang="en-IN" sz="2800" b="0" i="0" u="none" strike="noStrike" kern="1200" baseline="0" dirty="0">
                              <a:solidFill>
                                <a:srgbClr val="0070C0"/>
                              </a:solidFill>
                              <a:latin typeface="+mn-lt"/>
                              <a:ea typeface="+mn-ea"/>
                              <a:cs typeface="+mn-cs"/>
                            </a:rPr>
                            <a:t>Add 4 to each side.</a:t>
                          </a:r>
                        </a:p>
                      </a:txBody>
                      <a:tcPr marL="77982" marR="77982" marT="16739" marB="16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130116081"/>
                      </a:ext>
                    </a:extLst>
                  </a:tr>
                </a:tbl>
              </a:graphicData>
            </a:graphic>
          </p:graphicFrame>
        </mc:Fallback>
      </mc:AlternateContent>
      <p:sp>
        <p:nvSpPr>
          <p:cNvPr id="3" name="TextBox 2">
            <a:extLst>
              <a:ext uri="{FF2B5EF4-FFF2-40B4-BE49-F238E27FC236}">
                <a16:creationId xmlns:a16="http://schemas.microsoft.com/office/drawing/2014/main" id="{98EA741F-CB21-4DC5-8030-274DF2B4048F}"/>
              </a:ext>
            </a:extLst>
          </p:cNvPr>
          <p:cNvSpPr txBox="1"/>
          <p:nvPr/>
        </p:nvSpPr>
        <p:spPr>
          <a:xfrm>
            <a:off x="542625" y="5136212"/>
            <a:ext cx="8435340" cy="954107"/>
          </a:xfrm>
          <a:prstGeom prst="rect">
            <a:avLst/>
          </a:prstGeom>
          <a:noFill/>
        </p:spPr>
        <p:txBody>
          <a:bodyPr wrap="square" rtlCol="0">
            <a:spAutoFit/>
          </a:bodyPr>
          <a:lstStyle/>
          <a:p>
            <a:r>
              <a:rPr lang="en-IN" sz="2800" dirty="0">
                <a:solidFill>
                  <a:schemeClr val="tx2"/>
                </a:solidFill>
              </a:rPr>
              <a:t>This line is tangent to the circle and parallel to the given tangent line.</a:t>
            </a:r>
          </a:p>
        </p:txBody>
      </p:sp>
    </p:spTree>
    <p:extLst>
      <p:ext uri="{BB962C8B-B14F-4D97-AF65-F5344CB8AC3E}">
        <p14:creationId xmlns:p14="http://schemas.microsoft.com/office/powerpoint/2010/main" val="41115474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9056D5E-A270-4B52-BFEA-15705DBB07CB}"/>
              </a:ext>
            </a:extLst>
          </p:cNvPr>
          <p:cNvSpPr txBox="1">
            <a:spLocks/>
          </p:cNvSpPr>
          <p:nvPr/>
        </p:nvSpPr>
        <p:spPr>
          <a:xfrm>
            <a:off x="459872" y="332811"/>
            <a:ext cx="895844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Example 5</a:t>
            </a:r>
          </a:p>
          <a:p>
            <a:r>
              <a:rPr lang="en-IN" sz="2800" b="0" dirty="0">
                <a:solidFill>
                  <a:schemeClr val="tx1"/>
                </a:solidFill>
              </a:rPr>
              <a:t>Intersections with Circles</a:t>
            </a:r>
            <a:endParaRPr lang="en-US" sz="2800" b="0" dirty="0">
              <a:solidFill>
                <a:schemeClr val="tx1"/>
              </a:solidFill>
            </a:endParaRPr>
          </a:p>
        </p:txBody>
      </p:sp>
      <p:sp>
        <p:nvSpPr>
          <p:cNvPr id="6" name="Content Placeholder 2">
            <a:extLst>
              <a:ext uri="{FF2B5EF4-FFF2-40B4-BE49-F238E27FC236}">
                <a16:creationId xmlns:a16="http://schemas.microsoft.com/office/drawing/2014/main" id="{6BD14487-7C6F-4A6F-AD1A-95EF2ED6D116}"/>
              </a:ext>
            </a:extLst>
          </p:cNvPr>
          <p:cNvSpPr txBox="1">
            <a:spLocks/>
          </p:cNvSpPr>
          <p:nvPr/>
        </p:nvSpPr>
        <p:spPr>
          <a:xfrm>
            <a:off x="457201" y="1551278"/>
            <a:ext cx="9098279" cy="260924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rgbClr val="00A6B9"/>
                </a:solidFill>
              </a:rPr>
              <a:t>Think About It!</a:t>
            </a:r>
          </a:p>
          <a:p>
            <a:r>
              <a:rPr lang="en-US" sz="2800" dirty="0"/>
              <a:t>What information would you need to find the points of tangency for tangent lines that are not parallel?</a:t>
            </a:r>
            <a:endParaRPr lang="en-IN" sz="2800" dirty="0"/>
          </a:p>
        </p:txBody>
      </p:sp>
    </p:spTree>
    <p:extLst>
      <p:ext uri="{BB962C8B-B14F-4D97-AF65-F5344CB8AC3E}">
        <p14:creationId xmlns:p14="http://schemas.microsoft.com/office/powerpoint/2010/main" val="40663051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895844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Example 5</a:t>
            </a:r>
          </a:p>
          <a:p>
            <a:r>
              <a:rPr lang="en-IN" sz="2800" b="0" dirty="0">
                <a:solidFill>
                  <a:schemeClr val="tx1"/>
                </a:solidFill>
              </a:rPr>
              <a:t>Intersections with Circles</a:t>
            </a:r>
            <a:endParaRPr lang="en-US" sz="2800" b="0" dirty="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1" y="1551278"/>
            <a:ext cx="9098279" cy="260924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rgbClr val="00A6B9"/>
                </a:solidFill>
              </a:rPr>
              <a:t>Talk About It!</a:t>
            </a:r>
          </a:p>
          <a:p>
            <a:r>
              <a:rPr lang="en-IN" sz="2800" dirty="0"/>
              <a:t>Why are the points of tangency for parallel lines that are tangent to the same circle the endpoints of a diameter?</a:t>
            </a:r>
          </a:p>
        </p:txBody>
      </p:sp>
    </p:spTree>
    <p:extLst>
      <p:ext uri="{BB962C8B-B14F-4D97-AF65-F5344CB8AC3E}">
        <p14:creationId xmlns:p14="http://schemas.microsoft.com/office/powerpoint/2010/main" val="10793162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895844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Example 5</a:t>
            </a:r>
          </a:p>
          <a:p>
            <a:r>
              <a:rPr lang="en-IN" sz="2800" b="0" dirty="0">
                <a:solidFill>
                  <a:schemeClr val="tx1"/>
                </a:solidFill>
              </a:rPr>
              <a:t>Intersections with Circles</a:t>
            </a:r>
            <a:endParaRPr lang="en-US" sz="2800" b="0" dirty="0">
              <a:solidFill>
                <a:schemeClr val="tx1"/>
              </a:solidFill>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1" y="1551278"/>
                <a:ext cx="9784080" cy="260924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Check</a:t>
                </a:r>
              </a:p>
              <a:p>
                <a:r>
                  <a:rPr lang="en-IN" sz="2800" dirty="0"/>
                  <a:t>The line </a:t>
                </a:r>
                <a14:m>
                  <m:oMath xmlns:m="http://schemas.openxmlformats.org/officeDocument/2006/math">
                    <m:r>
                      <a:rPr lang="en-US" sz="2800" i="1">
                        <a:latin typeface="Cambria Math" panose="02040503050406030204" pitchFamily="18" charset="0"/>
                      </a:rPr>
                      <m:t>2</m:t>
                    </m:r>
                    <m:r>
                      <a:rPr lang="en-US" sz="2800" i="1">
                        <a:latin typeface="Cambria Math" panose="02040503050406030204" pitchFamily="18" charset="0"/>
                      </a:rPr>
                      <m:t>𝑥</m:t>
                    </m:r>
                    <m:r>
                      <a:rPr lang="en-US" sz="2800" b="0" i="1" smtClean="0">
                        <a:latin typeface="Cambria Math" panose="02040503050406030204" pitchFamily="18" charset="0"/>
                      </a:rPr>
                      <m:t>+</m:t>
                    </m:r>
                    <m:r>
                      <a:rPr lang="en-US" sz="2800" i="1">
                        <a:latin typeface="Cambria Math" panose="02040503050406030204" pitchFamily="18" charset="0"/>
                      </a:rPr>
                      <m:t>𝑦</m:t>
                    </m:r>
                    <m:r>
                      <a:rPr lang="en-US" sz="2800" i="1">
                        <a:latin typeface="Cambria Math" panose="02040503050406030204" pitchFamily="18" charset="0"/>
                      </a:rPr>
                      <m:t>=−1</m:t>
                    </m:r>
                  </m:oMath>
                </a14:m>
                <a:r>
                  <a:rPr lang="en-IN" sz="2800" dirty="0"/>
                  <a:t> is tangent to a circle with </a:t>
                </a:r>
                <a:r>
                  <a:rPr lang="en-IN" sz="2800" dirty="0" err="1"/>
                  <a:t>center</a:t>
                </a:r>
                <a:r>
                  <a:rPr lang="en-IN" sz="2800" dirty="0"/>
                  <a:t> at (4, 1). Find the point of tangency. Then, find the point of tangency for a second tangent line that is parallel to the given line and write an equation for the second tangent line.</a:t>
                </a:r>
              </a:p>
            </p:txBody>
          </p:sp>
        </mc:Choice>
        <mc:Fallback xmlns="">
          <p:sp>
            <p:nvSpPr>
              <p:cNvPr id="8" name="Content Placeholder 2">
                <a:extLst>
                  <a:ext uri="{FF2B5EF4-FFF2-40B4-BE49-F238E27FC236}">
                    <a16:creationId xmlns:a16="http://schemas.microsoft.com/office/drawing/2014/main" id="{AF69284B-533F-9940-8D24-1FBBD9C10438}"/>
                  </a:ext>
                </a:extLst>
              </p:cNvPr>
              <p:cNvSpPr txBox="1">
                <a:spLocks noRot="1" noChangeAspect="1" noMove="1" noResize="1" noEditPoints="1" noAdjustHandles="1" noChangeArrowheads="1" noChangeShapeType="1" noTextEdit="1"/>
              </p:cNvSpPr>
              <p:nvPr/>
            </p:nvSpPr>
            <p:spPr>
              <a:xfrm>
                <a:off x="457201" y="1551278"/>
                <a:ext cx="9784080" cy="2609242"/>
              </a:xfrm>
              <a:prstGeom prst="rect">
                <a:avLst/>
              </a:prstGeom>
              <a:blipFill>
                <a:blip r:embed="rId3"/>
                <a:stretch>
                  <a:fillRect l="-1246" t="-2331"/>
                </a:stretch>
              </a:blipFill>
            </p:spPr>
            <p:txBody>
              <a:bodyPr/>
              <a:lstStyle/>
              <a:p>
                <a:r>
                  <a:rPr lang="en-US">
                    <a:noFill/>
                  </a:rPr>
                  <a:t> </a:t>
                </a:r>
              </a:p>
            </p:txBody>
          </p:sp>
        </mc:Fallback>
      </mc:AlternateContent>
    </p:spTree>
    <p:extLst>
      <p:ext uri="{BB962C8B-B14F-4D97-AF65-F5344CB8AC3E}">
        <p14:creationId xmlns:p14="http://schemas.microsoft.com/office/powerpoint/2010/main" val="21704426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895844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Example 5</a:t>
            </a:r>
          </a:p>
          <a:p>
            <a:r>
              <a:rPr lang="en-IN" sz="2800" b="0" dirty="0">
                <a:solidFill>
                  <a:schemeClr val="tx1"/>
                </a:solidFill>
              </a:rPr>
              <a:t>Intersections with Circles</a:t>
            </a:r>
            <a:endParaRPr lang="en-US" sz="2800" b="0" dirty="0">
              <a:solidFill>
                <a:schemeClr val="tx1"/>
              </a:solidFill>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1" y="1551277"/>
                <a:ext cx="9784080" cy="452226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Check</a:t>
                </a:r>
              </a:p>
              <a:p>
                <a:r>
                  <a:rPr lang="en-IN" sz="2800" dirty="0"/>
                  <a:t>The line </a:t>
                </a:r>
                <a14:m>
                  <m:oMath xmlns:m="http://schemas.openxmlformats.org/officeDocument/2006/math">
                    <m:r>
                      <a:rPr lang="en-US" sz="2800" i="1">
                        <a:latin typeface="Cambria Math" panose="02040503050406030204" pitchFamily="18" charset="0"/>
                      </a:rPr>
                      <m:t>2</m:t>
                    </m:r>
                    <m:r>
                      <a:rPr lang="en-US" sz="2800" i="1">
                        <a:latin typeface="Cambria Math" panose="02040503050406030204" pitchFamily="18" charset="0"/>
                      </a:rPr>
                      <m:t>𝑥</m:t>
                    </m:r>
                    <m:r>
                      <a:rPr lang="en-US" sz="2800" b="0" i="1" smtClean="0">
                        <a:latin typeface="Cambria Math" panose="02040503050406030204" pitchFamily="18" charset="0"/>
                      </a:rPr>
                      <m:t>+</m:t>
                    </m:r>
                    <m:r>
                      <a:rPr lang="en-US" sz="2800" i="1">
                        <a:latin typeface="Cambria Math" panose="02040503050406030204" pitchFamily="18" charset="0"/>
                      </a:rPr>
                      <m:t>𝑦</m:t>
                    </m:r>
                    <m:r>
                      <a:rPr lang="en-US" sz="2800" i="1">
                        <a:latin typeface="Cambria Math" panose="02040503050406030204" pitchFamily="18" charset="0"/>
                      </a:rPr>
                      <m:t>=−1</m:t>
                    </m:r>
                  </m:oMath>
                </a14:m>
                <a:r>
                  <a:rPr lang="en-IN" sz="2800" dirty="0"/>
                  <a:t> is tangent to a circle with </a:t>
                </a:r>
                <a:r>
                  <a:rPr lang="en-IN" sz="2800" dirty="0" err="1"/>
                  <a:t>center</a:t>
                </a:r>
                <a:r>
                  <a:rPr lang="en-IN" sz="2800" dirty="0"/>
                  <a:t> at (4, 1). Find the point of tangency. Then, find the point of tangency for a second tangent line that is parallel to the given line and write an equation for the second tangent line.</a:t>
                </a:r>
              </a:p>
              <a:p>
                <a:pPr>
                  <a:spcBef>
                    <a:spcPts val="1500"/>
                  </a:spcBef>
                </a:pPr>
                <a:r>
                  <a:rPr lang="en-IN" sz="2800" dirty="0">
                    <a:solidFill>
                      <a:srgbClr val="FF0000"/>
                    </a:solidFill>
                  </a:rPr>
                  <a:t>Point of tangency: </a:t>
                </a:r>
                <a:r>
                  <a:rPr lang="en-US" sz="2800" dirty="0">
                    <a:solidFill>
                      <a:srgbClr val="FF0000"/>
                    </a:solidFill>
                  </a:rPr>
                  <a:t>(1, −2)</a:t>
                </a:r>
                <a:endParaRPr lang="en-IN" sz="2800" dirty="0">
                  <a:solidFill>
                    <a:srgbClr val="FF0000"/>
                  </a:solidFill>
                </a:endParaRPr>
              </a:p>
              <a:p>
                <a:pPr>
                  <a:spcBef>
                    <a:spcPts val="1500"/>
                  </a:spcBef>
                </a:pPr>
                <a:r>
                  <a:rPr lang="en-IN" sz="2800" dirty="0">
                    <a:solidFill>
                      <a:srgbClr val="FF0000"/>
                    </a:solidFill>
                  </a:rPr>
                  <a:t>Point of tangency of parallel tangent line: </a:t>
                </a:r>
                <a:r>
                  <a:rPr lang="en-US" sz="2800" dirty="0">
                    <a:solidFill>
                      <a:srgbClr val="FF0000"/>
                    </a:solidFill>
                  </a:rPr>
                  <a:t>(7, 4)</a:t>
                </a:r>
                <a:r>
                  <a:rPr lang="en-IN" sz="2800" dirty="0">
                    <a:solidFill>
                      <a:srgbClr val="FF0000"/>
                    </a:solidFill>
                  </a:rPr>
                  <a:t> </a:t>
                </a:r>
              </a:p>
              <a:p>
                <a:pPr>
                  <a:spcBef>
                    <a:spcPts val="1500"/>
                  </a:spcBef>
                </a:pPr>
                <a:r>
                  <a:rPr lang="en-IN" sz="2800" dirty="0">
                    <a:solidFill>
                      <a:srgbClr val="FF0000"/>
                    </a:solidFill>
                  </a:rPr>
                  <a:t>Equation of parallel tangent line: </a:t>
                </a:r>
                <a14:m>
                  <m:oMath xmlns:m="http://schemas.openxmlformats.org/officeDocument/2006/math">
                    <m:r>
                      <a:rPr lang="en-US" sz="2800" b="0" i="1" smtClean="0">
                        <a:solidFill>
                          <a:srgbClr val="FF0000"/>
                        </a:solidFill>
                        <a:latin typeface="Cambria Math" panose="02040503050406030204" pitchFamily="18" charset="0"/>
                      </a:rPr>
                      <m:t>𝑦</m:t>
                    </m:r>
                    <m:r>
                      <a:rPr lang="en-US" sz="2800" b="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𝑥</m:t>
                    </m:r>
                    <m:r>
                      <a:rPr lang="en-US" sz="2800" b="0" i="1" smtClean="0">
                        <a:solidFill>
                          <a:srgbClr val="FF0000"/>
                        </a:solidFill>
                        <a:latin typeface="Cambria Math" panose="02040503050406030204" pitchFamily="18" charset="0"/>
                      </a:rPr>
                      <m:t>+11</m:t>
                    </m:r>
                  </m:oMath>
                </a14:m>
                <a:endParaRPr lang="en-IN" sz="2800" dirty="0"/>
              </a:p>
            </p:txBody>
          </p:sp>
        </mc:Choice>
        <mc:Fallback xmlns="">
          <p:sp>
            <p:nvSpPr>
              <p:cNvPr id="8" name="Content Placeholder 2">
                <a:extLst>
                  <a:ext uri="{FF2B5EF4-FFF2-40B4-BE49-F238E27FC236}">
                    <a16:creationId xmlns:a16="http://schemas.microsoft.com/office/drawing/2014/main" id="{AF69284B-533F-9940-8D24-1FBBD9C10438}"/>
                  </a:ext>
                </a:extLst>
              </p:cNvPr>
              <p:cNvSpPr txBox="1">
                <a:spLocks noRot="1" noChangeAspect="1" noMove="1" noResize="1" noEditPoints="1" noAdjustHandles="1" noChangeArrowheads="1" noChangeShapeType="1" noTextEdit="1"/>
              </p:cNvSpPr>
              <p:nvPr/>
            </p:nvSpPr>
            <p:spPr>
              <a:xfrm>
                <a:off x="457201" y="1551277"/>
                <a:ext cx="9784080" cy="4522263"/>
              </a:xfrm>
              <a:prstGeom prst="rect">
                <a:avLst/>
              </a:prstGeom>
              <a:blipFill>
                <a:blip r:embed="rId3"/>
                <a:stretch>
                  <a:fillRect l="-1246" t="-1348"/>
                </a:stretch>
              </a:blipFill>
            </p:spPr>
            <p:txBody>
              <a:bodyPr/>
              <a:lstStyle/>
              <a:p>
                <a:r>
                  <a:rPr lang="en-US">
                    <a:noFill/>
                  </a:rPr>
                  <a:t> </a:t>
                </a:r>
              </a:p>
            </p:txBody>
          </p:sp>
        </mc:Fallback>
      </mc:AlternateContent>
    </p:spTree>
    <p:extLst>
      <p:ext uri="{BB962C8B-B14F-4D97-AF65-F5344CB8AC3E}">
        <p14:creationId xmlns:p14="http://schemas.microsoft.com/office/powerpoint/2010/main" val="17732654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895844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Exit Ticket</a:t>
            </a:r>
            <a:endParaRPr lang="en-US" sz="2800" b="0" dirty="0">
              <a:solidFill>
                <a:schemeClr val="tx1"/>
              </a:solidFill>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1" y="1551278"/>
                <a:ext cx="10850879" cy="313819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1325" indent="-441325"/>
                <a:r>
                  <a:rPr lang="en-IN" sz="2800" b="1" dirty="0">
                    <a:solidFill>
                      <a:schemeClr val="tx1"/>
                    </a:solidFill>
                    <a:latin typeface="Proxima Nova"/>
                  </a:rPr>
                  <a:t>1. </a:t>
                </a:r>
                <a:r>
                  <a:rPr lang="en-IN" sz="2800" dirty="0"/>
                  <a:t>An equation for a circle is </a:t>
                </a:r>
                <a14:m>
                  <m:oMath xmlns:m="http://schemas.openxmlformats.org/officeDocument/2006/math">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r>
                              <a:rPr lang="en-US" sz="2800" i="1">
                                <a:latin typeface="Cambria Math" panose="02040503050406030204" pitchFamily="18" charset="0"/>
                              </a:rPr>
                              <m:t>𝑥</m:t>
                            </m:r>
                            <m:r>
                              <a:rPr lang="en-US" sz="2800" i="1">
                                <a:latin typeface="Cambria Math" panose="02040503050406030204" pitchFamily="18" charset="0"/>
                              </a:rPr>
                              <m:t>−2</m:t>
                            </m:r>
                          </m:e>
                        </m:d>
                      </m:e>
                      <m:sup>
                        <m:r>
                          <a:rPr lang="en-US" sz="2800" i="1">
                            <a:latin typeface="Cambria Math" panose="02040503050406030204" pitchFamily="18" charset="0"/>
                          </a:rPr>
                          <m:t>2</m:t>
                        </m:r>
                      </m:sup>
                    </m:sSup>
                    <m:r>
                      <a:rPr lang="en-US" sz="2800" i="1">
                        <a:latin typeface="Cambria Math" panose="02040503050406030204" pitchFamily="18" charset="0"/>
                      </a:rPr>
                      <m:t>+</m:t>
                    </m:r>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r>
                              <a:rPr lang="en-US" sz="2800" i="1">
                                <a:latin typeface="Cambria Math" panose="02040503050406030204" pitchFamily="18" charset="0"/>
                              </a:rPr>
                              <m:t>𝑦</m:t>
                            </m:r>
                            <m:r>
                              <a:rPr lang="en-US" sz="2800" i="1">
                                <a:latin typeface="Cambria Math" panose="02040503050406030204" pitchFamily="18" charset="0"/>
                              </a:rPr>
                              <m:t>+17</m:t>
                            </m:r>
                          </m:e>
                        </m:d>
                      </m:e>
                      <m:sup>
                        <m:r>
                          <a:rPr lang="en-US" sz="2800" i="1">
                            <a:latin typeface="Cambria Math" panose="02040503050406030204" pitchFamily="18" charset="0"/>
                          </a:rPr>
                          <m:t>2</m:t>
                        </m:r>
                      </m:sup>
                    </m:sSup>
                    <m:r>
                      <a:rPr lang="en-US" sz="2800" i="1">
                        <a:latin typeface="Cambria Math" panose="02040503050406030204" pitchFamily="18" charset="0"/>
                      </a:rPr>
                      <m:t>=100.</m:t>
                    </m:r>
                  </m:oMath>
                </a14:m>
                <a:r>
                  <a:rPr lang="en-IN" sz="2800" dirty="0"/>
                  <a:t> What is the area of the circle to the nearest tenth? </a:t>
                </a:r>
              </a:p>
              <a:p>
                <a:pPr marL="441325" indent="-441325"/>
                <a:r>
                  <a:rPr lang="en-IN" sz="2800" b="1" dirty="0">
                    <a:solidFill>
                      <a:schemeClr val="tx1"/>
                    </a:solidFill>
                    <a:latin typeface="Proxima Nova"/>
                  </a:rPr>
                  <a:t>2. </a:t>
                </a:r>
                <a:r>
                  <a:rPr lang="en-IN" sz="2800" dirty="0"/>
                  <a:t>An equation for a circle is </a:t>
                </a:r>
                <a14:m>
                  <m:oMath xmlns:m="http://schemas.openxmlformats.org/officeDocument/2006/math">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r>
                              <a:rPr lang="en-US" sz="2800" i="1">
                                <a:latin typeface="Cambria Math" panose="02040503050406030204" pitchFamily="18" charset="0"/>
                              </a:rPr>
                              <m:t>𝑥</m:t>
                            </m:r>
                            <m:r>
                              <a:rPr lang="en-US" sz="2800" i="1">
                                <a:latin typeface="Cambria Math" panose="02040503050406030204" pitchFamily="18" charset="0"/>
                              </a:rPr>
                              <m:t>+12</m:t>
                            </m:r>
                          </m:e>
                        </m:d>
                      </m:e>
                      <m:sup>
                        <m:r>
                          <a:rPr lang="en-US" sz="2800" i="1">
                            <a:latin typeface="Cambria Math" panose="02040503050406030204" pitchFamily="18" charset="0"/>
                          </a:rPr>
                          <m:t>2</m:t>
                        </m:r>
                      </m:sup>
                    </m:sSup>
                    <m:r>
                      <a:rPr lang="en-US" sz="2800" i="1">
                        <a:latin typeface="Cambria Math" panose="02040503050406030204" pitchFamily="18" charset="0"/>
                      </a:rPr>
                      <m:t>+</m:t>
                    </m:r>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r>
                              <a:rPr lang="en-US" sz="2800" i="1">
                                <a:latin typeface="Cambria Math" panose="02040503050406030204" pitchFamily="18" charset="0"/>
                              </a:rPr>
                              <m:t>𝑦</m:t>
                            </m:r>
                            <m:r>
                              <a:rPr lang="en-US" sz="2800" i="1">
                                <a:latin typeface="Cambria Math" panose="02040503050406030204" pitchFamily="18" charset="0"/>
                              </a:rPr>
                              <m:t>−5</m:t>
                            </m:r>
                          </m:e>
                        </m:d>
                      </m:e>
                      <m:sup>
                        <m:r>
                          <a:rPr lang="en-US" sz="2800" i="1">
                            <a:latin typeface="Cambria Math" panose="02040503050406030204" pitchFamily="18" charset="0"/>
                          </a:rPr>
                          <m:t>2</m:t>
                        </m:r>
                      </m:sup>
                    </m:sSup>
                    <m:r>
                      <a:rPr lang="en-US" sz="2800" i="1">
                        <a:latin typeface="Cambria Math" panose="02040503050406030204" pitchFamily="18" charset="0"/>
                      </a:rPr>
                      <m:t>=81.</m:t>
                    </m:r>
                  </m:oMath>
                </a14:m>
                <a:r>
                  <a:rPr lang="en-IN" sz="2800" dirty="0"/>
                  <a:t> What is the circumference of the circle to the nearest tenth? </a:t>
                </a:r>
              </a:p>
              <a:p>
                <a:pPr marL="441325" indent="-441325"/>
                <a:r>
                  <a:rPr lang="en-IN" sz="2800" b="1" dirty="0">
                    <a:solidFill>
                      <a:schemeClr val="tx1"/>
                    </a:solidFill>
                    <a:latin typeface="Proxima Nova"/>
                  </a:rPr>
                  <a:t>3. </a:t>
                </a:r>
                <a:r>
                  <a:rPr lang="en-IN" sz="2800" dirty="0"/>
                  <a:t>An equation for a circle is </a:t>
                </a:r>
                <a14:m>
                  <m:oMath xmlns:m="http://schemas.openxmlformats.org/officeDocument/2006/math">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r>
                              <a:rPr lang="en-US" sz="2800" i="1">
                                <a:latin typeface="Cambria Math" panose="02040503050406030204" pitchFamily="18" charset="0"/>
                              </a:rPr>
                              <m:t>𝑥</m:t>
                            </m:r>
                            <m:r>
                              <a:rPr lang="en-US" sz="2800" i="1">
                                <a:latin typeface="Cambria Math" panose="02040503050406030204" pitchFamily="18" charset="0"/>
                              </a:rPr>
                              <m:t>−4</m:t>
                            </m:r>
                          </m:e>
                        </m:d>
                      </m:e>
                      <m:sup>
                        <m:r>
                          <a:rPr lang="en-US" sz="2800" i="1">
                            <a:latin typeface="Cambria Math" panose="02040503050406030204" pitchFamily="18" charset="0"/>
                          </a:rPr>
                          <m:t>2</m:t>
                        </m:r>
                      </m:sup>
                    </m:sSup>
                    <m:r>
                      <a:rPr lang="en-US" sz="2800" i="1">
                        <a:latin typeface="Cambria Math" panose="02040503050406030204" pitchFamily="18" charset="0"/>
                      </a:rPr>
                      <m:t>+</m:t>
                    </m:r>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r>
                              <a:rPr lang="en-US" sz="2800" i="1">
                                <a:latin typeface="Cambria Math" panose="02040503050406030204" pitchFamily="18" charset="0"/>
                              </a:rPr>
                              <m:t>𝑦</m:t>
                            </m:r>
                            <m:r>
                              <a:rPr lang="en-US" sz="2800" i="1">
                                <a:latin typeface="Cambria Math" panose="02040503050406030204" pitchFamily="18" charset="0"/>
                              </a:rPr>
                              <m:t>+5</m:t>
                            </m:r>
                          </m:e>
                        </m:d>
                      </m:e>
                      <m:sup>
                        <m:r>
                          <a:rPr lang="en-US" sz="2800" i="1">
                            <a:latin typeface="Cambria Math" panose="02040503050406030204" pitchFamily="18" charset="0"/>
                          </a:rPr>
                          <m:t>2</m:t>
                        </m:r>
                      </m:sup>
                    </m:sSup>
                    <m:r>
                      <a:rPr lang="en-US" sz="2800" i="1">
                        <a:latin typeface="Cambria Math" panose="02040503050406030204" pitchFamily="18" charset="0"/>
                      </a:rPr>
                      <m:t>=49.</m:t>
                    </m:r>
                  </m:oMath>
                </a14:m>
                <a:r>
                  <a:rPr lang="en-IN" sz="2800" dirty="0"/>
                  <a:t> Is the point (4, 2) on the circle? </a:t>
                </a:r>
              </a:p>
            </p:txBody>
          </p:sp>
        </mc:Choice>
        <mc:Fallback xmlns="">
          <p:sp>
            <p:nvSpPr>
              <p:cNvPr id="8" name="Content Placeholder 2">
                <a:extLst>
                  <a:ext uri="{FF2B5EF4-FFF2-40B4-BE49-F238E27FC236}">
                    <a16:creationId xmlns:a16="http://schemas.microsoft.com/office/drawing/2014/main" id="{AF69284B-533F-9940-8D24-1FBBD9C10438}"/>
                  </a:ext>
                </a:extLst>
              </p:cNvPr>
              <p:cNvSpPr txBox="1">
                <a:spLocks noRot="1" noChangeAspect="1" noMove="1" noResize="1" noEditPoints="1" noAdjustHandles="1" noChangeArrowheads="1" noChangeShapeType="1" noTextEdit="1"/>
              </p:cNvSpPr>
              <p:nvPr/>
            </p:nvSpPr>
            <p:spPr>
              <a:xfrm>
                <a:off x="457201" y="1551278"/>
                <a:ext cx="10850879" cy="3138197"/>
              </a:xfrm>
              <a:prstGeom prst="rect">
                <a:avLst/>
              </a:prstGeom>
              <a:blipFill>
                <a:blip r:embed="rId3"/>
                <a:stretch>
                  <a:fillRect l="-1124" t="-2524" r="-1461"/>
                </a:stretch>
              </a:blipFill>
            </p:spPr>
            <p:txBody>
              <a:bodyPr/>
              <a:lstStyle/>
              <a:p>
                <a:r>
                  <a:rPr lang="en-US">
                    <a:noFill/>
                  </a:rPr>
                  <a:t> </a:t>
                </a:r>
              </a:p>
            </p:txBody>
          </p:sp>
        </mc:Fallback>
      </mc:AlternateContent>
    </p:spTree>
    <p:extLst>
      <p:ext uri="{BB962C8B-B14F-4D97-AF65-F5344CB8AC3E}">
        <p14:creationId xmlns:p14="http://schemas.microsoft.com/office/powerpoint/2010/main" val="26451087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8958448"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Exit Ticket</a:t>
            </a:r>
            <a:endParaRPr lang="en-US" sz="2800" b="0" dirty="0">
              <a:solidFill>
                <a:schemeClr val="tx1"/>
              </a:solidFill>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1" y="1551278"/>
                <a:ext cx="10850879" cy="313819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1325" indent="-441325"/>
                <a:r>
                  <a:rPr lang="en-IN" sz="2800" b="1" dirty="0">
                    <a:solidFill>
                      <a:schemeClr val="tx1"/>
                    </a:solidFill>
                    <a:latin typeface="Proxima Nova"/>
                  </a:rPr>
                  <a:t>1. </a:t>
                </a:r>
                <a:r>
                  <a:rPr lang="en-IN" sz="2800" dirty="0"/>
                  <a:t>An equation for a circle is </a:t>
                </a:r>
                <a14:m>
                  <m:oMath xmlns:m="http://schemas.openxmlformats.org/officeDocument/2006/math">
                    <m:sSup>
                      <m:sSupPr>
                        <m:ctrlPr>
                          <a:rPr lang="en-US" sz="2800" b="0" i="1" smtClean="0">
                            <a:latin typeface="Cambria Math" panose="02040503050406030204" pitchFamily="18" charset="0"/>
                          </a:rPr>
                        </m:ctrlPr>
                      </m:sSupPr>
                      <m:e>
                        <m:d>
                          <m:dPr>
                            <m:ctrlPr>
                              <a:rPr lang="en-US" sz="2800" i="1">
                                <a:latin typeface="Cambria Math" panose="02040503050406030204" pitchFamily="18" charset="0"/>
                              </a:rPr>
                            </m:ctrlPr>
                          </m:dPr>
                          <m:e>
                            <m:r>
                              <a:rPr lang="en-US" sz="2800" i="1">
                                <a:latin typeface="Cambria Math" panose="02040503050406030204" pitchFamily="18" charset="0"/>
                              </a:rPr>
                              <m:t>𝑥</m:t>
                            </m:r>
                            <m:r>
                              <a:rPr lang="en-US" sz="2800" i="1">
                                <a:latin typeface="Cambria Math" panose="02040503050406030204" pitchFamily="18" charset="0"/>
                              </a:rPr>
                              <m:t>−2</m:t>
                            </m:r>
                          </m:e>
                        </m:d>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d>
                          <m:dPr>
                            <m:ctrlPr>
                              <a:rPr lang="en-US" sz="2800" i="1">
                                <a:latin typeface="Cambria Math" panose="02040503050406030204" pitchFamily="18" charset="0"/>
                              </a:rPr>
                            </m:ctrlPr>
                          </m:dPr>
                          <m:e>
                            <m:r>
                              <a:rPr lang="en-US" sz="2800" i="1">
                                <a:latin typeface="Cambria Math" panose="02040503050406030204" pitchFamily="18" charset="0"/>
                              </a:rPr>
                              <m:t>𝑦</m:t>
                            </m:r>
                            <m:r>
                              <a:rPr lang="en-US" sz="2800" i="1">
                                <a:latin typeface="Cambria Math" panose="02040503050406030204" pitchFamily="18" charset="0"/>
                              </a:rPr>
                              <m:t>+17</m:t>
                            </m:r>
                          </m:e>
                        </m:d>
                      </m:e>
                      <m:sup>
                        <m:r>
                          <a:rPr lang="en-US" sz="2800" b="0" i="1" smtClean="0">
                            <a:latin typeface="Cambria Math" panose="02040503050406030204" pitchFamily="18" charset="0"/>
                          </a:rPr>
                          <m:t>2</m:t>
                        </m:r>
                      </m:sup>
                    </m:sSup>
                    <m:r>
                      <a:rPr lang="en-US" sz="2800" b="0" i="1" smtClean="0">
                        <a:latin typeface="Cambria Math" panose="02040503050406030204" pitchFamily="18" charset="0"/>
                      </a:rPr>
                      <m:t>=100.</m:t>
                    </m:r>
                  </m:oMath>
                </a14:m>
                <a:r>
                  <a:rPr lang="en-IN" sz="2800" dirty="0"/>
                  <a:t> What is the area of the circle to the nearest tenth? </a:t>
                </a:r>
                <a:r>
                  <a:rPr lang="en-IN" sz="2800" dirty="0">
                    <a:solidFill>
                      <a:srgbClr val="FF0000"/>
                    </a:solidFill>
                  </a:rPr>
                  <a:t>314.2 square units</a:t>
                </a:r>
                <a:endParaRPr lang="en-IN" sz="2800" dirty="0"/>
              </a:p>
              <a:p>
                <a:pPr marL="441325" indent="-441325"/>
                <a:r>
                  <a:rPr lang="en-IN" sz="2800" b="1" dirty="0">
                    <a:solidFill>
                      <a:schemeClr val="tx1"/>
                    </a:solidFill>
                    <a:latin typeface="Proxima Nova"/>
                  </a:rPr>
                  <a:t>2. </a:t>
                </a:r>
                <a:r>
                  <a:rPr lang="en-IN" sz="2800" dirty="0"/>
                  <a:t>An equation for a circle is </a:t>
                </a:r>
                <a14:m>
                  <m:oMath xmlns:m="http://schemas.openxmlformats.org/officeDocument/2006/math">
                    <m:sSup>
                      <m:sSupPr>
                        <m:ctrlPr>
                          <a:rPr lang="en-US" sz="2800" b="0" i="1" smtClean="0">
                            <a:latin typeface="Cambria Math" panose="02040503050406030204" pitchFamily="18" charset="0"/>
                          </a:rPr>
                        </m:ctrlPr>
                      </m:sSupPr>
                      <m:e>
                        <m:d>
                          <m:dPr>
                            <m:ctrlPr>
                              <a:rPr lang="en-US" sz="2800" i="1">
                                <a:latin typeface="Cambria Math" panose="02040503050406030204" pitchFamily="18" charset="0"/>
                              </a:rPr>
                            </m:ctrlPr>
                          </m:dPr>
                          <m:e>
                            <m:r>
                              <a:rPr lang="en-US" sz="2800" i="1">
                                <a:latin typeface="Cambria Math" panose="02040503050406030204" pitchFamily="18" charset="0"/>
                              </a:rPr>
                              <m:t>𝑥</m:t>
                            </m:r>
                            <m:r>
                              <a:rPr lang="en-US" sz="2800" i="1">
                                <a:latin typeface="Cambria Math" panose="02040503050406030204" pitchFamily="18" charset="0"/>
                              </a:rPr>
                              <m:t>+12</m:t>
                            </m:r>
                          </m:e>
                        </m:d>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d>
                          <m:dPr>
                            <m:ctrlPr>
                              <a:rPr lang="en-US" sz="2800" i="1">
                                <a:latin typeface="Cambria Math" panose="02040503050406030204" pitchFamily="18" charset="0"/>
                              </a:rPr>
                            </m:ctrlPr>
                          </m:dPr>
                          <m:e>
                            <m:r>
                              <a:rPr lang="en-US" sz="2800" i="1">
                                <a:latin typeface="Cambria Math" panose="02040503050406030204" pitchFamily="18" charset="0"/>
                              </a:rPr>
                              <m:t>𝑦</m:t>
                            </m:r>
                            <m:r>
                              <a:rPr lang="en-US" sz="2800" i="1">
                                <a:latin typeface="Cambria Math" panose="02040503050406030204" pitchFamily="18" charset="0"/>
                              </a:rPr>
                              <m:t>−5</m:t>
                            </m:r>
                          </m:e>
                        </m:d>
                      </m:e>
                      <m:sup>
                        <m:r>
                          <a:rPr lang="en-US" sz="2800" b="0" i="1" smtClean="0">
                            <a:latin typeface="Cambria Math" panose="02040503050406030204" pitchFamily="18" charset="0"/>
                          </a:rPr>
                          <m:t>2</m:t>
                        </m:r>
                      </m:sup>
                    </m:sSup>
                    <m:r>
                      <a:rPr lang="en-US" sz="2800" b="0" i="1" smtClean="0">
                        <a:latin typeface="Cambria Math" panose="02040503050406030204" pitchFamily="18" charset="0"/>
                      </a:rPr>
                      <m:t>=81.</m:t>
                    </m:r>
                  </m:oMath>
                </a14:m>
                <a:r>
                  <a:rPr lang="en-IN" sz="2800" dirty="0"/>
                  <a:t> What is the circumference of the circle to the nearest tenth? </a:t>
                </a:r>
                <a:r>
                  <a:rPr lang="en-IN" sz="2800" dirty="0">
                    <a:solidFill>
                      <a:srgbClr val="FF0000"/>
                    </a:solidFill>
                  </a:rPr>
                  <a:t>56.5 units</a:t>
                </a:r>
                <a:endParaRPr lang="en-IN" sz="2800" dirty="0"/>
              </a:p>
              <a:p>
                <a:pPr marL="441325" indent="-441325"/>
                <a:r>
                  <a:rPr lang="en-IN" sz="2800" b="1" dirty="0">
                    <a:solidFill>
                      <a:schemeClr val="tx1"/>
                    </a:solidFill>
                    <a:latin typeface="Proxima Nova"/>
                  </a:rPr>
                  <a:t>3. </a:t>
                </a:r>
                <a:r>
                  <a:rPr lang="en-IN" sz="2800" dirty="0"/>
                  <a:t>An equation for a circle is </a:t>
                </a:r>
                <a14:m>
                  <m:oMath xmlns:m="http://schemas.openxmlformats.org/officeDocument/2006/math">
                    <m:sSup>
                      <m:sSupPr>
                        <m:ctrlPr>
                          <a:rPr lang="en-US" sz="2800" b="0" i="1" smtClean="0">
                            <a:latin typeface="Cambria Math" panose="02040503050406030204" pitchFamily="18" charset="0"/>
                          </a:rPr>
                        </m:ctrlPr>
                      </m:sSupPr>
                      <m:e>
                        <m:d>
                          <m:dPr>
                            <m:ctrlPr>
                              <a:rPr lang="en-US" sz="2800" i="1">
                                <a:latin typeface="Cambria Math" panose="02040503050406030204" pitchFamily="18" charset="0"/>
                              </a:rPr>
                            </m:ctrlPr>
                          </m:dPr>
                          <m:e>
                            <m:r>
                              <a:rPr lang="en-US" sz="2800" i="1">
                                <a:latin typeface="Cambria Math" panose="02040503050406030204" pitchFamily="18" charset="0"/>
                              </a:rPr>
                              <m:t>𝑥</m:t>
                            </m:r>
                            <m:r>
                              <a:rPr lang="en-US" sz="2800" i="1">
                                <a:latin typeface="Cambria Math" panose="02040503050406030204" pitchFamily="18" charset="0"/>
                              </a:rPr>
                              <m:t>−4</m:t>
                            </m:r>
                          </m:e>
                        </m:d>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d>
                          <m:dPr>
                            <m:ctrlPr>
                              <a:rPr lang="en-US" sz="2800" i="1">
                                <a:latin typeface="Cambria Math" panose="02040503050406030204" pitchFamily="18" charset="0"/>
                              </a:rPr>
                            </m:ctrlPr>
                          </m:dPr>
                          <m:e>
                            <m:r>
                              <a:rPr lang="en-US" sz="2800" i="1">
                                <a:latin typeface="Cambria Math" panose="02040503050406030204" pitchFamily="18" charset="0"/>
                              </a:rPr>
                              <m:t>𝑦</m:t>
                            </m:r>
                            <m:r>
                              <a:rPr lang="en-US" sz="2800" i="1">
                                <a:latin typeface="Cambria Math" panose="02040503050406030204" pitchFamily="18" charset="0"/>
                              </a:rPr>
                              <m:t>+5</m:t>
                            </m:r>
                          </m:e>
                        </m:d>
                      </m:e>
                      <m:sup>
                        <m:r>
                          <a:rPr lang="en-US" sz="2800" b="0" i="1" smtClean="0">
                            <a:latin typeface="Cambria Math" panose="02040503050406030204" pitchFamily="18" charset="0"/>
                          </a:rPr>
                          <m:t>2</m:t>
                        </m:r>
                      </m:sup>
                    </m:sSup>
                    <m:r>
                      <a:rPr lang="en-US" sz="2800" b="0" i="1" smtClean="0">
                        <a:latin typeface="Cambria Math" panose="02040503050406030204" pitchFamily="18" charset="0"/>
                      </a:rPr>
                      <m:t>=49.</m:t>
                    </m:r>
                  </m:oMath>
                </a14:m>
                <a:r>
                  <a:rPr lang="en-IN" sz="2800" dirty="0"/>
                  <a:t> Is the point (4, 2) on the circle? </a:t>
                </a:r>
                <a:r>
                  <a:rPr lang="en-IN" sz="2800" dirty="0">
                    <a:solidFill>
                      <a:srgbClr val="FF0000"/>
                    </a:solidFill>
                  </a:rPr>
                  <a:t>yes</a:t>
                </a:r>
                <a:endParaRPr lang="en-IN" sz="2800" dirty="0"/>
              </a:p>
            </p:txBody>
          </p:sp>
        </mc:Choice>
        <mc:Fallback xmlns="">
          <p:sp>
            <p:nvSpPr>
              <p:cNvPr id="8" name="Content Placeholder 2">
                <a:extLst>
                  <a:ext uri="{FF2B5EF4-FFF2-40B4-BE49-F238E27FC236}">
                    <a16:creationId xmlns:a16="http://schemas.microsoft.com/office/drawing/2014/main" id="{AF69284B-533F-9940-8D24-1FBBD9C10438}"/>
                  </a:ext>
                </a:extLst>
              </p:cNvPr>
              <p:cNvSpPr txBox="1">
                <a:spLocks noRot="1" noChangeAspect="1" noMove="1" noResize="1" noEditPoints="1" noAdjustHandles="1" noChangeArrowheads="1" noChangeShapeType="1" noTextEdit="1"/>
              </p:cNvSpPr>
              <p:nvPr/>
            </p:nvSpPr>
            <p:spPr>
              <a:xfrm>
                <a:off x="457201" y="1551278"/>
                <a:ext cx="10850879" cy="3138197"/>
              </a:xfrm>
              <a:prstGeom prst="rect">
                <a:avLst/>
              </a:prstGeom>
              <a:blipFill>
                <a:blip r:embed="rId3"/>
                <a:stretch>
                  <a:fillRect l="-1124" t="-2524" r="-1461"/>
                </a:stretch>
              </a:blipFill>
            </p:spPr>
            <p:txBody>
              <a:bodyPr/>
              <a:lstStyle/>
              <a:p>
                <a:r>
                  <a:rPr lang="en-US">
                    <a:noFill/>
                  </a:rPr>
                  <a:t> </a:t>
                </a:r>
              </a:p>
            </p:txBody>
          </p:sp>
        </mc:Fallback>
      </mc:AlternateContent>
    </p:spTree>
    <p:extLst>
      <p:ext uri="{BB962C8B-B14F-4D97-AF65-F5344CB8AC3E}">
        <p14:creationId xmlns:p14="http://schemas.microsoft.com/office/powerpoint/2010/main" val="622166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021583"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Florida’s B.E.S.T. Standards for Mathematics</a:t>
            </a:r>
            <a:endParaRPr lang="en-US" sz="2800" b="0" dirty="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0" y="1551279"/>
            <a:ext cx="10264140" cy="476639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MA.912.GR.3.2 </a:t>
            </a:r>
          </a:p>
          <a:p>
            <a:r>
              <a:rPr lang="en-IN" sz="2800" dirty="0"/>
              <a:t>Given a mathematical context, use coordinate geometry to classify or justify definitions, properties and theorems involving circles, triangles or quadrilaterals.</a:t>
            </a:r>
          </a:p>
          <a:p>
            <a:r>
              <a:rPr lang="en-IN" sz="2800" b="1" dirty="0">
                <a:solidFill>
                  <a:schemeClr val="tx1"/>
                </a:solidFill>
              </a:rPr>
              <a:t>MA.912.GR.3.3 </a:t>
            </a:r>
          </a:p>
          <a:p>
            <a:r>
              <a:rPr lang="en-IN" sz="2800" dirty="0"/>
              <a:t>Use coordinate geometry to solve mathematical and real-world geometric problems involving lines, circles, triangles and quadrilaterals.</a:t>
            </a:r>
          </a:p>
        </p:txBody>
      </p:sp>
    </p:spTree>
    <p:extLst>
      <p:ext uri="{BB962C8B-B14F-4D97-AF65-F5344CB8AC3E}">
        <p14:creationId xmlns:p14="http://schemas.microsoft.com/office/powerpoint/2010/main" val="231761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021583"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Florida’s B.E.S.T. Standards for Mathematics</a:t>
            </a:r>
            <a:endParaRPr lang="en-US" sz="2800" b="0" dirty="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0" y="1551279"/>
            <a:ext cx="10264140" cy="476639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MA.912.GR.7.2 </a:t>
            </a:r>
          </a:p>
          <a:p>
            <a:r>
              <a:rPr lang="en-IN" sz="2800" dirty="0"/>
              <a:t>Given a mathematical or real-world context, derive and create the equation of a circle using key features.</a:t>
            </a:r>
          </a:p>
          <a:p>
            <a:r>
              <a:rPr lang="en-IN" sz="2800" b="1" dirty="0">
                <a:solidFill>
                  <a:schemeClr val="tx1"/>
                </a:solidFill>
              </a:rPr>
              <a:t>MA.912.GR.7.3 </a:t>
            </a:r>
          </a:p>
          <a:p>
            <a:r>
              <a:rPr lang="en-IN" sz="2800" dirty="0"/>
              <a:t>Graph and solve mathematical and real-world problems that are </a:t>
            </a:r>
            <a:r>
              <a:rPr lang="en-IN" sz="2800" dirty="0" err="1"/>
              <a:t>modeled</a:t>
            </a:r>
            <a:r>
              <a:rPr lang="en-IN" sz="2800" dirty="0"/>
              <a:t> with an equation of a circle. Determine and interpret key features in terms of the context.</a:t>
            </a:r>
          </a:p>
        </p:txBody>
      </p:sp>
    </p:spTree>
    <p:extLst>
      <p:ext uri="{BB962C8B-B14F-4D97-AF65-F5344CB8AC3E}">
        <p14:creationId xmlns:p14="http://schemas.microsoft.com/office/powerpoint/2010/main" val="3789970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4401205"/>
          </a:xfrm>
          <a:prstGeom prst="rect">
            <a:avLst/>
          </a:prstGeom>
          <a:noFill/>
        </p:spPr>
        <p:txBody>
          <a:bodyPr wrap="square" rtlCol="0">
            <a:spAutoFit/>
          </a:bodyPr>
          <a:lstStyle/>
          <a:p>
            <a:pPr fontAlgn="t"/>
            <a:r>
              <a:rPr lang="en-US" sz="2800" b="1" dirty="0"/>
              <a:t>MA.K12.MTR.3.1</a:t>
            </a:r>
          </a:p>
          <a:p>
            <a:pPr fontAlgn="t"/>
            <a:r>
              <a:rPr lang="en-US" sz="2800" dirty="0">
                <a:solidFill>
                  <a:schemeClr val="tx2"/>
                </a:solidFill>
              </a:rPr>
              <a:t>Complete tasks with mathematical fluency.</a:t>
            </a:r>
          </a:p>
          <a:p>
            <a:pPr fontAlgn="t"/>
            <a:endParaRPr lang="en-US" sz="2800" dirty="0">
              <a:solidFill>
                <a:schemeClr val="tx2"/>
              </a:solidFill>
            </a:endParaRPr>
          </a:p>
          <a:p>
            <a:pPr fontAlgn="t"/>
            <a:r>
              <a:rPr lang="en-US" sz="2800" b="1" dirty="0"/>
              <a:t>MA.K12.MTR.4.1 </a:t>
            </a:r>
            <a:endParaRPr lang="en-US" sz="2800" dirty="0"/>
          </a:p>
          <a:p>
            <a:pPr fontAlgn="t"/>
            <a:r>
              <a:rPr lang="en-US" sz="2800" dirty="0">
                <a:solidFill>
                  <a:schemeClr val="tx2"/>
                </a:solidFill>
              </a:rPr>
              <a:t>Engage in discussions that reflect on the mathematical thinking of self and others.</a:t>
            </a:r>
          </a:p>
          <a:p>
            <a:pPr fontAlgn="t"/>
            <a:endParaRPr lang="en-US" sz="2800" dirty="0">
              <a:solidFill>
                <a:schemeClr val="tx2"/>
              </a:solidFill>
            </a:endParaRPr>
          </a:p>
          <a:p>
            <a:pPr fontAlgn="t"/>
            <a:r>
              <a:rPr lang="en-US" sz="2800" b="1" dirty="0"/>
              <a:t>MA.K12.MTR.5.1</a:t>
            </a:r>
          </a:p>
          <a:p>
            <a:pPr fontAlgn="t"/>
            <a:r>
              <a:rPr lang="en-US" sz="2800" dirty="0">
                <a:solidFill>
                  <a:schemeClr val="tx2"/>
                </a:solidFill>
              </a:rPr>
              <a:t>Use patterns and structure to help understand and connect mathematical concepts.</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49937" cy="85763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Florida’s Mathematical Thinking and Reasoning Standards</a:t>
            </a:r>
          </a:p>
        </p:txBody>
      </p:sp>
    </p:spTree>
    <p:extLst>
      <p:ext uri="{BB962C8B-B14F-4D97-AF65-F5344CB8AC3E}">
        <p14:creationId xmlns:p14="http://schemas.microsoft.com/office/powerpoint/2010/main" val="622853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954107"/>
          </a:xfrm>
          <a:prstGeom prst="rect">
            <a:avLst/>
          </a:prstGeom>
          <a:noFill/>
        </p:spPr>
        <p:txBody>
          <a:bodyPr wrap="square" rtlCol="0">
            <a:spAutoFit/>
          </a:bodyPr>
          <a:lstStyle/>
          <a:p>
            <a:pPr fontAlgn="t"/>
            <a:r>
              <a:rPr lang="en-US" sz="2800" b="1" dirty="0"/>
              <a:t>MA.K12.MTR.7.1 </a:t>
            </a:r>
            <a:endParaRPr lang="en-US" sz="2800" dirty="0"/>
          </a:p>
          <a:p>
            <a:pPr fontAlgn="t"/>
            <a:r>
              <a:rPr lang="en-US" sz="2800" dirty="0">
                <a:solidFill>
                  <a:schemeClr val="tx2"/>
                </a:solidFill>
              </a:rPr>
              <a:t>Apply mathematics to real-world contexts.</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49937" cy="85763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Florida’s Mathematical Thinking and Reasoning Standards</a:t>
            </a:r>
          </a:p>
        </p:txBody>
      </p:sp>
    </p:spTree>
    <p:extLst>
      <p:ext uri="{BB962C8B-B14F-4D97-AF65-F5344CB8AC3E}">
        <p14:creationId xmlns:p14="http://schemas.microsoft.com/office/powerpoint/2010/main" val="3090507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021583"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Lesson Objectives</a:t>
            </a: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0" y="1551279"/>
            <a:ext cx="10820400" cy="476639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Content Objective</a:t>
            </a:r>
          </a:p>
          <a:p>
            <a:r>
              <a:rPr lang="en-IN" sz="2800" dirty="0"/>
              <a:t>Students write and graph the equations of circles using key features.</a:t>
            </a:r>
          </a:p>
          <a:p>
            <a:r>
              <a:rPr lang="en-IN" sz="2800" b="1" dirty="0">
                <a:solidFill>
                  <a:schemeClr val="tx1"/>
                </a:solidFill>
              </a:rPr>
              <a:t>Language Objectives</a:t>
            </a:r>
          </a:p>
          <a:p>
            <a:pPr marL="255600" indent="-255600">
              <a:buFont typeface="Arial" panose="020B0604020202020204" pitchFamily="34" charset="0"/>
              <a:buChar char="•"/>
            </a:pPr>
            <a:r>
              <a:rPr lang="en-IN" sz="2800" dirty="0"/>
              <a:t>Students talk about equations of circles using </a:t>
            </a:r>
            <a:r>
              <a:rPr lang="en-IN" sz="2800" i="1" dirty="0"/>
              <a:t>so</a:t>
            </a:r>
            <a:r>
              <a:rPr lang="en-IN" sz="2800" dirty="0"/>
              <a:t>.</a:t>
            </a:r>
          </a:p>
          <a:p>
            <a:pPr marL="255600" indent="-255600">
              <a:buFont typeface="Arial" panose="020B0604020202020204" pitchFamily="34" charset="0"/>
              <a:buChar char="•"/>
            </a:pPr>
            <a:r>
              <a:rPr lang="en-IN" sz="2800" dirty="0"/>
              <a:t>To cultivate conversation, students participate in MLR8: Discussion Supports.</a:t>
            </a:r>
          </a:p>
        </p:txBody>
      </p:sp>
    </p:spTree>
    <p:extLst>
      <p:ext uri="{BB962C8B-B14F-4D97-AF65-F5344CB8AC3E}">
        <p14:creationId xmlns:p14="http://schemas.microsoft.com/office/powerpoint/2010/main" val="892648060"/>
      </p:ext>
    </p:extLst>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Template 16x9 2020 update" id="{5E47A058-0525-4FF8-ABFF-DAB3961E1CA4}" vid="{3779B88A-58AE-471A-9261-01943B1F04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ebb11a2-b469-44b8-8bf8-081d58bb6473" xsi:nil="true"/>
    <lcf76f155ced4ddcb4097134ff3c332f xmlns="9450ef5d-1a70-432a-a187-b784c13ee2c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266630E732CA44D970B0FD5490C9BA6" ma:contentTypeVersion="18" ma:contentTypeDescription="Create a new document." ma:contentTypeScope="" ma:versionID="90db7acf3981c1b8afc1ad983dca2cb0">
  <xsd:schema xmlns:xsd="http://www.w3.org/2001/XMLSchema" xmlns:xs="http://www.w3.org/2001/XMLSchema" xmlns:p="http://schemas.microsoft.com/office/2006/metadata/properties" xmlns:ns2="9450ef5d-1a70-432a-a187-b784c13ee2c7" xmlns:ns3="eebb11a2-b469-44b8-8bf8-081d58bb6473" targetNamespace="http://schemas.microsoft.com/office/2006/metadata/properties" ma:root="true" ma:fieldsID="43b234907c8b9389a0c1a05c706dc29a" ns2:_="" ns3:_="">
    <xsd:import namespace="9450ef5d-1a70-432a-a187-b784c13ee2c7"/>
    <xsd:import namespace="eebb11a2-b469-44b8-8bf8-081d58bb647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50ef5d-1a70-432a-a187-b784c13ee2c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bb11a2-b469-44b8-8bf8-081d58bb647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53635cd-e542-46dd-a609-9988ad3410aa}" ma:internalName="TaxCatchAll" ma:showField="CatchAllData" ma:web="eebb11a2-b469-44b8-8bf8-081d58bb64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2E7C71-38C8-4AE5-BA32-A0BF338EEF46}">
  <ds:schemaRefs>
    <ds:schemaRef ds:uri="http://schemas.microsoft.com/sharepoint/v3/contenttype/forms"/>
  </ds:schemaRefs>
</ds:datastoreItem>
</file>

<file path=customXml/itemProps2.xml><?xml version="1.0" encoding="utf-8"?>
<ds:datastoreItem xmlns:ds="http://schemas.openxmlformats.org/officeDocument/2006/customXml" ds:itemID="{2C0EC8B5-3819-4979-9120-C477F29E8895}">
  <ds:schemaRefs>
    <ds:schemaRef ds:uri="9450ef5d-1a70-432a-a187-b784c13ee2c7"/>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eebb11a2-b469-44b8-8bf8-081d58bb6473"/>
    <ds:schemaRef ds:uri="http://www.w3.org/XML/1998/namespace"/>
    <ds:schemaRef ds:uri="http://purl.org/dc/dcmitype/"/>
  </ds:schemaRefs>
</ds:datastoreItem>
</file>

<file path=customXml/itemProps3.xml><?xml version="1.0" encoding="utf-8"?>
<ds:datastoreItem xmlns:ds="http://schemas.openxmlformats.org/officeDocument/2006/customXml" ds:itemID="{3A584C6A-2355-45AD-877E-DFF8685858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50ef5d-1a70-432a-a187-b784c13ee2c7"/>
    <ds:schemaRef ds:uri="eebb11a2-b469-44b8-8bf8-081d58bb64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8987</TotalTime>
  <Words>2957</Words>
  <Application>Microsoft Office PowerPoint</Application>
  <PresentationFormat>Widescreen</PresentationFormat>
  <Paragraphs>366</Paragraphs>
  <Slides>48</Slides>
  <Notes>46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48</vt:i4>
      </vt:variant>
    </vt:vector>
  </HeadingPairs>
  <TitlesOfParts>
    <vt:vector size="54" baseType="lpstr">
      <vt:lpstr>Arial</vt:lpstr>
      <vt:lpstr>Calibri</vt:lpstr>
      <vt:lpstr>Cambria Math</vt:lpstr>
      <vt:lpstr>Proxima Nova</vt:lpstr>
      <vt:lpstr>Title Slide</vt:lpstr>
      <vt:lpstr>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16:9 PPT Template: User Notes Delete this slide from final presentation.</dc:title>
  <dc:creator>Grubelich, Rocio</dc:creator>
  <cp:lastModifiedBy>Sobalvarro, Jaime A.</cp:lastModifiedBy>
  <cp:revision>1268</cp:revision>
  <cp:lastPrinted>2018-08-01T21:17:27Z</cp:lastPrinted>
  <dcterms:created xsi:type="dcterms:W3CDTF">2020-09-17T18:06:02Z</dcterms:created>
  <dcterms:modified xsi:type="dcterms:W3CDTF">2023-02-21T15:57:29Z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0x0101000266630E732CA44D970B0FD5490C9BA6</vt:lpwstr>
  </property>
</Properties>
</file>