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26"/>
  </p:notesMasterIdLst>
  <p:handoutMasterIdLst>
    <p:handoutMasterId r:id="rId27"/>
  </p:handoutMasterIdLst>
  <p:sldIdLst>
    <p:sldId id="327" r:id="rId6"/>
    <p:sldId id="487" r:id="rId7"/>
    <p:sldId id="467" r:id="rId8"/>
    <p:sldId id="466" r:id="rId9"/>
    <p:sldId id="488" r:id="rId10"/>
    <p:sldId id="434" r:id="rId11"/>
    <p:sldId id="377" r:id="rId12"/>
    <p:sldId id="304" r:id="rId13"/>
    <p:sldId id="468" r:id="rId14"/>
    <p:sldId id="469" r:id="rId15"/>
    <p:sldId id="470" r:id="rId16"/>
    <p:sldId id="472" r:id="rId17"/>
    <p:sldId id="473" r:id="rId18"/>
    <p:sldId id="475" r:id="rId19"/>
    <p:sldId id="476" r:id="rId20"/>
    <p:sldId id="477" r:id="rId21"/>
    <p:sldId id="486" r:id="rId22"/>
    <p:sldId id="489" r:id="rId23"/>
    <p:sldId id="481" r:id="rId24"/>
    <p:sldId id="490" r:id="rId2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2999" userDrawn="1">
          <p15:clr>
            <a:srgbClr val="A4A3A4"/>
          </p15:clr>
        </p15:guide>
        <p15:guide id="3" orient="horz" pos="391" userDrawn="1">
          <p15:clr>
            <a:srgbClr val="A4A3A4"/>
          </p15:clr>
        </p15:guide>
        <p15:guide id="4" orient="horz" pos="2523"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13"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615" userDrawn="1">
          <p15:clr>
            <a:srgbClr val="A4A3A4"/>
          </p15:clr>
        </p15:guide>
        <p15:guide id="13" pos="288" userDrawn="1">
          <p15:clr>
            <a:srgbClr val="A4A3A4"/>
          </p15:clr>
        </p15:guide>
        <p15:guide id="14" orient="horz" pos="2137"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3" clrIdx="1">
    <p:extLst>
      <p:ext uri="{19B8F6BF-5375-455C-9EA6-DF929625EA0E}">
        <p15:presenceInfo xmlns:p15="http://schemas.microsoft.com/office/powerpoint/2012/main" userId="S::angela.oxley@mheducation.com::2701a8e4-ff8b-43b5-b1ab-b049b2cef046" providerId="AD"/>
      </p:ext>
    </p:extLst>
  </p:cmAuthor>
  <p:cmAuthor id="3" name="Gowthami D" initials="GD" lastIdx="1" clrIdx="2">
    <p:extLst>
      <p:ext uri="{19B8F6BF-5375-455C-9EA6-DF929625EA0E}">
        <p15:presenceInfo xmlns:p15="http://schemas.microsoft.com/office/powerpoint/2012/main" userId="S::D.Gowthami@spi-global.com::66d66eb3-f333-4bee-83bc-5dd8234448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9"/>
    <a:srgbClr val="00C7C3"/>
    <a:srgbClr val="02F0DE"/>
    <a:srgbClr val="33F0E1"/>
    <a:srgbClr val="33175A"/>
    <a:srgbClr val="FFB600"/>
    <a:srgbClr val="01708C"/>
    <a:srgbClr val="692146"/>
    <a:srgbClr val="720F11"/>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25EC5-FAE0-4413-A251-EA8F9C7A4AEB}" v="5" dt="2021-12-20T15:00:34.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3" autoAdjust="0"/>
    <p:restoredTop sz="76025" autoAdjust="0"/>
  </p:normalViewPr>
  <p:slideViewPr>
    <p:cSldViewPr snapToGrid="0">
      <p:cViewPr varScale="1">
        <p:scale>
          <a:sx n="45" d="100"/>
          <a:sy n="45" d="100"/>
        </p:scale>
        <p:origin x="1280" y="44"/>
      </p:cViewPr>
      <p:guideLst>
        <p:guide pos="1512"/>
        <p:guide orient="horz" pos="2999"/>
        <p:guide orient="horz" pos="391"/>
        <p:guide orient="horz" pos="2523"/>
        <p:guide orient="horz" pos="1080"/>
        <p:guide orient="horz" pos="1680"/>
        <p:guide orient="horz" pos="3430"/>
        <p:guide orient="horz" pos="3113"/>
        <p:guide pos="48"/>
        <p:guide pos="384"/>
        <p:guide pos="6480"/>
        <p:guide pos="2615"/>
        <p:guide pos="288"/>
        <p:guide orient="horz" pos="2137"/>
        <p:guide orient="horz" pos="216"/>
        <p:guide orient="horz" pos="936"/>
        <p:guide pos="4368"/>
        <p:guide pos="7296"/>
        <p:guide pos="3288"/>
        <p:guide pos="5904"/>
        <p:guide pos="5568"/>
      </p:guideLst>
    </p:cSldViewPr>
  </p:slideViewPr>
  <p:outlineViewPr>
    <p:cViewPr>
      <p:scale>
        <a:sx n="33" d="100"/>
        <a:sy n="33" d="100"/>
      </p:scale>
      <p:origin x="0" y="-14411"/>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11/14/2022</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11/14/2022</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288619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140444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SAS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ASA</a:t>
            </a:r>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370145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none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SAS</a:t>
            </a:r>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dirty="0"/>
          </a:p>
        </p:txBody>
      </p:sp>
    </p:spTree>
    <p:extLst>
      <p:ext uri="{BB962C8B-B14F-4D97-AF65-F5344CB8AC3E}">
        <p14:creationId xmlns:p14="http://schemas.microsoft.com/office/powerpoint/2010/main" val="175868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rtl="0" eaLnBrk="1" fontAlgn="t" latinLnBrk="0" hangingPunct="1"/>
                <a:endParaRPr lang="en-IN" sz="1200" b="0" i="0" u="none" strike="noStrik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rtl="0" eaLnBrk="1" fontAlgn="t" latinLnBrk="0" hangingPunct="1"/>
                <a:r>
                  <a:rPr lang="en-IN" sz="1200" b="1" i="0" u="none" strike="noStrike" kern="1200" baseline="0" dirty="0" smtClean="0">
                    <a:solidFill>
                      <a:schemeClr val="tx1"/>
                    </a:solidFill>
                    <a:effectLst/>
                    <a:latin typeface="+mn-lt"/>
                    <a:ea typeface="+mn-ea"/>
                    <a:cs typeface="+mn-cs"/>
                  </a:rPr>
                  <a:t>Statements</a:t>
                </a:r>
                <a:endParaRPr lang="en-IN" sz="1200" b="0" i="0" u="none" strike="noStrike" kern="1200" dirty="0">
                  <a:solidFill>
                    <a:schemeClr val="tx1"/>
                  </a:solidFill>
                  <a:effectLst/>
                  <a:latin typeface="+mn-lt"/>
                  <a:ea typeface="+mn-ea"/>
                  <a:cs typeface="+mn-cs"/>
                </a:endParaRPr>
              </a:p>
              <a:p>
                <a:pPr rtl="0" eaLnBrk="1" fontAlgn="auto" latinLnBrk="0" hangingPunct="1"/>
                <a:r>
                  <a:rPr lang="en-IN" sz="1200" b="0" i="0" u="none" strike="noStrike" kern="1200" baseline="0" dirty="0">
                    <a:solidFill>
                      <a:schemeClr val="tx1"/>
                    </a:solidFill>
                    <a:effectLst/>
                    <a:latin typeface="+mn-lt"/>
                    <a:ea typeface="+mn-ea"/>
                    <a:cs typeface="+mn-cs"/>
                  </a:rPr>
                  <a:t>1. ∠</a:t>
                </a:r>
                <a:r>
                  <a:rPr lang="en-IN" sz="1200" b="0" i="1" u="none" strike="noStrike" kern="1200" baseline="0" dirty="0">
                    <a:solidFill>
                      <a:schemeClr val="tx1"/>
                    </a:solidFill>
                    <a:effectLst/>
                    <a:latin typeface="+mn-lt"/>
                    <a:ea typeface="+mn-ea"/>
                    <a:cs typeface="+mn-cs"/>
                  </a:rPr>
                  <a:t>B </a:t>
                </a:r>
                <a:r>
                  <a:rPr lang="en-IN" sz="1200" b="0" i="0" u="none" strike="noStrike" kern="1200" baseline="0" dirty="0">
                    <a:solidFill>
                      <a:schemeClr val="tx1"/>
                    </a:solidFill>
                    <a:effectLst/>
                    <a:latin typeface="+mn-lt"/>
                    <a:ea typeface="+mn-ea"/>
                    <a:cs typeface="+mn-cs"/>
                  </a:rPr>
                  <a:t>and ∠</a:t>
                </a:r>
                <a:r>
                  <a:rPr lang="en-IN" sz="1200" b="0" i="1" u="none" strike="noStrike" kern="1200" baseline="0" dirty="0">
                    <a:solidFill>
                      <a:schemeClr val="tx1"/>
                    </a:solidFill>
                    <a:effectLst/>
                    <a:latin typeface="+mn-lt"/>
                    <a:ea typeface="+mn-ea"/>
                    <a:cs typeface="+mn-cs"/>
                  </a:rPr>
                  <a:t>D </a:t>
                </a:r>
                <a:r>
                  <a:rPr lang="en-IN" sz="1200" b="0" i="0" u="none" strike="noStrike" kern="1200" baseline="0" dirty="0">
                    <a:solidFill>
                      <a:schemeClr val="tx1"/>
                    </a:solidFill>
                    <a:effectLst/>
                    <a:latin typeface="+mn-lt"/>
                    <a:ea typeface="+mn-ea"/>
                    <a:cs typeface="+mn-cs"/>
                  </a:rPr>
                  <a:t>are right angles.</a:t>
                </a:r>
                <a:endParaRPr lang="en-IN" sz="1200" b="0" i="0" u="none" strike="noStrike" kern="1200" dirty="0">
                  <a:solidFill>
                    <a:schemeClr val="tx1"/>
                  </a:solidFill>
                  <a:effectLst/>
                  <a:latin typeface="+mn-lt"/>
                  <a:ea typeface="+mn-ea"/>
                  <a:cs typeface="+mn-cs"/>
                </a:endParaRPr>
              </a:p>
              <a:p>
                <a:pPr rtl="0" eaLnBrk="1" fontAlgn="auto" latinLnBrk="0" hangingPunct="1"/>
                <a:r>
                  <a:rPr lang="en-IN" sz="1200" b="0" i="0" u="none" strike="noStrike" kern="1200" baseline="0" dirty="0">
                    <a:solidFill>
                      <a:schemeClr val="tx1"/>
                    </a:solidFill>
                    <a:effectLst/>
                    <a:latin typeface="+mn-lt"/>
                    <a:ea typeface="+mn-ea"/>
                    <a:cs typeface="+mn-cs"/>
                  </a:rPr>
                  <a:t>2. △</a:t>
                </a:r>
                <a:r>
                  <a:rPr lang="en-IN" sz="1200" b="0" i="1" u="none" strike="noStrike" kern="1200" baseline="0" dirty="0">
                    <a:solidFill>
                      <a:schemeClr val="tx1"/>
                    </a:solidFill>
                    <a:effectLst/>
                    <a:latin typeface="+mn-lt"/>
                    <a:ea typeface="+mn-ea"/>
                    <a:cs typeface="+mn-cs"/>
                  </a:rPr>
                  <a:t>ABC </a:t>
                </a:r>
                <a:r>
                  <a:rPr lang="en-IN" sz="1200" b="0" i="0" u="none" strike="noStrike" kern="1200" baseline="0" dirty="0">
                    <a:solidFill>
                      <a:schemeClr val="tx1"/>
                    </a:solidFill>
                    <a:effectLst/>
                    <a:latin typeface="+mn-lt"/>
                    <a:ea typeface="+mn-ea"/>
                    <a:cs typeface="+mn-cs"/>
                  </a:rPr>
                  <a:t>and △</a:t>
                </a:r>
                <a:r>
                  <a:rPr lang="en-IN" sz="1200" b="0" i="1" u="none" strike="noStrike" kern="1200" baseline="0" dirty="0">
                    <a:solidFill>
                      <a:schemeClr val="tx1"/>
                    </a:solidFill>
                    <a:effectLst/>
                    <a:latin typeface="+mn-lt"/>
                    <a:ea typeface="+mn-ea"/>
                    <a:cs typeface="+mn-cs"/>
                  </a:rPr>
                  <a:t>CDA </a:t>
                </a:r>
                <a:r>
                  <a:rPr lang="en-IN" sz="1200" b="0" i="0" u="none" strike="noStrike" kern="1200" baseline="0" dirty="0">
                    <a:solidFill>
                      <a:schemeClr val="tx1"/>
                    </a:solidFill>
                    <a:effectLst/>
                    <a:latin typeface="+mn-lt"/>
                    <a:ea typeface="+mn-ea"/>
                    <a:cs typeface="+mn-cs"/>
                  </a:rPr>
                  <a:t>are right triangles.</a:t>
                </a:r>
                <a:endParaRPr lang="en-IN" sz="1200" b="0" i="0" u="none" strike="noStrike" kern="1200" dirty="0">
                  <a:solidFill>
                    <a:schemeClr val="tx1"/>
                  </a:solidFill>
                  <a:effectLst/>
                  <a:latin typeface="+mn-lt"/>
                  <a:ea typeface="+mn-ea"/>
                  <a:cs typeface="+mn-cs"/>
                </a:endParaRPr>
              </a:p>
              <a:p>
                <a:pPr rtl="0" eaLnBrk="1" fontAlgn="t" latinLnBrk="0" hangingPunct="1"/>
                <a:r>
                  <a:rPr lang="en-IN" sz="1200" b="0" i="0" u="none" strike="noStrike" kern="1200" baseline="0" dirty="0">
                    <a:solidFill>
                      <a:schemeClr val="tx1"/>
                    </a:solidFill>
                    <a:effectLst/>
                    <a:latin typeface="+mn-lt"/>
                    <a:ea typeface="+mn-ea"/>
                    <a:cs typeface="+mn-cs"/>
                  </a:rPr>
                  <a:t>3. </a:t>
                </a:r>
                <a:r>
                  <a:rPr lang="en-US" sz="1200" b="0" i="0" u="none" strike="noStrike" kern="1200">
                    <a:solidFill>
                      <a:schemeClr val="tx1"/>
                    </a:solidFill>
                    <a:effectLst/>
                    <a:latin typeface="+mn-lt"/>
                    <a:ea typeface="+mn-ea"/>
                    <a:cs typeface="+mn-cs"/>
                  </a:rPr>
                  <a:t> </a:t>
                </a:r>
                <a:r>
                  <a:rPr lang="en-IN" sz="1200" b="0"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𝐴𝐷</a:t>
                </a:r>
                <a:r>
                  <a:rPr lang="en-IN" sz="1200" b="0"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a:t>
                </a:r>
                <a:r>
                  <a:rPr lang="en-IN" sz="1200" b="0"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𝐵𝐶</a:t>
                </a:r>
                <a:r>
                  <a:rPr lang="en-IN" sz="1200" b="0" i="0" u="none" strike="noStrike" kern="1200">
                    <a:solidFill>
                      <a:schemeClr val="tx1"/>
                    </a:solidFill>
                    <a:effectLst/>
                    <a:latin typeface="+mn-lt"/>
                    <a:ea typeface="+mn-ea"/>
                    <a:cs typeface="+mn-cs"/>
                  </a:rPr>
                  <a:t>) ̅</a:t>
                </a:r>
                <a:endParaRPr lang="en-IN" sz="1200" b="0" i="0" u="none" strike="noStrike" kern="1200" dirty="0">
                  <a:solidFill>
                    <a:schemeClr val="tx1"/>
                  </a:solidFill>
                  <a:effectLst/>
                  <a:latin typeface="+mn-lt"/>
                  <a:ea typeface="+mn-ea"/>
                  <a:cs typeface="+mn-cs"/>
                </a:endParaRPr>
              </a:p>
              <a:p>
                <a:pPr rtl="0" eaLnBrk="1" fontAlgn="t" latinLnBrk="0" hangingPunct="1"/>
                <a:r>
                  <a:rPr lang="en-IN" sz="1200" b="0" i="0" u="none" strike="noStrike" kern="1200" baseline="0" dirty="0">
                    <a:solidFill>
                      <a:schemeClr val="tx1"/>
                    </a:solidFill>
                    <a:effectLst/>
                    <a:latin typeface="+mn-lt"/>
                    <a:ea typeface="+mn-ea"/>
                    <a:cs typeface="+mn-cs"/>
                  </a:rPr>
                  <a:t>4. ∠</a:t>
                </a:r>
                <a:r>
                  <a:rPr lang="en-IN" sz="1200" b="0" i="1" u="none" strike="noStrike" kern="1200" baseline="0" dirty="0">
                    <a:solidFill>
                      <a:schemeClr val="tx1"/>
                    </a:solidFill>
                    <a:effectLst/>
                    <a:latin typeface="+mn-lt"/>
                    <a:ea typeface="+mn-ea"/>
                    <a:cs typeface="+mn-cs"/>
                  </a:rPr>
                  <a:t>DAC </a:t>
                </a:r>
                <a:r>
                  <a:rPr lang="en-IN" sz="1200" b="0" i="0" u="none" strike="noStrike" kern="1200" baseline="0" dirty="0">
                    <a:solidFill>
                      <a:schemeClr val="tx1"/>
                    </a:solidFill>
                    <a:effectLst/>
                    <a:latin typeface="+mn-lt"/>
                    <a:ea typeface="+mn-ea"/>
                    <a:cs typeface="+mn-cs"/>
                  </a:rPr>
                  <a:t>≅ ∠</a:t>
                </a:r>
                <a:r>
                  <a:rPr lang="en-IN" sz="1200" b="0" i="1" u="none" strike="noStrike" kern="1200" baseline="0" dirty="0">
                    <a:solidFill>
                      <a:schemeClr val="tx1"/>
                    </a:solidFill>
                    <a:effectLst/>
                    <a:latin typeface="+mn-lt"/>
                    <a:ea typeface="+mn-ea"/>
                    <a:cs typeface="+mn-cs"/>
                  </a:rPr>
                  <a:t>BCA</a:t>
                </a:r>
                <a:endParaRPr lang="en-IN"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5. </a:t>
                </a:r>
                <a:r>
                  <a:rPr lang="en-IN" sz="1200" b="0"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𝐴𝐶</a:t>
                </a:r>
                <a:r>
                  <a:rPr lang="en-IN" sz="1200" b="0"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a:t>
                </a:r>
                <a:r>
                  <a:rPr lang="en-IN" sz="1200" b="0"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𝐴𝐶</a:t>
                </a:r>
                <a:r>
                  <a:rPr lang="en-IN" sz="1200" b="0" i="0" u="none" strike="noStrike" kern="1200">
                    <a:solidFill>
                      <a:schemeClr val="tx1"/>
                    </a:solidFill>
                    <a:effectLst/>
                    <a:latin typeface="+mn-lt"/>
                    <a:ea typeface="+mn-ea"/>
                    <a:cs typeface="+mn-cs"/>
                  </a:rPr>
                  <a:t>) ̅</a:t>
                </a:r>
                <a:endParaRPr lang="en-IN"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baseline="0" dirty="0">
                    <a:solidFill>
                      <a:schemeClr val="tx1"/>
                    </a:solidFill>
                    <a:effectLst/>
                    <a:latin typeface="+mn-lt"/>
                    <a:ea typeface="+mn-ea"/>
                    <a:cs typeface="+mn-cs"/>
                  </a:rPr>
                  <a:t>6. </a:t>
                </a:r>
                <a:r>
                  <a:rPr lang="en-IN" sz="1200" b="0" i="0" u="none" strike="noStrike" kern="1200" baseline="0" dirty="0">
                    <a:solidFill>
                      <a:schemeClr val="tx1"/>
                    </a:solidFill>
                    <a:effectLst/>
                    <a:latin typeface="+mn-lt"/>
                    <a:ea typeface="+mn-ea"/>
                    <a:cs typeface="+mn-cs"/>
                  </a:rPr>
                  <a:t>△</a:t>
                </a:r>
                <a:r>
                  <a:rPr lang="en-IN" sz="1200" b="0" i="1" u="none" strike="noStrike" kern="1200" baseline="0" dirty="0">
                    <a:solidFill>
                      <a:schemeClr val="tx1"/>
                    </a:solidFill>
                    <a:effectLst/>
                    <a:latin typeface="+mn-lt"/>
                    <a:ea typeface="+mn-ea"/>
                    <a:cs typeface="+mn-cs"/>
                  </a:rPr>
                  <a:t>ABC </a:t>
                </a:r>
                <a:r>
                  <a:rPr lang="en-IN" sz="1200" b="0" i="0" u="none" strike="noStrike" kern="1200" baseline="0" dirty="0">
                    <a:solidFill>
                      <a:schemeClr val="tx1"/>
                    </a:solidFill>
                    <a:effectLst/>
                    <a:latin typeface="+mn-lt"/>
                    <a:ea typeface="+mn-ea"/>
                    <a:cs typeface="+mn-cs"/>
                  </a:rPr>
                  <a:t>≅ △</a:t>
                </a:r>
                <a:r>
                  <a:rPr lang="en-IN" sz="1200" b="0" i="1" u="none" strike="noStrike" kern="1200" baseline="0" dirty="0" smtClean="0">
                    <a:solidFill>
                      <a:schemeClr val="tx1"/>
                    </a:solidFill>
                    <a:effectLst/>
                    <a:latin typeface="+mn-lt"/>
                    <a:ea typeface="+mn-ea"/>
                    <a:cs typeface="+mn-cs"/>
                  </a:rPr>
                  <a:t>CDA</a:t>
                </a:r>
              </a:p>
              <a:p>
                <a:pPr rtl="0" eaLnBrk="1" fontAlgn="t" latinLnBrk="0" hangingPunct="1"/>
                <a:r>
                  <a:rPr lang="en-IN" sz="1200" b="1" i="0" u="none" strike="noStrike" kern="1200" baseline="0" dirty="0" smtClean="0">
                    <a:solidFill>
                      <a:schemeClr val="tx1"/>
                    </a:solidFill>
                    <a:effectLst/>
                    <a:latin typeface="+mn-lt"/>
                    <a:ea typeface="+mn-ea"/>
                    <a:cs typeface="+mn-cs"/>
                  </a:rPr>
                  <a:t>Reasons</a:t>
                </a:r>
                <a:endParaRPr lang="en-IN"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1. </a:t>
                </a:r>
                <a:r>
                  <a:rPr lang="en-IN" sz="1200" b="1" i="0" u="none" strike="noStrike" kern="1200" baseline="0" dirty="0" smtClean="0">
                    <a:solidFill>
                      <a:schemeClr val="tx1"/>
                    </a:solidFill>
                    <a:effectLst/>
                    <a:latin typeface="+mn-lt"/>
                    <a:ea typeface="+mn-ea"/>
                    <a:cs typeface="+mn-cs"/>
                  </a:rPr>
                  <a:t>Given</a:t>
                </a:r>
                <a:endParaRPr lang="en-IN"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2. </a:t>
                </a:r>
                <a:r>
                  <a:rPr lang="en-IN" sz="1200" b="1" i="0" u="none" strike="noStrike" kern="1200" baseline="0" dirty="0" smtClean="0">
                    <a:solidFill>
                      <a:schemeClr val="tx1"/>
                    </a:solidFill>
                    <a:effectLst/>
                    <a:latin typeface="+mn-lt"/>
                    <a:ea typeface="+mn-ea"/>
                    <a:cs typeface="+mn-cs"/>
                  </a:rPr>
                  <a:t>Definition of right triangle </a:t>
                </a:r>
                <a:endParaRPr lang="en-IN"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3. </a:t>
                </a:r>
                <a:r>
                  <a:rPr lang="en-IN" sz="1200" b="1" i="0" u="none" strike="noStrike" kern="1200" baseline="0" dirty="0" smtClean="0">
                    <a:solidFill>
                      <a:schemeClr val="tx1"/>
                    </a:solidFill>
                    <a:effectLst/>
                    <a:latin typeface="+mn-lt"/>
                    <a:ea typeface="+mn-ea"/>
                    <a:cs typeface="+mn-cs"/>
                  </a:rPr>
                  <a:t>Given</a:t>
                </a:r>
                <a:endParaRPr lang="en-IN"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4. </a:t>
                </a:r>
                <a:r>
                  <a:rPr lang="en-IN" sz="1200" b="1" i="0" u="none" strike="noStrike" kern="1200" baseline="0" dirty="0" smtClean="0">
                    <a:solidFill>
                      <a:schemeClr val="tx1"/>
                    </a:solidFill>
                    <a:effectLst/>
                    <a:latin typeface="+mn-lt"/>
                    <a:ea typeface="+mn-ea"/>
                    <a:cs typeface="+mn-cs"/>
                  </a:rPr>
                  <a:t>Alternate Interior Angles Theorem</a:t>
                </a:r>
                <a:endParaRPr lang="en-IN" sz="1200" b="0" i="0" u="none" strike="noStrike" kern="1200" dirty="0" smtClean="0">
                  <a:solidFill>
                    <a:schemeClr val="tx1"/>
                  </a:solidFill>
                  <a:effectLst/>
                  <a:latin typeface="+mn-lt"/>
                  <a:ea typeface="+mn-ea"/>
                  <a:cs typeface="+mn-cs"/>
                </a:endParaRPr>
              </a:p>
              <a:p>
                <a:pPr rtl="0" eaLnBrk="1" fontAlgn="t" latinLnBrk="0" hangingPunct="1"/>
                <a:r>
                  <a:rPr lang="en-IN" sz="1200" b="0" i="0" u="none" strike="noStrike" kern="1200" baseline="0" dirty="0" smtClean="0">
                    <a:solidFill>
                      <a:schemeClr val="tx1"/>
                    </a:solidFill>
                    <a:effectLst/>
                    <a:latin typeface="+mn-lt"/>
                    <a:ea typeface="+mn-ea"/>
                    <a:cs typeface="+mn-cs"/>
                  </a:rPr>
                  <a:t>5. </a:t>
                </a:r>
                <a:r>
                  <a:rPr lang="en-IN" sz="1200" b="1" i="0" u="none" strike="noStrike" kern="1200" baseline="0" dirty="0" smtClean="0">
                    <a:solidFill>
                      <a:schemeClr val="tx1"/>
                    </a:solidFill>
                    <a:effectLst/>
                    <a:latin typeface="+mn-lt"/>
                    <a:ea typeface="+mn-ea"/>
                    <a:cs typeface="+mn-cs"/>
                  </a:rPr>
                  <a:t>Reflexive Property of Congruence</a:t>
                </a:r>
                <a:endParaRPr lang="en-IN"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baseline="0" dirty="0" smtClean="0">
                    <a:solidFill>
                      <a:schemeClr val="tx1"/>
                    </a:solidFill>
                    <a:effectLst/>
                    <a:latin typeface="+mn-lt"/>
                    <a:ea typeface="+mn-ea"/>
                    <a:cs typeface="+mn-cs"/>
                  </a:rPr>
                  <a:t>6. </a:t>
                </a:r>
                <a:r>
                  <a:rPr lang="en-IN" sz="1200" b="1" i="0" u="none" strike="noStrike" kern="1200" baseline="0" dirty="0" smtClean="0">
                    <a:solidFill>
                      <a:schemeClr val="tx1"/>
                    </a:solidFill>
                    <a:effectLst/>
                    <a:latin typeface="+mn-lt"/>
                    <a:ea typeface="+mn-ea"/>
                    <a:cs typeface="+mn-cs"/>
                  </a:rPr>
                  <a:t>HA</a:t>
                </a:r>
                <a:endParaRPr lang="en-IN" sz="1200" b="0" i="0" u="none" strike="noStrike"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116089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IN" sz="1200" b="1" i="0" u="none" strike="noStrike" kern="1200" baseline="0" dirty="0">
                <a:solidFill>
                  <a:schemeClr val="tx1"/>
                </a:solidFill>
                <a:effectLst/>
                <a:latin typeface="+mn-lt"/>
                <a:ea typeface="+mn-ea"/>
                <a:cs typeface="+mn-cs"/>
              </a:rPr>
              <a:t>Reasons</a:t>
            </a:r>
            <a:endParaRPr lang="en-IN"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 </a:t>
            </a:r>
            <a:r>
              <a:rPr lang="en-IN" sz="1200" b="0" i="0" u="none" strike="noStrike" kern="1200" baseline="0" dirty="0">
                <a:solidFill>
                  <a:schemeClr val="tx1"/>
                </a:solidFill>
                <a:effectLst/>
                <a:latin typeface="+mn-lt"/>
                <a:ea typeface="+mn-ea"/>
                <a:cs typeface="+mn-cs"/>
              </a:rPr>
              <a:t>Given</a:t>
            </a:r>
            <a:endParaRPr lang="en-IN"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2. </a:t>
            </a:r>
            <a:r>
              <a:rPr lang="en-IN" sz="1200" b="0" i="0" u="none" strike="noStrike" kern="1200" baseline="0" dirty="0">
                <a:solidFill>
                  <a:schemeClr val="tx1"/>
                </a:solidFill>
                <a:effectLst/>
                <a:latin typeface="+mn-lt"/>
                <a:ea typeface="+mn-ea"/>
                <a:cs typeface="+mn-cs"/>
              </a:rPr>
              <a:t>Definition of right triangle </a:t>
            </a:r>
            <a:endParaRPr lang="en-IN"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3. </a:t>
            </a:r>
            <a:r>
              <a:rPr lang="en-IN" sz="1200" b="0" i="0" u="none" strike="noStrike" kern="1200" baseline="0" dirty="0">
                <a:solidFill>
                  <a:schemeClr val="tx1"/>
                </a:solidFill>
                <a:effectLst/>
                <a:latin typeface="+mn-lt"/>
                <a:ea typeface="+mn-ea"/>
                <a:cs typeface="+mn-cs"/>
              </a:rPr>
              <a:t>Given</a:t>
            </a:r>
            <a:endParaRPr lang="en-IN"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4. </a:t>
            </a:r>
            <a:r>
              <a:rPr lang="en-IN" sz="1200" b="0" i="0" u="none" strike="noStrike" kern="1200" baseline="0" dirty="0">
                <a:solidFill>
                  <a:schemeClr val="tx1"/>
                </a:solidFill>
                <a:effectLst/>
                <a:latin typeface="+mn-lt"/>
                <a:ea typeface="+mn-ea"/>
                <a:cs typeface="+mn-cs"/>
              </a:rPr>
              <a:t>Alternate Interior Angles Theorem</a:t>
            </a:r>
            <a:endParaRPr lang="en-IN" sz="1200" b="0" i="0" u="none" strike="noStrike" kern="1200" dirty="0">
              <a:solidFill>
                <a:schemeClr val="tx1"/>
              </a:solidFill>
              <a:effectLst/>
              <a:latin typeface="+mn-lt"/>
              <a:ea typeface="+mn-ea"/>
              <a:cs typeface="+mn-cs"/>
            </a:endParaRPr>
          </a:p>
          <a:p>
            <a:pPr rtl="0" eaLnBrk="1" fontAlgn="t" latinLnBrk="0" hangingPunct="1"/>
            <a:r>
              <a:rPr lang="en-IN" sz="1200" b="0" i="0" u="none" strike="noStrike" kern="1200" baseline="0" dirty="0">
                <a:solidFill>
                  <a:schemeClr val="tx1"/>
                </a:solidFill>
                <a:effectLst/>
                <a:latin typeface="+mn-lt"/>
                <a:ea typeface="+mn-ea"/>
                <a:cs typeface="+mn-cs"/>
              </a:rPr>
              <a:t>5. Reflexive Property of Congruence</a:t>
            </a:r>
            <a:endParaRPr lang="en-IN"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6. </a:t>
            </a:r>
            <a:r>
              <a:rPr lang="en-IN" sz="1200" b="0" i="0" u="none" strike="noStrike" kern="1200" baseline="0" dirty="0">
                <a:solidFill>
                  <a:schemeClr val="tx1"/>
                </a:solidFill>
                <a:effectLst/>
                <a:latin typeface="+mn-lt"/>
                <a:ea typeface="+mn-ea"/>
                <a:cs typeface="+mn-cs"/>
              </a:rPr>
              <a:t>HA</a:t>
            </a:r>
            <a:endParaRPr lang="en-IN"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130644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IN"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1658874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N" sz="1200" b="1" dirty="0">
                    <a:solidFill>
                      <a:srgbClr val="FF0000"/>
                    </a:solidFill>
                  </a:rPr>
                  <a:t>Proof:</a:t>
                </a:r>
              </a:p>
              <a:p>
                <a:r>
                  <a:rPr lang="en-IN" sz="1200" dirty="0">
                    <a:solidFill>
                      <a:srgbClr val="FF0000"/>
                    </a:solidFill>
                  </a:rPr>
                  <a:t>It is given that ∠</a:t>
                </a:r>
                <a:r>
                  <a:rPr lang="en-IN" sz="1200" i="1" dirty="0">
                    <a:solidFill>
                      <a:srgbClr val="FF0000"/>
                    </a:solidFill>
                  </a:rPr>
                  <a:t>B </a:t>
                </a:r>
                <a:r>
                  <a:rPr lang="en-IN" sz="1200" dirty="0">
                    <a:solidFill>
                      <a:srgbClr val="FF0000"/>
                    </a:solidFill>
                  </a:rPr>
                  <a:t>and ∠</a:t>
                </a:r>
                <a:r>
                  <a:rPr lang="en-IN" sz="1200" i="1" dirty="0">
                    <a:solidFill>
                      <a:srgbClr val="FF0000"/>
                    </a:solidFill>
                  </a:rPr>
                  <a:t>E </a:t>
                </a:r>
                <a:r>
                  <a:rPr lang="en-IN" sz="1200" dirty="0">
                    <a:solidFill>
                      <a:srgbClr val="FF0000"/>
                    </a:solidFill>
                  </a:rPr>
                  <a:t>are right angles, </a:t>
                </a:r>
                <a14:m>
                  <m:oMath xmlns:m="http://schemas.openxmlformats.org/officeDocument/2006/math">
                    <m:acc>
                      <m:accPr>
                        <m:chr m:val="̅"/>
                        <m:ctrlPr>
                          <a:rPr lang="en-IN"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𝐵𝐶</m:t>
                        </m:r>
                      </m:e>
                    </m:acc>
                    <m:r>
                      <a:rPr lang="en-US" sz="1200" i="1">
                        <a:solidFill>
                          <a:srgbClr val="FF0000"/>
                        </a:solidFill>
                        <a:latin typeface="Cambria Math" panose="02040503050406030204" pitchFamily="18" charset="0"/>
                        <a:ea typeface="Cambria Math" panose="02040503050406030204" pitchFamily="18" charset="0"/>
                      </a:rPr>
                      <m:t>≅</m:t>
                    </m:r>
                    <m:acc>
                      <m:accPr>
                        <m:chr m:val="̅"/>
                        <m:ctrlPr>
                          <a:rPr lang="en-IN"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𝐸𝐹</m:t>
                        </m:r>
                      </m:e>
                    </m:acc>
                  </m:oMath>
                </a14:m>
                <a:r>
                  <a:rPr lang="en-IN" sz="1200" dirty="0">
                    <a:solidFill>
                      <a:srgbClr val="FF0000"/>
                    </a:solidFill>
                  </a:rPr>
                  <a:t>, and ∠</a:t>
                </a:r>
                <a:r>
                  <a:rPr lang="en-IN" sz="1200" i="1" dirty="0">
                    <a:solidFill>
                      <a:srgbClr val="FF0000"/>
                    </a:solidFill>
                  </a:rPr>
                  <a:t>C </a:t>
                </a:r>
                <a:r>
                  <a:rPr lang="en-IN" sz="1200" dirty="0">
                    <a:solidFill>
                      <a:srgbClr val="FF0000"/>
                    </a:solidFill>
                    <a:uFill>
                      <a:solidFill>
                        <a:schemeClr val="tx2"/>
                      </a:solidFill>
                    </a:uFill>
                  </a:rPr>
                  <a:t>≅</a:t>
                </a:r>
                <a:r>
                  <a:rPr lang="en-IN" sz="1200" dirty="0">
                    <a:solidFill>
                      <a:srgbClr val="FF0000"/>
                    </a:solidFill>
                  </a:rPr>
                  <a:t> ∠</a:t>
                </a:r>
                <a:r>
                  <a:rPr lang="en-IN" sz="1200" i="1" dirty="0">
                    <a:solidFill>
                      <a:srgbClr val="FF0000"/>
                    </a:solidFill>
                  </a:rPr>
                  <a:t>F</a:t>
                </a:r>
                <a:r>
                  <a:rPr lang="en-IN" sz="1200" dirty="0">
                    <a:solidFill>
                      <a:srgbClr val="FF0000"/>
                    </a:solidFill>
                  </a:rPr>
                  <a:t>. Both △</a:t>
                </a:r>
                <a:r>
                  <a:rPr lang="en-IN" sz="1200" i="1" dirty="0">
                    <a:solidFill>
                      <a:srgbClr val="FF0000"/>
                    </a:solidFill>
                  </a:rPr>
                  <a:t>ABC </a:t>
                </a:r>
                <a:r>
                  <a:rPr lang="en-IN" sz="1200" dirty="0">
                    <a:solidFill>
                      <a:srgbClr val="FF0000"/>
                    </a:solidFill>
                  </a:rPr>
                  <a:t>and △</a:t>
                </a:r>
                <a:r>
                  <a:rPr lang="en-IN" sz="1200" i="1" dirty="0">
                    <a:solidFill>
                      <a:srgbClr val="FF0000"/>
                    </a:solidFill>
                  </a:rPr>
                  <a:t>DEF </a:t>
                </a:r>
                <a:r>
                  <a:rPr lang="en-IN" sz="1200" dirty="0">
                    <a:solidFill>
                      <a:srgbClr val="FF0000"/>
                    </a:solidFill>
                  </a:rPr>
                  <a:t>are </a:t>
                </a:r>
                <a:r>
                  <a:rPr lang="en-IN" sz="1200" dirty="0">
                    <a:solidFill>
                      <a:srgbClr val="FF0000"/>
                    </a:solidFill>
                    <a:uFill>
                      <a:solidFill>
                        <a:schemeClr val="tx2"/>
                      </a:solidFill>
                    </a:uFill>
                  </a:rPr>
                  <a:t>right</a:t>
                </a:r>
                <a:r>
                  <a:rPr lang="en-IN" sz="1200" dirty="0">
                    <a:solidFill>
                      <a:srgbClr val="FF0000"/>
                    </a:solidFill>
                  </a:rPr>
                  <a:t> triangles by the definition of </a:t>
                </a:r>
                <a:r>
                  <a:rPr lang="en-IN" sz="1200" dirty="0">
                    <a:solidFill>
                      <a:srgbClr val="FF0000"/>
                    </a:solidFill>
                    <a:uFill>
                      <a:solidFill>
                        <a:schemeClr val="tx2"/>
                      </a:solidFill>
                    </a:uFill>
                  </a:rPr>
                  <a:t>right</a:t>
                </a:r>
                <a:r>
                  <a:rPr lang="en-IN" sz="1200" dirty="0">
                    <a:solidFill>
                      <a:srgbClr val="FF0000"/>
                    </a:solidFill>
                  </a:rPr>
                  <a:t> triangles. Because </a:t>
                </a:r>
                <a14:m>
                  <m:oMath xmlns:m="http://schemas.openxmlformats.org/officeDocument/2006/math">
                    <m:acc>
                      <m:accPr>
                        <m:chr m:val="̅"/>
                        <m:ctrlPr>
                          <a:rPr lang="en-IN"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𝐵𝐶</m:t>
                        </m:r>
                      </m:e>
                    </m:acc>
                    <m:r>
                      <a:rPr lang="en-US" sz="1200" i="1">
                        <a:solidFill>
                          <a:srgbClr val="FF0000"/>
                        </a:solidFill>
                        <a:latin typeface="Cambria Math" panose="02040503050406030204" pitchFamily="18" charset="0"/>
                        <a:ea typeface="Cambria Math" panose="02040503050406030204" pitchFamily="18" charset="0"/>
                      </a:rPr>
                      <m:t>≅</m:t>
                    </m:r>
                    <m:acc>
                      <m:accPr>
                        <m:chr m:val="̅"/>
                        <m:ctrlPr>
                          <a:rPr lang="en-IN"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𝐸𝐹</m:t>
                        </m:r>
                      </m:e>
                    </m:acc>
                  </m:oMath>
                </a14:m>
                <a:r>
                  <a:rPr lang="en-IN" sz="1200" dirty="0">
                    <a:solidFill>
                      <a:srgbClr val="FF0000"/>
                    </a:solidFill>
                  </a:rPr>
                  <a:t>, two of the corresponding </a:t>
                </a:r>
                <a:r>
                  <a:rPr lang="en-IN" sz="1200" dirty="0">
                    <a:solidFill>
                      <a:srgbClr val="FF0000"/>
                    </a:solidFill>
                    <a:uFill>
                      <a:solidFill>
                        <a:schemeClr val="tx2"/>
                      </a:solidFill>
                    </a:uFill>
                  </a:rPr>
                  <a:t>legs</a:t>
                </a:r>
                <a:r>
                  <a:rPr lang="en-IN" sz="1200" dirty="0">
                    <a:solidFill>
                      <a:srgbClr val="FF0000"/>
                    </a:solidFill>
                  </a:rPr>
                  <a:t> of the triangles are congruent. By the </a:t>
                </a:r>
                <a:r>
                  <a:rPr lang="en-IN" sz="1200" dirty="0">
                    <a:solidFill>
                      <a:srgbClr val="FF0000"/>
                    </a:solidFill>
                    <a:uFill>
                      <a:solidFill>
                        <a:schemeClr val="tx2"/>
                      </a:solidFill>
                    </a:uFill>
                  </a:rPr>
                  <a:t>LA</a:t>
                </a:r>
                <a:r>
                  <a:rPr lang="en-IN" sz="1200" dirty="0">
                    <a:solidFill>
                      <a:srgbClr val="FF0000"/>
                    </a:solidFill>
                  </a:rPr>
                  <a:t> Theorem, △</a:t>
                </a:r>
                <a:r>
                  <a:rPr lang="en-IN" sz="1200" i="1" dirty="0">
                    <a:solidFill>
                      <a:srgbClr val="FF0000"/>
                    </a:solidFill>
                  </a:rPr>
                  <a:t>ABC </a:t>
                </a:r>
                <a:r>
                  <a:rPr lang="en-IN" sz="1200" dirty="0">
                    <a:solidFill>
                      <a:srgbClr val="FF0000"/>
                    </a:solidFill>
                  </a:rPr>
                  <a:t>≅ △</a:t>
                </a:r>
                <a:r>
                  <a:rPr lang="en-IN" sz="1200" i="1" dirty="0">
                    <a:solidFill>
                      <a:srgbClr val="FF0000"/>
                    </a:solidFill>
                  </a:rPr>
                  <a:t>DEF</a:t>
                </a:r>
                <a:r>
                  <a:rPr lang="en-IN" sz="1200" dirty="0">
                    <a:solidFill>
                      <a:srgbClr val="FF0000"/>
                    </a:solidFill>
                  </a:rPr>
                  <a:t>. </a:t>
                </a:r>
              </a:p>
              <a:p>
                <a:pPr rtl="0" eaLnBrk="1" fontAlgn="t" latinLnBrk="0" hangingPunct="1"/>
                <a:endParaRPr lang="en-IN" sz="1200" b="0" i="0" u="none" strike="noStrik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IN" sz="1200" b="1" dirty="0">
                    <a:solidFill>
                      <a:srgbClr val="FF0000"/>
                    </a:solidFill>
                  </a:rPr>
                  <a:t>Proof:</a:t>
                </a:r>
              </a:p>
              <a:p>
                <a:r>
                  <a:rPr lang="en-IN" sz="1200" dirty="0">
                    <a:solidFill>
                      <a:srgbClr val="FF0000"/>
                    </a:solidFill>
                  </a:rPr>
                  <a:t>It is given that ∠</a:t>
                </a:r>
                <a:r>
                  <a:rPr lang="en-IN" sz="1200" i="1" dirty="0">
                    <a:solidFill>
                      <a:srgbClr val="FF0000"/>
                    </a:solidFill>
                  </a:rPr>
                  <a:t>B </a:t>
                </a:r>
                <a:r>
                  <a:rPr lang="en-IN" sz="1200" dirty="0">
                    <a:solidFill>
                      <a:srgbClr val="FF0000"/>
                    </a:solidFill>
                  </a:rPr>
                  <a:t>and ∠</a:t>
                </a:r>
                <a:r>
                  <a:rPr lang="en-IN" sz="1200" i="1" dirty="0">
                    <a:solidFill>
                      <a:srgbClr val="FF0000"/>
                    </a:solidFill>
                  </a:rPr>
                  <a:t>E </a:t>
                </a:r>
                <a:r>
                  <a:rPr lang="en-IN" sz="1200" dirty="0">
                    <a:solidFill>
                      <a:srgbClr val="FF0000"/>
                    </a:solidFill>
                  </a:rPr>
                  <a:t>are right angles, </a:t>
                </a:r>
                <a:r>
                  <a:rPr lang="en-IN"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𝐵𝐶</a:t>
                </a:r>
                <a:r>
                  <a:rPr lang="en-IN" sz="1200" i="0">
                    <a:solidFill>
                      <a:srgbClr val="FF0000"/>
                    </a:solidFill>
                    <a:latin typeface="Cambria Math" panose="02040503050406030204" pitchFamily="18" charset="0"/>
                  </a:rPr>
                  <a:t>) ̅</a:t>
                </a:r>
                <a:r>
                  <a:rPr lang="en-US" sz="1200" i="0">
                    <a:solidFill>
                      <a:srgbClr val="FF0000"/>
                    </a:solidFill>
                    <a:latin typeface="Cambria Math" panose="02040503050406030204" pitchFamily="18" charset="0"/>
                    <a:ea typeface="Cambria Math" panose="02040503050406030204" pitchFamily="18" charset="0"/>
                  </a:rPr>
                  <a:t>≅</a:t>
                </a:r>
                <a:r>
                  <a:rPr lang="en-IN"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𝐸𝐹</a:t>
                </a:r>
                <a:r>
                  <a:rPr lang="en-IN" sz="1200" i="0">
                    <a:solidFill>
                      <a:srgbClr val="FF0000"/>
                    </a:solidFill>
                    <a:latin typeface="Cambria Math" panose="02040503050406030204" pitchFamily="18" charset="0"/>
                  </a:rPr>
                  <a:t>) ̅</a:t>
                </a:r>
                <a:r>
                  <a:rPr lang="en-IN" sz="1200" dirty="0">
                    <a:solidFill>
                      <a:srgbClr val="FF0000"/>
                    </a:solidFill>
                  </a:rPr>
                  <a:t>, and ∠</a:t>
                </a:r>
                <a:r>
                  <a:rPr lang="en-IN" sz="1200" i="1" dirty="0">
                    <a:solidFill>
                      <a:srgbClr val="FF0000"/>
                    </a:solidFill>
                  </a:rPr>
                  <a:t>C </a:t>
                </a:r>
                <a:r>
                  <a:rPr lang="en-IN" sz="1200" dirty="0">
                    <a:solidFill>
                      <a:srgbClr val="FF0000"/>
                    </a:solidFill>
                    <a:uFill>
                      <a:solidFill>
                        <a:schemeClr val="tx2"/>
                      </a:solidFill>
                    </a:uFill>
                  </a:rPr>
                  <a:t>≅</a:t>
                </a:r>
                <a:r>
                  <a:rPr lang="en-IN" sz="1200" dirty="0">
                    <a:solidFill>
                      <a:srgbClr val="FF0000"/>
                    </a:solidFill>
                  </a:rPr>
                  <a:t> ∠</a:t>
                </a:r>
                <a:r>
                  <a:rPr lang="en-IN" sz="1200" i="1" dirty="0">
                    <a:solidFill>
                      <a:srgbClr val="FF0000"/>
                    </a:solidFill>
                  </a:rPr>
                  <a:t>F</a:t>
                </a:r>
                <a:r>
                  <a:rPr lang="en-IN" sz="1200" dirty="0">
                    <a:solidFill>
                      <a:srgbClr val="FF0000"/>
                    </a:solidFill>
                  </a:rPr>
                  <a:t>. Both △</a:t>
                </a:r>
                <a:r>
                  <a:rPr lang="en-IN" sz="1200" i="1" dirty="0">
                    <a:solidFill>
                      <a:srgbClr val="FF0000"/>
                    </a:solidFill>
                  </a:rPr>
                  <a:t>ABC </a:t>
                </a:r>
                <a:r>
                  <a:rPr lang="en-IN" sz="1200" dirty="0">
                    <a:solidFill>
                      <a:srgbClr val="FF0000"/>
                    </a:solidFill>
                  </a:rPr>
                  <a:t>and △</a:t>
                </a:r>
                <a:r>
                  <a:rPr lang="en-IN" sz="1200" i="1" dirty="0">
                    <a:solidFill>
                      <a:srgbClr val="FF0000"/>
                    </a:solidFill>
                  </a:rPr>
                  <a:t>DEF </a:t>
                </a:r>
                <a:r>
                  <a:rPr lang="en-IN" sz="1200" dirty="0">
                    <a:solidFill>
                      <a:srgbClr val="FF0000"/>
                    </a:solidFill>
                  </a:rPr>
                  <a:t>are </a:t>
                </a:r>
                <a:r>
                  <a:rPr lang="en-IN" sz="1200" dirty="0">
                    <a:solidFill>
                      <a:srgbClr val="FF0000"/>
                    </a:solidFill>
                    <a:uFill>
                      <a:solidFill>
                        <a:schemeClr val="tx2"/>
                      </a:solidFill>
                    </a:uFill>
                  </a:rPr>
                  <a:t>right</a:t>
                </a:r>
                <a:r>
                  <a:rPr lang="en-IN" sz="1200" dirty="0">
                    <a:solidFill>
                      <a:srgbClr val="FF0000"/>
                    </a:solidFill>
                  </a:rPr>
                  <a:t> triangles by the definition of </a:t>
                </a:r>
                <a:r>
                  <a:rPr lang="en-IN" sz="1200" dirty="0">
                    <a:solidFill>
                      <a:srgbClr val="FF0000"/>
                    </a:solidFill>
                    <a:uFill>
                      <a:solidFill>
                        <a:schemeClr val="tx2"/>
                      </a:solidFill>
                    </a:uFill>
                  </a:rPr>
                  <a:t>right</a:t>
                </a:r>
                <a:r>
                  <a:rPr lang="en-IN" sz="1200" dirty="0">
                    <a:solidFill>
                      <a:srgbClr val="FF0000"/>
                    </a:solidFill>
                  </a:rPr>
                  <a:t> triangles. Because </a:t>
                </a:r>
                <a:r>
                  <a:rPr lang="en-IN"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𝐵𝐶</a:t>
                </a:r>
                <a:r>
                  <a:rPr lang="en-IN" sz="1200" i="0">
                    <a:solidFill>
                      <a:srgbClr val="FF0000"/>
                    </a:solidFill>
                    <a:latin typeface="Cambria Math" panose="02040503050406030204" pitchFamily="18" charset="0"/>
                  </a:rPr>
                  <a:t>) ̅</a:t>
                </a:r>
                <a:r>
                  <a:rPr lang="en-US" sz="1200" i="0">
                    <a:solidFill>
                      <a:srgbClr val="FF0000"/>
                    </a:solidFill>
                    <a:latin typeface="Cambria Math" panose="02040503050406030204" pitchFamily="18" charset="0"/>
                    <a:ea typeface="Cambria Math" panose="02040503050406030204" pitchFamily="18" charset="0"/>
                  </a:rPr>
                  <a:t>≅</a:t>
                </a:r>
                <a:r>
                  <a:rPr lang="en-IN"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𝐸𝐹</a:t>
                </a:r>
                <a:r>
                  <a:rPr lang="en-IN" sz="1200" i="0">
                    <a:solidFill>
                      <a:srgbClr val="FF0000"/>
                    </a:solidFill>
                    <a:latin typeface="Cambria Math" panose="02040503050406030204" pitchFamily="18" charset="0"/>
                  </a:rPr>
                  <a:t>) ̅</a:t>
                </a:r>
                <a:r>
                  <a:rPr lang="en-IN" sz="1200" dirty="0">
                    <a:solidFill>
                      <a:srgbClr val="FF0000"/>
                    </a:solidFill>
                  </a:rPr>
                  <a:t>, two of the corresponding </a:t>
                </a:r>
                <a:r>
                  <a:rPr lang="en-IN" sz="1200" dirty="0">
                    <a:solidFill>
                      <a:srgbClr val="FF0000"/>
                    </a:solidFill>
                    <a:uFill>
                      <a:solidFill>
                        <a:schemeClr val="tx2"/>
                      </a:solidFill>
                    </a:uFill>
                  </a:rPr>
                  <a:t>legs</a:t>
                </a:r>
                <a:r>
                  <a:rPr lang="en-IN" sz="1200" dirty="0">
                    <a:solidFill>
                      <a:srgbClr val="FF0000"/>
                    </a:solidFill>
                  </a:rPr>
                  <a:t> of the triangles are congruent. By the </a:t>
                </a:r>
                <a:r>
                  <a:rPr lang="en-IN" sz="1200" dirty="0">
                    <a:solidFill>
                      <a:srgbClr val="FF0000"/>
                    </a:solidFill>
                    <a:uFill>
                      <a:solidFill>
                        <a:schemeClr val="tx2"/>
                      </a:solidFill>
                    </a:uFill>
                  </a:rPr>
                  <a:t>LA</a:t>
                </a:r>
                <a:r>
                  <a:rPr lang="en-IN" sz="1200" dirty="0">
                    <a:solidFill>
                      <a:srgbClr val="FF0000"/>
                    </a:solidFill>
                  </a:rPr>
                  <a:t> Theorem, △</a:t>
                </a:r>
                <a:r>
                  <a:rPr lang="en-IN" sz="1200" i="1" dirty="0">
                    <a:solidFill>
                      <a:srgbClr val="FF0000"/>
                    </a:solidFill>
                  </a:rPr>
                  <a:t>ABC </a:t>
                </a:r>
                <a:r>
                  <a:rPr lang="en-IN" sz="1200" dirty="0">
                    <a:solidFill>
                      <a:srgbClr val="FF0000"/>
                    </a:solidFill>
                  </a:rPr>
                  <a:t>≅ △</a:t>
                </a:r>
                <a:r>
                  <a:rPr lang="en-IN" sz="1200" i="1" dirty="0">
                    <a:solidFill>
                      <a:srgbClr val="FF0000"/>
                    </a:solidFill>
                  </a:rPr>
                  <a:t>DEF</a:t>
                </a:r>
                <a:r>
                  <a:rPr lang="en-IN" sz="1200" dirty="0">
                    <a:solidFill>
                      <a:srgbClr val="FF0000"/>
                    </a:solidFill>
                  </a:rPr>
                  <a:t>. </a:t>
                </a:r>
              </a:p>
              <a:p>
                <a:pPr rtl="0" eaLnBrk="1" fontAlgn="t" latinLnBrk="0" hangingPunct="1"/>
                <a:endParaRPr lang="en-IN" sz="1200" b="0" i="0" u="none" strike="noStrike"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191501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11/14/2022</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dirty="0">
                <a:solidFill>
                  <a:schemeClr val="tx2"/>
                </a:solidFill>
                <a:latin typeface="Arial" panose="020B0604020202020204" pitchFamily="34" charset="0"/>
                <a:cs typeface="Arial" panose="020B0604020202020204" pitchFamily="34" charset="0"/>
              </a:rPr>
              <a:t>Proving Right Triangles Congruent</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Proving Right Triangles Congruent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1" y="1707845"/>
            <a:ext cx="9657905" cy="6078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800" b="1" dirty="0">
                <a:solidFill>
                  <a:schemeClr val="tx1"/>
                </a:solidFill>
              </a:rPr>
              <a:t>Theorem 5.7: </a:t>
            </a:r>
            <a:r>
              <a:rPr lang="it-IT" sz="2800" b="1" dirty="0"/>
              <a:t>Hypotenuse-Angle (HA) Congruence</a:t>
            </a:r>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Right Triangle Congruence</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417340451"/>
                  </p:ext>
                </p:extLst>
              </p:nvPr>
            </p:nvGraphicFramePr>
            <p:xfrm>
              <a:off x="566749" y="2305397"/>
              <a:ext cx="8229600" cy="4119154"/>
            </p:xfrm>
            <a:graphic>
              <a:graphicData uri="http://schemas.openxmlformats.org/drawingml/2006/table">
                <a:tbl>
                  <a:tblPr firstRow="1" bandRow="1">
                    <a:tableStyleId>{2D5ABB26-0587-4C30-8999-92F81FD0307C}</a:tableStyleId>
                  </a:tblPr>
                  <a:tblGrid>
                    <a:gridCol w="1713356">
                      <a:extLst>
                        <a:ext uri="{9D8B030D-6E8A-4147-A177-3AD203B41FA5}">
                          <a16:colId xmlns:a16="http://schemas.microsoft.com/office/drawing/2014/main" val="782219362"/>
                        </a:ext>
                      </a:extLst>
                    </a:gridCol>
                    <a:gridCol w="6516244">
                      <a:extLst>
                        <a:ext uri="{9D8B030D-6E8A-4147-A177-3AD203B41FA5}">
                          <a16:colId xmlns:a16="http://schemas.microsoft.com/office/drawing/2014/main" val="791734090"/>
                        </a:ext>
                      </a:extLst>
                    </a:gridCol>
                  </a:tblGrid>
                  <a:tr h="2548290">
                    <a:tc>
                      <a:txBody>
                        <a:bodyPr/>
                        <a:lstStyle/>
                        <a:p>
                          <a:r>
                            <a:rPr lang="en-IN" sz="2800" b="1" i="0" u="none" strike="noStrike" kern="1200" baseline="0" dirty="0">
                              <a:solidFill>
                                <a:schemeClr val="tx1"/>
                              </a:solidFill>
                              <a:latin typeface="+mn-lt"/>
                              <a:ea typeface="+mn-ea"/>
                              <a:cs typeface="+mn-cs"/>
                            </a:rPr>
                            <a:t>Words</a:t>
                          </a:r>
                          <a:endParaRPr lang="en-IN" sz="28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If the hypotenuse and an acute angle of one right triangle are congruent to the hypotenuse and the corresponding acute angle of another right triangle, then the triangles are congruent.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179437"/>
                      </a:ext>
                    </a:extLst>
                  </a:tr>
                  <a:tr h="1570864">
                    <a:tc>
                      <a:txBody>
                        <a:bodyPr/>
                        <a:lstStyle/>
                        <a:p>
                          <a:r>
                            <a:rPr lang="en-IN" sz="2800" b="1" i="0" u="none" strike="noStrike" kern="1200" baseline="0" dirty="0">
                              <a:solidFill>
                                <a:schemeClr val="tx1"/>
                              </a:solidFill>
                              <a:latin typeface="+mn-lt"/>
                              <a:ea typeface="+mn-ea"/>
                              <a:cs typeface="+mn-cs"/>
                            </a:rPr>
                            <a:t>Example</a:t>
                          </a:r>
                          <a:endParaRPr lang="en-IN" sz="28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Given right △</a:t>
                          </a:r>
                          <a:r>
                            <a:rPr lang="en-IN" sz="2800" b="0" i="1" u="none" strike="noStrike" kern="1200" baseline="0" dirty="0">
                              <a:solidFill>
                                <a:schemeClr val="tx2"/>
                              </a:solidFill>
                              <a:latin typeface="+mn-lt"/>
                              <a:ea typeface="+mn-ea"/>
                              <a:cs typeface="+mn-cs"/>
                            </a:rPr>
                            <a:t>ABC </a:t>
                          </a:r>
                          <a:r>
                            <a:rPr lang="en-IN" sz="2800" b="0" i="0" u="none" strike="noStrike" kern="1200" baseline="0" dirty="0">
                              <a:solidFill>
                                <a:schemeClr val="tx2"/>
                              </a:solidFill>
                              <a:latin typeface="+mn-lt"/>
                              <a:ea typeface="+mn-ea"/>
                              <a:cs typeface="+mn-cs"/>
                            </a:rPr>
                            <a:t>and right △</a:t>
                          </a:r>
                          <a:r>
                            <a:rPr lang="en-IN" sz="2800" b="0" i="1" u="none" strike="noStrike" kern="1200" baseline="0" dirty="0">
                              <a:solidFill>
                                <a:schemeClr val="tx2"/>
                              </a:solidFill>
                              <a:latin typeface="+mn-lt"/>
                              <a:ea typeface="+mn-ea"/>
                              <a:cs typeface="+mn-cs"/>
                            </a:rPr>
                            <a:t>DEF</a:t>
                          </a:r>
                          <a:r>
                            <a:rPr lang="en-IN" sz="2800" b="0" i="0" u="none" strike="noStrike" kern="1200" baseline="0" dirty="0">
                              <a:solidFill>
                                <a:schemeClr val="tx2"/>
                              </a:solidFill>
                              <a:latin typeface="+mn-lt"/>
                              <a:ea typeface="+mn-ea"/>
                              <a:cs typeface="+mn-cs"/>
                            </a:rPr>
                            <a:t>, </a:t>
                          </a:r>
                          <a14:m>
                            <m:oMath xmlns:m="http://schemas.openxmlformats.org/officeDocument/2006/math">
                              <m:acc>
                                <m:accPr>
                                  <m:chr m:val="̅"/>
                                  <m:ctrlPr>
                                    <a:rPr lang="en-IN"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𝐴𝐶</m:t>
                                  </m:r>
                                </m:e>
                              </m:acc>
                              <m:r>
                                <a:rPr lang="en-IN" sz="2800" b="0" i="1">
                                  <a:solidFill>
                                    <a:schemeClr val="tx2"/>
                                  </a:solidFill>
                                  <a:latin typeface="Cambria Math" panose="02040503050406030204" pitchFamily="18" charset="0"/>
                                  <a:ea typeface="Cambria Math" panose="02040503050406030204" pitchFamily="18" charset="0"/>
                                </a:rPr>
                                <m:t>≅</m:t>
                              </m:r>
                              <m:acc>
                                <m:accPr>
                                  <m:chr m:val="̅"/>
                                  <m:ctrlPr>
                                    <a:rPr lang="en-IN" sz="2800" b="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𝐷𝐹</m:t>
                                  </m:r>
                                </m:e>
                              </m:acc>
                            </m:oMath>
                          </a14:m>
                          <a:r>
                            <a:rPr lang="en-IN" sz="2800" b="0" i="0" u="none" strike="noStrike" kern="1200" baseline="0" dirty="0">
                              <a:solidFill>
                                <a:schemeClr val="tx2"/>
                              </a:solidFill>
                              <a:latin typeface="+mn-lt"/>
                              <a:ea typeface="+mn-ea"/>
                              <a:cs typeface="+mn-cs"/>
                            </a:rPr>
                            <a:t> and ∠</a:t>
                          </a:r>
                          <a:r>
                            <a:rPr lang="en-IN" sz="2800" b="0" i="1" u="none" strike="noStrike" kern="1200" baseline="0" dirty="0">
                              <a:solidFill>
                                <a:schemeClr val="tx2"/>
                              </a:solidFill>
                              <a:latin typeface="+mn-lt"/>
                              <a:ea typeface="+mn-ea"/>
                              <a:cs typeface="+mn-cs"/>
                            </a:rPr>
                            <a:t>C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F. </a:t>
                          </a:r>
                          <a:r>
                            <a:rPr lang="en-IN" sz="2800" b="0" i="0" u="none" strike="noStrike" kern="1200" baseline="0" dirty="0">
                              <a:solidFill>
                                <a:schemeClr val="tx2"/>
                              </a:solidFill>
                              <a:latin typeface="+mn-lt"/>
                              <a:ea typeface="+mn-ea"/>
                              <a:cs typeface="+mn-cs"/>
                            </a:rPr>
                            <a:t>So, △</a:t>
                          </a:r>
                          <a:r>
                            <a:rPr lang="en-IN" sz="2800" b="0" i="1" u="none" strike="noStrike" kern="1200" baseline="0" dirty="0">
                              <a:solidFill>
                                <a:schemeClr val="tx2"/>
                              </a:solidFill>
                              <a:latin typeface="+mn-lt"/>
                              <a:ea typeface="+mn-ea"/>
                              <a:cs typeface="+mn-cs"/>
                            </a:rPr>
                            <a:t>ABC</a:t>
                          </a:r>
                          <a:r>
                            <a:rPr lang="en-IN" sz="2800" b="0" i="1"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a:t>
                          </a:r>
                          <a:r>
                            <a:rPr lang="en-IN" sz="2800" b="0" i="1" u="none" strike="noStrike" kern="1200" baseline="0" dirty="0">
                              <a:solidFill>
                                <a:schemeClr val="tx2"/>
                              </a:solidFill>
                              <a:latin typeface="Arial" panose="020B0604020202020204" pitchFamily="34" charset="0"/>
                              <a:ea typeface="+mn-ea"/>
                              <a:cs typeface="Arial" panose="020B0604020202020204" pitchFamily="34" charset="0"/>
                            </a:rPr>
                            <a:t> </a:t>
                          </a:r>
                          <a:r>
                            <a:rPr lang="en-IN" sz="2800" b="0" i="0" u="none" strike="noStrike" kern="1200" baseline="0" dirty="0">
                              <a:solidFill>
                                <a:schemeClr val="tx2"/>
                              </a:solidFill>
                              <a:latin typeface="+mn-lt"/>
                              <a:ea typeface="+mn-ea"/>
                              <a:cs typeface="+mn-cs"/>
                            </a:rPr>
                            <a:t>△</a:t>
                          </a:r>
                          <a:r>
                            <a:rPr lang="en-IN" sz="2800" b="0" i="1" u="none" strike="noStrike" kern="1200" baseline="0" dirty="0">
                              <a:solidFill>
                                <a:schemeClr val="tx2"/>
                              </a:solidFill>
                              <a:latin typeface="+mn-lt"/>
                              <a:ea typeface="+mn-ea"/>
                              <a:cs typeface="+mn-cs"/>
                            </a:rPr>
                            <a:t>DEF </a:t>
                          </a:r>
                          <a:r>
                            <a:rPr lang="en-IN" sz="2800" b="0" i="0" u="none" strike="noStrike" kern="1200" baseline="0" dirty="0">
                              <a:solidFill>
                                <a:schemeClr val="tx2"/>
                              </a:solidFill>
                              <a:latin typeface="+mn-lt"/>
                              <a:ea typeface="+mn-ea"/>
                              <a:cs typeface="+mn-cs"/>
                            </a:rPr>
                            <a:t>by 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208871"/>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417340451"/>
                  </p:ext>
                </p:extLst>
              </p:nvPr>
            </p:nvGraphicFramePr>
            <p:xfrm>
              <a:off x="566749" y="2305397"/>
              <a:ext cx="8229600" cy="4119154"/>
            </p:xfrm>
            <a:graphic>
              <a:graphicData uri="http://schemas.openxmlformats.org/drawingml/2006/table">
                <a:tbl>
                  <a:tblPr firstRow="1" bandRow="1">
                    <a:tableStyleId>{2D5ABB26-0587-4C30-8999-92F81FD0307C}</a:tableStyleId>
                  </a:tblPr>
                  <a:tblGrid>
                    <a:gridCol w="1713356">
                      <a:extLst>
                        <a:ext uri="{9D8B030D-6E8A-4147-A177-3AD203B41FA5}">
                          <a16:colId xmlns:a16="http://schemas.microsoft.com/office/drawing/2014/main" val="782219362"/>
                        </a:ext>
                      </a:extLst>
                    </a:gridCol>
                    <a:gridCol w="6516244">
                      <a:extLst>
                        <a:ext uri="{9D8B030D-6E8A-4147-A177-3AD203B41FA5}">
                          <a16:colId xmlns:a16="http://schemas.microsoft.com/office/drawing/2014/main" val="791734090"/>
                        </a:ext>
                      </a:extLst>
                    </a:gridCol>
                  </a:tblGrid>
                  <a:tr h="2548290">
                    <a:tc>
                      <a:txBody>
                        <a:bodyPr/>
                        <a:lstStyle/>
                        <a:p>
                          <a:r>
                            <a:rPr lang="en-IN" sz="2800" b="1" i="0" u="none" strike="noStrike" kern="1200" baseline="0" dirty="0">
                              <a:solidFill>
                                <a:schemeClr val="tx1"/>
                              </a:solidFill>
                              <a:latin typeface="+mn-lt"/>
                              <a:ea typeface="+mn-ea"/>
                              <a:cs typeface="+mn-cs"/>
                            </a:rPr>
                            <a:t>Words</a:t>
                          </a:r>
                          <a:endParaRPr lang="en-IN" sz="28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If the hypotenuse and an acute angle of one right triangle are congruent to the hypotenuse and the corresponding acute angle of another right triangle, then the triangles are congruent.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179437"/>
                      </a:ext>
                    </a:extLst>
                  </a:tr>
                  <a:tr h="1570864">
                    <a:tc>
                      <a:txBody>
                        <a:bodyPr/>
                        <a:lstStyle/>
                        <a:p>
                          <a:r>
                            <a:rPr lang="en-IN" sz="2800" b="1" i="0" u="none" strike="noStrike" kern="1200" baseline="0" dirty="0">
                              <a:solidFill>
                                <a:schemeClr val="tx1"/>
                              </a:solidFill>
                              <a:latin typeface="+mn-lt"/>
                              <a:ea typeface="+mn-ea"/>
                              <a:cs typeface="+mn-cs"/>
                            </a:rPr>
                            <a:t>Example</a:t>
                          </a:r>
                          <a:endParaRPr lang="en-IN" sz="28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355" t="-165891" r="-280" b="-775"/>
                          </a:stretch>
                        </a:blipFill>
                      </a:tcPr>
                    </a:tc>
                    <a:extLst>
                      <a:ext uri="{0D108BD9-81ED-4DB2-BD59-A6C34878D82A}">
                        <a16:rowId xmlns:a16="http://schemas.microsoft.com/office/drawing/2014/main" val="1129208871"/>
                      </a:ext>
                    </a:extLst>
                  </a:tr>
                </a:tbl>
              </a:graphicData>
            </a:graphic>
          </p:graphicFrame>
        </mc:Fallback>
      </mc:AlternateContent>
      <p:pic>
        <p:nvPicPr>
          <p:cNvPr id="3" name="Picture 2">
            <a:extLst>
              <a:ext uri="{FF2B5EF4-FFF2-40B4-BE49-F238E27FC236}">
                <a16:creationId xmlns:a16="http://schemas.microsoft.com/office/drawing/2014/main" id="{BAE15932-36BE-40BD-BD84-76B7A0F61880}"/>
              </a:ext>
            </a:extLst>
          </p:cNvPr>
          <p:cNvPicPr>
            <a:picLocks noChangeAspect="1"/>
          </p:cNvPicPr>
          <p:nvPr/>
        </p:nvPicPr>
        <p:blipFill>
          <a:blip r:embed="rId3"/>
          <a:stretch>
            <a:fillRect/>
          </a:stretch>
        </p:blipFill>
        <p:spPr>
          <a:xfrm>
            <a:off x="9040858" y="2286786"/>
            <a:ext cx="2721850" cy="3812283"/>
          </a:xfrm>
          <a:prstGeom prst="rect">
            <a:avLst/>
          </a:prstGeom>
        </p:spPr>
      </p:pic>
    </p:spTree>
    <p:extLst>
      <p:ext uri="{BB962C8B-B14F-4D97-AF65-F5344CB8AC3E}">
        <p14:creationId xmlns:p14="http://schemas.microsoft.com/office/powerpoint/2010/main" val="80235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1" y="1707844"/>
            <a:ext cx="9657905" cy="35647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err="1">
                <a:solidFill>
                  <a:schemeClr val="tx1"/>
                </a:solidFill>
              </a:rPr>
              <a:t>Theorem</a:t>
            </a:r>
            <a:r>
              <a:rPr lang="fr-FR" sz="2800" b="1" dirty="0">
                <a:solidFill>
                  <a:schemeClr val="tx1"/>
                </a:solidFill>
              </a:rPr>
              <a:t> 5.8: </a:t>
            </a:r>
            <a:r>
              <a:rPr lang="fr-FR" sz="2800" b="1" dirty="0" err="1"/>
              <a:t>Leg</a:t>
            </a:r>
            <a:r>
              <a:rPr lang="fr-FR" sz="2800" b="1" dirty="0"/>
              <a:t>-Angle (LA) Congruence</a:t>
            </a:r>
            <a:endParaRPr lang="fr-FR" sz="2800" dirty="0"/>
          </a:p>
          <a:p>
            <a:r>
              <a:rPr lang="en-IN" sz="2800" dirty="0"/>
              <a:t>If one leg and an acute angle of one right triangle are congruent to the corresponding leg and acute angle of another right triangle, then the triangles are congruent.</a:t>
            </a:r>
          </a:p>
          <a:p>
            <a:endParaRPr lang="en-IN" sz="2800" dirty="0"/>
          </a:p>
          <a:p>
            <a:r>
              <a:rPr lang="en-IN" sz="2800" b="1" dirty="0">
                <a:solidFill>
                  <a:schemeClr val="tx1"/>
                </a:solidFill>
              </a:rPr>
              <a:t>Theorem 5.9: </a:t>
            </a:r>
            <a:r>
              <a:rPr lang="en-IN" sz="2800" b="1" dirty="0"/>
              <a:t>Hypotenuse-Leg (HL) Congruence </a:t>
            </a:r>
            <a:endParaRPr lang="en-IN" sz="2800" dirty="0"/>
          </a:p>
          <a:p>
            <a:r>
              <a:rPr lang="en-IN" sz="2800" dirty="0"/>
              <a:t>If the hypotenuse and a leg of one right triangle are congruent to the hypotenuse and the corresponding leg of another right triangle, then the triangles are congruent.</a:t>
            </a:r>
          </a:p>
          <a:p>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Right Triangle Congruence</a:t>
            </a:r>
          </a:p>
        </p:txBody>
      </p:sp>
    </p:spTree>
    <p:extLst>
      <p:ext uri="{BB962C8B-B14F-4D97-AF65-F5344CB8AC3E}">
        <p14:creationId xmlns:p14="http://schemas.microsoft.com/office/powerpoint/2010/main" val="283397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1" y="1707845"/>
            <a:ext cx="9657905" cy="16846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Talk About It!</a:t>
            </a:r>
          </a:p>
          <a:p>
            <a:r>
              <a:rPr lang="en-IN" sz="2800" dirty="0"/>
              <a:t>Can you declare that the given triangles are congruent by HA? Justify your argument.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Right Triangle Congruence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3294"/>
            <a:ext cx="2132275" cy="2561799"/>
          </a:xfrm>
          <a:prstGeom prst="rect">
            <a:avLst/>
          </a:prstGeom>
        </p:spPr>
      </p:pic>
    </p:spTree>
    <p:extLst>
      <p:ext uri="{BB962C8B-B14F-4D97-AF65-F5344CB8AC3E}">
        <p14:creationId xmlns:p14="http://schemas.microsoft.com/office/powerpoint/2010/main" val="76579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9325396" cy="362417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HOME IMPROVEMENT </a:t>
            </a:r>
            <a:r>
              <a:rPr lang="en-IN" sz="2800" b="1" dirty="0"/>
              <a:t>Craig and his brother are painting a house. The brothers use ladders that are the same length. If they place their ladders an equal distance from the house, will each ladder reach the same height on the house? Construct a narrative proof. </a:t>
            </a:r>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Problem Solving with Right Triangles</a:t>
            </a:r>
            <a:endParaRPr lang="en-US" sz="2800" b="0" dirty="0">
              <a:solidFill>
                <a:schemeClr val="tx1"/>
              </a:solidFill>
            </a:endParaRPr>
          </a:p>
        </p:txBody>
      </p:sp>
    </p:spTree>
    <p:extLst>
      <p:ext uri="{BB962C8B-B14F-4D97-AF65-F5344CB8AC3E}">
        <p14:creationId xmlns:p14="http://schemas.microsoft.com/office/powerpoint/2010/main" val="91135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5525292" cy="24128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Draw a diagram to model this situation. It is given that the lengths of the ladders are the same and that they are placed the same distance from the house.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Problem Solving with Right Triangles</a:t>
            </a:r>
            <a:endParaRPr lang="en-US" sz="2800" b="0" dirty="0">
              <a:solidFill>
                <a:schemeClr val="tx1"/>
              </a:solidFill>
            </a:endParaRPr>
          </a:p>
        </p:txBody>
      </p:sp>
      <p:pic>
        <p:nvPicPr>
          <p:cNvPr id="5" name="Picture 4">
            <a:extLst>
              <a:ext uri="{FF2B5EF4-FFF2-40B4-BE49-F238E27FC236}">
                <a16:creationId xmlns:a16="http://schemas.microsoft.com/office/drawing/2014/main" id="{1BED3E00-06D3-4425-8B9F-5FCEE6150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441" y="1798158"/>
            <a:ext cx="4697327" cy="3261683"/>
          </a:xfrm>
          <a:prstGeom prst="rect">
            <a:avLst/>
          </a:prstGeom>
        </p:spPr>
      </p:pic>
    </p:spTree>
    <p:extLst>
      <p:ext uri="{BB962C8B-B14F-4D97-AF65-F5344CB8AC3E}">
        <p14:creationId xmlns:p14="http://schemas.microsoft.com/office/powerpoint/2010/main" val="288945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9827128" cy="46810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Because the wall of the house is perpendicular to the ground, the triangles formed by the house, the ground, and the ladders are right triangles. The hypotenuses are congruent because the ladders are the same length. The corresponding legs along the ground are congruent because the ladders are placed the same distance from the house. So the triangles are congruent by the Hypotenuse-Leg Congruence Theorem or HL. Thus, </a:t>
                </a:r>
                <a14:m>
                  <m:oMath xmlns:m="http://schemas.openxmlformats.org/officeDocument/2006/math">
                    <m:acc>
                      <m:accPr>
                        <m:chr m:val="̅"/>
                        <m:ctrlPr>
                          <a:rPr lang="en-IN" sz="2800" i="1">
                            <a:latin typeface="Cambria Math" panose="02040503050406030204" pitchFamily="18" charset="0"/>
                          </a:rPr>
                        </m:ctrlPr>
                      </m:accPr>
                      <m:e>
                        <m:r>
                          <a:rPr lang="en-US" sz="2800" i="1">
                            <a:latin typeface="Cambria Math" panose="02040503050406030204" pitchFamily="18" charset="0"/>
                          </a:rPr>
                          <m:t>𝐴</m:t>
                        </m:r>
                        <m:r>
                          <a:rPr lang="en-US" sz="2800" b="0" i="1" smtClean="0">
                            <a:latin typeface="Cambria Math" panose="02040503050406030204" pitchFamily="18" charset="0"/>
                          </a:rPr>
                          <m:t>𝐵</m:t>
                        </m:r>
                      </m:e>
                    </m:acc>
                    <m:r>
                      <a:rPr lang="en-US" sz="2800" b="0" i="1" smtClean="0">
                        <a:latin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and</m:t>
                    </m:r>
                    <m:r>
                      <a:rPr lang="en-US" sz="2800" b="0" i="1" smtClean="0">
                        <a:latin typeface="Cambria Math" panose="02040503050406030204" pitchFamily="18" charset="0"/>
                        <a:ea typeface="Cambria Math" panose="02040503050406030204" pitchFamily="18" charset="0"/>
                      </a:rPr>
                      <m:t> </m:t>
                    </m:r>
                    <m:acc>
                      <m:accPr>
                        <m:chr m:val="̅"/>
                        <m:ctrlPr>
                          <a:rPr lang="en-IN"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𝐷</m:t>
                        </m:r>
                        <m:r>
                          <a:rPr lang="en-US" sz="2800" b="0" i="1" smtClean="0">
                            <a:latin typeface="Cambria Math" panose="02040503050406030204" pitchFamily="18" charset="0"/>
                            <a:ea typeface="Cambria Math" panose="02040503050406030204" pitchFamily="18" charset="0"/>
                          </a:rPr>
                          <m:t>𝐸</m:t>
                        </m:r>
                      </m:e>
                    </m:acc>
                  </m:oMath>
                </a14:m>
                <a:r>
                  <a:rPr lang="en-IN" sz="2800" dirty="0"/>
                  <a:t> are congruent by CPCTC. You can conclude that the ladders reach to the same height on the house. </a:t>
                </a: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5"/>
                <a:ext cx="9827128" cy="4681080"/>
              </a:xfrm>
              <a:prstGeom prst="rect">
                <a:avLst/>
              </a:prstGeom>
              <a:blipFill>
                <a:blip r:embed="rId2"/>
                <a:stretch>
                  <a:fillRect l="-1240" t="-1302" r="-1674"/>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Problem Solving with Right Triangles</a:t>
            </a:r>
            <a:endParaRPr lang="en-US" sz="2800" b="0" dirty="0">
              <a:solidFill>
                <a:schemeClr val="tx1"/>
              </a:solidFill>
            </a:endParaRPr>
          </a:p>
        </p:txBody>
      </p:sp>
    </p:spTree>
    <p:extLst>
      <p:ext uri="{BB962C8B-B14F-4D97-AF65-F5344CB8AC3E}">
        <p14:creationId xmlns:p14="http://schemas.microsoft.com/office/powerpoint/2010/main" val="54740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7259089" cy="46810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b="1" dirty="0">
                    <a:solidFill>
                      <a:schemeClr val="tx1"/>
                    </a:solidFill>
                  </a:rPr>
                  <a:t>FENCES</a:t>
                </a:r>
                <a:r>
                  <a:rPr lang="en-IN" sz="2800" b="1" dirty="0"/>
                  <a:t> </a:t>
                </a:r>
                <a:r>
                  <a:rPr lang="en-IN" sz="2800" dirty="0"/>
                  <a:t>The fence has parallel supports and a crossbar that forms two triangles. Complete the proof to show that the triangles are congruent. </a:t>
                </a:r>
              </a:p>
              <a:p>
                <a:pPr marL="1200150" indent="-1200150"/>
                <a:r>
                  <a:rPr lang="en-IN" sz="2800" b="1" dirty="0">
                    <a:solidFill>
                      <a:schemeClr val="tx1"/>
                    </a:solidFill>
                  </a:rPr>
                  <a:t>Given: </a:t>
                </a:r>
                <a:r>
                  <a:rPr lang="en-IN" sz="2800" dirty="0"/>
                  <a:t>∠</a:t>
                </a:r>
                <a:r>
                  <a:rPr lang="en-IN" sz="2800" i="1" dirty="0"/>
                  <a:t>B </a:t>
                </a:r>
                <a:r>
                  <a:rPr lang="en-IN" sz="2800" dirty="0"/>
                  <a:t>and ∠</a:t>
                </a:r>
                <a:r>
                  <a:rPr lang="en-IN" sz="2800" i="1" dirty="0"/>
                  <a:t>D </a:t>
                </a:r>
                <a:r>
                  <a:rPr lang="en-IN" sz="2800" dirty="0"/>
                  <a:t>are right angles. </a:t>
                </a:r>
                <a:br>
                  <a:rPr lang="en-IN" sz="2800" dirty="0"/>
                </a:br>
                <a14:m>
                  <m:oMath xmlns:m="http://schemas.openxmlformats.org/officeDocument/2006/math">
                    <m:acc>
                      <m:accPr>
                        <m:chr m:val="̅"/>
                        <m:ctrlPr>
                          <a:rPr lang="en-IN" sz="2800" i="1">
                            <a:latin typeface="Cambria Math" panose="02040503050406030204" pitchFamily="18" charset="0"/>
                          </a:rPr>
                        </m:ctrlPr>
                      </m:accPr>
                      <m:e>
                        <m:r>
                          <a:rPr lang="en-US" sz="2800" i="1">
                            <a:latin typeface="Cambria Math" panose="02040503050406030204" pitchFamily="18" charset="0"/>
                          </a:rPr>
                          <m:t>𝐴</m:t>
                        </m:r>
                        <m:r>
                          <a:rPr lang="en-US" sz="2800" b="0" i="1" smtClean="0">
                            <a:latin typeface="Cambria Math" panose="02040503050406030204" pitchFamily="18" charset="0"/>
                          </a:rPr>
                          <m:t>𝐷</m:t>
                        </m:r>
                      </m:e>
                    </m:acc>
                    <m:r>
                      <a:rPr lang="en-US" sz="2800" b="0" i="1" smtClean="0">
                        <a:latin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𝐵𝐶</m:t>
                        </m:r>
                      </m:e>
                    </m:acc>
                  </m:oMath>
                </a14:m>
                <a:r>
                  <a:rPr lang="en-IN" sz="2800" dirty="0"/>
                  <a:t>. </a:t>
                </a:r>
              </a:p>
              <a:p>
                <a:r>
                  <a:rPr lang="en-IN" sz="2800" b="1" dirty="0">
                    <a:solidFill>
                      <a:schemeClr val="tx1"/>
                    </a:solidFill>
                  </a:rPr>
                  <a:t>Prove: </a:t>
                </a:r>
                <a:r>
                  <a:rPr lang="en-IN" sz="2800" dirty="0"/>
                  <a:t>△</a:t>
                </a:r>
                <a:r>
                  <a:rPr lang="en-IN" sz="2800" i="1" dirty="0"/>
                  <a:t>ABC </a:t>
                </a:r>
                <a:r>
                  <a:rPr lang="en-IN" sz="2800" dirty="0"/>
                  <a:t>≅ △</a:t>
                </a:r>
                <a:r>
                  <a:rPr lang="en-IN" sz="2800" i="1" dirty="0"/>
                  <a:t>CDA </a:t>
                </a:r>
                <a:endParaRPr lang="en-IN" sz="2800" dirty="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5"/>
                <a:ext cx="7259089" cy="4681080"/>
              </a:xfrm>
              <a:prstGeom prst="rect">
                <a:avLst/>
              </a:prstGeom>
              <a:blipFill>
                <a:blip r:embed="rId2"/>
                <a:stretch>
                  <a:fillRect l="-1679" t="-1302"/>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Problem Solving with Right Triangles</a:t>
            </a:r>
            <a:endParaRPr lang="en-US" sz="28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456" y="2363660"/>
            <a:ext cx="4094672" cy="2695227"/>
          </a:xfrm>
          <a:prstGeom prst="rect">
            <a:avLst/>
          </a:prstGeom>
        </p:spPr>
      </p:pic>
    </p:spTree>
    <p:extLst>
      <p:ext uri="{BB962C8B-B14F-4D97-AF65-F5344CB8AC3E}">
        <p14:creationId xmlns:p14="http://schemas.microsoft.com/office/powerpoint/2010/main" val="2085578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7259089" cy="46810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Proof:</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259848" y="204223"/>
            <a:ext cx="6126665" cy="9673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284808703"/>
                  </p:ext>
                </p:extLst>
              </p:nvPr>
            </p:nvGraphicFramePr>
            <p:xfrm>
              <a:off x="459872" y="2291339"/>
              <a:ext cx="11414628" cy="4097587"/>
            </p:xfrm>
            <a:graphic>
              <a:graphicData uri="http://schemas.openxmlformats.org/drawingml/2006/table">
                <a:tbl>
                  <a:tblPr firstRow="1" bandRow="1">
                    <a:tableStyleId>{2D5ABB26-0587-4C30-8999-92F81FD0307C}</a:tableStyleId>
                  </a:tblPr>
                  <a:tblGrid>
                    <a:gridCol w="6222282">
                      <a:extLst>
                        <a:ext uri="{9D8B030D-6E8A-4147-A177-3AD203B41FA5}">
                          <a16:colId xmlns:a16="http://schemas.microsoft.com/office/drawing/2014/main" val="3318013385"/>
                        </a:ext>
                      </a:extLst>
                    </a:gridCol>
                    <a:gridCol w="5192346">
                      <a:extLst>
                        <a:ext uri="{9D8B030D-6E8A-4147-A177-3AD203B41FA5}">
                          <a16:colId xmlns:a16="http://schemas.microsoft.com/office/drawing/2014/main" val="3560070826"/>
                        </a:ext>
                      </a:extLst>
                    </a:gridCol>
                  </a:tblGrid>
                  <a:tr h="455182">
                    <a:tc>
                      <a:txBody>
                        <a:bodyPr/>
                        <a:lstStyle/>
                        <a:p>
                          <a:pPr algn="ctr"/>
                          <a:r>
                            <a:rPr lang="en-IN" sz="2600" b="1" i="0" u="none" strike="noStrike" kern="1200" baseline="0" dirty="0">
                              <a:solidFill>
                                <a:schemeClr val="tx1"/>
                              </a:solidFill>
                              <a:latin typeface="+mn-lt"/>
                              <a:ea typeface="+mn-ea"/>
                              <a:cs typeface="+mn-cs"/>
                            </a:rPr>
                            <a:t>Statements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600" b="1" i="0" u="none" strike="noStrike" kern="1200" baseline="0" dirty="0">
                              <a:solidFill>
                                <a:schemeClr val="tx1"/>
                              </a:solidFill>
                              <a:latin typeface="+mn-lt"/>
                              <a:ea typeface="+mn-ea"/>
                              <a:cs typeface="+mn-cs"/>
                            </a:rPr>
                            <a:t>Reasons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1. ∠</a:t>
                          </a:r>
                          <a:r>
                            <a:rPr lang="en-IN" sz="2600" b="0" i="1" u="none" strike="noStrike" kern="1200" baseline="0" dirty="0">
                              <a:solidFill>
                                <a:schemeClr val="tx2"/>
                              </a:solidFill>
                              <a:latin typeface="+mn-lt"/>
                              <a:ea typeface="+mn-ea"/>
                              <a:cs typeface="+mn-cs"/>
                            </a:rPr>
                            <a:t>B </a:t>
                          </a:r>
                          <a:r>
                            <a:rPr lang="en-IN" sz="2600" b="0" i="0" u="none" strike="noStrike" kern="1200" baseline="0" dirty="0">
                              <a:solidFill>
                                <a:schemeClr val="tx2"/>
                              </a:solidFill>
                              <a:latin typeface="+mn-lt"/>
                              <a:ea typeface="+mn-ea"/>
                              <a:cs typeface="+mn-cs"/>
                            </a:rPr>
                            <a:t>and ∠</a:t>
                          </a:r>
                          <a:r>
                            <a:rPr lang="en-IN" sz="2600" b="0" i="1" u="none" strike="noStrike" kern="1200" baseline="0" dirty="0">
                              <a:solidFill>
                                <a:schemeClr val="tx2"/>
                              </a:solidFill>
                              <a:latin typeface="+mn-lt"/>
                              <a:ea typeface="+mn-ea"/>
                              <a:cs typeface="+mn-cs"/>
                            </a:rPr>
                            <a:t>D </a:t>
                          </a:r>
                          <a:r>
                            <a:rPr lang="en-IN" sz="2600" b="0" i="0" u="none" strike="noStrike" kern="1200" baseline="0" dirty="0">
                              <a:solidFill>
                                <a:schemeClr val="tx2"/>
                              </a:solidFill>
                              <a:latin typeface="+mn-lt"/>
                              <a:ea typeface="+mn-ea"/>
                              <a:cs typeface="+mn-cs"/>
                            </a:rPr>
                            <a:t>are right angles.</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dirty="0">
                              <a:solidFill>
                                <a:schemeClr val="tx2"/>
                              </a:solidFill>
                            </a:rPr>
                            <a:t>1. </a:t>
                          </a:r>
                          <a:endParaRPr lang="en-IN" sz="2600" b="0" dirty="0">
                            <a:solidFill>
                              <a:srgbClr val="FF0000"/>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2. △</a:t>
                          </a:r>
                          <a:r>
                            <a:rPr lang="en-IN" sz="2600" b="0" i="1" u="none" strike="noStrike" kern="1200" baseline="0" dirty="0">
                              <a:solidFill>
                                <a:schemeClr val="tx2"/>
                              </a:solidFill>
                              <a:latin typeface="+mn-lt"/>
                              <a:ea typeface="+mn-ea"/>
                              <a:cs typeface="+mn-cs"/>
                            </a:rPr>
                            <a:t>ABC </a:t>
                          </a:r>
                          <a:r>
                            <a:rPr lang="en-IN" sz="2600" b="0" i="0" u="none" strike="noStrike" kern="1200" baseline="0" dirty="0">
                              <a:solidFill>
                                <a:schemeClr val="tx2"/>
                              </a:solidFill>
                              <a:latin typeface="+mn-lt"/>
                              <a:ea typeface="+mn-ea"/>
                              <a:cs typeface="+mn-cs"/>
                            </a:rPr>
                            <a:t>and △</a:t>
                          </a:r>
                          <a:r>
                            <a:rPr lang="en-IN" sz="2600" b="0" i="1" u="none" strike="noStrike" kern="1200" baseline="0" dirty="0">
                              <a:solidFill>
                                <a:schemeClr val="tx2"/>
                              </a:solidFill>
                              <a:latin typeface="+mn-lt"/>
                              <a:ea typeface="+mn-ea"/>
                              <a:cs typeface="+mn-cs"/>
                            </a:rPr>
                            <a:t>CDA </a:t>
                          </a:r>
                          <a:r>
                            <a:rPr lang="en-IN" sz="2600" b="0" i="0" u="none" strike="noStrike" kern="1200" baseline="0" dirty="0">
                              <a:solidFill>
                                <a:schemeClr val="tx2"/>
                              </a:solidFill>
                              <a:latin typeface="+mn-lt"/>
                              <a:ea typeface="+mn-ea"/>
                              <a:cs typeface="+mn-cs"/>
                            </a:rPr>
                            <a:t>are right triangles.</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dirty="0">
                              <a:solidFill>
                                <a:schemeClr val="tx2"/>
                              </a:solidFill>
                            </a:rPr>
                            <a:t>2. </a:t>
                          </a:r>
                          <a:endParaRPr lang="en-IN" sz="2600" b="0" dirty="0">
                            <a:solidFill>
                              <a:srgbClr val="FF0000"/>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456131">
                    <a:tc>
                      <a:txBody>
                        <a:bodyPr/>
                        <a:lstStyle/>
                        <a:p>
                          <a:r>
                            <a:rPr lang="en-IN" sz="2600" b="0" i="0" u="none" strike="noStrike" kern="1200" baseline="0" dirty="0">
                              <a:solidFill>
                                <a:schemeClr val="tx2"/>
                              </a:solidFill>
                              <a:latin typeface="+mn-lt"/>
                              <a:ea typeface="+mn-ea"/>
                              <a:cs typeface="+mn-cs"/>
                            </a:rPr>
                            <a:t>3. </a:t>
                          </a:r>
                          <a14:m>
                            <m:oMath xmlns:m="http://schemas.openxmlformats.org/officeDocument/2006/math">
                              <m:r>
                                <a:rPr lang="en-US" sz="2600" b="0" i="0" smtClean="0">
                                  <a:solidFill>
                                    <a:schemeClr val="tx2"/>
                                  </a:solidFill>
                                  <a:latin typeface="Cambria Math" panose="02040503050406030204" pitchFamily="18" charset="0"/>
                                </a:rPr>
                                <m:t> </m:t>
                              </m:r>
                              <m:acc>
                                <m:accPr>
                                  <m:chr m:val="̅"/>
                                  <m:ctrlPr>
                                    <a:rPr lang="en-IN" sz="2600" b="0" i="1" smtClean="0">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𝐴𝐷</m:t>
                                  </m:r>
                                </m:e>
                              </m:acc>
                              <m:r>
                                <a:rPr lang="en-US" sz="2600" b="0" i="1" smtClean="0">
                                  <a:solidFill>
                                    <a:schemeClr val="tx2"/>
                                  </a:solidFill>
                                  <a:latin typeface="Cambria Math" panose="02040503050406030204" pitchFamily="18" charset="0"/>
                                </a:rPr>
                                <m:t>||</m:t>
                              </m:r>
                              <m:acc>
                                <m:accPr>
                                  <m:chr m:val="̅"/>
                                  <m:ctrlPr>
                                    <a:rPr lang="en-IN" sz="2600" b="0" i="1">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𝐵𝐶</m:t>
                                  </m:r>
                                </m:e>
                              </m:acc>
                            </m:oMath>
                          </a14:m>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dirty="0">
                              <a:solidFill>
                                <a:schemeClr val="tx2"/>
                              </a:solidFill>
                            </a:rPr>
                            <a:t>3. </a:t>
                          </a:r>
                          <a:endParaRPr lang="en-IN" sz="2600" b="0" i="0" u="none" strike="noStrike" kern="1200" baseline="0" dirty="0">
                            <a:solidFill>
                              <a:srgbClr val="FF0000"/>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r h="910364">
                    <a:tc>
                      <a:txBody>
                        <a:bodyPr/>
                        <a:lstStyle/>
                        <a:p>
                          <a:r>
                            <a:rPr lang="en-IN" sz="2600" b="0" i="0" u="none" strike="noStrike" kern="1200" baseline="0" dirty="0">
                              <a:solidFill>
                                <a:schemeClr val="tx2"/>
                              </a:solidFill>
                              <a:latin typeface="+mn-lt"/>
                              <a:ea typeface="+mn-ea"/>
                              <a:cs typeface="+mn-cs"/>
                            </a:rPr>
                            <a:t>4. ∠</a:t>
                          </a:r>
                          <a:r>
                            <a:rPr lang="en-IN" sz="2600" b="0" i="1" u="none" strike="noStrike" kern="1200" baseline="0" dirty="0">
                              <a:solidFill>
                                <a:schemeClr val="tx2"/>
                              </a:solidFill>
                              <a:latin typeface="+mn-lt"/>
                              <a:ea typeface="+mn-ea"/>
                              <a:cs typeface="+mn-cs"/>
                            </a:rPr>
                            <a:t>DAC </a:t>
                          </a:r>
                          <a:r>
                            <a:rPr lang="en-IN" sz="2600" b="0" i="0" u="none" strike="noStrike" kern="1200" baseline="0" dirty="0">
                              <a:solidFill>
                                <a:schemeClr val="tx2"/>
                              </a:solidFill>
                              <a:latin typeface="+mn-lt"/>
                              <a:ea typeface="+mn-ea"/>
                              <a:cs typeface="+mn-cs"/>
                            </a:rPr>
                            <a:t>≅ ∠</a:t>
                          </a:r>
                          <a:r>
                            <a:rPr lang="en-IN" sz="2600" b="0" i="1" u="none" strike="noStrike" kern="1200" baseline="0" dirty="0">
                              <a:solidFill>
                                <a:schemeClr val="tx2"/>
                              </a:solidFill>
                              <a:latin typeface="+mn-lt"/>
                              <a:ea typeface="+mn-ea"/>
                              <a:cs typeface="+mn-cs"/>
                            </a:rPr>
                            <a:t>BCA</a:t>
                          </a:r>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2425" indent="-352425"/>
                          <a:r>
                            <a:rPr lang="en-US" sz="2600" b="0" dirty="0">
                              <a:solidFill>
                                <a:schemeClr val="tx2"/>
                              </a:solidFill>
                            </a:rPr>
                            <a:t>4. </a:t>
                          </a:r>
                          <a:endParaRPr lang="en-IN" sz="2600" b="0" i="0" u="none" strike="noStrike" kern="1200" baseline="0" dirty="0">
                            <a:solidFill>
                              <a:srgbClr val="FF0000"/>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387060"/>
                      </a:ext>
                    </a:extLst>
                  </a:tr>
                  <a:tr h="910364">
                    <a:tc>
                      <a:txBody>
                        <a:bodyPr/>
                        <a:lstStyle/>
                        <a:p>
                          <a:r>
                            <a:rPr lang="en-US" sz="2600" b="0" i="0" u="none" strike="noStrike" kern="1200" baseline="0" dirty="0">
                              <a:solidFill>
                                <a:schemeClr val="tx2"/>
                              </a:solidFill>
                              <a:latin typeface="+mn-lt"/>
                              <a:ea typeface="+mn-ea"/>
                              <a:cs typeface="+mn-cs"/>
                            </a:rPr>
                            <a:t>5. </a:t>
                          </a:r>
                          <a14:m>
                            <m:oMath xmlns:m="http://schemas.openxmlformats.org/officeDocument/2006/math">
                              <m:acc>
                                <m:accPr>
                                  <m:chr m:val="̅"/>
                                  <m:ctrlPr>
                                    <a:rPr lang="en-IN" sz="2600" b="0" i="1" smtClean="0">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𝐴𝐶</m:t>
                                  </m:r>
                                </m:e>
                              </m:acc>
                              <m:r>
                                <a:rPr lang="en-US" sz="2600" b="0" i="1" smtClean="0">
                                  <a:solidFill>
                                    <a:schemeClr val="tx2"/>
                                  </a:solidFill>
                                  <a:latin typeface="Cambria Math" panose="02040503050406030204" pitchFamily="18" charset="0"/>
                                  <a:ea typeface="Cambria Math" panose="02040503050406030204" pitchFamily="18" charset="0"/>
                                </a:rPr>
                                <m:t>≅</m:t>
                              </m:r>
                              <m:acc>
                                <m:accPr>
                                  <m:chr m:val="̅"/>
                                  <m:ctrlPr>
                                    <a:rPr lang="en-IN" sz="2600" b="0" i="1">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𝐴𝐶</m:t>
                                  </m:r>
                                </m:e>
                              </m:acc>
                            </m:oMath>
                          </a14:m>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2425" indent="-352425"/>
                          <a:r>
                            <a:rPr lang="en-IN" sz="2600" b="0" i="0" u="none" strike="noStrike" kern="1200" baseline="0" dirty="0">
                              <a:solidFill>
                                <a:schemeClr val="tx2"/>
                              </a:solidFill>
                              <a:latin typeface="+mn-lt"/>
                              <a:ea typeface="+mn-ea"/>
                              <a:cs typeface="+mn-cs"/>
                            </a:rPr>
                            <a:t>5. </a:t>
                          </a:r>
                          <a:endParaRPr lang="en-IN" sz="2600" b="0" i="0" u="none" strike="noStrike" kern="1200" baseline="0" dirty="0">
                            <a:solidFill>
                              <a:srgbClr val="FF0000"/>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432684"/>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chemeClr val="tx2"/>
                              </a:solidFill>
                              <a:latin typeface="+mn-lt"/>
                              <a:ea typeface="+mn-ea"/>
                              <a:cs typeface="+mn-cs"/>
                            </a:rPr>
                            <a:t>6. </a:t>
                          </a:r>
                          <a:r>
                            <a:rPr lang="en-IN" sz="2600" b="0" i="0" u="none" strike="noStrike" kern="1200" baseline="0" dirty="0">
                              <a:solidFill>
                                <a:schemeClr val="tx2"/>
                              </a:solidFill>
                              <a:latin typeface="+mn-lt"/>
                              <a:ea typeface="+mn-ea"/>
                              <a:cs typeface="+mn-cs"/>
                            </a:rPr>
                            <a:t>△</a:t>
                          </a:r>
                          <a:r>
                            <a:rPr lang="en-IN" sz="2600" b="0" i="1" u="none" strike="noStrike" kern="1200" baseline="0" dirty="0">
                              <a:solidFill>
                                <a:schemeClr val="tx2"/>
                              </a:solidFill>
                              <a:latin typeface="+mn-lt"/>
                              <a:ea typeface="+mn-ea"/>
                              <a:cs typeface="+mn-cs"/>
                            </a:rPr>
                            <a:t>ABC </a:t>
                          </a:r>
                          <a:r>
                            <a:rPr lang="en-IN" sz="2600" b="0" i="0" u="none" strike="noStrike" kern="1200" baseline="0" dirty="0">
                              <a:solidFill>
                                <a:schemeClr val="tx2"/>
                              </a:solidFill>
                              <a:latin typeface="+mn-lt"/>
                              <a:ea typeface="+mn-ea"/>
                              <a:cs typeface="+mn-cs"/>
                            </a:rPr>
                            <a:t>≅ △</a:t>
                          </a:r>
                          <a:r>
                            <a:rPr lang="en-IN" sz="2600" b="0" i="1" u="none" strike="noStrike" kern="1200" baseline="0" dirty="0">
                              <a:solidFill>
                                <a:schemeClr val="tx2"/>
                              </a:solidFill>
                              <a:latin typeface="+mn-lt"/>
                              <a:ea typeface="+mn-ea"/>
                              <a:cs typeface="+mn-cs"/>
                            </a:rPr>
                            <a:t>CDA</a:t>
                          </a:r>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i="0" u="none" strike="noStrike" kern="1200" baseline="0" dirty="0">
                              <a:solidFill>
                                <a:schemeClr val="tx2"/>
                              </a:solidFill>
                              <a:latin typeface="+mn-lt"/>
                              <a:ea typeface="+mn-ea"/>
                              <a:cs typeface="+mn-cs"/>
                            </a:rPr>
                            <a:t>6. </a:t>
                          </a:r>
                          <a:endParaRPr lang="en-IN" sz="2600" b="0" i="0" u="none" strike="noStrike" kern="1200" baseline="0" dirty="0">
                            <a:solidFill>
                              <a:srgbClr val="FF0000"/>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73769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284808703"/>
                  </p:ext>
                </p:extLst>
              </p:nvPr>
            </p:nvGraphicFramePr>
            <p:xfrm>
              <a:off x="459872" y="2291339"/>
              <a:ext cx="11414628" cy="4097587"/>
            </p:xfrm>
            <a:graphic>
              <a:graphicData uri="http://schemas.openxmlformats.org/drawingml/2006/table">
                <a:tbl>
                  <a:tblPr firstRow="1" bandRow="1">
                    <a:tableStyleId>{2D5ABB26-0587-4C30-8999-92F81FD0307C}</a:tableStyleId>
                  </a:tblPr>
                  <a:tblGrid>
                    <a:gridCol w="6222282">
                      <a:extLst>
                        <a:ext uri="{9D8B030D-6E8A-4147-A177-3AD203B41FA5}">
                          <a16:colId xmlns:a16="http://schemas.microsoft.com/office/drawing/2014/main" val="3318013385"/>
                        </a:ext>
                      </a:extLst>
                    </a:gridCol>
                    <a:gridCol w="5192346">
                      <a:extLst>
                        <a:ext uri="{9D8B030D-6E8A-4147-A177-3AD203B41FA5}">
                          <a16:colId xmlns:a16="http://schemas.microsoft.com/office/drawing/2014/main" val="3560070826"/>
                        </a:ext>
                      </a:extLst>
                    </a:gridCol>
                  </a:tblGrid>
                  <a:tr h="455182">
                    <a:tc>
                      <a:txBody>
                        <a:bodyPr/>
                        <a:lstStyle/>
                        <a:p>
                          <a:pPr algn="ctr"/>
                          <a:r>
                            <a:rPr lang="en-IN" sz="2600" b="1" i="0" u="none" strike="noStrike" kern="1200" baseline="0" dirty="0">
                              <a:solidFill>
                                <a:schemeClr val="tx1"/>
                              </a:solidFill>
                              <a:latin typeface="+mn-lt"/>
                              <a:ea typeface="+mn-ea"/>
                              <a:cs typeface="+mn-cs"/>
                            </a:rPr>
                            <a:t>Statements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600" b="1" i="0" u="none" strike="noStrike" kern="1200" baseline="0" dirty="0">
                              <a:solidFill>
                                <a:schemeClr val="tx1"/>
                              </a:solidFill>
                              <a:latin typeface="+mn-lt"/>
                              <a:ea typeface="+mn-ea"/>
                              <a:cs typeface="+mn-cs"/>
                            </a:rPr>
                            <a:t>Reasons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1. ∠</a:t>
                          </a:r>
                          <a:r>
                            <a:rPr lang="en-IN" sz="2600" b="0" i="1" u="none" strike="noStrike" kern="1200" baseline="0" dirty="0">
                              <a:solidFill>
                                <a:schemeClr val="tx2"/>
                              </a:solidFill>
                              <a:latin typeface="+mn-lt"/>
                              <a:ea typeface="+mn-ea"/>
                              <a:cs typeface="+mn-cs"/>
                            </a:rPr>
                            <a:t>B </a:t>
                          </a:r>
                          <a:r>
                            <a:rPr lang="en-IN" sz="2600" b="0" i="0" u="none" strike="noStrike" kern="1200" baseline="0" dirty="0">
                              <a:solidFill>
                                <a:schemeClr val="tx2"/>
                              </a:solidFill>
                              <a:latin typeface="+mn-lt"/>
                              <a:ea typeface="+mn-ea"/>
                              <a:cs typeface="+mn-cs"/>
                            </a:rPr>
                            <a:t>and ∠</a:t>
                          </a:r>
                          <a:r>
                            <a:rPr lang="en-IN" sz="2600" b="0" i="1" u="none" strike="noStrike" kern="1200" baseline="0" dirty="0">
                              <a:solidFill>
                                <a:schemeClr val="tx2"/>
                              </a:solidFill>
                              <a:latin typeface="+mn-lt"/>
                              <a:ea typeface="+mn-ea"/>
                              <a:cs typeface="+mn-cs"/>
                            </a:rPr>
                            <a:t>D </a:t>
                          </a:r>
                          <a:r>
                            <a:rPr lang="en-IN" sz="2600" b="0" i="0" u="none" strike="noStrike" kern="1200" baseline="0" dirty="0">
                              <a:solidFill>
                                <a:schemeClr val="tx2"/>
                              </a:solidFill>
                              <a:latin typeface="+mn-lt"/>
                              <a:ea typeface="+mn-ea"/>
                              <a:cs typeface="+mn-cs"/>
                            </a:rPr>
                            <a:t>are right angles.</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dirty="0">
                              <a:solidFill>
                                <a:schemeClr val="tx2"/>
                              </a:solidFill>
                            </a:rPr>
                            <a:t>1. </a:t>
                          </a:r>
                          <a:endParaRPr lang="en-IN" sz="2600" b="0" dirty="0">
                            <a:solidFill>
                              <a:srgbClr val="FF0000"/>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2. △</a:t>
                          </a:r>
                          <a:r>
                            <a:rPr lang="en-IN" sz="2600" b="0" i="1" u="none" strike="noStrike" kern="1200" baseline="0" dirty="0">
                              <a:solidFill>
                                <a:schemeClr val="tx2"/>
                              </a:solidFill>
                              <a:latin typeface="+mn-lt"/>
                              <a:ea typeface="+mn-ea"/>
                              <a:cs typeface="+mn-cs"/>
                            </a:rPr>
                            <a:t>ABC </a:t>
                          </a:r>
                          <a:r>
                            <a:rPr lang="en-IN" sz="2600" b="0" i="0" u="none" strike="noStrike" kern="1200" baseline="0" dirty="0">
                              <a:solidFill>
                                <a:schemeClr val="tx2"/>
                              </a:solidFill>
                              <a:latin typeface="+mn-lt"/>
                              <a:ea typeface="+mn-ea"/>
                              <a:cs typeface="+mn-cs"/>
                            </a:rPr>
                            <a:t>and △</a:t>
                          </a:r>
                          <a:r>
                            <a:rPr lang="en-IN" sz="2600" b="0" i="1" u="none" strike="noStrike" kern="1200" baseline="0" dirty="0">
                              <a:solidFill>
                                <a:schemeClr val="tx2"/>
                              </a:solidFill>
                              <a:latin typeface="+mn-lt"/>
                              <a:ea typeface="+mn-ea"/>
                              <a:cs typeface="+mn-cs"/>
                            </a:rPr>
                            <a:t>CDA </a:t>
                          </a:r>
                          <a:r>
                            <a:rPr lang="en-IN" sz="2600" b="0" i="0" u="none" strike="noStrike" kern="1200" baseline="0" dirty="0">
                              <a:solidFill>
                                <a:schemeClr val="tx2"/>
                              </a:solidFill>
                              <a:latin typeface="+mn-lt"/>
                              <a:ea typeface="+mn-ea"/>
                              <a:cs typeface="+mn-cs"/>
                            </a:rPr>
                            <a:t>are right triangles.</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dirty="0">
                              <a:solidFill>
                                <a:schemeClr val="tx2"/>
                              </a:solidFill>
                            </a:rPr>
                            <a:t>2. </a:t>
                          </a:r>
                          <a:endParaRPr lang="en-IN" sz="2600" b="0" dirty="0">
                            <a:solidFill>
                              <a:srgbClr val="FF0000"/>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456131">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21333" r="-83546" b="-528000"/>
                          </a:stretch>
                        </a:blipFill>
                      </a:tcPr>
                    </a:tc>
                    <a:tc>
                      <a:txBody>
                        <a:bodyPr/>
                        <a:lstStyle/>
                        <a:p>
                          <a:r>
                            <a:rPr lang="en-US" sz="2600" b="0" dirty="0">
                              <a:solidFill>
                                <a:schemeClr val="tx2"/>
                              </a:solidFill>
                            </a:rPr>
                            <a:t>3. </a:t>
                          </a:r>
                          <a:endParaRPr lang="en-IN" sz="2600" b="0" i="0" u="none" strike="noStrike" kern="1200" baseline="0" dirty="0">
                            <a:solidFill>
                              <a:srgbClr val="FF0000"/>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r h="910364">
                    <a:tc>
                      <a:txBody>
                        <a:bodyPr/>
                        <a:lstStyle/>
                        <a:p>
                          <a:r>
                            <a:rPr lang="en-IN" sz="2600" b="0" i="0" u="none" strike="noStrike" kern="1200" baseline="0" dirty="0">
                              <a:solidFill>
                                <a:schemeClr val="tx2"/>
                              </a:solidFill>
                              <a:latin typeface="+mn-lt"/>
                              <a:ea typeface="+mn-ea"/>
                              <a:cs typeface="+mn-cs"/>
                            </a:rPr>
                            <a:t>4. ∠</a:t>
                          </a:r>
                          <a:r>
                            <a:rPr lang="en-IN" sz="2600" b="0" i="1" u="none" strike="noStrike" kern="1200" baseline="0" dirty="0">
                              <a:solidFill>
                                <a:schemeClr val="tx2"/>
                              </a:solidFill>
                              <a:latin typeface="+mn-lt"/>
                              <a:ea typeface="+mn-ea"/>
                              <a:cs typeface="+mn-cs"/>
                            </a:rPr>
                            <a:t>DAC </a:t>
                          </a:r>
                          <a:r>
                            <a:rPr lang="en-IN" sz="2600" b="0" i="0" u="none" strike="noStrike" kern="1200" baseline="0" dirty="0">
                              <a:solidFill>
                                <a:schemeClr val="tx2"/>
                              </a:solidFill>
                              <a:latin typeface="+mn-lt"/>
                              <a:ea typeface="+mn-ea"/>
                              <a:cs typeface="+mn-cs"/>
                            </a:rPr>
                            <a:t>≅ ∠</a:t>
                          </a:r>
                          <a:r>
                            <a:rPr lang="en-IN" sz="2600" b="0" i="1" u="none" strike="noStrike" kern="1200" baseline="0" dirty="0">
                              <a:solidFill>
                                <a:schemeClr val="tx2"/>
                              </a:solidFill>
                              <a:latin typeface="+mn-lt"/>
                              <a:ea typeface="+mn-ea"/>
                              <a:cs typeface="+mn-cs"/>
                            </a:rPr>
                            <a:t>BCA</a:t>
                          </a:r>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2425" indent="-352425"/>
                          <a:r>
                            <a:rPr lang="en-US" sz="2600" b="0" dirty="0">
                              <a:solidFill>
                                <a:schemeClr val="tx2"/>
                              </a:solidFill>
                            </a:rPr>
                            <a:t>4. </a:t>
                          </a:r>
                          <a:endParaRPr lang="en-IN" sz="2600" b="0" i="0" u="none" strike="noStrike" kern="1200" baseline="0" dirty="0">
                            <a:solidFill>
                              <a:srgbClr val="FF0000"/>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387060"/>
                      </a:ext>
                    </a:extLst>
                  </a:tr>
                  <a:tr h="910364">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10000" r="-83546" b="-64667"/>
                          </a:stretch>
                        </a:blipFill>
                      </a:tcPr>
                    </a:tc>
                    <a:tc>
                      <a:txBody>
                        <a:bodyPr/>
                        <a:lstStyle/>
                        <a:p>
                          <a:pPr marL="352425" indent="-352425"/>
                          <a:r>
                            <a:rPr lang="en-IN" sz="2600" b="0" i="0" u="none" strike="noStrike" kern="1200" baseline="0" dirty="0">
                              <a:solidFill>
                                <a:schemeClr val="tx2"/>
                              </a:solidFill>
                              <a:latin typeface="+mn-lt"/>
                              <a:ea typeface="+mn-ea"/>
                              <a:cs typeface="+mn-cs"/>
                            </a:rPr>
                            <a:t>5. </a:t>
                          </a:r>
                          <a:endParaRPr lang="en-IN" sz="2600" b="0" i="0" u="none" strike="noStrike" kern="1200" baseline="0" dirty="0">
                            <a:solidFill>
                              <a:srgbClr val="FF0000"/>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432684"/>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chemeClr val="tx2"/>
                              </a:solidFill>
                              <a:latin typeface="+mn-lt"/>
                              <a:ea typeface="+mn-ea"/>
                              <a:cs typeface="+mn-cs"/>
                            </a:rPr>
                            <a:t>6. </a:t>
                          </a:r>
                          <a:r>
                            <a:rPr lang="en-IN" sz="2600" b="0" i="0" u="none" strike="noStrike" kern="1200" baseline="0" dirty="0">
                              <a:solidFill>
                                <a:schemeClr val="tx2"/>
                              </a:solidFill>
                              <a:latin typeface="+mn-lt"/>
                              <a:ea typeface="+mn-ea"/>
                              <a:cs typeface="+mn-cs"/>
                            </a:rPr>
                            <a:t>△</a:t>
                          </a:r>
                          <a:r>
                            <a:rPr lang="en-IN" sz="2600" b="0" i="1" u="none" strike="noStrike" kern="1200" baseline="0" dirty="0">
                              <a:solidFill>
                                <a:schemeClr val="tx2"/>
                              </a:solidFill>
                              <a:latin typeface="+mn-lt"/>
                              <a:ea typeface="+mn-ea"/>
                              <a:cs typeface="+mn-cs"/>
                            </a:rPr>
                            <a:t>ABC </a:t>
                          </a:r>
                          <a:r>
                            <a:rPr lang="en-IN" sz="2600" b="0" i="0" u="none" strike="noStrike" kern="1200" baseline="0" dirty="0">
                              <a:solidFill>
                                <a:schemeClr val="tx2"/>
                              </a:solidFill>
                              <a:latin typeface="+mn-lt"/>
                              <a:ea typeface="+mn-ea"/>
                              <a:cs typeface="+mn-cs"/>
                            </a:rPr>
                            <a:t>≅ △</a:t>
                          </a:r>
                          <a:r>
                            <a:rPr lang="en-IN" sz="2600" b="0" i="1" u="none" strike="noStrike" kern="1200" baseline="0" dirty="0">
                              <a:solidFill>
                                <a:schemeClr val="tx2"/>
                              </a:solidFill>
                              <a:latin typeface="+mn-lt"/>
                              <a:ea typeface="+mn-ea"/>
                              <a:cs typeface="+mn-cs"/>
                            </a:rPr>
                            <a:t>CDA</a:t>
                          </a:r>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i="0" u="none" strike="noStrike" kern="1200" baseline="0" dirty="0">
                              <a:solidFill>
                                <a:schemeClr val="tx2"/>
                              </a:solidFill>
                              <a:latin typeface="+mn-lt"/>
                              <a:ea typeface="+mn-ea"/>
                              <a:cs typeface="+mn-cs"/>
                            </a:rPr>
                            <a:t>6. </a:t>
                          </a:r>
                          <a:endParaRPr lang="en-IN" sz="2600" b="0" i="0" u="none" strike="noStrike" kern="1200" baseline="0" dirty="0">
                            <a:solidFill>
                              <a:srgbClr val="FF0000"/>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737695"/>
                      </a:ext>
                    </a:extLst>
                  </a:tr>
                </a:tbl>
              </a:graphicData>
            </a:graphic>
          </p:graphicFrame>
        </mc:Fallback>
      </mc:AlternateContent>
      <p:pic>
        <p:nvPicPr>
          <p:cNvPr id="3" name="Picture 2">
            <a:extLst>
              <a:ext uri="{FF2B5EF4-FFF2-40B4-BE49-F238E27FC236}">
                <a16:creationId xmlns:a16="http://schemas.microsoft.com/office/drawing/2014/main" id="{2D1F1FC6-BB2A-AB96-AB20-87511207FD5F}"/>
              </a:ext>
            </a:extLst>
          </p:cNvPr>
          <p:cNvPicPr>
            <a:picLocks noChangeAspect="1"/>
          </p:cNvPicPr>
          <p:nvPr/>
        </p:nvPicPr>
        <p:blipFill>
          <a:blip r:embed="rId4"/>
          <a:stretch>
            <a:fillRect/>
          </a:stretch>
        </p:blipFill>
        <p:spPr>
          <a:xfrm>
            <a:off x="259848" y="687899"/>
            <a:ext cx="5683752" cy="1615686"/>
          </a:xfrm>
          <a:prstGeom prst="rect">
            <a:avLst/>
          </a:prstGeom>
        </p:spPr>
      </p:pic>
      <p:pic>
        <p:nvPicPr>
          <p:cNvPr id="5" name="Picture 4">
            <a:extLst>
              <a:ext uri="{FF2B5EF4-FFF2-40B4-BE49-F238E27FC236}">
                <a16:creationId xmlns:a16="http://schemas.microsoft.com/office/drawing/2014/main" id="{F87EC313-176B-F9DA-8178-DCECD8A3D896}"/>
              </a:ext>
            </a:extLst>
          </p:cNvPr>
          <p:cNvPicPr>
            <a:picLocks noChangeAspect="1"/>
          </p:cNvPicPr>
          <p:nvPr/>
        </p:nvPicPr>
        <p:blipFill>
          <a:blip r:embed="rId5"/>
          <a:stretch>
            <a:fillRect/>
          </a:stretch>
        </p:blipFill>
        <p:spPr>
          <a:xfrm>
            <a:off x="6743700" y="163046"/>
            <a:ext cx="4286250" cy="2017058"/>
          </a:xfrm>
          <a:prstGeom prst="rect">
            <a:avLst/>
          </a:prstGeom>
        </p:spPr>
      </p:pic>
    </p:spTree>
    <p:extLst>
      <p:ext uri="{BB962C8B-B14F-4D97-AF65-F5344CB8AC3E}">
        <p14:creationId xmlns:p14="http://schemas.microsoft.com/office/powerpoint/2010/main" val="99100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7259089" cy="46810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Proof:</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Problem Solving with Right Triangles</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459872" y="2291339"/>
              <a:ext cx="11414628" cy="4097587"/>
            </p:xfrm>
            <a:graphic>
              <a:graphicData uri="http://schemas.openxmlformats.org/drawingml/2006/table">
                <a:tbl>
                  <a:tblPr firstRow="1" bandRow="1">
                    <a:tableStyleId>{2D5ABB26-0587-4C30-8999-92F81FD0307C}</a:tableStyleId>
                  </a:tblPr>
                  <a:tblGrid>
                    <a:gridCol w="6222282">
                      <a:extLst>
                        <a:ext uri="{9D8B030D-6E8A-4147-A177-3AD203B41FA5}">
                          <a16:colId xmlns:a16="http://schemas.microsoft.com/office/drawing/2014/main" val="3318013385"/>
                        </a:ext>
                      </a:extLst>
                    </a:gridCol>
                    <a:gridCol w="5192346">
                      <a:extLst>
                        <a:ext uri="{9D8B030D-6E8A-4147-A177-3AD203B41FA5}">
                          <a16:colId xmlns:a16="http://schemas.microsoft.com/office/drawing/2014/main" val="3560070826"/>
                        </a:ext>
                      </a:extLst>
                    </a:gridCol>
                  </a:tblGrid>
                  <a:tr h="455182">
                    <a:tc>
                      <a:txBody>
                        <a:bodyPr/>
                        <a:lstStyle/>
                        <a:p>
                          <a:pPr algn="ctr"/>
                          <a:r>
                            <a:rPr lang="en-IN" sz="2600" b="1" i="0" u="none" strike="noStrike" kern="1200" baseline="0" dirty="0">
                              <a:solidFill>
                                <a:schemeClr val="tx1"/>
                              </a:solidFill>
                              <a:latin typeface="+mn-lt"/>
                              <a:ea typeface="+mn-ea"/>
                              <a:cs typeface="+mn-cs"/>
                            </a:rPr>
                            <a:t>Statements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600" b="1" i="0" u="none" strike="noStrike" kern="1200" baseline="0" dirty="0">
                              <a:solidFill>
                                <a:schemeClr val="tx1"/>
                              </a:solidFill>
                              <a:latin typeface="+mn-lt"/>
                              <a:ea typeface="+mn-ea"/>
                              <a:cs typeface="+mn-cs"/>
                            </a:rPr>
                            <a:t>Reasons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1. ∠</a:t>
                          </a:r>
                          <a:r>
                            <a:rPr lang="en-IN" sz="2600" b="0" i="1" u="none" strike="noStrike" kern="1200" baseline="0" dirty="0">
                              <a:solidFill>
                                <a:schemeClr val="tx2"/>
                              </a:solidFill>
                              <a:latin typeface="+mn-lt"/>
                              <a:ea typeface="+mn-ea"/>
                              <a:cs typeface="+mn-cs"/>
                            </a:rPr>
                            <a:t>B </a:t>
                          </a:r>
                          <a:r>
                            <a:rPr lang="en-IN" sz="2600" b="0" i="0" u="none" strike="noStrike" kern="1200" baseline="0" dirty="0">
                              <a:solidFill>
                                <a:schemeClr val="tx2"/>
                              </a:solidFill>
                              <a:latin typeface="+mn-lt"/>
                              <a:ea typeface="+mn-ea"/>
                              <a:cs typeface="+mn-cs"/>
                            </a:rPr>
                            <a:t>and ∠</a:t>
                          </a:r>
                          <a:r>
                            <a:rPr lang="en-IN" sz="2600" b="0" i="1" u="none" strike="noStrike" kern="1200" baseline="0" dirty="0">
                              <a:solidFill>
                                <a:schemeClr val="tx2"/>
                              </a:solidFill>
                              <a:latin typeface="+mn-lt"/>
                              <a:ea typeface="+mn-ea"/>
                              <a:cs typeface="+mn-cs"/>
                            </a:rPr>
                            <a:t>D </a:t>
                          </a:r>
                          <a:r>
                            <a:rPr lang="en-IN" sz="2600" b="0" i="0" u="none" strike="noStrike" kern="1200" baseline="0" dirty="0">
                              <a:solidFill>
                                <a:schemeClr val="tx2"/>
                              </a:solidFill>
                              <a:latin typeface="+mn-lt"/>
                              <a:ea typeface="+mn-ea"/>
                              <a:cs typeface="+mn-cs"/>
                            </a:rPr>
                            <a:t>are right angles.</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dirty="0">
                              <a:solidFill>
                                <a:schemeClr val="tx2"/>
                              </a:solidFill>
                            </a:rPr>
                            <a:t>1. </a:t>
                          </a:r>
                          <a:r>
                            <a:rPr lang="en-IN" sz="2600" b="0" i="0" u="none" strike="noStrike" kern="1200" baseline="0" dirty="0">
                              <a:solidFill>
                                <a:srgbClr val="FF0000"/>
                              </a:solidFill>
                              <a:latin typeface="+mn-lt"/>
                              <a:ea typeface="+mn-ea"/>
                              <a:cs typeface="+mn-cs"/>
                            </a:rPr>
                            <a:t>Given</a:t>
                          </a:r>
                          <a:endParaRPr lang="en-IN" sz="2600" b="0" dirty="0">
                            <a:solidFill>
                              <a:srgbClr val="FF0000"/>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2. △</a:t>
                          </a:r>
                          <a:r>
                            <a:rPr lang="en-IN" sz="2600" b="0" i="1" u="none" strike="noStrike" kern="1200" baseline="0" dirty="0">
                              <a:solidFill>
                                <a:schemeClr val="tx2"/>
                              </a:solidFill>
                              <a:latin typeface="+mn-lt"/>
                              <a:ea typeface="+mn-ea"/>
                              <a:cs typeface="+mn-cs"/>
                            </a:rPr>
                            <a:t>ABC </a:t>
                          </a:r>
                          <a:r>
                            <a:rPr lang="en-IN" sz="2600" b="0" i="0" u="none" strike="noStrike" kern="1200" baseline="0" dirty="0">
                              <a:solidFill>
                                <a:schemeClr val="tx2"/>
                              </a:solidFill>
                              <a:latin typeface="+mn-lt"/>
                              <a:ea typeface="+mn-ea"/>
                              <a:cs typeface="+mn-cs"/>
                            </a:rPr>
                            <a:t>and △</a:t>
                          </a:r>
                          <a:r>
                            <a:rPr lang="en-IN" sz="2600" b="0" i="1" u="none" strike="noStrike" kern="1200" baseline="0" dirty="0">
                              <a:solidFill>
                                <a:schemeClr val="tx2"/>
                              </a:solidFill>
                              <a:latin typeface="+mn-lt"/>
                              <a:ea typeface="+mn-ea"/>
                              <a:cs typeface="+mn-cs"/>
                            </a:rPr>
                            <a:t>CDA </a:t>
                          </a:r>
                          <a:r>
                            <a:rPr lang="en-IN" sz="2600" b="0" i="0" u="none" strike="noStrike" kern="1200" baseline="0" dirty="0">
                              <a:solidFill>
                                <a:schemeClr val="tx2"/>
                              </a:solidFill>
                              <a:latin typeface="+mn-lt"/>
                              <a:ea typeface="+mn-ea"/>
                              <a:cs typeface="+mn-cs"/>
                            </a:rPr>
                            <a:t>are right triangles.</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dirty="0">
                              <a:solidFill>
                                <a:schemeClr val="tx2"/>
                              </a:solidFill>
                            </a:rPr>
                            <a:t>2. </a:t>
                          </a:r>
                          <a:r>
                            <a:rPr lang="en-IN" sz="2600" b="0" i="0" u="none" strike="noStrike" kern="1200" baseline="0" dirty="0">
                              <a:solidFill>
                                <a:srgbClr val="FF0000"/>
                              </a:solidFill>
                              <a:latin typeface="+mn-lt"/>
                              <a:ea typeface="+mn-ea"/>
                              <a:cs typeface="+mn-cs"/>
                            </a:rPr>
                            <a:t>Definition of right triangle </a:t>
                          </a:r>
                          <a:endParaRPr lang="en-IN" sz="2600" b="0" dirty="0">
                            <a:solidFill>
                              <a:srgbClr val="FF0000"/>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456131">
                    <a:tc>
                      <a:txBody>
                        <a:bodyPr/>
                        <a:lstStyle/>
                        <a:p>
                          <a:r>
                            <a:rPr lang="en-IN" sz="2600" b="0" i="0" u="none" strike="noStrike" kern="1200" baseline="0" dirty="0">
                              <a:solidFill>
                                <a:schemeClr val="tx2"/>
                              </a:solidFill>
                              <a:latin typeface="+mn-lt"/>
                              <a:ea typeface="+mn-ea"/>
                              <a:cs typeface="+mn-cs"/>
                            </a:rPr>
                            <a:t>3. </a:t>
                          </a:r>
                          <a14:m>
                            <m:oMath xmlns:m="http://schemas.openxmlformats.org/officeDocument/2006/math">
                              <m:r>
                                <a:rPr lang="en-US" sz="2600" b="0" i="0" smtClean="0">
                                  <a:solidFill>
                                    <a:schemeClr val="tx2"/>
                                  </a:solidFill>
                                  <a:latin typeface="Cambria Math" panose="02040503050406030204" pitchFamily="18" charset="0"/>
                                </a:rPr>
                                <m:t> </m:t>
                              </m:r>
                              <m:acc>
                                <m:accPr>
                                  <m:chr m:val="̅"/>
                                  <m:ctrlPr>
                                    <a:rPr lang="en-IN" sz="2600" b="0" i="1" smtClean="0">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𝐴𝐷</m:t>
                                  </m:r>
                                </m:e>
                              </m:acc>
                              <m:r>
                                <a:rPr lang="en-US" sz="2600" b="0" i="1" smtClean="0">
                                  <a:solidFill>
                                    <a:schemeClr val="tx2"/>
                                  </a:solidFill>
                                  <a:latin typeface="Cambria Math" panose="02040503050406030204" pitchFamily="18" charset="0"/>
                                </a:rPr>
                                <m:t>||</m:t>
                              </m:r>
                              <m:acc>
                                <m:accPr>
                                  <m:chr m:val="̅"/>
                                  <m:ctrlPr>
                                    <a:rPr lang="en-IN" sz="2600" b="0" i="1">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𝐵𝐶</m:t>
                                  </m:r>
                                </m:e>
                              </m:acc>
                            </m:oMath>
                          </a14:m>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dirty="0">
                              <a:solidFill>
                                <a:schemeClr val="tx2"/>
                              </a:solidFill>
                            </a:rPr>
                            <a:t>3. </a:t>
                          </a:r>
                          <a:r>
                            <a:rPr lang="en-IN" sz="2600" b="0" i="0" u="none" strike="noStrike" kern="1200" baseline="0" dirty="0">
                              <a:solidFill>
                                <a:srgbClr val="FF0000"/>
                              </a:solidFill>
                              <a:latin typeface="+mn-lt"/>
                              <a:ea typeface="+mn-ea"/>
                              <a:cs typeface="+mn-cs"/>
                            </a:rPr>
                            <a:t>Given</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r h="910364">
                    <a:tc>
                      <a:txBody>
                        <a:bodyPr/>
                        <a:lstStyle/>
                        <a:p>
                          <a:r>
                            <a:rPr lang="en-IN" sz="2600" b="0" i="0" u="none" strike="noStrike" kern="1200" baseline="0" dirty="0">
                              <a:solidFill>
                                <a:schemeClr val="tx2"/>
                              </a:solidFill>
                              <a:latin typeface="+mn-lt"/>
                              <a:ea typeface="+mn-ea"/>
                              <a:cs typeface="+mn-cs"/>
                            </a:rPr>
                            <a:t>4. ∠</a:t>
                          </a:r>
                          <a:r>
                            <a:rPr lang="en-IN" sz="2600" b="0" i="1" u="none" strike="noStrike" kern="1200" baseline="0" dirty="0">
                              <a:solidFill>
                                <a:schemeClr val="tx2"/>
                              </a:solidFill>
                              <a:latin typeface="+mn-lt"/>
                              <a:ea typeface="+mn-ea"/>
                              <a:cs typeface="+mn-cs"/>
                            </a:rPr>
                            <a:t>DAC </a:t>
                          </a:r>
                          <a:r>
                            <a:rPr lang="en-IN" sz="2600" b="0" i="0" u="none" strike="noStrike" kern="1200" baseline="0" dirty="0">
                              <a:solidFill>
                                <a:schemeClr val="tx2"/>
                              </a:solidFill>
                              <a:latin typeface="+mn-lt"/>
                              <a:ea typeface="+mn-ea"/>
                              <a:cs typeface="+mn-cs"/>
                            </a:rPr>
                            <a:t>≅ ∠</a:t>
                          </a:r>
                          <a:r>
                            <a:rPr lang="en-IN" sz="2600" b="0" i="1" u="none" strike="noStrike" kern="1200" baseline="0" dirty="0">
                              <a:solidFill>
                                <a:schemeClr val="tx2"/>
                              </a:solidFill>
                              <a:latin typeface="+mn-lt"/>
                              <a:ea typeface="+mn-ea"/>
                              <a:cs typeface="+mn-cs"/>
                            </a:rPr>
                            <a:t>BCA</a:t>
                          </a:r>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2425" indent="-352425"/>
                          <a:r>
                            <a:rPr lang="en-US" sz="2600" b="0" dirty="0">
                              <a:solidFill>
                                <a:schemeClr val="tx2"/>
                              </a:solidFill>
                            </a:rPr>
                            <a:t>4. </a:t>
                          </a:r>
                          <a:r>
                            <a:rPr lang="en-IN" sz="2600" b="0" i="0" u="none" strike="noStrike" kern="1200" baseline="0" dirty="0">
                              <a:solidFill>
                                <a:srgbClr val="FF0000"/>
                              </a:solidFill>
                              <a:latin typeface="+mn-lt"/>
                              <a:ea typeface="+mn-ea"/>
                              <a:cs typeface="+mn-cs"/>
                            </a:rPr>
                            <a:t>Alternate Interior Angles Theorem</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387060"/>
                      </a:ext>
                    </a:extLst>
                  </a:tr>
                  <a:tr h="910364">
                    <a:tc>
                      <a:txBody>
                        <a:bodyPr/>
                        <a:lstStyle/>
                        <a:p>
                          <a:r>
                            <a:rPr lang="en-US" sz="2600" b="0" i="0" u="none" strike="noStrike" kern="1200" baseline="0" dirty="0">
                              <a:solidFill>
                                <a:schemeClr val="tx2"/>
                              </a:solidFill>
                              <a:latin typeface="+mn-lt"/>
                              <a:ea typeface="+mn-ea"/>
                              <a:cs typeface="+mn-cs"/>
                            </a:rPr>
                            <a:t>5. </a:t>
                          </a:r>
                          <a14:m>
                            <m:oMath xmlns:m="http://schemas.openxmlformats.org/officeDocument/2006/math">
                              <m:acc>
                                <m:accPr>
                                  <m:chr m:val="̅"/>
                                  <m:ctrlPr>
                                    <a:rPr lang="en-IN" sz="2600" b="0" i="1" smtClean="0">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𝐴𝐶</m:t>
                                  </m:r>
                                </m:e>
                              </m:acc>
                              <m:r>
                                <a:rPr lang="en-US" sz="2600" b="0" i="1" smtClean="0">
                                  <a:solidFill>
                                    <a:schemeClr val="tx2"/>
                                  </a:solidFill>
                                  <a:latin typeface="Cambria Math" panose="02040503050406030204" pitchFamily="18" charset="0"/>
                                  <a:ea typeface="Cambria Math" panose="02040503050406030204" pitchFamily="18" charset="0"/>
                                </a:rPr>
                                <m:t>≅</m:t>
                              </m:r>
                              <m:acc>
                                <m:accPr>
                                  <m:chr m:val="̅"/>
                                  <m:ctrlPr>
                                    <a:rPr lang="en-IN" sz="2600" b="0" i="1">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𝐴𝐶</m:t>
                                  </m:r>
                                </m:e>
                              </m:acc>
                            </m:oMath>
                          </a14:m>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2425" indent="-352425"/>
                          <a:r>
                            <a:rPr lang="en-IN" sz="2600" b="0" i="0" u="none" strike="noStrike" kern="1200" baseline="0" dirty="0">
                              <a:solidFill>
                                <a:schemeClr val="tx2"/>
                              </a:solidFill>
                              <a:latin typeface="+mn-lt"/>
                              <a:ea typeface="+mn-ea"/>
                              <a:cs typeface="+mn-cs"/>
                            </a:rPr>
                            <a:t>5. </a:t>
                          </a:r>
                          <a:r>
                            <a:rPr lang="en-IN" sz="2600" b="0" i="0" u="none" strike="noStrike" kern="1200" baseline="0" dirty="0">
                              <a:solidFill>
                                <a:srgbClr val="FF0000"/>
                              </a:solidFill>
                              <a:latin typeface="+mn-lt"/>
                              <a:ea typeface="+mn-ea"/>
                              <a:cs typeface="+mn-cs"/>
                            </a:rPr>
                            <a:t>Reflexive Property of Congruence</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432684"/>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chemeClr val="tx2"/>
                              </a:solidFill>
                              <a:latin typeface="+mn-lt"/>
                              <a:ea typeface="+mn-ea"/>
                              <a:cs typeface="+mn-cs"/>
                            </a:rPr>
                            <a:t>6. </a:t>
                          </a:r>
                          <a:r>
                            <a:rPr lang="en-IN" sz="2600" b="0" i="0" u="none" strike="noStrike" kern="1200" baseline="0" dirty="0">
                              <a:solidFill>
                                <a:schemeClr val="tx2"/>
                              </a:solidFill>
                              <a:latin typeface="+mn-lt"/>
                              <a:ea typeface="+mn-ea"/>
                              <a:cs typeface="+mn-cs"/>
                            </a:rPr>
                            <a:t>△</a:t>
                          </a:r>
                          <a:r>
                            <a:rPr lang="en-IN" sz="2600" b="0" i="1" u="none" strike="noStrike" kern="1200" baseline="0" dirty="0">
                              <a:solidFill>
                                <a:schemeClr val="tx2"/>
                              </a:solidFill>
                              <a:latin typeface="+mn-lt"/>
                              <a:ea typeface="+mn-ea"/>
                              <a:cs typeface="+mn-cs"/>
                            </a:rPr>
                            <a:t>ABC </a:t>
                          </a:r>
                          <a:r>
                            <a:rPr lang="en-IN" sz="2600" b="0" i="0" u="none" strike="noStrike" kern="1200" baseline="0" dirty="0">
                              <a:solidFill>
                                <a:schemeClr val="tx2"/>
                              </a:solidFill>
                              <a:latin typeface="+mn-lt"/>
                              <a:ea typeface="+mn-ea"/>
                              <a:cs typeface="+mn-cs"/>
                            </a:rPr>
                            <a:t>≅ △</a:t>
                          </a:r>
                          <a:r>
                            <a:rPr lang="en-IN" sz="2600" b="0" i="1" u="none" strike="noStrike" kern="1200" baseline="0" dirty="0">
                              <a:solidFill>
                                <a:schemeClr val="tx2"/>
                              </a:solidFill>
                              <a:latin typeface="+mn-lt"/>
                              <a:ea typeface="+mn-ea"/>
                              <a:cs typeface="+mn-cs"/>
                            </a:rPr>
                            <a:t>CDA</a:t>
                          </a:r>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i="0" u="none" strike="noStrike" kern="1200" baseline="0" dirty="0">
                              <a:solidFill>
                                <a:schemeClr val="tx2"/>
                              </a:solidFill>
                              <a:latin typeface="+mn-lt"/>
                              <a:ea typeface="+mn-ea"/>
                              <a:cs typeface="+mn-cs"/>
                            </a:rPr>
                            <a:t>6. </a:t>
                          </a:r>
                          <a:r>
                            <a:rPr lang="en-IN" sz="2600" b="0" i="0" u="none" strike="noStrike" kern="1200" baseline="0" dirty="0">
                              <a:solidFill>
                                <a:srgbClr val="FF0000"/>
                              </a:solidFill>
                              <a:latin typeface="+mn-lt"/>
                              <a:ea typeface="+mn-ea"/>
                              <a:cs typeface="+mn-cs"/>
                            </a:rPr>
                            <a:t>HA</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737695"/>
                      </a:ext>
                    </a:extLst>
                  </a:tr>
                </a:tbl>
              </a:graphicData>
            </a:graphic>
          </p:graphicFrame>
        </mc:Choice>
        <mc:Fallback xmlns="">
          <p:graphicFrame>
            <p:nvGraphicFramePr>
              <p:cNvPr id="6" name="Table 5"/>
              <p:cNvGraphicFramePr>
                <a:graphicFrameLocks noGrp="1"/>
              </p:cNvGraphicFramePr>
              <p:nvPr/>
            </p:nvGraphicFramePr>
            <p:xfrm>
              <a:off x="459872" y="2291339"/>
              <a:ext cx="11414628" cy="4097587"/>
            </p:xfrm>
            <a:graphic>
              <a:graphicData uri="http://schemas.openxmlformats.org/drawingml/2006/table">
                <a:tbl>
                  <a:tblPr firstRow="1" bandRow="1">
                    <a:tableStyleId>{2D5ABB26-0587-4C30-8999-92F81FD0307C}</a:tableStyleId>
                  </a:tblPr>
                  <a:tblGrid>
                    <a:gridCol w="6222282">
                      <a:extLst>
                        <a:ext uri="{9D8B030D-6E8A-4147-A177-3AD203B41FA5}">
                          <a16:colId xmlns:a16="http://schemas.microsoft.com/office/drawing/2014/main" val="3318013385"/>
                        </a:ext>
                      </a:extLst>
                    </a:gridCol>
                    <a:gridCol w="5192346">
                      <a:extLst>
                        <a:ext uri="{9D8B030D-6E8A-4147-A177-3AD203B41FA5}">
                          <a16:colId xmlns:a16="http://schemas.microsoft.com/office/drawing/2014/main" val="3560070826"/>
                        </a:ext>
                      </a:extLst>
                    </a:gridCol>
                  </a:tblGrid>
                  <a:tr h="455182">
                    <a:tc>
                      <a:txBody>
                        <a:bodyPr/>
                        <a:lstStyle/>
                        <a:p>
                          <a:pPr algn="ctr"/>
                          <a:r>
                            <a:rPr lang="en-IN" sz="2600" b="1" i="0" u="none" strike="noStrike" kern="1200" baseline="0" dirty="0">
                              <a:solidFill>
                                <a:schemeClr val="tx1"/>
                              </a:solidFill>
                              <a:latin typeface="+mn-lt"/>
                              <a:ea typeface="+mn-ea"/>
                              <a:cs typeface="+mn-cs"/>
                            </a:rPr>
                            <a:t>Statements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600" b="1" i="0" u="none" strike="noStrike" kern="1200" baseline="0" dirty="0">
                              <a:solidFill>
                                <a:schemeClr val="tx1"/>
                              </a:solidFill>
                              <a:latin typeface="+mn-lt"/>
                              <a:ea typeface="+mn-ea"/>
                              <a:cs typeface="+mn-cs"/>
                            </a:rPr>
                            <a:t>Reasons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1. ∠</a:t>
                          </a:r>
                          <a:r>
                            <a:rPr lang="en-IN" sz="2600" b="0" i="1" u="none" strike="noStrike" kern="1200" baseline="0" dirty="0">
                              <a:solidFill>
                                <a:schemeClr val="tx2"/>
                              </a:solidFill>
                              <a:latin typeface="+mn-lt"/>
                              <a:ea typeface="+mn-ea"/>
                              <a:cs typeface="+mn-cs"/>
                            </a:rPr>
                            <a:t>B </a:t>
                          </a:r>
                          <a:r>
                            <a:rPr lang="en-IN" sz="2600" b="0" i="0" u="none" strike="noStrike" kern="1200" baseline="0" dirty="0">
                              <a:solidFill>
                                <a:schemeClr val="tx2"/>
                              </a:solidFill>
                              <a:latin typeface="+mn-lt"/>
                              <a:ea typeface="+mn-ea"/>
                              <a:cs typeface="+mn-cs"/>
                            </a:rPr>
                            <a:t>and ∠</a:t>
                          </a:r>
                          <a:r>
                            <a:rPr lang="en-IN" sz="2600" b="0" i="1" u="none" strike="noStrike" kern="1200" baseline="0" dirty="0">
                              <a:solidFill>
                                <a:schemeClr val="tx2"/>
                              </a:solidFill>
                              <a:latin typeface="+mn-lt"/>
                              <a:ea typeface="+mn-ea"/>
                              <a:cs typeface="+mn-cs"/>
                            </a:rPr>
                            <a:t>D </a:t>
                          </a:r>
                          <a:r>
                            <a:rPr lang="en-IN" sz="2600" b="0" i="0" u="none" strike="noStrike" kern="1200" baseline="0" dirty="0">
                              <a:solidFill>
                                <a:schemeClr val="tx2"/>
                              </a:solidFill>
                              <a:latin typeface="+mn-lt"/>
                              <a:ea typeface="+mn-ea"/>
                              <a:cs typeface="+mn-cs"/>
                            </a:rPr>
                            <a:t>are right angles.</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dirty="0">
                              <a:solidFill>
                                <a:schemeClr val="tx2"/>
                              </a:solidFill>
                            </a:rPr>
                            <a:t>1. </a:t>
                          </a:r>
                          <a:r>
                            <a:rPr lang="en-IN" sz="2600" b="0" i="0" u="none" strike="noStrike" kern="1200" baseline="0" dirty="0">
                              <a:solidFill>
                                <a:srgbClr val="FF0000"/>
                              </a:solidFill>
                              <a:latin typeface="+mn-lt"/>
                              <a:ea typeface="+mn-ea"/>
                              <a:cs typeface="+mn-cs"/>
                            </a:rPr>
                            <a:t>Given</a:t>
                          </a:r>
                          <a:endParaRPr lang="en-IN" sz="2600" b="0" dirty="0">
                            <a:solidFill>
                              <a:srgbClr val="FF0000"/>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2. △</a:t>
                          </a:r>
                          <a:r>
                            <a:rPr lang="en-IN" sz="2600" b="0" i="1" u="none" strike="noStrike" kern="1200" baseline="0" dirty="0">
                              <a:solidFill>
                                <a:schemeClr val="tx2"/>
                              </a:solidFill>
                              <a:latin typeface="+mn-lt"/>
                              <a:ea typeface="+mn-ea"/>
                              <a:cs typeface="+mn-cs"/>
                            </a:rPr>
                            <a:t>ABC </a:t>
                          </a:r>
                          <a:r>
                            <a:rPr lang="en-IN" sz="2600" b="0" i="0" u="none" strike="noStrike" kern="1200" baseline="0" dirty="0">
                              <a:solidFill>
                                <a:schemeClr val="tx2"/>
                              </a:solidFill>
                              <a:latin typeface="+mn-lt"/>
                              <a:ea typeface="+mn-ea"/>
                              <a:cs typeface="+mn-cs"/>
                            </a:rPr>
                            <a:t>and △</a:t>
                          </a:r>
                          <a:r>
                            <a:rPr lang="en-IN" sz="2600" b="0" i="1" u="none" strike="noStrike" kern="1200" baseline="0" dirty="0">
                              <a:solidFill>
                                <a:schemeClr val="tx2"/>
                              </a:solidFill>
                              <a:latin typeface="+mn-lt"/>
                              <a:ea typeface="+mn-ea"/>
                              <a:cs typeface="+mn-cs"/>
                            </a:rPr>
                            <a:t>CDA </a:t>
                          </a:r>
                          <a:r>
                            <a:rPr lang="en-IN" sz="2600" b="0" i="0" u="none" strike="noStrike" kern="1200" baseline="0" dirty="0">
                              <a:solidFill>
                                <a:schemeClr val="tx2"/>
                              </a:solidFill>
                              <a:latin typeface="+mn-lt"/>
                              <a:ea typeface="+mn-ea"/>
                              <a:cs typeface="+mn-cs"/>
                            </a:rPr>
                            <a:t>are right triangles.</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dirty="0">
                              <a:solidFill>
                                <a:schemeClr val="tx2"/>
                              </a:solidFill>
                            </a:rPr>
                            <a:t>2. </a:t>
                          </a:r>
                          <a:r>
                            <a:rPr lang="en-IN" sz="2600" b="0" i="0" u="none" strike="noStrike" kern="1200" baseline="0" dirty="0">
                              <a:solidFill>
                                <a:srgbClr val="FF0000"/>
                              </a:solidFill>
                              <a:latin typeface="+mn-lt"/>
                              <a:ea typeface="+mn-ea"/>
                              <a:cs typeface="+mn-cs"/>
                            </a:rPr>
                            <a:t>Definition of right triangle </a:t>
                          </a:r>
                          <a:endParaRPr lang="en-IN" sz="2600" b="0" dirty="0">
                            <a:solidFill>
                              <a:srgbClr val="FF0000"/>
                            </a:solid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456131">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21333" r="-83546" b="-528000"/>
                          </a:stretch>
                        </a:blipFill>
                      </a:tcPr>
                    </a:tc>
                    <a:tc>
                      <a:txBody>
                        <a:bodyPr/>
                        <a:lstStyle/>
                        <a:p>
                          <a:r>
                            <a:rPr lang="en-US" sz="2600" b="0" dirty="0">
                              <a:solidFill>
                                <a:schemeClr val="tx2"/>
                              </a:solidFill>
                            </a:rPr>
                            <a:t>3. </a:t>
                          </a:r>
                          <a:r>
                            <a:rPr lang="en-IN" sz="2600" b="0" i="0" u="none" strike="noStrike" kern="1200" baseline="0" dirty="0">
                              <a:solidFill>
                                <a:srgbClr val="FF0000"/>
                              </a:solidFill>
                              <a:latin typeface="+mn-lt"/>
                              <a:ea typeface="+mn-ea"/>
                              <a:cs typeface="+mn-cs"/>
                            </a:rPr>
                            <a:t>Given</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r h="910364">
                    <a:tc>
                      <a:txBody>
                        <a:bodyPr/>
                        <a:lstStyle/>
                        <a:p>
                          <a:r>
                            <a:rPr lang="en-IN" sz="2600" b="0" i="0" u="none" strike="noStrike" kern="1200" baseline="0" dirty="0">
                              <a:solidFill>
                                <a:schemeClr val="tx2"/>
                              </a:solidFill>
                              <a:latin typeface="+mn-lt"/>
                              <a:ea typeface="+mn-ea"/>
                              <a:cs typeface="+mn-cs"/>
                            </a:rPr>
                            <a:t>4. ∠</a:t>
                          </a:r>
                          <a:r>
                            <a:rPr lang="en-IN" sz="2600" b="0" i="1" u="none" strike="noStrike" kern="1200" baseline="0" dirty="0">
                              <a:solidFill>
                                <a:schemeClr val="tx2"/>
                              </a:solidFill>
                              <a:latin typeface="+mn-lt"/>
                              <a:ea typeface="+mn-ea"/>
                              <a:cs typeface="+mn-cs"/>
                            </a:rPr>
                            <a:t>DAC </a:t>
                          </a:r>
                          <a:r>
                            <a:rPr lang="en-IN" sz="2600" b="0" i="0" u="none" strike="noStrike" kern="1200" baseline="0" dirty="0">
                              <a:solidFill>
                                <a:schemeClr val="tx2"/>
                              </a:solidFill>
                              <a:latin typeface="+mn-lt"/>
                              <a:ea typeface="+mn-ea"/>
                              <a:cs typeface="+mn-cs"/>
                            </a:rPr>
                            <a:t>≅ ∠</a:t>
                          </a:r>
                          <a:r>
                            <a:rPr lang="en-IN" sz="2600" b="0" i="1" u="none" strike="noStrike" kern="1200" baseline="0" dirty="0">
                              <a:solidFill>
                                <a:schemeClr val="tx2"/>
                              </a:solidFill>
                              <a:latin typeface="+mn-lt"/>
                              <a:ea typeface="+mn-ea"/>
                              <a:cs typeface="+mn-cs"/>
                            </a:rPr>
                            <a:t>BCA</a:t>
                          </a:r>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2425" indent="-352425"/>
                          <a:r>
                            <a:rPr lang="en-US" sz="2600" b="0" dirty="0">
                              <a:solidFill>
                                <a:schemeClr val="tx2"/>
                              </a:solidFill>
                            </a:rPr>
                            <a:t>4. </a:t>
                          </a:r>
                          <a:r>
                            <a:rPr lang="en-IN" sz="2600" b="0" i="0" u="none" strike="noStrike" kern="1200" baseline="0" dirty="0">
                              <a:solidFill>
                                <a:srgbClr val="FF0000"/>
                              </a:solidFill>
                              <a:latin typeface="+mn-lt"/>
                              <a:ea typeface="+mn-ea"/>
                              <a:cs typeface="+mn-cs"/>
                            </a:rPr>
                            <a:t>Alternate Interior Angles Theorem</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387060"/>
                      </a:ext>
                    </a:extLst>
                  </a:tr>
                  <a:tr h="910364">
                    <a:tc>
                      <a:txBody>
                        <a:bodyPr/>
                        <a:lstStyle/>
                        <a:p>
                          <a:endParaRPr lang="en-US"/>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10000" r="-83546" b="-64667"/>
                          </a:stretch>
                        </a:blipFill>
                      </a:tcPr>
                    </a:tc>
                    <a:tc>
                      <a:txBody>
                        <a:bodyPr/>
                        <a:lstStyle/>
                        <a:p>
                          <a:pPr marL="352425" indent="-352425"/>
                          <a:r>
                            <a:rPr lang="en-IN" sz="2600" b="0" i="0" u="none" strike="noStrike" kern="1200" baseline="0" dirty="0">
                              <a:solidFill>
                                <a:schemeClr val="tx2"/>
                              </a:solidFill>
                              <a:latin typeface="+mn-lt"/>
                              <a:ea typeface="+mn-ea"/>
                              <a:cs typeface="+mn-cs"/>
                            </a:rPr>
                            <a:t>5. </a:t>
                          </a:r>
                          <a:r>
                            <a:rPr lang="en-IN" sz="2600" b="0" i="0" u="none" strike="noStrike" kern="1200" baseline="0" dirty="0">
                              <a:solidFill>
                                <a:srgbClr val="FF0000"/>
                              </a:solidFill>
                              <a:latin typeface="+mn-lt"/>
                              <a:ea typeface="+mn-ea"/>
                              <a:cs typeface="+mn-cs"/>
                            </a:rPr>
                            <a:t>Reflexive Property of Congruence</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432684"/>
                      </a:ext>
                    </a:extLst>
                  </a:tr>
                  <a:tr h="45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chemeClr val="tx2"/>
                              </a:solidFill>
                              <a:latin typeface="+mn-lt"/>
                              <a:ea typeface="+mn-ea"/>
                              <a:cs typeface="+mn-cs"/>
                            </a:rPr>
                            <a:t>6. </a:t>
                          </a:r>
                          <a:r>
                            <a:rPr lang="en-IN" sz="2600" b="0" i="0" u="none" strike="noStrike" kern="1200" baseline="0" dirty="0">
                              <a:solidFill>
                                <a:schemeClr val="tx2"/>
                              </a:solidFill>
                              <a:latin typeface="+mn-lt"/>
                              <a:ea typeface="+mn-ea"/>
                              <a:cs typeface="+mn-cs"/>
                            </a:rPr>
                            <a:t>△</a:t>
                          </a:r>
                          <a:r>
                            <a:rPr lang="en-IN" sz="2600" b="0" i="1" u="none" strike="noStrike" kern="1200" baseline="0" dirty="0">
                              <a:solidFill>
                                <a:schemeClr val="tx2"/>
                              </a:solidFill>
                              <a:latin typeface="+mn-lt"/>
                              <a:ea typeface="+mn-ea"/>
                              <a:cs typeface="+mn-cs"/>
                            </a:rPr>
                            <a:t>ABC </a:t>
                          </a:r>
                          <a:r>
                            <a:rPr lang="en-IN" sz="2600" b="0" i="0" u="none" strike="noStrike" kern="1200" baseline="0" dirty="0">
                              <a:solidFill>
                                <a:schemeClr val="tx2"/>
                              </a:solidFill>
                              <a:latin typeface="+mn-lt"/>
                              <a:ea typeface="+mn-ea"/>
                              <a:cs typeface="+mn-cs"/>
                            </a:rPr>
                            <a:t>≅ △</a:t>
                          </a:r>
                          <a:r>
                            <a:rPr lang="en-IN" sz="2600" b="0" i="1" u="none" strike="noStrike" kern="1200" baseline="0" dirty="0">
                              <a:solidFill>
                                <a:schemeClr val="tx2"/>
                              </a:solidFill>
                              <a:latin typeface="+mn-lt"/>
                              <a:ea typeface="+mn-ea"/>
                              <a:cs typeface="+mn-cs"/>
                            </a:rPr>
                            <a:t>CDA</a:t>
                          </a:r>
                          <a:endParaRPr lang="en-IN" sz="2600" b="0" i="0" u="none" strike="noStrike" kern="1200" baseline="0" dirty="0">
                            <a:solidFill>
                              <a:schemeClr val="tx2"/>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i="0" u="none" strike="noStrike" kern="1200" baseline="0" dirty="0">
                              <a:solidFill>
                                <a:schemeClr val="tx2"/>
                              </a:solidFill>
                              <a:latin typeface="+mn-lt"/>
                              <a:ea typeface="+mn-ea"/>
                              <a:cs typeface="+mn-cs"/>
                            </a:rPr>
                            <a:t>6. </a:t>
                          </a:r>
                          <a:r>
                            <a:rPr lang="en-IN" sz="2600" b="0" i="0" u="none" strike="noStrike" kern="1200" baseline="0" dirty="0">
                              <a:solidFill>
                                <a:srgbClr val="FF0000"/>
                              </a:solidFill>
                              <a:latin typeface="+mn-lt"/>
                              <a:ea typeface="+mn-ea"/>
                              <a:cs typeface="+mn-cs"/>
                            </a:rPr>
                            <a:t>HA</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737695"/>
                      </a:ext>
                    </a:extLst>
                  </a:tr>
                </a:tbl>
              </a:graphicData>
            </a:graphic>
          </p:graphicFrame>
        </mc:Fallback>
      </mc:AlternateContent>
    </p:spTree>
    <p:extLst>
      <p:ext uri="{BB962C8B-B14F-4D97-AF65-F5344CB8AC3E}">
        <p14:creationId xmlns:p14="http://schemas.microsoft.com/office/powerpoint/2010/main" val="1490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11122528" cy="46810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Write a proof.</a:t>
                </a:r>
              </a:p>
              <a:p>
                <a:r>
                  <a:rPr lang="en-IN" sz="2800" b="1" dirty="0">
                    <a:solidFill>
                      <a:schemeClr val="tx1"/>
                    </a:solidFill>
                  </a:rPr>
                  <a:t>Given: </a:t>
                </a:r>
                <a:r>
                  <a:rPr lang="en-IN" sz="2800" dirty="0"/>
                  <a:t>∠</a:t>
                </a:r>
                <a:r>
                  <a:rPr lang="en-IN" sz="2800" i="1" dirty="0"/>
                  <a:t>B </a:t>
                </a:r>
                <a:r>
                  <a:rPr lang="en-IN" sz="2800" dirty="0"/>
                  <a:t>and ∠</a:t>
                </a:r>
                <a:r>
                  <a:rPr lang="en-IN" sz="2800" i="1" dirty="0"/>
                  <a:t>E </a:t>
                </a:r>
                <a:r>
                  <a:rPr lang="en-IN" sz="2800" dirty="0"/>
                  <a:t>are right angles. </a:t>
                </a:r>
              </a:p>
              <a:p>
                <a:pPr marL="1206500"/>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𝐵</m:t>
                        </m:r>
                        <m:r>
                          <a:rPr lang="en-US" sz="2800" i="1">
                            <a:latin typeface="Cambria Math" panose="02040503050406030204" pitchFamily="18" charset="0"/>
                          </a:rPr>
                          <m:t>𝐶</m:t>
                        </m:r>
                      </m:e>
                    </m:acc>
                    <m:r>
                      <a:rPr lang="en-US"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𝐸𝐹</m:t>
                        </m:r>
                      </m:e>
                    </m:acc>
                  </m:oMath>
                </a14:m>
                <a:r>
                  <a:rPr lang="en-IN" sz="2800" dirty="0"/>
                  <a:t>; ∠</a:t>
                </a:r>
                <a:r>
                  <a:rPr lang="en-IN" sz="2800" i="1" dirty="0"/>
                  <a:t>C </a:t>
                </a:r>
                <a:r>
                  <a:rPr lang="en-IN" sz="2800" dirty="0"/>
                  <a:t>≅ ∠</a:t>
                </a:r>
                <a:r>
                  <a:rPr lang="en-IN" sz="2800" i="1" dirty="0"/>
                  <a:t>F</a:t>
                </a:r>
              </a:p>
              <a:p>
                <a:r>
                  <a:rPr lang="en-IN" sz="2800" b="1" dirty="0">
                    <a:solidFill>
                      <a:schemeClr val="tx1"/>
                    </a:solidFill>
                  </a:rPr>
                  <a:t>Prove: </a:t>
                </a:r>
                <a:r>
                  <a:rPr lang="en-IN" sz="2800" dirty="0"/>
                  <a:t>△</a:t>
                </a:r>
                <a:r>
                  <a:rPr lang="en-IN" sz="2800" i="1" dirty="0"/>
                  <a:t>ABC </a:t>
                </a:r>
                <a:r>
                  <a:rPr lang="en-IN" sz="2800" dirty="0"/>
                  <a:t>≅ △</a:t>
                </a:r>
                <a:r>
                  <a:rPr lang="en-IN" sz="2800" i="1" dirty="0"/>
                  <a:t>DEF</a:t>
                </a:r>
                <a:endParaRPr lang="en-IN" sz="2800" i="1" dirty="0">
                  <a:solidFill>
                    <a:schemeClr val="tx1"/>
                  </a:solidFill>
                </a:endParaRPr>
              </a:p>
              <a:p>
                <a:endParaRPr lang="en-IN" sz="2800" dirty="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5"/>
                <a:ext cx="11122528" cy="4681080"/>
              </a:xfrm>
              <a:prstGeom prst="rect">
                <a:avLst/>
              </a:prstGeom>
              <a:blipFill>
                <a:blip r:embed="rId3"/>
                <a:stretch>
                  <a:fillRect l="-1096" t="-1302"/>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br>
              <a:rPr lang="en-US" sz="2800" dirty="0">
                <a:solidFill>
                  <a:srgbClr val="0070C0"/>
                </a:solidFill>
              </a:rPr>
            </a:br>
            <a:endParaRPr lang="en-US" sz="2800" b="0" dirty="0">
              <a:solidFill>
                <a:schemeClr val="tx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3528" y="1964148"/>
            <a:ext cx="4377561" cy="1930402"/>
          </a:xfrm>
          <a:prstGeom prst="rect">
            <a:avLst/>
          </a:prstGeom>
        </p:spPr>
      </p:pic>
    </p:spTree>
    <p:extLst>
      <p:ext uri="{BB962C8B-B14F-4D97-AF65-F5344CB8AC3E}">
        <p14:creationId xmlns:p14="http://schemas.microsoft.com/office/powerpoint/2010/main" val="14425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9810349" cy="50679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Write </a:t>
            </a:r>
            <a:r>
              <a:rPr lang="en-IN" sz="2800" b="1" i="1" dirty="0">
                <a:solidFill>
                  <a:schemeClr val="tx1"/>
                </a:solidFill>
              </a:rPr>
              <a:t>SSS</a:t>
            </a:r>
            <a:r>
              <a:rPr lang="en-IN" sz="2800" b="1" dirty="0">
                <a:solidFill>
                  <a:schemeClr val="tx1"/>
                </a:solidFill>
              </a:rPr>
              <a:t>, </a:t>
            </a:r>
            <a:r>
              <a:rPr lang="en-IN" sz="2800" b="1" i="1" dirty="0">
                <a:solidFill>
                  <a:schemeClr val="tx1"/>
                </a:solidFill>
              </a:rPr>
              <a:t>SAS</a:t>
            </a:r>
            <a:r>
              <a:rPr lang="en-IN" sz="2800" b="1" dirty="0">
                <a:solidFill>
                  <a:schemeClr val="tx1"/>
                </a:solidFill>
              </a:rPr>
              <a:t>, </a:t>
            </a:r>
            <a:r>
              <a:rPr lang="en-IN" sz="2800" b="1" i="1" dirty="0">
                <a:solidFill>
                  <a:schemeClr val="tx1"/>
                </a:solidFill>
              </a:rPr>
              <a:t>ASA</a:t>
            </a:r>
            <a:r>
              <a:rPr lang="en-IN" sz="2800" b="1" dirty="0">
                <a:solidFill>
                  <a:schemeClr val="tx1"/>
                </a:solidFill>
              </a:rPr>
              <a:t>, or </a:t>
            </a:r>
            <a:r>
              <a:rPr lang="en-IN" sz="2800" b="1" i="1" dirty="0">
                <a:solidFill>
                  <a:schemeClr val="tx1"/>
                </a:solidFill>
              </a:rPr>
              <a:t>none </a:t>
            </a:r>
            <a:r>
              <a:rPr lang="en-IN" sz="2800" b="1" dirty="0">
                <a:solidFill>
                  <a:schemeClr val="tx1"/>
                </a:solidFill>
              </a:rPr>
              <a:t>to indicate which congruence postulate you would use to prove the two triangles congruent</a:t>
            </a:r>
            <a:r>
              <a:rPr lang="en-IN" sz="2800" b="1" dirty="0"/>
              <a:t>. </a:t>
            </a:r>
          </a:p>
          <a:p>
            <a:r>
              <a:rPr lang="en-IN" sz="2800" b="1" dirty="0">
                <a:solidFill>
                  <a:schemeClr val="tx1"/>
                </a:solidFill>
                <a:latin typeface="Proxima Nova"/>
              </a:rPr>
              <a:t>1.</a:t>
            </a:r>
            <a:r>
              <a:rPr lang="en-IN" sz="2800" b="1" dirty="0"/>
              <a:t> 						2.</a:t>
            </a:r>
            <a:endParaRPr lang="en-IN" sz="2800" dirty="0"/>
          </a:p>
          <a:p>
            <a:endParaRPr lang="en-IN" sz="2800" b="1" dirty="0">
              <a:solidFill>
                <a:schemeClr val="tx1"/>
              </a:solidFill>
              <a:latin typeface="Proxima Nova"/>
            </a:endParaRPr>
          </a:p>
          <a:p>
            <a:endParaRPr lang="en-IN" sz="2800" b="1" dirty="0">
              <a:solidFill>
                <a:schemeClr val="tx1"/>
              </a:solidFill>
              <a:latin typeface="Proxima Nova"/>
            </a:endParaRPr>
          </a:p>
          <a:p>
            <a:r>
              <a:rPr lang="en-IN" sz="2800" b="1" dirty="0"/>
              <a:t> </a:t>
            </a:r>
            <a:endParaRPr lang="en-IN"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326" y="2860004"/>
            <a:ext cx="4598975" cy="138719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706" y="2938254"/>
            <a:ext cx="3686795" cy="1488303"/>
          </a:xfrm>
          <a:prstGeom prst="rect">
            <a:avLst/>
          </a:prstGeom>
        </p:spPr>
      </p:pic>
    </p:spTree>
    <p:extLst>
      <p:ext uri="{BB962C8B-B14F-4D97-AF65-F5344CB8AC3E}">
        <p14:creationId xmlns:p14="http://schemas.microsoft.com/office/powerpoint/2010/main" val="179650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11122528" cy="46810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Write a proof.</a:t>
                </a:r>
              </a:p>
              <a:p>
                <a:r>
                  <a:rPr lang="en-IN" sz="2800" b="1" dirty="0">
                    <a:solidFill>
                      <a:schemeClr val="tx1"/>
                    </a:solidFill>
                  </a:rPr>
                  <a:t>Given: </a:t>
                </a:r>
                <a:r>
                  <a:rPr lang="en-IN" sz="2800" dirty="0"/>
                  <a:t>∠</a:t>
                </a:r>
                <a:r>
                  <a:rPr lang="en-IN" sz="2800" i="1" dirty="0"/>
                  <a:t>B </a:t>
                </a:r>
                <a:r>
                  <a:rPr lang="en-IN" sz="2800" dirty="0"/>
                  <a:t>and ∠</a:t>
                </a:r>
                <a:r>
                  <a:rPr lang="en-IN" sz="2800" i="1" dirty="0"/>
                  <a:t>E </a:t>
                </a:r>
                <a:r>
                  <a:rPr lang="en-IN" sz="2800" dirty="0"/>
                  <a:t>are right angles. </a:t>
                </a:r>
              </a:p>
              <a:p>
                <a:pPr marL="1206500"/>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𝐵</m:t>
                        </m:r>
                        <m:r>
                          <a:rPr lang="en-US" sz="2800" i="1">
                            <a:latin typeface="Cambria Math" panose="02040503050406030204" pitchFamily="18" charset="0"/>
                          </a:rPr>
                          <m:t>𝐶</m:t>
                        </m:r>
                      </m:e>
                    </m:acc>
                    <m:r>
                      <a:rPr lang="en-US"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𝐸𝐹</m:t>
                        </m:r>
                      </m:e>
                    </m:acc>
                  </m:oMath>
                </a14:m>
                <a:r>
                  <a:rPr lang="en-IN" sz="2800" dirty="0"/>
                  <a:t>; ∠</a:t>
                </a:r>
                <a:r>
                  <a:rPr lang="en-IN" sz="2800" i="1" dirty="0"/>
                  <a:t>C </a:t>
                </a:r>
                <a:r>
                  <a:rPr lang="en-IN" sz="2800" dirty="0"/>
                  <a:t>≅ ∠</a:t>
                </a:r>
                <a:r>
                  <a:rPr lang="en-IN" sz="2800" i="1" dirty="0"/>
                  <a:t>F</a:t>
                </a:r>
              </a:p>
              <a:p>
                <a:r>
                  <a:rPr lang="en-IN" sz="2800" b="1" dirty="0">
                    <a:solidFill>
                      <a:schemeClr val="tx1"/>
                    </a:solidFill>
                  </a:rPr>
                  <a:t>Prove: </a:t>
                </a:r>
                <a:r>
                  <a:rPr lang="en-IN" sz="2800" dirty="0"/>
                  <a:t>△</a:t>
                </a:r>
                <a:r>
                  <a:rPr lang="en-IN" sz="2800" i="1" dirty="0"/>
                  <a:t>ABC </a:t>
                </a:r>
                <a:r>
                  <a:rPr lang="en-IN" sz="2800" dirty="0"/>
                  <a:t>≅ △</a:t>
                </a:r>
                <a:r>
                  <a:rPr lang="en-IN" sz="2800" i="1" dirty="0"/>
                  <a:t>DEF</a:t>
                </a:r>
                <a:endParaRPr lang="en-IN" sz="2800" i="1" dirty="0">
                  <a:solidFill>
                    <a:schemeClr val="tx1"/>
                  </a:solidFill>
                </a:endParaRPr>
              </a:p>
              <a:p>
                <a:r>
                  <a:rPr lang="en-IN" sz="2800" b="1" dirty="0">
                    <a:solidFill>
                      <a:srgbClr val="FF0000"/>
                    </a:solidFill>
                  </a:rPr>
                  <a:t>Proof:</a:t>
                </a:r>
              </a:p>
              <a:p>
                <a:r>
                  <a:rPr lang="en-IN" sz="2800" dirty="0">
                    <a:solidFill>
                      <a:srgbClr val="FF0000"/>
                    </a:solidFill>
                  </a:rPr>
                  <a:t>It is given that ∠</a:t>
                </a:r>
                <a:r>
                  <a:rPr lang="en-IN" sz="2800" i="1" dirty="0">
                    <a:solidFill>
                      <a:srgbClr val="FF0000"/>
                    </a:solidFill>
                  </a:rPr>
                  <a:t>B </a:t>
                </a:r>
                <a:r>
                  <a:rPr lang="en-IN" sz="2800" dirty="0">
                    <a:solidFill>
                      <a:srgbClr val="FF0000"/>
                    </a:solidFill>
                  </a:rPr>
                  <a:t>and ∠</a:t>
                </a:r>
                <a:r>
                  <a:rPr lang="en-IN" sz="2800" i="1" dirty="0">
                    <a:solidFill>
                      <a:srgbClr val="FF0000"/>
                    </a:solidFill>
                  </a:rPr>
                  <a:t>E </a:t>
                </a:r>
                <a:r>
                  <a:rPr lang="en-IN" sz="2800" dirty="0">
                    <a:solidFill>
                      <a:srgbClr val="FF0000"/>
                    </a:solidFill>
                  </a:rPr>
                  <a:t>are right angles, </a:t>
                </a:r>
                <a14:m>
                  <m:oMath xmlns:m="http://schemas.openxmlformats.org/officeDocument/2006/math">
                    <m:acc>
                      <m:accPr>
                        <m:chr m:val="̅"/>
                        <m:ctrlPr>
                          <a:rPr lang="en-IN"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𝐵𝐶</m:t>
                        </m:r>
                      </m:e>
                    </m:acc>
                    <m:r>
                      <a:rPr lang="en-US" sz="2800" i="1">
                        <a:solidFill>
                          <a:srgbClr val="FF0000"/>
                        </a:solidFill>
                        <a:latin typeface="Cambria Math" panose="02040503050406030204" pitchFamily="18" charset="0"/>
                        <a:ea typeface="Cambria Math" panose="02040503050406030204" pitchFamily="18" charset="0"/>
                      </a:rPr>
                      <m:t>≅</m:t>
                    </m:r>
                    <m:acc>
                      <m:accPr>
                        <m:chr m:val="̅"/>
                        <m:ctrlPr>
                          <a:rPr lang="en-IN"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𝐸𝐹</m:t>
                        </m:r>
                      </m:e>
                    </m:acc>
                  </m:oMath>
                </a14:m>
                <a:r>
                  <a:rPr lang="en-IN" sz="2800" dirty="0">
                    <a:solidFill>
                      <a:srgbClr val="FF0000"/>
                    </a:solidFill>
                  </a:rPr>
                  <a:t>, and ∠</a:t>
                </a:r>
                <a:r>
                  <a:rPr lang="en-IN" sz="2800" i="1" dirty="0">
                    <a:solidFill>
                      <a:srgbClr val="FF0000"/>
                    </a:solidFill>
                  </a:rPr>
                  <a:t>C </a:t>
                </a:r>
                <a:r>
                  <a:rPr lang="en-IN" sz="2800" dirty="0">
                    <a:solidFill>
                      <a:srgbClr val="FF0000"/>
                    </a:solidFill>
                    <a:uFill>
                      <a:solidFill>
                        <a:schemeClr val="tx2"/>
                      </a:solidFill>
                    </a:uFill>
                  </a:rPr>
                  <a:t>≅</a:t>
                </a:r>
                <a:r>
                  <a:rPr lang="en-IN" sz="2800" dirty="0">
                    <a:solidFill>
                      <a:srgbClr val="FF0000"/>
                    </a:solidFill>
                  </a:rPr>
                  <a:t> ∠</a:t>
                </a:r>
                <a:r>
                  <a:rPr lang="en-IN" sz="2800" i="1" dirty="0">
                    <a:solidFill>
                      <a:srgbClr val="FF0000"/>
                    </a:solidFill>
                  </a:rPr>
                  <a:t>F</a:t>
                </a:r>
                <a:r>
                  <a:rPr lang="en-IN" sz="2800" dirty="0">
                    <a:solidFill>
                      <a:srgbClr val="FF0000"/>
                    </a:solidFill>
                  </a:rPr>
                  <a:t>. Both △</a:t>
                </a:r>
                <a:r>
                  <a:rPr lang="en-IN" sz="2800" i="1" dirty="0">
                    <a:solidFill>
                      <a:srgbClr val="FF0000"/>
                    </a:solidFill>
                  </a:rPr>
                  <a:t>ABC </a:t>
                </a:r>
                <a:r>
                  <a:rPr lang="en-IN" sz="2800" dirty="0">
                    <a:solidFill>
                      <a:srgbClr val="FF0000"/>
                    </a:solidFill>
                  </a:rPr>
                  <a:t>and △</a:t>
                </a:r>
                <a:r>
                  <a:rPr lang="en-IN" sz="2800" i="1" dirty="0">
                    <a:solidFill>
                      <a:srgbClr val="FF0000"/>
                    </a:solidFill>
                  </a:rPr>
                  <a:t>DEF </a:t>
                </a:r>
                <a:r>
                  <a:rPr lang="en-IN" sz="2800" dirty="0">
                    <a:solidFill>
                      <a:srgbClr val="FF0000"/>
                    </a:solidFill>
                  </a:rPr>
                  <a:t>are </a:t>
                </a:r>
                <a:r>
                  <a:rPr lang="en-IN" sz="2800" dirty="0">
                    <a:solidFill>
                      <a:srgbClr val="FF0000"/>
                    </a:solidFill>
                    <a:uFill>
                      <a:solidFill>
                        <a:schemeClr val="tx2"/>
                      </a:solidFill>
                    </a:uFill>
                  </a:rPr>
                  <a:t>right</a:t>
                </a:r>
                <a:r>
                  <a:rPr lang="en-IN" sz="2800" dirty="0">
                    <a:solidFill>
                      <a:srgbClr val="FF0000"/>
                    </a:solidFill>
                  </a:rPr>
                  <a:t> triangles by the definition of </a:t>
                </a:r>
                <a:r>
                  <a:rPr lang="en-IN" sz="2800" dirty="0">
                    <a:solidFill>
                      <a:srgbClr val="FF0000"/>
                    </a:solidFill>
                    <a:uFill>
                      <a:solidFill>
                        <a:schemeClr val="tx2"/>
                      </a:solidFill>
                    </a:uFill>
                  </a:rPr>
                  <a:t>right</a:t>
                </a:r>
                <a:r>
                  <a:rPr lang="en-IN" sz="2800" dirty="0">
                    <a:solidFill>
                      <a:srgbClr val="FF0000"/>
                    </a:solidFill>
                  </a:rPr>
                  <a:t> triangles. Because </a:t>
                </a:r>
                <a14:m>
                  <m:oMath xmlns:m="http://schemas.openxmlformats.org/officeDocument/2006/math">
                    <m:acc>
                      <m:accPr>
                        <m:chr m:val="̅"/>
                        <m:ctrlPr>
                          <a:rPr lang="en-IN"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𝐵𝐶</m:t>
                        </m:r>
                      </m:e>
                    </m:acc>
                    <m:r>
                      <a:rPr lang="en-US" sz="2800" i="1">
                        <a:solidFill>
                          <a:srgbClr val="FF0000"/>
                        </a:solidFill>
                        <a:latin typeface="Cambria Math" panose="02040503050406030204" pitchFamily="18" charset="0"/>
                        <a:ea typeface="Cambria Math" panose="02040503050406030204" pitchFamily="18" charset="0"/>
                      </a:rPr>
                      <m:t>≅</m:t>
                    </m:r>
                    <m:acc>
                      <m:accPr>
                        <m:chr m:val="̅"/>
                        <m:ctrlPr>
                          <a:rPr lang="en-IN"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𝐸𝐹</m:t>
                        </m:r>
                      </m:e>
                    </m:acc>
                  </m:oMath>
                </a14:m>
                <a:r>
                  <a:rPr lang="en-IN" sz="2800" dirty="0">
                    <a:solidFill>
                      <a:srgbClr val="FF0000"/>
                    </a:solidFill>
                  </a:rPr>
                  <a:t>, two of the corresponding </a:t>
                </a:r>
                <a:r>
                  <a:rPr lang="en-IN" sz="2800" dirty="0">
                    <a:solidFill>
                      <a:srgbClr val="FF0000"/>
                    </a:solidFill>
                    <a:uFill>
                      <a:solidFill>
                        <a:schemeClr val="tx2"/>
                      </a:solidFill>
                    </a:uFill>
                  </a:rPr>
                  <a:t>legs</a:t>
                </a:r>
                <a:r>
                  <a:rPr lang="en-IN" sz="2800" dirty="0">
                    <a:solidFill>
                      <a:srgbClr val="FF0000"/>
                    </a:solidFill>
                  </a:rPr>
                  <a:t> of the triangles are congruent. By the </a:t>
                </a:r>
                <a:r>
                  <a:rPr lang="en-IN" sz="2800" dirty="0">
                    <a:solidFill>
                      <a:srgbClr val="FF0000"/>
                    </a:solidFill>
                    <a:uFill>
                      <a:solidFill>
                        <a:schemeClr val="tx2"/>
                      </a:solidFill>
                    </a:uFill>
                  </a:rPr>
                  <a:t>LA</a:t>
                </a:r>
                <a:r>
                  <a:rPr lang="en-IN" sz="2800" dirty="0">
                    <a:solidFill>
                      <a:srgbClr val="FF0000"/>
                    </a:solidFill>
                  </a:rPr>
                  <a:t> Theorem, △</a:t>
                </a:r>
                <a:r>
                  <a:rPr lang="en-IN" sz="2800" i="1" dirty="0">
                    <a:solidFill>
                      <a:srgbClr val="FF0000"/>
                    </a:solidFill>
                  </a:rPr>
                  <a:t>ABC </a:t>
                </a:r>
                <a:r>
                  <a:rPr lang="en-IN" sz="2800" dirty="0">
                    <a:solidFill>
                      <a:srgbClr val="FF0000"/>
                    </a:solidFill>
                  </a:rPr>
                  <a:t>≅ △</a:t>
                </a:r>
                <a:r>
                  <a:rPr lang="en-IN" sz="2800" i="1" dirty="0">
                    <a:solidFill>
                      <a:srgbClr val="FF0000"/>
                    </a:solidFill>
                  </a:rPr>
                  <a:t>DEF</a:t>
                </a:r>
                <a:r>
                  <a:rPr lang="en-IN" sz="2800" dirty="0">
                    <a:solidFill>
                      <a:srgbClr val="FF0000"/>
                    </a:solidFill>
                  </a:rPr>
                  <a:t>. </a:t>
                </a:r>
              </a:p>
              <a:p>
                <a:endParaRPr lang="en-IN" sz="2800" dirty="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5"/>
                <a:ext cx="11122528" cy="4681080"/>
              </a:xfrm>
              <a:prstGeom prst="rect">
                <a:avLst/>
              </a:prstGeom>
              <a:blipFill>
                <a:blip r:embed="rId3"/>
                <a:stretch>
                  <a:fillRect l="-1096" t="-1302" b="-3906"/>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br>
              <a:rPr lang="en-US" sz="2800" dirty="0">
                <a:solidFill>
                  <a:srgbClr val="0070C0"/>
                </a:solidFill>
              </a:rPr>
            </a:br>
            <a:endParaRPr lang="en-US" sz="2800" b="0" dirty="0">
              <a:solidFill>
                <a:schemeClr val="tx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3528" y="1964148"/>
            <a:ext cx="4377561" cy="1930402"/>
          </a:xfrm>
          <a:prstGeom prst="rect">
            <a:avLst/>
          </a:prstGeom>
        </p:spPr>
      </p:pic>
    </p:spTree>
    <p:extLst>
      <p:ext uri="{BB962C8B-B14F-4D97-AF65-F5344CB8AC3E}">
        <p14:creationId xmlns:p14="http://schemas.microsoft.com/office/powerpoint/2010/main" val="372894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9810349" cy="50679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Write </a:t>
            </a:r>
            <a:r>
              <a:rPr lang="en-IN" sz="2800" b="1" i="1" dirty="0">
                <a:solidFill>
                  <a:schemeClr val="tx1"/>
                </a:solidFill>
              </a:rPr>
              <a:t>SSS</a:t>
            </a:r>
            <a:r>
              <a:rPr lang="en-IN" sz="2800" b="1" dirty="0">
                <a:solidFill>
                  <a:schemeClr val="tx1"/>
                </a:solidFill>
              </a:rPr>
              <a:t>, </a:t>
            </a:r>
            <a:r>
              <a:rPr lang="en-IN" sz="2800" b="1" i="1" dirty="0">
                <a:solidFill>
                  <a:schemeClr val="tx1"/>
                </a:solidFill>
              </a:rPr>
              <a:t>SAS</a:t>
            </a:r>
            <a:r>
              <a:rPr lang="en-IN" sz="2800" b="1" dirty="0">
                <a:solidFill>
                  <a:schemeClr val="tx1"/>
                </a:solidFill>
              </a:rPr>
              <a:t>, </a:t>
            </a:r>
            <a:r>
              <a:rPr lang="en-IN" sz="2800" b="1" i="1" dirty="0">
                <a:solidFill>
                  <a:schemeClr val="tx1"/>
                </a:solidFill>
              </a:rPr>
              <a:t>ASA</a:t>
            </a:r>
            <a:r>
              <a:rPr lang="en-IN" sz="2800" b="1" dirty="0">
                <a:solidFill>
                  <a:schemeClr val="tx1"/>
                </a:solidFill>
              </a:rPr>
              <a:t>, or </a:t>
            </a:r>
            <a:r>
              <a:rPr lang="en-IN" sz="2800" b="1" i="1" dirty="0">
                <a:solidFill>
                  <a:schemeClr val="tx1"/>
                </a:solidFill>
              </a:rPr>
              <a:t>none </a:t>
            </a:r>
            <a:r>
              <a:rPr lang="en-IN" sz="2800" b="1" dirty="0">
                <a:solidFill>
                  <a:schemeClr val="tx1"/>
                </a:solidFill>
              </a:rPr>
              <a:t>to indicate which congruence postulate you would use to prove the two triangles congruent</a:t>
            </a:r>
            <a:r>
              <a:rPr lang="en-IN" sz="2800" b="1" dirty="0"/>
              <a:t>. </a:t>
            </a:r>
          </a:p>
          <a:p>
            <a:r>
              <a:rPr lang="en-IN" sz="2800" b="1" dirty="0">
                <a:solidFill>
                  <a:schemeClr val="tx1"/>
                </a:solidFill>
                <a:latin typeface="Proxima Nova"/>
              </a:rPr>
              <a:t>3.						4.</a:t>
            </a:r>
            <a:r>
              <a:rPr lang="en-IN" sz="2800" b="1" dirty="0"/>
              <a:t> </a:t>
            </a:r>
            <a:endParaRPr lang="en-IN" sz="2800" dirty="0"/>
          </a:p>
          <a:p>
            <a:endParaRPr lang="en-IN" sz="2800" b="1" dirty="0">
              <a:solidFill>
                <a:schemeClr val="tx1"/>
              </a:solidFill>
              <a:latin typeface="Proxima Nova"/>
            </a:endParaRPr>
          </a:p>
          <a:p>
            <a:endParaRPr lang="en-IN" sz="2800" b="1" dirty="0">
              <a:solidFill>
                <a:schemeClr val="tx1"/>
              </a:solidFill>
              <a:latin typeface="Proxima Nova"/>
            </a:endParaRPr>
          </a:p>
          <a:p>
            <a:r>
              <a:rPr lang="en-IN" sz="2800" b="1" dirty="0"/>
              <a:t> </a:t>
            </a:r>
            <a:endParaRPr lang="en-IN"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498" y="2903512"/>
            <a:ext cx="3786228" cy="15815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9102" y="2903512"/>
            <a:ext cx="4305745" cy="1398760"/>
          </a:xfrm>
          <a:prstGeom prst="rect">
            <a:avLst/>
          </a:prstGeom>
        </p:spPr>
      </p:pic>
    </p:spTree>
    <p:extLst>
      <p:ext uri="{BB962C8B-B14F-4D97-AF65-F5344CB8AC3E}">
        <p14:creationId xmlns:p14="http://schemas.microsoft.com/office/powerpoint/2010/main" val="280466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9810349" cy="50679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Write </a:t>
            </a:r>
            <a:r>
              <a:rPr lang="en-IN" sz="2800" b="1" i="1" dirty="0">
                <a:solidFill>
                  <a:schemeClr val="tx1"/>
                </a:solidFill>
              </a:rPr>
              <a:t>SSS</a:t>
            </a:r>
            <a:r>
              <a:rPr lang="en-IN" sz="2800" b="1" dirty="0">
                <a:solidFill>
                  <a:schemeClr val="tx1"/>
                </a:solidFill>
              </a:rPr>
              <a:t>, </a:t>
            </a:r>
            <a:r>
              <a:rPr lang="en-IN" sz="2800" b="1" i="1" dirty="0">
                <a:solidFill>
                  <a:schemeClr val="tx1"/>
                </a:solidFill>
              </a:rPr>
              <a:t>SAS</a:t>
            </a:r>
            <a:r>
              <a:rPr lang="en-IN" sz="2800" b="1" dirty="0">
                <a:solidFill>
                  <a:schemeClr val="tx1"/>
                </a:solidFill>
              </a:rPr>
              <a:t>, </a:t>
            </a:r>
            <a:r>
              <a:rPr lang="en-IN" sz="2800" b="1" i="1" dirty="0">
                <a:solidFill>
                  <a:schemeClr val="tx1"/>
                </a:solidFill>
              </a:rPr>
              <a:t>ASA</a:t>
            </a:r>
            <a:r>
              <a:rPr lang="en-IN" sz="2800" b="1" dirty="0">
                <a:solidFill>
                  <a:schemeClr val="tx1"/>
                </a:solidFill>
              </a:rPr>
              <a:t>, or </a:t>
            </a:r>
            <a:r>
              <a:rPr lang="en-IN" sz="2800" b="1" i="1" dirty="0">
                <a:solidFill>
                  <a:schemeClr val="tx1"/>
                </a:solidFill>
              </a:rPr>
              <a:t>none </a:t>
            </a:r>
            <a:r>
              <a:rPr lang="en-IN" sz="2800" b="1" dirty="0">
                <a:solidFill>
                  <a:schemeClr val="tx1"/>
                </a:solidFill>
              </a:rPr>
              <a:t>to indicate which congruence postulate you would use to prove the two triangles congruent</a:t>
            </a:r>
            <a:r>
              <a:rPr lang="en-IN" sz="2800" b="1" dirty="0"/>
              <a:t>. </a:t>
            </a:r>
          </a:p>
          <a:p>
            <a:r>
              <a:rPr lang="en-IN" sz="2800" b="1" dirty="0">
                <a:solidFill>
                  <a:schemeClr val="tx1"/>
                </a:solidFill>
                <a:latin typeface="Proxima Nova"/>
              </a:rPr>
              <a:t>1.</a:t>
            </a:r>
            <a:r>
              <a:rPr lang="en-IN" sz="2800" b="1" dirty="0"/>
              <a:t> 						2.</a:t>
            </a:r>
            <a:endParaRPr lang="en-IN" sz="2800" dirty="0"/>
          </a:p>
          <a:p>
            <a:endParaRPr lang="en-IN" sz="2800" b="1" dirty="0">
              <a:solidFill>
                <a:schemeClr val="tx1"/>
              </a:solidFill>
              <a:latin typeface="Proxima Nova"/>
            </a:endParaRPr>
          </a:p>
          <a:p>
            <a:endParaRPr lang="en-IN" sz="2800" b="1" dirty="0">
              <a:solidFill>
                <a:schemeClr val="tx1"/>
              </a:solidFill>
              <a:latin typeface="Proxima Nova"/>
            </a:endParaRPr>
          </a:p>
          <a:p>
            <a:r>
              <a:rPr lang="en-IN" sz="2800" b="1" dirty="0"/>
              <a:t> </a:t>
            </a:r>
            <a:endParaRPr lang="en-IN"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326" y="2860004"/>
            <a:ext cx="4598975" cy="138719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706" y="2938254"/>
            <a:ext cx="3686795" cy="1488303"/>
          </a:xfrm>
          <a:prstGeom prst="rect">
            <a:avLst/>
          </a:prstGeom>
        </p:spPr>
      </p:pic>
      <p:sp>
        <p:nvSpPr>
          <p:cNvPr id="4" name="TextBox 3"/>
          <p:cNvSpPr txBox="1"/>
          <p:nvPr/>
        </p:nvSpPr>
        <p:spPr>
          <a:xfrm>
            <a:off x="932706" y="4830327"/>
            <a:ext cx="1204851" cy="523220"/>
          </a:xfrm>
          <a:prstGeom prst="rect">
            <a:avLst/>
          </a:prstGeom>
          <a:noFill/>
        </p:spPr>
        <p:txBody>
          <a:bodyPr wrap="square" rtlCol="0">
            <a:spAutoFit/>
          </a:bodyPr>
          <a:lstStyle/>
          <a:p>
            <a:r>
              <a:rPr lang="en-IN" sz="2800" b="1" dirty="0">
                <a:solidFill>
                  <a:srgbClr val="FF0000"/>
                </a:solidFill>
                <a:latin typeface="Proxima Nova"/>
              </a:rPr>
              <a:t>SAS</a:t>
            </a:r>
          </a:p>
        </p:txBody>
      </p:sp>
      <p:sp>
        <p:nvSpPr>
          <p:cNvPr id="8" name="TextBox 7"/>
          <p:cNvSpPr txBox="1"/>
          <p:nvPr/>
        </p:nvSpPr>
        <p:spPr>
          <a:xfrm>
            <a:off x="7084020" y="4723234"/>
            <a:ext cx="1204851" cy="523220"/>
          </a:xfrm>
          <a:prstGeom prst="rect">
            <a:avLst/>
          </a:prstGeom>
          <a:noFill/>
        </p:spPr>
        <p:txBody>
          <a:bodyPr wrap="square" rtlCol="0">
            <a:spAutoFit/>
          </a:bodyPr>
          <a:lstStyle/>
          <a:p>
            <a:r>
              <a:rPr lang="en-IN" sz="2800" b="1" dirty="0">
                <a:solidFill>
                  <a:srgbClr val="FF0000"/>
                </a:solidFill>
                <a:latin typeface="Proxima Nova"/>
              </a:rPr>
              <a:t>ASA</a:t>
            </a:r>
          </a:p>
        </p:txBody>
      </p:sp>
    </p:spTree>
    <p:extLst>
      <p:ext uri="{BB962C8B-B14F-4D97-AF65-F5344CB8AC3E}">
        <p14:creationId xmlns:p14="http://schemas.microsoft.com/office/powerpoint/2010/main" val="271375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9810349" cy="50679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Write </a:t>
            </a:r>
            <a:r>
              <a:rPr lang="en-IN" sz="2800" b="1" i="1" dirty="0">
                <a:solidFill>
                  <a:schemeClr val="tx1"/>
                </a:solidFill>
              </a:rPr>
              <a:t>SSS</a:t>
            </a:r>
            <a:r>
              <a:rPr lang="en-IN" sz="2800" b="1" dirty="0">
                <a:solidFill>
                  <a:schemeClr val="tx1"/>
                </a:solidFill>
              </a:rPr>
              <a:t>, </a:t>
            </a:r>
            <a:r>
              <a:rPr lang="en-IN" sz="2800" b="1" i="1" dirty="0">
                <a:solidFill>
                  <a:schemeClr val="tx1"/>
                </a:solidFill>
              </a:rPr>
              <a:t>SAS</a:t>
            </a:r>
            <a:r>
              <a:rPr lang="en-IN" sz="2800" b="1" dirty="0">
                <a:solidFill>
                  <a:schemeClr val="tx1"/>
                </a:solidFill>
              </a:rPr>
              <a:t>, </a:t>
            </a:r>
            <a:r>
              <a:rPr lang="en-IN" sz="2800" b="1" i="1" dirty="0">
                <a:solidFill>
                  <a:schemeClr val="tx1"/>
                </a:solidFill>
              </a:rPr>
              <a:t>ASA</a:t>
            </a:r>
            <a:r>
              <a:rPr lang="en-IN" sz="2800" b="1" dirty="0">
                <a:solidFill>
                  <a:schemeClr val="tx1"/>
                </a:solidFill>
              </a:rPr>
              <a:t>, or </a:t>
            </a:r>
            <a:r>
              <a:rPr lang="en-IN" sz="2800" b="1" i="1" dirty="0">
                <a:solidFill>
                  <a:schemeClr val="tx1"/>
                </a:solidFill>
              </a:rPr>
              <a:t>none </a:t>
            </a:r>
            <a:r>
              <a:rPr lang="en-IN" sz="2800" b="1" dirty="0">
                <a:solidFill>
                  <a:schemeClr val="tx1"/>
                </a:solidFill>
              </a:rPr>
              <a:t>to indicate which congruence postulate you would use to prove the two triangles congruent</a:t>
            </a:r>
            <a:r>
              <a:rPr lang="en-IN" sz="2800" b="1" dirty="0"/>
              <a:t>. </a:t>
            </a:r>
          </a:p>
          <a:p>
            <a:r>
              <a:rPr lang="en-IN" sz="2800" b="1" dirty="0">
                <a:solidFill>
                  <a:schemeClr val="tx1"/>
                </a:solidFill>
                <a:latin typeface="Proxima Nova"/>
              </a:rPr>
              <a:t>3.						4.</a:t>
            </a:r>
            <a:r>
              <a:rPr lang="en-IN" sz="2800" b="1" dirty="0"/>
              <a:t> </a:t>
            </a:r>
            <a:endParaRPr lang="en-IN" sz="2800" dirty="0"/>
          </a:p>
          <a:p>
            <a:endParaRPr lang="en-IN" sz="2800" b="1" dirty="0">
              <a:solidFill>
                <a:schemeClr val="tx1"/>
              </a:solidFill>
              <a:latin typeface="Proxima Nova"/>
            </a:endParaRPr>
          </a:p>
          <a:p>
            <a:endParaRPr lang="en-IN" sz="2800" b="1" dirty="0">
              <a:solidFill>
                <a:schemeClr val="tx1"/>
              </a:solidFill>
              <a:latin typeface="Proxima Nova"/>
            </a:endParaRPr>
          </a:p>
          <a:p>
            <a:r>
              <a:rPr lang="en-IN" sz="2800" b="1" dirty="0"/>
              <a:t> </a:t>
            </a:r>
            <a:endParaRPr lang="en-IN"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498" y="2903512"/>
            <a:ext cx="3786228" cy="15815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9102" y="2903512"/>
            <a:ext cx="4305745" cy="1398760"/>
          </a:xfrm>
          <a:prstGeom prst="rect">
            <a:avLst/>
          </a:prstGeom>
        </p:spPr>
      </p:pic>
      <p:sp>
        <p:nvSpPr>
          <p:cNvPr id="7" name="TextBox 6"/>
          <p:cNvSpPr txBox="1"/>
          <p:nvPr/>
        </p:nvSpPr>
        <p:spPr>
          <a:xfrm>
            <a:off x="1087086" y="4919694"/>
            <a:ext cx="1204851" cy="523220"/>
          </a:xfrm>
          <a:prstGeom prst="rect">
            <a:avLst/>
          </a:prstGeom>
          <a:noFill/>
        </p:spPr>
        <p:txBody>
          <a:bodyPr wrap="square" rtlCol="0">
            <a:spAutoFit/>
          </a:bodyPr>
          <a:lstStyle/>
          <a:p>
            <a:r>
              <a:rPr lang="en-IN" sz="2800" b="1" dirty="0">
                <a:solidFill>
                  <a:srgbClr val="FF0000"/>
                </a:solidFill>
                <a:latin typeface="Proxima Nova"/>
              </a:rPr>
              <a:t>none</a:t>
            </a:r>
          </a:p>
        </p:txBody>
      </p:sp>
      <p:sp>
        <p:nvSpPr>
          <p:cNvPr id="8" name="TextBox 7"/>
          <p:cNvSpPr txBox="1"/>
          <p:nvPr/>
        </p:nvSpPr>
        <p:spPr>
          <a:xfrm>
            <a:off x="6719102" y="4938697"/>
            <a:ext cx="1204851" cy="523220"/>
          </a:xfrm>
          <a:prstGeom prst="rect">
            <a:avLst/>
          </a:prstGeom>
          <a:noFill/>
        </p:spPr>
        <p:txBody>
          <a:bodyPr wrap="square" rtlCol="0">
            <a:spAutoFit/>
          </a:bodyPr>
          <a:lstStyle/>
          <a:p>
            <a:r>
              <a:rPr lang="en-IN" sz="2800" b="1" dirty="0">
                <a:solidFill>
                  <a:srgbClr val="FF0000"/>
                </a:solidFill>
                <a:latin typeface="Proxima Nova"/>
              </a:rPr>
              <a:t>SAS</a:t>
            </a:r>
          </a:p>
        </p:txBody>
      </p:sp>
    </p:spTree>
    <p:extLst>
      <p:ext uri="{BB962C8B-B14F-4D97-AF65-F5344CB8AC3E}">
        <p14:creationId xmlns:p14="http://schemas.microsoft.com/office/powerpoint/2010/main" val="114796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8"/>
            <a:ext cx="9663066" cy="4708981"/>
          </a:xfrm>
          <a:prstGeom prst="rect">
            <a:avLst/>
          </a:prstGeom>
          <a:noFill/>
        </p:spPr>
        <p:txBody>
          <a:bodyPr wrap="square" rtlCol="0">
            <a:spAutoFit/>
          </a:bodyPr>
          <a:lstStyle/>
          <a:p>
            <a:pPr>
              <a:spcBef>
                <a:spcPts val="1200"/>
              </a:spcBef>
            </a:pPr>
            <a:r>
              <a:rPr lang="en-IN" sz="2800" b="1" dirty="0"/>
              <a:t>MA.912.GR.1.2</a:t>
            </a:r>
            <a:r>
              <a:rPr lang="en-IN" sz="2800" b="1" dirty="0">
                <a:solidFill>
                  <a:schemeClr val="tx2"/>
                </a:solidFill>
              </a:rPr>
              <a:t> </a:t>
            </a:r>
            <a:r>
              <a:rPr lang="en-IN" sz="2800" dirty="0">
                <a:solidFill>
                  <a:schemeClr val="tx2"/>
                </a:solidFill>
              </a:rPr>
              <a:t>Prove triangle congruence or similarity using Side-Side-Side, Side-Angle-Side, Angle-Side-Angle, Angle-Angle-Side, Angle-Angle and Hypotenuse-Leg.</a:t>
            </a:r>
          </a:p>
          <a:p>
            <a:pPr>
              <a:spcBef>
                <a:spcPts val="1200"/>
              </a:spcBef>
            </a:pPr>
            <a:r>
              <a:rPr lang="en-IN" sz="2800" b="1" dirty="0"/>
              <a:t>MA.912.GR.1.3</a:t>
            </a:r>
            <a:r>
              <a:rPr lang="en-IN" sz="2800" b="1" dirty="0">
                <a:solidFill>
                  <a:schemeClr val="tx2"/>
                </a:solidFill>
              </a:rPr>
              <a:t> </a:t>
            </a:r>
            <a:r>
              <a:rPr lang="en-IN" sz="2800" dirty="0">
                <a:solidFill>
                  <a:schemeClr val="tx2"/>
                </a:solidFill>
              </a:rPr>
              <a:t>Prove relationships and theorems about triangles. Solve mathematical and real-world problems involving postulates, relationships and theorems of triangles.</a:t>
            </a:r>
          </a:p>
          <a:p>
            <a:pPr>
              <a:spcBef>
                <a:spcPts val="1200"/>
              </a:spcBef>
            </a:pPr>
            <a:r>
              <a:rPr lang="en-IN" sz="2800" b="1" dirty="0"/>
              <a:t>MA.912.GR.1.6</a:t>
            </a:r>
            <a:r>
              <a:rPr lang="en-IN" sz="2800" b="1" dirty="0">
                <a:solidFill>
                  <a:schemeClr val="tx2"/>
                </a:solidFill>
              </a:rPr>
              <a:t> </a:t>
            </a:r>
            <a:r>
              <a:rPr lang="en-IN" sz="2800" dirty="0">
                <a:solidFill>
                  <a:schemeClr val="tx2"/>
                </a:solidFill>
              </a:rPr>
              <a:t>Solve mathematical and real-world problems involving congruence or similarity in two-dimensional figures. </a:t>
            </a:r>
            <a:endParaRPr lang="en-US" sz="2800"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7501756" cy="1153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dirty="0">
              <a:solidFill>
                <a:srgbClr val="0070C0"/>
              </a:solidFill>
            </a:endParaRPr>
          </a:p>
        </p:txBody>
      </p:sp>
    </p:spTree>
    <p:extLst>
      <p:ext uri="{BB962C8B-B14F-4D97-AF65-F5344CB8AC3E}">
        <p14:creationId xmlns:p14="http://schemas.microsoft.com/office/powerpoint/2010/main" val="44557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677656"/>
          </a:xfrm>
          <a:prstGeom prst="rect">
            <a:avLst/>
          </a:prstGeom>
          <a:noFill/>
        </p:spPr>
        <p:txBody>
          <a:bodyPr wrap="square" rtlCol="0">
            <a:spAutoFit/>
          </a:bodyPr>
          <a:lstStyle/>
          <a:p>
            <a:pPr fontAlgn="t"/>
            <a:r>
              <a:rPr lang="en-US" sz="2800" b="1" dirty="0"/>
              <a:t>MA.K12.MTR.2.1</a:t>
            </a:r>
          </a:p>
          <a:p>
            <a:pPr fontAlgn="t"/>
            <a:r>
              <a:rPr lang="en-US" sz="2800" dirty="0">
                <a:solidFill>
                  <a:schemeClr val="tx2"/>
                </a:solidFill>
              </a:rPr>
              <a:t>Demonstrate understanding by representing problems in multiple ways.</a:t>
            </a:r>
          </a:p>
          <a:p>
            <a:pPr fontAlgn="t"/>
            <a:endParaRPr lang="en-US" sz="2800" dirty="0">
              <a:solidFill>
                <a:schemeClr val="tx2"/>
              </a:solidFill>
            </a:endParaRPr>
          </a:p>
          <a:p>
            <a:pPr fontAlgn="t"/>
            <a:r>
              <a:rPr lang="en-US" sz="2800" b="1" dirty="0"/>
              <a:t>MA.K12.MTR.7.1 </a:t>
            </a:r>
            <a:endParaRPr lang="en-US" sz="2800" dirty="0"/>
          </a:p>
          <a:p>
            <a:pPr fontAlgn="t"/>
            <a:r>
              <a:rPr lang="en-US" sz="2800" dirty="0">
                <a:solidFill>
                  <a:schemeClr val="tx2"/>
                </a:solidFill>
              </a:rPr>
              <a:t>Apply mathematics to real-world contexts.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349145" cy="428919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Content Objective</a:t>
            </a:r>
            <a:br>
              <a:rPr lang="en-US" sz="2800" b="1" dirty="0">
                <a:solidFill>
                  <a:schemeClr val="tx1"/>
                </a:solidFill>
                <a:latin typeface="+mj-lt"/>
              </a:rPr>
            </a:br>
            <a:r>
              <a:rPr lang="en-IN" sz="2800" dirty="0"/>
              <a:t>Students will use right triangle congruence theorems to solve problems.</a:t>
            </a:r>
          </a:p>
          <a:p>
            <a:r>
              <a:rPr lang="en-US" sz="2800" b="1" dirty="0">
                <a:solidFill>
                  <a:schemeClr val="tx1"/>
                </a:solidFill>
                <a:latin typeface="+mj-lt"/>
              </a:rPr>
              <a:t>Language Objectives</a:t>
            </a:r>
          </a:p>
          <a:p>
            <a:pPr marL="291600" indent="-291600">
              <a:buFont typeface="Arial" panose="020B0604020202020204" pitchFamily="34" charset="0"/>
              <a:buChar char="•"/>
            </a:pPr>
            <a:r>
              <a:rPr lang="en-IN" sz="2800" dirty="0"/>
              <a:t>Students solve problems and then make statements of explanation using </a:t>
            </a:r>
            <a:r>
              <a:rPr lang="en-IN" sz="2800" i="1" dirty="0"/>
              <a:t>because</a:t>
            </a:r>
            <a:r>
              <a:rPr lang="en-IN" sz="2800" dirty="0"/>
              <a:t>.</a:t>
            </a:r>
          </a:p>
          <a:p>
            <a:pPr marL="291600" indent="-291600">
              <a:buFont typeface="Arial" panose="020B0604020202020204" pitchFamily="34" charset="0"/>
              <a:buChar char="•"/>
            </a:pPr>
            <a:r>
              <a:rPr lang="en-IN" sz="2800" dirty="0"/>
              <a:t>To optimize output, students participate in MLR7: Compare and Connect.</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8379328" cy="6078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Theorem 5.6: </a:t>
            </a:r>
            <a:r>
              <a:rPr lang="en-IN" sz="2800" b="1" dirty="0"/>
              <a:t>Leg-Leg (LL) Congruence</a:t>
            </a:r>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Right Triangle Congruence</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057566790"/>
                  </p:ext>
                </p:extLst>
              </p:nvPr>
            </p:nvGraphicFramePr>
            <p:xfrm>
              <a:off x="609600" y="2315689"/>
              <a:ext cx="10972800" cy="4049485"/>
            </p:xfrm>
            <a:graphic>
              <a:graphicData uri="http://schemas.openxmlformats.org/drawingml/2006/table">
                <a:tbl>
                  <a:tblPr firstRow="1" bandRow="1">
                    <a:tableStyleId>{2D5ABB26-0587-4C30-8999-92F81FD0307C}</a:tableStyleId>
                  </a:tblPr>
                  <a:tblGrid>
                    <a:gridCol w="1729839">
                      <a:extLst>
                        <a:ext uri="{9D8B030D-6E8A-4147-A177-3AD203B41FA5}">
                          <a16:colId xmlns:a16="http://schemas.microsoft.com/office/drawing/2014/main" val="782219362"/>
                        </a:ext>
                      </a:extLst>
                    </a:gridCol>
                    <a:gridCol w="9242961">
                      <a:extLst>
                        <a:ext uri="{9D8B030D-6E8A-4147-A177-3AD203B41FA5}">
                          <a16:colId xmlns:a16="http://schemas.microsoft.com/office/drawing/2014/main" val="791734090"/>
                        </a:ext>
                      </a:extLst>
                    </a:gridCol>
                  </a:tblGrid>
                  <a:tr h="1413163">
                    <a:tc>
                      <a:txBody>
                        <a:bodyPr/>
                        <a:lstStyle/>
                        <a:p>
                          <a:r>
                            <a:rPr lang="en-IN" sz="2800" b="1" i="0" u="none" strike="noStrike" kern="1200" baseline="0" dirty="0">
                              <a:solidFill>
                                <a:schemeClr val="tx1"/>
                              </a:solidFill>
                              <a:latin typeface="+mn-lt"/>
                              <a:ea typeface="+mn-ea"/>
                              <a:cs typeface="+mn-cs"/>
                            </a:rPr>
                            <a:t>Words</a:t>
                          </a:r>
                          <a:endParaRPr lang="en-IN" sz="28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If the legs of one right triangle are congruent to the corresponding legs of another right triangle, then the triangles are congruent.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179437"/>
                      </a:ext>
                    </a:extLst>
                  </a:tr>
                  <a:tr h="2636322">
                    <a:tc>
                      <a:txBody>
                        <a:bodyPr/>
                        <a:lstStyle/>
                        <a:p>
                          <a:r>
                            <a:rPr lang="en-IN" sz="2800" b="1" i="0" u="none" strike="noStrike" kern="1200" baseline="0" dirty="0">
                              <a:solidFill>
                                <a:schemeClr val="tx1"/>
                              </a:solidFill>
                              <a:latin typeface="+mn-lt"/>
                              <a:ea typeface="+mn-ea"/>
                              <a:cs typeface="+mn-cs"/>
                            </a:rPr>
                            <a:t>Example</a:t>
                          </a:r>
                          <a:endParaRPr lang="en-IN" sz="28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Given right △</a:t>
                          </a:r>
                          <a:r>
                            <a:rPr lang="en-IN" sz="2800" b="0" i="1" u="none" strike="noStrike" kern="1200" baseline="0" dirty="0">
                              <a:solidFill>
                                <a:schemeClr val="tx2"/>
                              </a:solidFill>
                              <a:latin typeface="+mn-lt"/>
                              <a:ea typeface="+mn-ea"/>
                              <a:cs typeface="+mn-cs"/>
                            </a:rPr>
                            <a:t>ABC </a:t>
                          </a:r>
                          <a:r>
                            <a:rPr lang="en-IN" sz="2800" b="0" i="0" u="none" strike="noStrike" kern="1200" baseline="0" dirty="0">
                              <a:solidFill>
                                <a:schemeClr val="tx2"/>
                              </a:solidFill>
                              <a:latin typeface="+mn-lt"/>
                              <a:ea typeface="+mn-ea"/>
                              <a:cs typeface="+mn-cs"/>
                            </a:rPr>
                            <a:t>and right △</a:t>
                          </a:r>
                          <a:r>
                            <a:rPr lang="en-IN" sz="2800" b="0" i="1" u="none" strike="noStrike" kern="1200" baseline="0" dirty="0">
                              <a:solidFill>
                                <a:schemeClr val="tx2"/>
                              </a:solidFill>
                              <a:latin typeface="+mn-lt"/>
                              <a:ea typeface="+mn-ea"/>
                              <a:cs typeface="+mn-cs"/>
                            </a:rPr>
                            <a:t>DEF</a:t>
                          </a:r>
                          <a:r>
                            <a:rPr lang="en-IN" sz="2800" b="0" i="0" u="none" strike="noStrike" kern="1200" baseline="0" dirty="0">
                              <a:solidFill>
                                <a:schemeClr val="tx2"/>
                              </a:solidFill>
                              <a:latin typeface="+mn-lt"/>
                              <a:ea typeface="+mn-ea"/>
                              <a:cs typeface="+mn-cs"/>
                            </a:rPr>
                            <a:t>, </a:t>
                          </a:r>
                          <a14:m>
                            <m:oMath xmlns:m="http://schemas.openxmlformats.org/officeDocument/2006/math">
                              <m:acc>
                                <m:accPr>
                                  <m:chr m:val="̅"/>
                                  <m:ctrlPr>
                                    <a:rPr lang="en-IN"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𝐴𝐵</m:t>
                                  </m:r>
                                </m:e>
                              </m:acc>
                              <m:r>
                                <a:rPr lang="en-IN" sz="2800" b="0" i="1">
                                  <a:solidFill>
                                    <a:schemeClr val="tx2"/>
                                  </a:solidFill>
                                  <a:latin typeface="Cambria Math" panose="02040503050406030204" pitchFamily="18" charset="0"/>
                                  <a:ea typeface="Cambria Math" panose="02040503050406030204" pitchFamily="18" charset="0"/>
                                </a:rPr>
                                <m:t>≅</m:t>
                              </m:r>
                              <m:acc>
                                <m:accPr>
                                  <m:chr m:val="̅"/>
                                  <m:ctrlPr>
                                    <a:rPr lang="en-IN" sz="2800" b="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𝐷𝐸</m:t>
                                  </m:r>
                                </m:e>
                              </m:acc>
                            </m:oMath>
                          </a14:m>
                          <a:r>
                            <a:rPr lang="en-IN" sz="2800" b="0" i="0" u="none" strike="noStrike" kern="1200" baseline="0" dirty="0">
                              <a:solidFill>
                                <a:schemeClr val="tx2"/>
                              </a:solidFill>
                              <a:latin typeface="+mn-lt"/>
                              <a:ea typeface="+mn-ea"/>
                              <a:cs typeface="+mn-cs"/>
                            </a:rPr>
                            <a:t> and </a:t>
                          </a:r>
                          <a:br>
                            <a:rPr lang="en-US" sz="2800" b="0" i="1" dirty="0">
                              <a:solidFill>
                                <a:schemeClr val="tx2"/>
                              </a:solidFill>
                              <a:latin typeface="Cambria Math" panose="02040503050406030204" pitchFamily="18" charset="0"/>
                            </a:rPr>
                          </a:br>
                          <a14:m>
                            <m:oMath xmlns:m="http://schemas.openxmlformats.org/officeDocument/2006/math">
                              <m:acc>
                                <m:accPr>
                                  <m:chr m:val="̅"/>
                                  <m:ctrlPr>
                                    <a:rPr lang="en-IN"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𝐶𝐵</m:t>
                                  </m:r>
                                </m:e>
                              </m:acc>
                              <m:r>
                                <a:rPr lang="en-IN" sz="2800" b="0" i="1">
                                  <a:solidFill>
                                    <a:schemeClr val="tx2"/>
                                  </a:solidFill>
                                  <a:latin typeface="Cambria Math" panose="02040503050406030204" pitchFamily="18" charset="0"/>
                                  <a:ea typeface="Cambria Math" panose="02040503050406030204" pitchFamily="18" charset="0"/>
                                </a:rPr>
                                <m:t>≅</m:t>
                              </m:r>
                              <m:acc>
                                <m:accPr>
                                  <m:chr m:val="̅"/>
                                  <m:ctrlPr>
                                    <a:rPr lang="en-IN" sz="2800" b="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𝐹𝐸</m:t>
                                  </m:r>
                                </m:e>
                              </m:acc>
                            </m:oMath>
                          </a14:m>
                          <a:r>
                            <a:rPr lang="en-IN" sz="2800" b="0" i="0" u="none" strike="noStrike" kern="1200" baseline="0" dirty="0">
                              <a:solidFill>
                                <a:schemeClr val="tx2"/>
                              </a:solidFill>
                              <a:latin typeface="+mn-lt"/>
                              <a:ea typeface="+mn-ea"/>
                              <a:cs typeface="+mn-cs"/>
                            </a:rPr>
                            <a:t>. So, △</a:t>
                          </a:r>
                          <a:r>
                            <a:rPr lang="en-IN" sz="2800" b="0" i="1" u="none" strike="noStrike" kern="1200" baseline="0" dirty="0">
                              <a:solidFill>
                                <a:schemeClr val="tx2"/>
                              </a:solidFill>
                              <a:latin typeface="+mn-lt"/>
                              <a:ea typeface="+mn-ea"/>
                              <a:cs typeface="+mn-cs"/>
                            </a:rPr>
                            <a:t>ABC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DEF </a:t>
                          </a:r>
                          <a:r>
                            <a:rPr lang="en-IN" sz="2800" b="0" i="0" u="none" strike="noStrike" kern="1200" baseline="0" dirty="0">
                              <a:solidFill>
                                <a:schemeClr val="tx2"/>
                              </a:solidFill>
                              <a:latin typeface="+mn-lt"/>
                              <a:ea typeface="+mn-ea"/>
                              <a:cs typeface="+mn-cs"/>
                            </a:rPr>
                            <a:t>by 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208871"/>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057566790"/>
                  </p:ext>
                </p:extLst>
              </p:nvPr>
            </p:nvGraphicFramePr>
            <p:xfrm>
              <a:off x="609600" y="2315689"/>
              <a:ext cx="10972800" cy="4049485"/>
            </p:xfrm>
            <a:graphic>
              <a:graphicData uri="http://schemas.openxmlformats.org/drawingml/2006/table">
                <a:tbl>
                  <a:tblPr firstRow="1" bandRow="1">
                    <a:tableStyleId>{2D5ABB26-0587-4C30-8999-92F81FD0307C}</a:tableStyleId>
                  </a:tblPr>
                  <a:tblGrid>
                    <a:gridCol w="1729839">
                      <a:extLst>
                        <a:ext uri="{9D8B030D-6E8A-4147-A177-3AD203B41FA5}">
                          <a16:colId xmlns:a16="http://schemas.microsoft.com/office/drawing/2014/main" val="782219362"/>
                        </a:ext>
                      </a:extLst>
                    </a:gridCol>
                    <a:gridCol w="9242961">
                      <a:extLst>
                        <a:ext uri="{9D8B030D-6E8A-4147-A177-3AD203B41FA5}">
                          <a16:colId xmlns:a16="http://schemas.microsoft.com/office/drawing/2014/main" val="791734090"/>
                        </a:ext>
                      </a:extLst>
                    </a:gridCol>
                  </a:tblGrid>
                  <a:tr h="1413163">
                    <a:tc>
                      <a:txBody>
                        <a:bodyPr/>
                        <a:lstStyle/>
                        <a:p>
                          <a:r>
                            <a:rPr lang="en-IN" sz="2800" b="1" i="0" u="none" strike="noStrike" kern="1200" baseline="0" dirty="0">
                              <a:solidFill>
                                <a:schemeClr val="tx1"/>
                              </a:solidFill>
                              <a:latin typeface="+mn-lt"/>
                              <a:ea typeface="+mn-ea"/>
                              <a:cs typeface="+mn-cs"/>
                            </a:rPr>
                            <a:t>Words</a:t>
                          </a:r>
                          <a:endParaRPr lang="en-IN" sz="28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If the legs of one right triangle are congruent to the corresponding legs of another right triangle, then the triangles are congruent.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179437"/>
                      </a:ext>
                    </a:extLst>
                  </a:tr>
                  <a:tr h="2636322">
                    <a:tc>
                      <a:txBody>
                        <a:bodyPr/>
                        <a:lstStyle/>
                        <a:p>
                          <a:r>
                            <a:rPr lang="en-IN" sz="2800" b="1" i="0" u="none" strike="noStrike" kern="1200" baseline="0" dirty="0">
                              <a:solidFill>
                                <a:schemeClr val="tx1"/>
                              </a:solidFill>
                              <a:latin typeface="+mn-lt"/>
                              <a:ea typeface="+mn-ea"/>
                              <a:cs typeface="+mn-cs"/>
                            </a:rPr>
                            <a:t>Example</a:t>
                          </a:r>
                          <a:endParaRPr lang="en-IN" sz="28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8865" t="-55760" r="-198" b="-461"/>
                          </a:stretch>
                        </a:blipFill>
                      </a:tcPr>
                    </a:tc>
                    <a:extLst>
                      <a:ext uri="{0D108BD9-81ED-4DB2-BD59-A6C34878D82A}">
                        <a16:rowId xmlns:a16="http://schemas.microsoft.com/office/drawing/2014/main" val="1129208871"/>
                      </a:ext>
                    </a:extLst>
                  </a:tr>
                </a:tbl>
              </a:graphicData>
            </a:graphic>
          </p:graphicFrame>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831" y="4853547"/>
            <a:ext cx="5394759" cy="1492889"/>
          </a:xfrm>
          <a:prstGeom prst="rect">
            <a:avLst/>
          </a:prstGeom>
        </p:spPr>
      </p:pic>
    </p:spTree>
    <p:extLst>
      <p:ext uri="{BB962C8B-B14F-4D97-AF65-F5344CB8AC3E}">
        <p14:creationId xmlns:p14="http://schemas.microsoft.com/office/powerpoint/2010/main" val="3782146263"/>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0EC8B5-3819-4979-9120-C477F29E8895}">
  <ds:schemaRefs>
    <ds:schemaRef ds:uri="http://schemas.microsoft.com/office/2006/metadata/properties"/>
    <ds:schemaRef ds:uri="http://schemas.microsoft.com/office/infopath/2007/PartnerControls"/>
    <ds:schemaRef ds:uri="eebb11a2-b469-44b8-8bf8-081d58bb6473"/>
    <ds:schemaRef ds:uri="9450ef5d-1a70-432a-a187-b784c13ee2c7"/>
  </ds:schemaRefs>
</ds:datastoreItem>
</file>

<file path=customXml/itemProps2.xml><?xml version="1.0" encoding="utf-8"?>
<ds:datastoreItem xmlns:ds="http://schemas.openxmlformats.org/officeDocument/2006/customXml" ds:itemID="{B119C789-FB69-4E0D-A988-4AA59B0377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2E7C71-38C8-4AE5-BA32-A0BF338EEF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7363</TotalTime>
  <Words>1226</Words>
  <Application>Microsoft Office PowerPoint</Application>
  <PresentationFormat>Widescreen</PresentationFormat>
  <Paragraphs>141</Paragraphs>
  <Slides>20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246</cp:revision>
  <cp:lastPrinted>2018-08-01T21:17:27Z</cp:lastPrinted>
  <dcterms:created xsi:type="dcterms:W3CDTF">2020-09-17T18:06:02Z</dcterms:created>
  <dcterms:modified xsi:type="dcterms:W3CDTF">2022-11-15T01:51:57Z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