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4"/>
    <p:sldMasterId id="2147483660" r:id="rId5"/>
  </p:sldMasterIdLst>
  <p:notesMasterIdLst>
    <p:notesMasterId r:id="rId62"/>
  </p:notesMasterIdLst>
  <p:handoutMasterIdLst>
    <p:handoutMasterId r:id="rId63"/>
  </p:handoutMasterIdLst>
  <p:sldIdLst>
    <p:sldId id="362" r:id="rId6"/>
    <p:sldId id="303" r:id="rId7"/>
    <p:sldId id="369" r:id="rId8"/>
    <p:sldId id="368" r:id="rId9"/>
    <p:sldId id="378" r:id="rId10"/>
    <p:sldId id="304" r:id="rId11"/>
    <p:sldId id="305" r:id="rId12"/>
    <p:sldId id="328" r:id="rId13"/>
    <p:sldId id="306" r:id="rId14"/>
    <p:sldId id="316" r:id="rId15"/>
    <p:sldId id="307" r:id="rId16"/>
    <p:sldId id="363" r:id="rId17"/>
    <p:sldId id="329" r:id="rId18"/>
    <p:sldId id="331" r:id="rId19"/>
    <p:sldId id="308" r:id="rId20"/>
    <p:sldId id="364" r:id="rId21"/>
    <p:sldId id="332" r:id="rId22"/>
    <p:sldId id="333" r:id="rId23"/>
    <p:sldId id="334" r:id="rId24"/>
    <p:sldId id="320" r:id="rId25"/>
    <p:sldId id="343" r:id="rId26"/>
    <p:sldId id="336" r:id="rId27"/>
    <p:sldId id="318" r:id="rId28"/>
    <p:sldId id="335" r:id="rId29"/>
    <p:sldId id="337" r:id="rId30"/>
    <p:sldId id="338" r:id="rId31"/>
    <p:sldId id="325" r:id="rId32"/>
    <p:sldId id="339" r:id="rId33"/>
    <p:sldId id="340" r:id="rId34"/>
    <p:sldId id="365" r:id="rId35"/>
    <p:sldId id="341" r:id="rId36"/>
    <p:sldId id="342" r:id="rId37"/>
    <p:sldId id="344" r:id="rId38"/>
    <p:sldId id="345" r:id="rId39"/>
    <p:sldId id="346" r:id="rId40"/>
    <p:sldId id="347" r:id="rId41"/>
    <p:sldId id="348" r:id="rId42"/>
    <p:sldId id="349" r:id="rId43"/>
    <p:sldId id="366" r:id="rId44"/>
    <p:sldId id="350" r:id="rId45"/>
    <p:sldId id="351" r:id="rId46"/>
    <p:sldId id="352" r:id="rId47"/>
    <p:sldId id="353" r:id="rId48"/>
    <p:sldId id="367" r:id="rId49"/>
    <p:sldId id="354" r:id="rId50"/>
    <p:sldId id="355" r:id="rId51"/>
    <p:sldId id="356" r:id="rId52"/>
    <p:sldId id="357" r:id="rId53"/>
    <p:sldId id="358" r:id="rId54"/>
    <p:sldId id="360" r:id="rId55"/>
    <p:sldId id="359" r:id="rId56"/>
    <p:sldId id="313" r:id="rId57"/>
    <p:sldId id="370" r:id="rId58"/>
    <p:sldId id="371" r:id="rId59"/>
    <p:sldId id="372" r:id="rId60"/>
    <p:sldId id="373" r:id="rId61"/>
  </p:sldIdLst>
  <p:sldSz cx="12192000" cy="6858000"/>
  <p:notesSz cx="7010400" cy="9236075"/>
  <p:custDataLst>
    <p:tags r:id="rId6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1527" userDrawn="1">
          <p15:clr>
            <a:srgbClr val="A4A3A4"/>
          </p15:clr>
        </p15:guide>
        <p15:guide id="2" orient="horz" pos="2999" userDrawn="1">
          <p15:clr>
            <a:srgbClr val="A4A3A4"/>
          </p15:clr>
        </p15:guide>
        <p15:guide id="3" orient="horz" pos="384" userDrawn="1">
          <p15:clr>
            <a:srgbClr val="A4A3A4"/>
          </p15:clr>
        </p15:guide>
        <p15:guide id="4" orient="horz" pos="2520" userDrawn="1">
          <p15:clr>
            <a:srgbClr val="A4A3A4"/>
          </p15:clr>
        </p15:guide>
        <p15:guide id="5" orient="horz" pos="1080" userDrawn="1">
          <p15:clr>
            <a:srgbClr val="A4A3A4"/>
          </p15:clr>
        </p15:guide>
        <p15:guide id="6" orient="horz" pos="1680" userDrawn="1">
          <p15:clr>
            <a:srgbClr val="A4A3A4"/>
          </p15:clr>
        </p15:guide>
        <p15:guide id="7" orient="horz" pos="3430" userDrawn="1">
          <p15:clr>
            <a:srgbClr val="A4A3A4"/>
          </p15:clr>
        </p15:guide>
        <p15:guide id="8" orient="horz" pos="3120" userDrawn="1">
          <p15:clr>
            <a:srgbClr val="A4A3A4"/>
          </p15:clr>
        </p15:guide>
        <p15:guide id="9" pos="48" userDrawn="1">
          <p15:clr>
            <a:srgbClr val="A4A3A4"/>
          </p15:clr>
        </p15:guide>
        <p15:guide id="10" pos="710" userDrawn="1">
          <p15:clr>
            <a:srgbClr val="A4A3A4"/>
          </p15:clr>
        </p15:guide>
        <p15:guide id="11" pos="6480" userDrawn="1">
          <p15:clr>
            <a:srgbClr val="A4A3A4"/>
          </p15:clr>
        </p15:guide>
        <p15:guide id="12" pos="2597" userDrawn="1">
          <p15:clr>
            <a:srgbClr val="A4A3A4"/>
          </p15:clr>
        </p15:guide>
        <p15:guide id="13" pos="288" userDrawn="1">
          <p15:clr>
            <a:srgbClr val="A4A3A4"/>
          </p15:clr>
        </p15:guide>
        <p15:guide id="14" orient="horz" pos="2160" userDrawn="1">
          <p15:clr>
            <a:srgbClr val="A4A3A4"/>
          </p15:clr>
        </p15:guide>
        <p15:guide id="15" orient="horz" pos="216" userDrawn="1">
          <p15:clr>
            <a:srgbClr val="A4A3A4"/>
          </p15:clr>
        </p15:guide>
        <p15:guide id="16" orient="horz" pos="936" userDrawn="1">
          <p15:clr>
            <a:srgbClr val="A4A3A4"/>
          </p15:clr>
        </p15:guide>
        <p15:guide id="17" pos="4368" userDrawn="1">
          <p15:clr>
            <a:srgbClr val="A4A3A4"/>
          </p15:clr>
        </p15:guide>
        <p15:guide id="18" pos="7296" userDrawn="1">
          <p15:clr>
            <a:srgbClr val="A4A3A4"/>
          </p15:clr>
        </p15:guide>
        <p15:guide id="19" pos="3288" userDrawn="1">
          <p15:clr>
            <a:srgbClr val="A4A3A4"/>
          </p15:clr>
        </p15:guide>
        <p15:guide id="20" pos="5904" userDrawn="1">
          <p15:clr>
            <a:srgbClr val="A4A3A4"/>
          </p15:clr>
        </p15:guide>
        <p15:guide id="21" pos="556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quel User" initials="SU" lastIdx="0" clrIdx="0">
    <p:extLst>
      <p:ext uri="{19B8F6BF-5375-455C-9EA6-DF929625EA0E}">
        <p15:presenceInfo xmlns:p15="http://schemas.microsoft.com/office/powerpoint/2012/main" userId="958da6fd0e6693af" providerId="Windows Live"/>
      </p:ext>
    </p:extLst>
  </p:cmAuthor>
  <p:cmAuthor id="2" name="Oxley, Angela" initials="OA" lastIdx="106" clrIdx="1">
    <p:extLst>
      <p:ext uri="{19B8F6BF-5375-455C-9EA6-DF929625EA0E}">
        <p15:presenceInfo xmlns:p15="http://schemas.microsoft.com/office/powerpoint/2012/main" userId="S::angela.oxley@mheducation.com::2701a8e4-ff8b-43b5-b1ab-b049b2cef046" providerId="AD"/>
      </p:ext>
    </p:extLst>
  </p:cmAuthor>
  <p:cmAuthor id="3" name="Crowl, Jennifer" initials="CJ" lastIdx="1" clrIdx="2">
    <p:extLst>
      <p:ext uri="{19B8F6BF-5375-455C-9EA6-DF929625EA0E}">
        <p15:presenceInfo xmlns:p15="http://schemas.microsoft.com/office/powerpoint/2012/main" userId="S::jennifer.crowl@mheducation.com::77259450-2fd8-46bb-9e27-f3a51ab93a25" providerId="AD"/>
      </p:ext>
    </p:extLst>
  </p:cmAuthor>
  <p:cmAuthor id="4" name="R2, Ranjithkumar" initials="RR" lastIdx="7" clrIdx="3">
    <p:extLst>
      <p:ext uri="{19B8F6BF-5375-455C-9EA6-DF929625EA0E}">
        <p15:presenceInfo xmlns:p15="http://schemas.microsoft.com/office/powerpoint/2012/main" userId="R2, Ranjithkumar" providerId="None"/>
      </p:ext>
    </p:extLst>
  </p:cmAuthor>
  <p:cmAuthor id="5" name="T, Karthika" initials="TK" lastIdx="14" clrIdx="4">
    <p:extLst>
      <p:ext uri="{19B8F6BF-5375-455C-9EA6-DF929625EA0E}">
        <p15:presenceInfo xmlns:p15="http://schemas.microsoft.com/office/powerpoint/2012/main" userId="T, Karthika" providerId="None"/>
      </p:ext>
    </p:extLst>
  </p:cmAuthor>
  <p:cmAuthor id="6" name="Nithiyanadhan Rajagopal" initials="NR" lastIdx="10" clrIdx="5">
    <p:extLst>
      <p:ext uri="{19B8F6BF-5375-455C-9EA6-DF929625EA0E}">
        <p15:presenceInfo xmlns:p15="http://schemas.microsoft.com/office/powerpoint/2012/main" userId="S::Nithiyanandhan.R@spi-global.com::7ab3c0d7-e1d9-4568-9b85-35969e8fd21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6B9"/>
    <a:srgbClr val="33F0E1"/>
    <a:srgbClr val="FF0000"/>
    <a:srgbClr val="33175A"/>
    <a:srgbClr val="00C7C3"/>
    <a:srgbClr val="02F0DE"/>
    <a:srgbClr val="FFB600"/>
    <a:srgbClr val="01708C"/>
    <a:srgbClr val="692146"/>
    <a:srgbClr val="720F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82182F-6166-43F7-BB50-3426CDA32244}" v="8" dt="2021-10-27T11:27:53.80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609" autoAdjust="0"/>
  </p:normalViewPr>
  <p:slideViewPr>
    <p:cSldViewPr snapToGrid="0">
      <p:cViewPr varScale="1">
        <p:scale>
          <a:sx n="49" d="100"/>
          <a:sy n="49" d="100"/>
        </p:scale>
        <p:origin x="1312" y="40"/>
      </p:cViewPr>
      <p:guideLst>
        <p:guide pos="1527"/>
        <p:guide orient="horz" pos="2999"/>
        <p:guide orient="horz" pos="384"/>
        <p:guide orient="horz" pos="2520"/>
        <p:guide orient="horz" pos="1080"/>
        <p:guide orient="horz" pos="1680"/>
        <p:guide orient="horz" pos="3430"/>
        <p:guide orient="horz" pos="3120"/>
        <p:guide pos="48"/>
        <p:guide pos="710"/>
        <p:guide pos="6480"/>
        <p:guide pos="2597"/>
        <p:guide pos="288"/>
        <p:guide orient="horz" pos="2160"/>
        <p:guide orient="horz" pos="216"/>
        <p:guide orient="horz" pos="936"/>
        <p:guide pos="4368"/>
        <p:guide pos="7296"/>
        <p:guide pos="3288"/>
        <p:guide pos="5904"/>
        <p:guide pos="55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handoutMaster" Target="handoutMasters/handoutMaster1.xml"/><Relationship Id="rId68"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tags" Target="tags/tag1.xml"/><Relationship Id="rId69"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notesMaster" Target="notesMasters/notesMaster1.xml"/><Relationship Id="rId70"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145" cy="462721"/>
          </a:xfrm>
          <a:prstGeom prst="rect">
            <a:avLst/>
          </a:prstGeom>
        </p:spPr>
        <p:txBody>
          <a:bodyPr vert="horz" lIns="87304" tIns="43652" rIns="87304" bIns="43652" rtlCol="0"/>
          <a:lstStyle>
            <a:lvl1pPr algn="l">
              <a:defRPr sz="1100"/>
            </a:lvl1pPr>
          </a:lstStyle>
          <a:p>
            <a:endParaRPr lang="en-US"/>
          </a:p>
        </p:txBody>
      </p:sp>
      <p:sp>
        <p:nvSpPr>
          <p:cNvPr id="3" name="Date Placeholder 2"/>
          <p:cNvSpPr>
            <a:spLocks noGrp="1"/>
          </p:cNvSpPr>
          <p:nvPr>
            <p:ph type="dt" sz="quarter" idx="1"/>
          </p:nvPr>
        </p:nvSpPr>
        <p:spPr>
          <a:xfrm>
            <a:off x="3970734" y="0"/>
            <a:ext cx="3038145" cy="462721"/>
          </a:xfrm>
          <a:prstGeom prst="rect">
            <a:avLst/>
          </a:prstGeom>
        </p:spPr>
        <p:txBody>
          <a:bodyPr vert="horz" lIns="87304" tIns="43652" rIns="87304" bIns="43652" rtlCol="0"/>
          <a:lstStyle>
            <a:lvl1pPr algn="r">
              <a:defRPr sz="1100"/>
            </a:lvl1pPr>
          </a:lstStyle>
          <a:p>
            <a:fld id="{7CF79C4C-9A95-4F23-B503-12D2C6F00E19}" type="datetimeFigureOut">
              <a:rPr lang="en-US" smtClean="0"/>
              <a:t>3/30/2023</a:t>
            </a:fld>
            <a:endParaRPr lang="en-US"/>
          </a:p>
        </p:txBody>
      </p:sp>
      <p:sp>
        <p:nvSpPr>
          <p:cNvPr id="4" name="Footer Placeholder 3"/>
          <p:cNvSpPr>
            <a:spLocks noGrp="1"/>
          </p:cNvSpPr>
          <p:nvPr>
            <p:ph type="ftr" sz="quarter" idx="2"/>
          </p:nvPr>
        </p:nvSpPr>
        <p:spPr>
          <a:xfrm>
            <a:off x="1" y="8773355"/>
            <a:ext cx="3038145" cy="462720"/>
          </a:xfrm>
          <a:prstGeom prst="rect">
            <a:avLst/>
          </a:prstGeom>
        </p:spPr>
        <p:txBody>
          <a:bodyPr vert="horz" lIns="87304" tIns="43652" rIns="87304" bIns="43652" rtlCol="0" anchor="b"/>
          <a:lstStyle>
            <a:lvl1pPr algn="l">
              <a:defRPr sz="1100"/>
            </a:lvl1pPr>
          </a:lstStyle>
          <a:p>
            <a:endParaRPr lang="en-US"/>
          </a:p>
        </p:txBody>
      </p:sp>
      <p:sp>
        <p:nvSpPr>
          <p:cNvPr id="5" name="Slide Number Placeholder 4"/>
          <p:cNvSpPr>
            <a:spLocks noGrp="1"/>
          </p:cNvSpPr>
          <p:nvPr>
            <p:ph type="sldNum" sz="quarter" idx="3"/>
          </p:nvPr>
        </p:nvSpPr>
        <p:spPr>
          <a:xfrm>
            <a:off x="3970734" y="8773355"/>
            <a:ext cx="3038145" cy="462720"/>
          </a:xfrm>
          <a:prstGeom prst="rect">
            <a:avLst/>
          </a:prstGeom>
        </p:spPr>
        <p:txBody>
          <a:bodyPr vert="horz" lIns="87304" tIns="43652" rIns="87304" bIns="43652" rtlCol="0" anchor="b"/>
          <a:lstStyle>
            <a:lvl1pPr algn="r">
              <a:defRPr sz="1100"/>
            </a:lvl1pPr>
          </a:lstStyle>
          <a:p>
            <a:fld id="{9BEDD28F-82A9-4FAE-8C69-E41F27D67B02}" type="slidenum">
              <a:rPr lang="en-US" smtClean="0"/>
              <a:t>‹#›</a:t>
            </a:fld>
            <a:endParaRPr lang="en-US"/>
          </a:p>
        </p:txBody>
      </p:sp>
    </p:spTree>
    <p:extLst>
      <p:ext uri="{BB962C8B-B14F-4D97-AF65-F5344CB8AC3E}">
        <p14:creationId xmlns:p14="http://schemas.microsoft.com/office/powerpoint/2010/main" val="27668477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3407"/>
          </a:xfrm>
          <a:prstGeom prst="rect">
            <a:avLst/>
          </a:prstGeom>
        </p:spPr>
        <p:txBody>
          <a:bodyPr vert="horz" lIns="92290" tIns="46144" rIns="92290" bIns="46144" rtlCol="0"/>
          <a:lstStyle>
            <a:lvl1pPr algn="l">
              <a:defRPr sz="1200"/>
            </a:lvl1pPr>
          </a:lstStyle>
          <a:p>
            <a:endParaRPr lang="en-US"/>
          </a:p>
        </p:txBody>
      </p:sp>
      <p:sp>
        <p:nvSpPr>
          <p:cNvPr id="3" name="Date Placeholder 2"/>
          <p:cNvSpPr>
            <a:spLocks noGrp="1"/>
          </p:cNvSpPr>
          <p:nvPr>
            <p:ph type="dt" idx="1"/>
          </p:nvPr>
        </p:nvSpPr>
        <p:spPr>
          <a:xfrm>
            <a:off x="3970938" y="2"/>
            <a:ext cx="3037840" cy="463407"/>
          </a:xfrm>
          <a:prstGeom prst="rect">
            <a:avLst/>
          </a:prstGeom>
        </p:spPr>
        <p:txBody>
          <a:bodyPr vert="horz" lIns="92290" tIns="46144" rIns="92290" bIns="46144" rtlCol="0"/>
          <a:lstStyle>
            <a:lvl1pPr algn="r">
              <a:defRPr sz="1200"/>
            </a:lvl1pPr>
          </a:lstStyle>
          <a:p>
            <a:fld id="{2BE65169-DB50-4446-8324-0D580DBE95C4}" type="datetimeFigureOut">
              <a:rPr lang="en-US" smtClean="0"/>
              <a:t>3/29/2023</a:t>
            </a:fld>
            <a:endParaRPr lang="en-US"/>
          </a:p>
        </p:txBody>
      </p:sp>
      <p:sp>
        <p:nvSpPr>
          <p:cNvPr id="4" name="Slide Image Placeholder 3"/>
          <p:cNvSpPr>
            <a:spLocks noGrp="1" noRot="1" noChangeAspect="1"/>
          </p:cNvSpPr>
          <p:nvPr>
            <p:ph type="sldImg" idx="2"/>
          </p:nvPr>
        </p:nvSpPr>
        <p:spPr>
          <a:xfrm>
            <a:off x="736600" y="1154113"/>
            <a:ext cx="5537200" cy="3116262"/>
          </a:xfrm>
          <a:prstGeom prst="rect">
            <a:avLst/>
          </a:prstGeom>
          <a:noFill/>
          <a:ln w="12700">
            <a:solidFill>
              <a:prstClr val="black"/>
            </a:solidFill>
          </a:ln>
        </p:spPr>
        <p:txBody>
          <a:bodyPr vert="horz" lIns="92290" tIns="46144" rIns="92290" bIns="46144" rtlCol="0" anchor="ctr"/>
          <a:lstStyle/>
          <a:p>
            <a:endParaRPr lang="en-US"/>
          </a:p>
        </p:txBody>
      </p:sp>
      <p:sp>
        <p:nvSpPr>
          <p:cNvPr id="5" name="Notes Placeholder 4"/>
          <p:cNvSpPr>
            <a:spLocks noGrp="1"/>
          </p:cNvSpPr>
          <p:nvPr>
            <p:ph type="body" sz="quarter" idx="3"/>
          </p:nvPr>
        </p:nvSpPr>
        <p:spPr>
          <a:xfrm>
            <a:off x="701040" y="4444862"/>
            <a:ext cx="5608320" cy="3636705"/>
          </a:xfrm>
          <a:prstGeom prst="rect">
            <a:avLst/>
          </a:prstGeom>
        </p:spPr>
        <p:txBody>
          <a:bodyPr vert="horz" lIns="92290" tIns="46144" rIns="92290" bIns="4614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37840" cy="463406"/>
          </a:xfrm>
          <a:prstGeom prst="rect">
            <a:avLst/>
          </a:prstGeom>
        </p:spPr>
        <p:txBody>
          <a:bodyPr vert="horz" lIns="92290" tIns="46144" rIns="92290" bIns="46144"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69"/>
            <a:ext cx="3037840" cy="463406"/>
          </a:xfrm>
          <a:prstGeom prst="rect">
            <a:avLst/>
          </a:prstGeom>
        </p:spPr>
        <p:txBody>
          <a:bodyPr vert="horz" lIns="92290" tIns="46144" rIns="92290" bIns="46144" rtlCol="0" anchor="b"/>
          <a:lstStyle>
            <a:lvl1pPr algn="r">
              <a:defRPr sz="1200"/>
            </a:lvl1pPr>
          </a:lstStyle>
          <a:p>
            <a:fld id="{30DC0D4C-FD52-4CA4-A998-31C73A5A5BDE}" type="slidenum">
              <a:rPr lang="en-US" smtClean="0"/>
              <a:t>‹#›</a:t>
            </a:fld>
            <a:endParaRPr lang="en-US"/>
          </a:p>
        </p:txBody>
      </p:sp>
    </p:spTree>
    <p:extLst>
      <p:ext uri="{BB962C8B-B14F-4D97-AF65-F5344CB8AC3E}">
        <p14:creationId xmlns:p14="http://schemas.microsoft.com/office/powerpoint/2010/main" val="951821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0DC0D4C-FD52-4CA4-A998-31C73A5A5BDE}" type="slidenum">
              <a:rPr lang="en-US" smtClean="0"/>
              <a:t>1</a:t>
            </a:fld>
            <a:endParaRPr lang="en-US"/>
          </a:p>
        </p:txBody>
      </p:sp>
    </p:spTree>
    <p:extLst>
      <p:ext uri="{BB962C8B-B14F-4D97-AF65-F5344CB8AC3E}">
        <p14:creationId xmlns:p14="http://schemas.microsoft.com/office/powerpoint/2010/main" val="5706182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A</a:t>
            </a:r>
            <a:r>
              <a:rPr lang="en-US" i="0" dirty="0"/>
              <a:t> = 178.5 m²</a:t>
            </a:r>
            <a:endParaRPr lang="en-IN" i="0" dirty="0"/>
          </a:p>
        </p:txBody>
      </p:sp>
      <p:sp>
        <p:nvSpPr>
          <p:cNvPr id="4" name="Slide Number Placeholder 3"/>
          <p:cNvSpPr>
            <a:spLocks noGrp="1"/>
          </p:cNvSpPr>
          <p:nvPr>
            <p:ph type="sldNum" sz="quarter" idx="5"/>
          </p:nvPr>
        </p:nvSpPr>
        <p:spPr/>
        <p:txBody>
          <a:bodyPr/>
          <a:lstStyle/>
          <a:p>
            <a:fld id="{30DC0D4C-FD52-4CA4-A998-31C73A5A5BDE}" type="slidenum">
              <a:rPr lang="en-US" smtClean="0"/>
              <a:t>46</a:t>
            </a:fld>
            <a:endParaRPr lang="en-US"/>
          </a:p>
        </p:txBody>
      </p:sp>
    </p:spTree>
    <p:extLst>
      <p:ext uri="{BB962C8B-B14F-4D97-AF65-F5344CB8AC3E}">
        <p14:creationId xmlns:p14="http://schemas.microsoft.com/office/powerpoint/2010/main" val="2094378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x ≈</a:t>
            </a:r>
            <a:r>
              <a:rPr lang="en-US" i="0" dirty="0"/>
              <a:t> </a:t>
            </a:r>
            <a:r>
              <a:rPr lang="en-US" dirty="0"/>
              <a:t>6.6 in.</a:t>
            </a:r>
          </a:p>
          <a:p>
            <a:r>
              <a:rPr lang="en-US" i="1" dirty="0"/>
              <a:t>AC </a:t>
            </a:r>
            <a:r>
              <a:rPr lang="en-US" i="0" dirty="0"/>
              <a:t>= </a:t>
            </a:r>
            <a:r>
              <a:rPr lang="en-US" dirty="0"/>
              <a:t>14.6 in.</a:t>
            </a:r>
          </a:p>
          <a:p>
            <a:r>
              <a:rPr lang="en-US" i="1" dirty="0"/>
              <a:t>BD ≈</a:t>
            </a:r>
            <a:r>
              <a:rPr lang="en-US" i="0" dirty="0"/>
              <a:t> </a:t>
            </a:r>
            <a:r>
              <a:rPr lang="en-US" dirty="0"/>
              <a:t>13.2 in.</a:t>
            </a:r>
            <a:endParaRPr lang="en-IN" dirty="0"/>
          </a:p>
        </p:txBody>
      </p:sp>
      <p:sp>
        <p:nvSpPr>
          <p:cNvPr id="4" name="Slide Number Placeholder 3"/>
          <p:cNvSpPr>
            <a:spLocks noGrp="1"/>
          </p:cNvSpPr>
          <p:nvPr>
            <p:ph type="sldNum" sz="quarter" idx="5"/>
          </p:nvPr>
        </p:nvSpPr>
        <p:spPr/>
        <p:txBody>
          <a:bodyPr/>
          <a:lstStyle/>
          <a:p>
            <a:fld id="{30DC0D4C-FD52-4CA4-A998-31C73A5A5BDE}" type="slidenum">
              <a:rPr lang="en-US" smtClean="0"/>
              <a:t>51</a:t>
            </a:fld>
            <a:endParaRPr lang="en-US"/>
          </a:p>
        </p:txBody>
      </p:sp>
    </p:spTree>
    <p:extLst>
      <p:ext uri="{BB962C8B-B14F-4D97-AF65-F5344CB8AC3E}">
        <p14:creationId xmlns:p14="http://schemas.microsoft.com/office/powerpoint/2010/main" val="18264466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0DC0D4C-FD52-4CA4-A998-31C73A5A5BDE}" type="slidenum">
              <a:rPr lang="en-US" smtClean="0"/>
              <a:t>52</a:t>
            </a:fld>
            <a:endParaRPr lang="en-US"/>
          </a:p>
        </p:txBody>
      </p:sp>
    </p:spTree>
    <p:extLst>
      <p:ext uri="{BB962C8B-B14F-4D97-AF65-F5344CB8AC3E}">
        <p14:creationId xmlns:p14="http://schemas.microsoft.com/office/powerpoint/2010/main" val="1593975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0DC0D4C-FD52-4CA4-A998-31C73A5A5BDE}" type="slidenum">
              <a:rPr lang="en-US" smtClean="0"/>
              <a:t>53</a:t>
            </a:fld>
            <a:endParaRPr lang="en-US"/>
          </a:p>
        </p:txBody>
      </p:sp>
    </p:spTree>
    <p:extLst>
      <p:ext uri="{BB962C8B-B14F-4D97-AF65-F5344CB8AC3E}">
        <p14:creationId xmlns:p14="http://schemas.microsoft.com/office/powerpoint/2010/main" val="24811938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0DC0D4C-FD52-4CA4-A998-31C73A5A5BDE}" type="slidenum">
              <a:rPr lang="en-US" smtClean="0"/>
              <a:t>54</a:t>
            </a:fld>
            <a:endParaRPr lang="en-US"/>
          </a:p>
        </p:txBody>
      </p:sp>
    </p:spTree>
    <p:extLst>
      <p:ext uri="{BB962C8B-B14F-4D97-AF65-F5344CB8AC3E}">
        <p14:creationId xmlns:p14="http://schemas.microsoft.com/office/powerpoint/2010/main" val="27376909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a:t>
            </a:r>
          </a:p>
        </p:txBody>
      </p:sp>
      <p:sp>
        <p:nvSpPr>
          <p:cNvPr id="4" name="Slide Number Placeholder 3"/>
          <p:cNvSpPr>
            <a:spLocks noGrp="1"/>
          </p:cNvSpPr>
          <p:nvPr>
            <p:ph type="sldNum" sz="quarter" idx="5"/>
          </p:nvPr>
        </p:nvSpPr>
        <p:spPr/>
        <p:txBody>
          <a:bodyPr/>
          <a:lstStyle/>
          <a:p>
            <a:fld id="{30DC0D4C-FD52-4CA4-A998-31C73A5A5BDE}" type="slidenum">
              <a:rPr lang="en-US" smtClean="0"/>
              <a:t>55</a:t>
            </a:fld>
            <a:endParaRPr lang="en-US"/>
          </a:p>
        </p:txBody>
      </p:sp>
    </p:spTree>
    <p:extLst>
      <p:ext uri="{BB962C8B-B14F-4D97-AF65-F5344CB8AC3E}">
        <p14:creationId xmlns:p14="http://schemas.microsoft.com/office/powerpoint/2010/main" val="38530399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189 square feet</a:t>
            </a:r>
          </a:p>
        </p:txBody>
      </p:sp>
      <p:sp>
        <p:nvSpPr>
          <p:cNvPr id="4" name="Slide Number Placeholder 3"/>
          <p:cNvSpPr>
            <a:spLocks noGrp="1"/>
          </p:cNvSpPr>
          <p:nvPr>
            <p:ph type="sldNum" sz="quarter" idx="5"/>
          </p:nvPr>
        </p:nvSpPr>
        <p:spPr/>
        <p:txBody>
          <a:bodyPr/>
          <a:lstStyle/>
          <a:p>
            <a:fld id="{30DC0D4C-FD52-4CA4-A998-31C73A5A5BDE}" type="slidenum">
              <a:rPr lang="en-US" smtClean="0"/>
              <a:t>56</a:t>
            </a:fld>
            <a:endParaRPr lang="en-US"/>
          </a:p>
        </p:txBody>
      </p:sp>
    </p:spTree>
    <p:extLst>
      <p:ext uri="{BB962C8B-B14F-4D97-AF65-F5344CB8AC3E}">
        <p14:creationId xmlns:p14="http://schemas.microsoft.com/office/powerpoint/2010/main" val="21546876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30DC0D4C-FD52-4CA4-A998-31C73A5A5BDE}" type="slidenum">
              <a:rPr lang="en-US" smtClean="0"/>
              <a:t>2</a:t>
            </a:fld>
            <a:endParaRPr lang="en-US"/>
          </a:p>
        </p:txBody>
      </p:sp>
    </p:spTree>
    <p:extLst>
      <p:ext uri="{BB962C8B-B14F-4D97-AF65-F5344CB8AC3E}">
        <p14:creationId xmlns:p14="http://schemas.microsoft.com/office/powerpoint/2010/main" val="27662722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solidFill>
                  <a:srgbClr val="FF0000"/>
                </a:solidFill>
              </a:rPr>
              <a:t>true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solidFill>
                  <a:srgbClr val="FF0000"/>
                </a:solidFill>
              </a:rPr>
              <a:t>false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solidFill>
                  <a:srgbClr val="FF0000"/>
                </a:solidFill>
              </a:rPr>
              <a:t>true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solidFill>
                  <a:srgbClr val="FF0000"/>
                </a:solidFill>
              </a:rPr>
              <a:t>false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solidFill>
                  <a:srgbClr val="FF0000"/>
                </a:solidFill>
              </a:rPr>
              <a:t>false</a:t>
            </a:r>
          </a:p>
        </p:txBody>
      </p:sp>
      <p:sp>
        <p:nvSpPr>
          <p:cNvPr id="4" name="Slide Number Placeholder 3"/>
          <p:cNvSpPr>
            <a:spLocks noGrp="1"/>
          </p:cNvSpPr>
          <p:nvPr>
            <p:ph type="sldNum" sz="quarter" idx="5"/>
          </p:nvPr>
        </p:nvSpPr>
        <p:spPr/>
        <p:txBody>
          <a:bodyPr/>
          <a:lstStyle/>
          <a:p>
            <a:fld id="{30DC0D4C-FD52-4CA4-A998-31C73A5A5BDE}" type="slidenum">
              <a:rPr lang="en-US" smtClean="0"/>
              <a:t>3</a:t>
            </a:fld>
            <a:endParaRPr lang="en-US"/>
          </a:p>
        </p:txBody>
      </p:sp>
    </p:spTree>
    <p:extLst>
      <p:ext uri="{BB962C8B-B14F-4D97-AF65-F5344CB8AC3E}">
        <p14:creationId xmlns:p14="http://schemas.microsoft.com/office/powerpoint/2010/main" val="2364850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30DC0D4C-FD52-4CA4-A998-31C73A5A5BDE}" type="slidenum">
              <a:rPr lang="en-US" smtClean="0"/>
              <a:t>4</a:t>
            </a:fld>
            <a:endParaRPr lang="en-US"/>
          </a:p>
        </p:txBody>
      </p:sp>
    </p:spTree>
    <p:extLst>
      <p:ext uri="{BB962C8B-B14F-4D97-AF65-F5344CB8AC3E}">
        <p14:creationId xmlns:p14="http://schemas.microsoft.com/office/powerpoint/2010/main" val="2417235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rgbClr val="FF0000"/>
                </a:solidFill>
                <a:latin typeface="+mn-lt"/>
                <a:ea typeface="+mn-ea"/>
                <a:cs typeface="+mn-cs"/>
              </a:rPr>
              <a:t>A</a:t>
            </a:r>
          </a:p>
        </p:txBody>
      </p:sp>
      <p:sp>
        <p:nvSpPr>
          <p:cNvPr id="4" name="Slide Number Placeholder 3"/>
          <p:cNvSpPr>
            <a:spLocks noGrp="1"/>
          </p:cNvSpPr>
          <p:nvPr>
            <p:ph type="sldNum" sz="quarter" idx="5"/>
          </p:nvPr>
        </p:nvSpPr>
        <p:spPr/>
        <p:txBody>
          <a:bodyPr/>
          <a:lstStyle/>
          <a:p>
            <a:fld id="{30DC0D4C-FD52-4CA4-A998-31C73A5A5BDE}" type="slidenum">
              <a:rPr lang="en-US" smtClean="0"/>
              <a:t>14</a:t>
            </a:fld>
            <a:endParaRPr lang="en-US"/>
          </a:p>
        </p:txBody>
      </p:sp>
    </p:spTree>
    <p:extLst>
      <p:ext uri="{BB962C8B-B14F-4D97-AF65-F5344CB8AC3E}">
        <p14:creationId xmlns:p14="http://schemas.microsoft.com/office/powerpoint/2010/main" val="27295616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rgbClr val="FF0000"/>
                    </a:solidFill>
                    <a:latin typeface="+mn-lt"/>
                    <a:ea typeface="+mn-ea"/>
                    <a:cs typeface="+mn-cs"/>
                  </a:rPr>
                  <a:t>665.1 </a:t>
                </a:r>
                <a14:m>
                  <m:oMath xmlns:m="http://schemas.openxmlformats.org/officeDocument/2006/math">
                    <m:sSup>
                      <m:sSupPr>
                        <m:ctrlPr>
                          <a:rPr lang="en-US" sz="1200" i="1" smtClean="0">
                            <a:solidFill>
                              <a:srgbClr val="FF0000"/>
                            </a:solidFill>
                            <a:latin typeface="Cambria Math" panose="02040503050406030204" pitchFamily="18" charset="0"/>
                          </a:rPr>
                        </m:ctrlPr>
                      </m:sSupPr>
                      <m:e>
                        <m:r>
                          <m:rPr>
                            <m:sty m:val="p"/>
                          </m:rPr>
                          <a:rPr lang="en-US" sz="1200" b="0" i="0" smtClean="0">
                            <a:solidFill>
                              <a:srgbClr val="FF0000"/>
                            </a:solidFill>
                            <a:latin typeface="Cambria Math" panose="02040503050406030204" pitchFamily="18" charset="0"/>
                          </a:rPr>
                          <m:t>m</m:t>
                        </m:r>
                      </m:e>
                      <m:sup>
                        <m:r>
                          <a:rPr lang="en-US" sz="1200" b="0" i="1" smtClean="0">
                            <a:solidFill>
                              <a:srgbClr val="FF0000"/>
                            </a:solidFill>
                            <a:latin typeface="Cambria Math" panose="02040503050406030204" pitchFamily="18" charset="0"/>
                          </a:rPr>
                          <m:t>2</m:t>
                        </m:r>
                      </m:sup>
                    </m:sSup>
                  </m:oMath>
                </a14:m>
                <a:endParaRPr lang="en-US" sz="1200" kern="1200">
                  <a:solidFill>
                    <a:srgbClr val="FF0000"/>
                  </a:solidFill>
                  <a:latin typeface="+mn-lt"/>
                  <a:ea typeface="+mn-ea"/>
                  <a:cs typeface="+mn-cs"/>
                </a:endParaRP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rgbClr val="FF0000"/>
                    </a:solidFill>
                    <a:latin typeface="+mn-lt"/>
                    <a:ea typeface="+mn-ea"/>
                    <a:cs typeface="+mn-cs"/>
                  </a:rPr>
                  <a:t>665.1 </a:t>
                </a:r>
                <a:r>
                  <a:rPr lang="en-US" sz="1200" b="0" i="0">
                    <a:solidFill>
                      <a:srgbClr val="FF0000"/>
                    </a:solidFill>
                    <a:latin typeface="Cambria Math" panose="02040503050406030204" pitchFamily="18" charset="0"/>
                  </a:rPr>
                  <a:t>m^2</a:t>
                </a:r>
                <a:endParaRPr lang="en-US" sz="1200" kern="1200">
                  <a:solidFill>
                    <a:srgbClr val="FF0000"/>
                  </a:solidFill>
                  <a:latin typeface="+mn-lt"/>
                  <a:ea typeface="+mn-ea"/>
                  <a:cs typeface="+mn-cs"/>
                </a:endParaRPr>
              </a:p>
            </p:txBody>
          </p:sp>
        </mc:Fallback>
      </mc:AlternateContent>
      <p:sp>
        <p:nvSpPr>
          <p:cNvPr id="4" name="Slide Number Placeholder 3"/>
          <p:cNvSpPr>
            <a:spLocks noGrp="1"/>
          </p:cNvSpPr>
          <p:nvPr>
            <p:ph type="sldNum" sz="quarter" idx="5"/>
          </p:nvPr>
        </p:nvSpPr>
        <p:spPr/>
        <p:txBody>
          <a:bodyPr/>
          <a:lstStyle/>
          <a:p>
            <a:fld id="{30DC0D4C-FD52-4CA4-A998-31C73A5A5BDE}" type="slidenum">
              <a:rPr lang="en-US" smtClean="0"/>
              <a:t>19</a:t>
            </a:fld>
            <a:endParaRPr lang="en-US"/>
          </a:p>
        </p:txBody>
      </p:sp>
    </p:spTree>
    <p:extLst>
      <p:ext uri="{BB962C8B-B14F-4D97-AF65-F5344CB8AC3E}">
        <p14:creationId xmlns:p14="http://schemas.microsoft.com/office/powerpoint/2010/main" val="4080845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400"/>
            <a:r>
              <a:rPr lang="en-US" sz="1200" b="0" i="0" u="none" baseline="0" dirty="0">
                <a:solidFill>
                  <a:srgbClr val="FF0000"/>
                </a:solidFill>
              </a:rPr>
              <a:t>The top of the table has an area of 1.35 square meters. </a:t>
            </a:r>
          </a:p>
          <a:p>
            <a:pPr marR="400"/>
            <a:r>
              <a:rPr lang="en-US" sz="1200" b="0" i="0" u="none" baseline="0" dirty="0">
                <a:solidFill>
                  <a:srgbClr val="FF0000"/>
                </a:solidFill>
              </a:rPr>
              <a:t>Miguel will need </a:t>
            </a:r>
            <a:r>
              <a:rPr lang="en-US" sz="1200" b="0" i="0" u="none" strike="noStrike" baseline="0" dirty="0">
                <a:solidFill>
                  <a:srgbClr val="FF0000"/>
                </a:solidFill>
              </a:rPr>
              <a:t>2</a:t>
            </a:r>
            <a:r>
              <a:rPr lang="en-US" sz="1200" b="0" i="0" u="none" strike="noStrike" baseline="0" dirty="0"/>
              <a:t> </a:t>
            </a:r>
            <a:r>
              <a:rPr lang="en-US" sz="1200" b="0" i="0" u="none" strike="noStrike" baseline="0" dirty="0">
                <a:solidFill>
                  <a:srgbClr val="FF0000"/>
                </a:solidFill>
              </a:rPr>
              <a:t>sheets of butcher paper</a:t>
            </a:r>
            <a:endParaRPr lang="en-IN" dirty="0"/>
          </a:p>
        </p:txBody>
      </p:sp>
      <p:sp>
        <p:nvSpPr>
          <p:cNvPr id="4" name="Slide Number Placeholder 3"/>
          <p:cNvSpPr>
            <a:spLocks noGrp="1"/>
          </p:cNvSpPr>
          <p:nvPr>
            <p:ph type="sldNum" sz="quarter" idx="5"/>
          </p:nvPr>
        </p:nvSpPr>
        <p:spPr/>
        <p:txBody>
          <a:bodyPr/>
          <a:lstStyle/>
          <a:p>
            <a:fld id="{30DC0D4C-FD52-4CA4-A998-31C73A5A5BDE}" type="slidenum">
              <a:rPr lang="en-US" smtClean="0"/>
              <a:t>28</a:t>
            </a:fld>
            <a:endParaRPr lang="en-US"/>
          </a:p>
        </p:txBody>
      </p:sp>
    </p:spTree>
    <p:extLst>
      <p:ext uri="{BB962C8B-B14F-4D97-AF65-F5344CB8AC3E}">
        <p14:creationId xmlns:p14="http://schemas.microsoft.com/office/powerpoint/2010/main" val="11669107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FF0000"/>
                </a:solidFill>
              </a:rPr>
              <a:t>A</a:t>
            </a:r>
          </a:p>
        </p:txBody>
      </p:sp>
      <p:sp>
        <p:nvSpPr>
          <p:cNvPr id="4" name="Slide Number Placeholder 3"/>
          <p:cNvSpPr>
            <a:spLocks noGrp="1"/>
          </p:cNvSpPr>
          <p:nvPr>
            <p:ph type="sldNum" sz="quarter" idx="5"/>
          </p:nvPr>
        </p:nvSpPr>
        <p:spPr/>
        <p:txBody>
          <a:bodyPr/>
          <a:lstStyle/>
          <a:p>
            <a:fld id="{30DC0D4C-FD52-4CA4-A998-31C73A5A5BDE}" type="slidenum">
              <a:rPr lang="en-US" smtClean="0"/>
              <a:t>35</a:t>
            </a:fld>
            <a:endParaRPr lang="en-US"/>
          </a:p>
        </p:txBody>
      </p:sp>
    </p:spTree>
    <p:extLst>
      <p:ext uri="{BB962C8B-B14F-4D97-AF65-F5344CB8AC3E}">
        <p14:creationId xmlns:p14="http://schemas.microsoft.com/office/powerpoint/2010/main" val="2018105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rgbClr val="FF0000"/>
                </a:solidFill>
                <a:latin typeface="+mn-lt"/>
                <a:ea typeface="+mn-ea"/>
                <a:cs typeface="+mn-cs"/>
              </a:rPr>
              <a:t>B</a:t>
            </a:r>
          </a:p>
        </p:txBody>
      </p:sp>
      <p:sp>
        <p:nvSpPr>
          <p:cNvPr id="4" name="Slide Number Placeholder 3"/>
          <p:cNvSpPr>
            <a:spLocks noGrp="1"/>
          </p:cNvSpPr>
          <p:nvPr>
            <p:ph type="sldNum" sz="quarter" idx="5"/>
          </p:nvPr>
        </p:nvSpPr>
        <p:spPr/>
        <p:txBody>
          <a:bodyPr/>
          <a:lstStyle/>
          <a:p>
            <a:fld id="{30DC0D4C-FD52-4CA4-A998-31C73A5A5BDE}" type="slidenum">
              <a:rPr lang="en-US" smtClean="0"/>
              <a:t>42</a:t>
            </a:fld>
            <a:endParaRPr lang="en-US"/>
          </a:p>
        </p:txBody>
      </p:sp>
    </p:spTree>
    <p:extLst>
      <p:ext uri="{BB962C8B-B14F-4D97-AF65-F5344CB8AC3E}">
        <p14:creationId xmlns:p14="http://schemas.microsoft.com/office/powerpoint/2010/main" val="30721719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2DD3A1D-D0ED-E64E-9099-4FF590EB6605}"/>
              </a:ext>
            </a:extLst>
          </p:cNvPr>
          <p:cNvSpPr>
            <a:spLocks noGrp="1"/>
          </p:cNvSpPr>
          <p:nvPr>
            <p:ph type="dt" sz="half" idx="10"/>
          </p:nvPr>
        </p:nvSpPr>
        <p:spPr/>
        <p:txBody>
          <a:bodyPr/>
          <a:lstStyle/>
          <a:p>
            <a:fld id="{0C15664F-5CF3-934E-88C9-0AD27C45C74E}" type="datetimeFigureOut">
              <a:rPr lang="en-US" smtClean="0"/>
              <a:t>3/29/2023</a:t>
            </a:fld>
            <a:endParaRPr lang="en-US"/>
          </a:p>
        </p:txBody>
      </p:sp>
      <p:sp>
        <p:nvSpPr>
          <p:cNvPr id="5" name="Footer Placeholder 4">
            <a:extLst>
              <a:ext uri="{FF2B5EF4-FFF2-40B4-BE49-F238E27FC236}">
                <a16:creationId xmlns:a16="http://schemas.microsoft.com/office/drawing/2014/main" id="{1C64D543-EA8C-9842-9BFA-56F3E51248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FA8BEA-2F03-974A-8B26-430B26EC5FEE}"/>
              </a:ext>
            </a:extLst>
          </p:cNvPr>
          <p:cNvSpPr>
            <a:spLocks noGrp="1"/>
          </p:cNvSpPr>
          <p:nvPr>
            <p:ph type="sldNum" sz="quarter" idx="12"/>
          </p:nvPr>
        </p:nvSpPr>
        <p:spPr/>
        <p:txBody>
          <a:bodyPr/>
          <a:lstStyle/>
          <a:p>
            <a:endParaRPr lang="en-US"/>
          </a:p>
        </p:txBody>
      </p:sp>
    </p:spTree>
    <p:extLst>
      <p:ext uri="{BB962C8B-B14F-4D97-AF65-F5344CB8AC3E}">
        <p14:creationId xmlns:p14="http://schemas.microsoft.com/office/powerpoint/2010/main" val="1614546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Title Slide Photo">
    <p:spTree>
      <p:nvGrpSpPr>
        <p:cNvPr id="1" name=""/>
        <p:cNvGrpSpPr/>
        <p:nvPr/>
      </p:nvGrpSpPr>
      <p:grpSpPr>
        <a:xfrm>
          <a:off x="0" y="0"/>
          <a:ext cx="0" cy="0"/>
          <a:chOff x="0" y="0"/>
          <a:chExt cx="0" cy="0"/>
        </a:xfrm>
      </p:grpSpPr>
    </p:spTree>
    <p:extLst>
      <p:ext uri="{BB962C8B-B14F-4D97-AF65-F5344CB8AC3E}">
        <p14:creationId xmlns:p14="http://schemas.microsoft.com/office/powerpoint/2010/main" val="450837024"/>
      </p:ext>
    </p:extLst>
  </p:cSld>
  <p:clrMapOvr>
    <a:masterClrMapping/>
  </p:clrMapOvr>
  <p:extLst>
    <p:ext uri="{DCECCB84-F9BA-43D5-87BE-67443E8EF086}">
      <p15:sldGuideLst xmlns:p15="http://schemas.microsoft.com/office/powerpoint/2012/main">
        <p15:guide id="1" orient="horz" pos="96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1-column">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4801227"/>
      </p:ext>
    </p:extLst>
  </p:cSld>
  <p:clrMapOvr>
    <a:masterClrMapping/>
  </p:clrMapOvr>
  <p:extLst>
    <p:ext uri="{DCECCB84-F9BA-43D5-87BE-67443E8EF086}">
      <p15:sldGuideLst xmlns:p15="http://schemas.microsoft.com/office/powerpoint/2012/main">
        <p15:guide id="1" orient="horz" pos="3772" userDrawn="1">
          <p15:clr>
            <a:srgbClr val="FBAE40"/>
          </p15:clr>
        </p15:guide>
        <p15:guide id="2" orient="horz" pos="804" userDrawn="1">
          <p15:clr>
            <a:srgbClr val="FBAE40"/>
          </p15:clr>
        </p15:guide>
        <p15:guide id="3" pos="384" userDrawn="1">
          <p15:clr>
            <a:srgbClr val="FBAE40"/>
          </p15:clr>
        </p15:guide>
        <p15:guide id="4" pos="3940" userDrawn="1">
          <p15:clr>
            <a:srgbClr val="FBAE40"/>
          </p15:clr>
        </p15:guide>
        <p15:guide id="5" pos="404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270764B-AC75-BC43-A405-EDC296E375A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492908" y="5619163"/>
            <a:ext cx="654674" cy="654674"/>
          </a:xfrm>
          <a:prstGeom prst="rect">
            <a:avLst/>
          </a:prstGeom>
        </p:spPr>
      </p:pic>
      <p:pic>
        <p:nvPicPr>
          <p:cNvPr id="9" name="Picture 8">
            <a:extLst>
              <a:ext uri="{FF2B5EF4-FFF2-40B4-BE49-F238E27FC236}">
                <a16:creationId xmlns:a16="http://schemas.microsoft.com/office/drawing/2014/main" id="{7D78E90B-5416-8D48-A26D-98B4B394D5A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486323" y="0"/>
            <a:ext cx="7705677" cy="1866514"/>
          </a:xfrm>
          <a:prstGeom prst="rect">
            <a:avLst/>
          </a:prstGeom>
        </p:spPr>
      </p:pic>
      <p:sp>
        <p:nvSpPr>
          <p:cNvPr id="10" name="Footer Placeholder 4">
            <a:extLst>
              <a:ext uri="{FF2B5EF4-FFF2-40B4-BE49-F238E27FC236}">
                <a16:creationId xmlns:a16="http://schemas.microsoft.com/office/drawing/2014/main" id="{B216A21A-A3B0-4B4C-B338-0742A8D99578}"/>
              </a:ext>
            </a:extLst>
          </p:cNvPr>
          <p:cNvSpPr txBox="1">
            <a:spLocks/>
          </p:cNvSpPr>
          <p:nvPr userDrawn="1"/>
        </p:nvSpPr>
        <p:spPr>
          <a:xfrm>
            <a:off x="1402828" y="6528816"/>
            <a:ext cx="6270960" cy="228600"/>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tx1">
                    <a:lumMod val="75000"/>
                    <a:lumOff val="25000"/>
                  </a:schemeClr>
                </a:solidFill>
                <a:latin typeface="Arial" panose="020B0604020202020204" pitchFamily="34" charset="0"/>
                <a:cs typeface="Arial" panose="020B0604020202020204" pitchFamily="34" charset="0"/>
              </a:rPr>
              <a:t>Copyright © McGraw Hill</a:t>
            </a:r>
          </a:p>
        </p:txBody>
      </p:sp>
      <p:cxnSp>
        <p:nvCxnSpPr>
          <p:cNvPr id="11" name="Straight Connector 10">
            <a:extLst>
              <a:ext uri="{FF2B5EF4-FFF2-40B4-BE49-F238E27FC236}">
                <a16:creationId xmlns:a16="http://schemas.microsoft.com/office/drawing/2014/main" id="{4E4EF957-5CB0-DA4C-9327-91AF4A044E8A}"/>
              </a:ext>
            </a:extLst>
          </p:cNvPr>
          <p:cNvCxnSpPr/>
          <p:nvPr userDrawn="1"/>
        </p:nvCxnSpPr>
        <p:spPr>
          <a:xfrm>
            <a:off x="0" y="6432698"/>
            <a:ext cx="12192000" cy="0"/>
          </a:xfrm>
          <a:prstGeom prst="line">
            <a:avLst/>
          </a:prstGeom>
          <a:ln w="222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4">
            <a:extLst>
              <a:ext uri="{FF2B5EF4-FFF2-40B4-BE49-F238E27FC236}">
                <a16:creationId xmlns:a16="http://schemas.microsoft.com/office/drawing/2014/main" id="{FE0FB11E-B90E-3F4B-9353-B5D2722ED90B}"/>
              </a:ext>
            </a:extLst>
          </p:cNvPr>
          <p:cNvSpPr txBox="1">
            <a:spLocks/>
          </p:cNvSpPr>
          <p:nvPr userDrawn="1"/>
        </p:nvSpPr>
        <p:spPr>
          <a:xfrm>
            <a:off x="9064487" y="6399634"/>
            <a:ext cx="3107634" cy="478243"/>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800">
                <a:solidFill>
                  <a:schemeClr val="tx1">
                    <a:lumMod val="75000"/>
                    <a:lumOff val="25000"/>
                  </a:schemeClr>
                </a:solidFill>
                <a:latin typeface="Arial" panose="020B0604020202020204" pitchFamily="34" charset="0"/>
                <a:cs typeface="Arial" panose="020B0604020202020204" pitchFamily="34" charset="0"/>
              </a:rPr>
              <a:t>This material may be reproduced for licensed classroom use only and may not be further reproduced or distributed.</a:t>
            </a:r>
          </a:p>
        </p:txBody>
      </p:sp>
    </p:spTree>
    <p:extLst>
      <p:ext uri="{BB962C8B-B14F-4D97-AF65-F5344CB8AC3E}">
        <p14:creationId xmlns:p14="http://schemas.microsoft.com/office/powerpoint/2010/main" val="1781000620"/>
      </p:ext>
    </p:extLst>
  </p:cSld>
  <p:clrMap bg1="lt1" tx1="dk1" bg2="lt2" tx2="dk2" accent1="accent1" accent2="accent2" accent3="accent3" accent4="accent4" accent5="accent5" accent6="accent6" hlink="hlink" folHlink="folHlink"/>
  <p:sldLayoutIdLst>
    <p:sldLayoutId id="214748368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868CDEFB-1930-9E45-BF92-75A2E2B54F5E}"/>
              </a:ext>
            </a:extLst>
          </p:cNvPr>
          <p:cNvCxnSpPr/>
          <p:nvPr userDrawn="1"/>
        </p:nvCxnSpPr>
        <p:spPr>
          <a:xfrm>
            <a:off x="0" y="6432698"/>
            <a:ext cx="12192000" cy="0"/>
          </a:xfrm>
          <a:prstGeom prst="line">
            <a:avLst/>
          </a:prstGeom>
          <a:ln w="222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8D4FF0F4-3EB3-C14A-9D8D-940E128EAF4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95103" y="0"/>
            <a:ext cx="4896897" cy="1186155"/>
          </a:xfrm>
          <a:prstGeom prst="rect">
            <a:avLst/>
          </a:prstGeom>
        </p:spPr>
      </p:pic>
      <p:sp>
        <p:nvSpPr>
          <p:cNvPr id="13" name="Footer Placeholder 9">
            <a:extLst>
              <a:ext uri="{FF2B5EF4-FFF2-40B4-BE49-F238E27FC236}">
                <a16:creationId xmlns:a16="http://schemas.microsoft.com/office/drawing/2014/main" id="{7D925791-6F2B-EF4D-8846-D6D343AAE915}"/>
              </a:ext>
            </a:extLst>
          </p:cNvPr>
          <p:cNvSpPr txBox="1">
            <a:spLocks/>
          </p:cNvSpPr>
          <p:nvPr userDrawn="1"/>
        </p:nvSpPr>
        <p:spPr>
          <a:xfrm>
            <a:off x="490549" y="6528815"/>
            <a:ext cx="1036320" cy="32466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a:solidFill>
                  <a:schemeClr val="tx2"/>
                </a:solidFill>
                <a:latin typeface="Arial" panose="020B0604020202020204" pitchFamily="34" charset="0"/>
                <a:cs typeface="Arial" panose="020B0604020202020204" pitchFamily="34" charset="0"/>
              </a:rPr>
              <a:t>McGraw Hill   </a:t>
            </a:r>
            <a:r>
              <a:rPr lang="en-US" sz="900" b="1" spc="0" baseline="0">
                <a:solidFill>
                  <a:schemeClr val="tx2"/>
                </a:solidFill>
                <a:latin typeface="Arial" panose="020B0604020202020204" pitchFamily="34" charset="0"/>
                <a:cs typeface="Arial" panose="020B0604020202020204" pitchFamily="34" charset="0"/>
              </a:rPr>
              <a:t>|</a:t>
            </a:r>
            <a:endParaRPr lang="en-US" sz="900">
              <a:solidFill>
                <a:schemeClr val="tx2"/>
              </a:solidFill>
              <a:latin typeface="Arial" panose="020B0604020202020204" pitchFamily="34" charset="0"/>
              <a:cs typeface="Arial" panose="020B0604020202020204" pitchFamily="34" charset="0"/>
            </a:endParaRPr>
          </a:p>
        </p:txBody>
      </p:sp>
      <p:sp>
        <p:nvSpPr>
          <p:cNvPr id="15" name="Footer Placeholder 9">
            <a:extLst>
              <a:ext uri="{FF2B5EF4-FFF2-40B4-BE49-F238E27FC236}">
                <a16:creationId xmlns:a16="http://schemas.microsoft.com/office/drawing/2014/main" id="{D1F3FF48-D6F7-7149-BC0E-351B7F3AA818}"/>
              </a:ext>
            </a:extLst>
          </p:cNvPr>
          <p:cNvSpPr txBox="1">
            <a:spLocks/>
          </p:cNvSpPr>
          <p:nvPr userDrawn="1"/>
        </p:nvSpPr>
        <p:spPr>
          <a:xfrm>
            <a:off x="1385464" y="6528815"/>
            <a:ext cx="4694822" cy="32468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sz="900" b="0" i="0" u="none" strike="noStrike" kern="1200" baseline="0">
                <a:solidFill>
                  <a:schemeClr val="tx1"/>
                </a:solidFill>
                <a:latin typeface="+mn-lt"/>
                <a:ea typeface="+mn-ea"/>
                <a:cs typeface="+mn-cs"/>
              </a:rPr>
              <a:t>Areas of Quadrilaterals</a:t>
            </a:r>
            <a:endParaRPr lang="en-US" sz="900" b="0">
              <a:solidFill>
                <a:schemeClr val="tx2"/>
              </a:solidFill>
              <a:latin typeface="Arial" panose="020B0604020202020204" pitchFamily="34" charset="0"/>
              <a:cs typeface="Arial" panose="020B0604020202020204" pitchFamily="34" charset="0"/>
            </a:endParaRPr>
          </a:p>
        </p:txBody>
      </p:sp>
      <p:sp>
        <p:nvSpPr>
          <p:cNvPr id="6" name="Footer Placeholder 4">
            <a:extLst>
              <a:ext uri="{FF2B5EF4-FFF2-40B4-BE49-F238E27FC236}">
                <a16:creationId xmlns:a16="http://schemas.microsoft.com/office/drawing/2014/main" id="{553FF195-7E95-4741-972B-1D42479F5FDE}"/>
              </a:ext>
            </a:extLst>
          </p:cNvPr>
          <p:cNvSpPr txBox="1">
            <a:spLocks/>
          </p:cNvSpPr>
          <p:nvPr userDrawn="1"/>
        </p:nvSpPr>
        <p:spPr>
          <a:xfrm>
            <a:off x="9064487" y="6399634"/>
            <a:ext cx="3107634" cy="478243"/>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800">
                <a:solidFill>
                  <a:schemeClr val="tx1">
                    <a:lumMod val="75000"/>
                    <a:lumOff val="25000"/>
                  </a:schemeClr>
                </a:solidFill>
                <a:latin typeface="Arial" panose="020B0604020202020204" pitchFamily="34" charset="0"/>
                <a:cs typeface="Arial" panose="020B0604020202020204" pitchFamily="34" charset="0"/>
              </a:rPr>
              <a:t>This material may be reproduced for licensed classroom use only and may not be further reproduced or distributed.</a:t>
            </a:r>
          </a:p>
        </p:txBody>
      </p:sp>
    </p:spTree>
    <p:extLst>
      <p:ext uri="{BB962C8B-B14F-4D97-AF65-F5344CB8AC3E}">
        <p14:creationId xmlns:p14="http://schemas.microsoft.com/office/powerpoint/2010/main" val="1502882778"/>
      </p:ext>
    </p:extLst>
  </p:cSld>
  <p:clrMap bg1="lt1" tx1="dk1" bg2="lt2" tx2="dk2" accent1="accent1" accent2="accent2" accent3="accent3" accent4="accent4" accent5="accent5" accent6="accent6" hlink="hlink" folHlink="folHlink"/>
  <p:sldLayoutIdLst>
    <p:sldLayoutId id="2147483680" r:id="rId1"/>
    <p:sldLayoutId id="2147483665" r:id="rId2"/>
  </p:sldLayoutIdLst>
  <p:hf hdr="0" dt="0"/>
  <p:txStyles>
    <p:title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59" userDrawn="1">
          <p15:clr>
            <a:srgbClr val="F26B43"/>
          </p15:clr>
        </p15:guide>
        <p15:guide id="2" orient="horz" pos="360" userDrawn="1">
          <p15:clr>
            <a:srgbClr val="F26B43"/>
          </p15:clr>
        </p15:guide>
        <p15:guide id="5" pos="3840" userDrawn="1">
          <p15:clr>
            <a:srgbClr val="F26B43"/>
          </p15:clr>
        </p15:guide>
        <p15:guide id="6" pos="384" userDrawn="1">
          <p15:clr>
            <a:srgbClr val="F26B43"/>
          </p15:clr>
        </p15:guide>
        <p15:guide id="7" pos="7296" userDrawn="1">
          <p15:clr>
            <a:srgbClr val="F26B43"/>
          </p15:clr>
        </p15:guide>
        <p15:guide id="9" orient="horz" pos="4211" userDrawn="1">
          <p15:clr>
            <a:srgbClr val="F26B43"/>
          </p15:clr>
        </p15:guide>
        <p15:guide id="10" pos="1120" userDrawn="1">
          <p15:clr>
            <a:srgbClr val="F26B43"/>
          </p15:clr>
        </p15:guide>
        <p15:guide id="11" pos="93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42.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4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4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0B2791FD-11C6-E043-A628-3CAF291B2B93}"/>
              </a:ext>
            </a:extLst>
          </p:cNvPr>
          <p:cNvSpPr txBox="1">
            <a:spLocks/>
          </p:cNvSpPr>
          <p:nvPr/>
        </p:nvSpPr>
        <p:spPr>
          <a:xfrm>
            <a:off x="343990" y="88956"/>
            <a:ext cx="9144000" cy="1243998"/>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3600" b="1" u="sng" dirty="0">
                <a:solidFill>
                  <a:srgbClr val="33175A"/>
                </a:solidFill>
                <a:latin typeface="Arial" panose="020B0604020202020204" pitchFamily="34" charset="0"/>
                <a:cs typeface="Arial" panose="020B0604020202020204" pitchFamily="34" charset="0"/>
              </a:rPr>
              <a:t>Areas of Quadrilaterals </a:t>
            </a:r>
            <a:endParaRPr lang="en-IN" sz="3600" b="1" dirty="0">
              <a:solidFill>
                <a:srgbClr val="33175A"/>
              </a:solidFill>
              <a:latin typeface="Arial" panose="020B0604020202020204" pitchFamily="34" charset="0"/>
              <a:cs typeface="Arial" panose="020B0604020202020204" pitchFamily="34" charset="0"/>
            </a:endParaRPr>
          </a:p>
          <a:p>
            <a:r>
              <a:rPr lang="en-IN" sz="3600" b="1" i="1" dirty="0">
                <a:solidFill>
                  <a:srgbClr val="33175A"/>
                </a:solidFill>
                <a:latin typeface="Arial" panose="020B0604020202020204" pitchFamily="34" charset="0"/>
                <a:cs typeface="Arial" panose="020B0604020202020204" pitchFamily="34" charset="0"/>
              </a:rPr>
              <a:t>Parallelogram</a:t>
            </a:r>
          </a:p>
          <a:p>
            <a:endParaRPr lang="en-IN" sz="3600" b="1" dirty="0">
              <a:solidFill>
                <a:srgbClr val="33175A"/>
              </a:solidFill>
              <a:latin typeface="Arial" panose="020B0604020202020204" pitchFamily="34" charset="0"/>
              <a:cs typeface="Arial" panose="020B0604020202020204" pitchFamily="34" charset="0"/>
            </a:endParaRPr>
          </a:p>
          <a:p>
            <a:r>
              <a:rPr lang="en-IN" sz="3600" b="1" i="1" dirty="0">
                <a:solidFill>
                  <a:srgbClr val="33175A"/>
                </a:solidFill>
                <a:latin typeface="Arial" panose="020B0604020202020204" pitchFamily="34" charset="0"/>
                <a:cs typeface="Arial" panose="020B0604020202020204" pitchFamily="34" charset="0"/>
              </a:rPr>
              <a:t>Trapezoid</a:t>
            </a:r>
          </a:p>
          <a:p>
            <a:endParaRPr lang="en-IN" sz="3600" b="1" dirty="0">
              <a:solidFill>
                <a:srgbClr val="33175A"/>
              </a:solidFill>
              <a:latin typeface="Arial" panose="020B0604020202020204" pitchFamily="34" charset="0"/>
              <a:cs typeface="Arial" panose="020B0604020202020204" pitchFamily="34" charset="0"/>
            </a:endParaRPr>
          </a:p>
          <a:p>
            <a:r>
              <a:rPr lang="en-IN" sz="3600" b="1" i="1" dirty="0">
                <a:solidFill>
                  <a:srgbClr val="33175A"/>
                </a:solidFill>
                <a:latin typeface="Arial" panose="020B0604020202020204" pitchFamily="34" charset="0"/>
                <a:cs typeface="Arial" panose="020B0604020202020204" pitchFamily="34" charset="0"/>
              </a:rPr>
              <a:t>Rhombus</a:t>
            </a:r>
          </a:p>
          <a:p>
            <a:endParaRPr lang="en-US" sz="3600" b="1" dirty="0">
              <a:solidFill>
                <a:srgbClr val="33175A"/>
              </a:solidFill>
              <a:latin typeface="Arial" panose="020B0604020202020204" pitchFamily="34" charset="0"/>
              <a:cs typeface="Arial" panose="020B0604020202020204" pitchFamily="34" charset="0"/>
            </a:endParaRPr>
          </a:p>
          <a:p>
            <a:r>
              <a:rPr lang="en-US" sz="3600" b="1" i="1" dirty="0">
                <a:solidFill>
                  <a:srgbClr val="33175A"/>
                </a:solidFill>
                <a:latin typeface="Arial" panose="020B0604020202020204" pitchFamily="34" charset="0"/>
                <a:cs typeface="Arial" panose="020B0604020202020204" pitchFamily="34" charset="0"/>
              </a:rPr>
              <a:t>Kite</a:t>
            </a:r>
            <a:endParaRPr lang="en-IN" sz="3600" b="1" i="1" dirty="0">
              <a:solidFill>
                <a:srgbClr val="33175A"/>
              </a:solidFill>
              <a:latin typeface="Arial" panose="020B0604020202020204" pitchFamily="34" charset="0"/>
              <a:cs typeface="Arial" panose="020B0604020202020204" pitchFamily="34" charset="0"/>
            </a:endParaRPr>
          </a:p>
        </p:txBody>
      </p:sp>
      <p:sp>
        <p:nvSpPr>
          <p:cNvPr id="3" name="Parallelogram 2">
            <a:extLst>
              <a:ext uri="{FF2B5EF4-FFF2-40B4-BE49-F238E27FC236}">
                <a16:creationId xmlns:a16="http://schemas.microsoft.com/office/drawing/2014/main" id="{97720DBD-F81C-D593-5BFD-E12E67BC0CD5}"/>
              </a:ext>
            </a:extLst>
          </p:cNvPr>
          <p:cNvSpPr/>
          <p:nvPr/>
        </p:nvSpPr>
        <p:spPr>
          <a:xfrm>
            <a:off x="5995851" y="398198"/>
            <a:ext cx="2246811" cy="1243998"/>
          </a:xfrm>
          <a:prstGeom prst="parallelogram">
            <a:avLst/>
          </a:prstGeom>
          <a:solidFill>
            <a:srgbClr val="33F0E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rapezoid 3">
            <a:extLst>
              <a:ext uri="{FF2B5EF4-FFF2-40B4-BE49-F238E27FC236}">
                <a16:creationId xmlns:a16="http://schemas.microsoft.com/office/drawing/2014/main" id="{E9E7CAC3-FD56-2AFC-DDD8-20550DC346D5}"/>
              </a:ext>
            </a:extLst>
          </p:cNvPr>
          <p:cNvSpPr/>
          <p:nvPr/>
        </p:nvSpPr>
        <p:spPr>
          <a:xfrm>
            <a:off x="3252651" y="1642196"/>
            <a:ext cx="2185851" cy="1658983"/>
          </a:xfrm>
          <a:prstGeom prst="trapezoid">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iamond 5">
            <a:extLst>
              <a:ext uri="{FF2B5EF4-FFF2-40B4-BE49-F238E27FC236}">
                <a16:creationId xmlns:a16="http://schemas.microsoft.com/office/drawing/2014/main" id="{9D713344-444E-0D9D-78A3-FAB8A8466F22}"/>
              </a:ext>
            </a:extLst>
          </p:cNvPr>
          <p:cNvSpPr/>
          <p:nvPr/>
        </p:nvSpPr>
        <p:spPr>
          <a:xfrm>
            <a:off x="5995851" y="2660471"/>
            <a:ext cx="2377441" cy="2486296"/>
          </a:xfrm>
          <a:prstGeom prst="diamond">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Isosceles Triangle 7">
            <a:extLst>
              <a:ext uri="{FF2B5EF4-FFF2-40B4-BE49-F238E27FC236}">
                <a16:creationId xmlns:a16="http://schemas.microsoft.com/office/drawing/2014/main" id="{6047925A-5E87-931C-1333-42E2D0F23E50}"/>
              </a:ext>
            </a:extLst>
          </p:cNvPr>
          <p:cNvSpPr/>
          <p:nvPr/>
        </p:nvSpPr>
        <p:spPr>
          <a:xfrm rot="16200000">
            <a:off x="3413762" y="5325292"/>
            <a:ext cx="966652" cy="914400"/>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Isosceles Triangle 8">
            <a:extLst>
              <a:ext uri="{FF2B5EF4-FFF2-40B4-BE49-F238E27FC236}">
                <a16:creationId xmlns:a16="http://schemas.microsoft.com/office/drawing/2014/main" id="{5CD9F1F5-B251-0784-DAE2-F5B24B65AD62}"/>
              </a:ext>
            </a:extLst>
          </p:cNvPr>
          <p:cNvSpPr/>
          <p:nvPr/>
        </p:nvSpPr>
        <p:spPr>
          <a:xfrm rot="5400000">
            <a:off x="4955176" y="4650377"/>
            <a:ext cx="966652" cy="2264229"/>
          </a:xfrm>
          <a:prstGeom prst="triangle">
            <a:avLst>
              <a:gd name="adj" fmla="val 6081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632703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3" y="1707845"/>
            <a:ext cx="9236388" cy="1578563"/>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2800" b="1">
                <a:solidFill>
                  <a:schemeClr val="tx1"/>
                </a:solidFill>
                <a:latin typeface="+mj-lt"/>
              </a:rPr>
              <a:t>Key Concept: </a:t>
            </a:r>
            <a:r>
              <a:rPr lang="en-US" sz="2800" b="1" i="0" u="none" strike="noStrike" baseline="0"/>
              <a:t>Area of a Parallelogram</a:t>
            </a:r>
            <a:r>
              <a:rPr lang="en-US" sz="2800" b="0" i="0" u="none" strike="noStrike" baseline="0"/>
              <a:t>	</a:t>
            </a:r>
            <a:r>
              <a:rPr lang="en-US" sz="2800" b="1">
                <a:latin typeface="+mj-lt"/>
              </a:rPr>
              <a:t> </a:t>
            </a:r>
          </a:p>
          <a:p>
            <a:r>
              <a:rPr lang="en-US" sz="2800" b="0" i="0" u="none" strike="noStrike" baseline="0"/>
              <a:t>The area </a:t>
            </a:r>
            <a:r>
              <a:rPr lang="en-US" sz="2800" b="0" i="1" u="none" strike="noStrike" baseline="0"/>
              <a:t>A </a:t>
            </a:r>
            <a:r>
              <a:rPr lang="en-US" sz="2800" b="0" i="0" u="none" strike="noStrike" baseline="0"/>
              <a:t>of a parallelogram is the product of the base </a:t>
            </a:r>
            <a:r>
              <a:rPr lang="en-US" sz="2800" b="0" i="1" u="none" strike="noStrike" baseline="0"/>
              <a:t>b </a:t>
            </a:r>
            <a:r>
              <a:rPr lang="en-US" sz="2800" b="0" i="0" u="none" strike="noStrike" baseline="0"/>
              <a:t>and its corresponding height </a:t>
            </a:r>
            <a:r>
              <a:rPr lang="en-US" sz="2800" b="0" i="1" u="none" strike="noStrike" baseline="0"/>
              <a:t>h</a:t>
            </a:r>
            <a:r>
              <a:rPr lang="en-US" sz="2800" b="0" i="0" u="none" strike="noStrike" baseline="0"/>
              <a:t>.</a:t>
            </a:r>
            <a:endParaRPr lang="en-US" sz="2800"/>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Learn</a:t>
            </a:r>
            <a:br>
              <a:rPr lang="en-US" sz="2800">
                <a:solidFill>
                  <a:srgbClr val="0070C0"/>
                </a:solidFill>
              </a:rPr>
            </a:br>
            <a:r>
              <a:rPr lang="en-US" sz="2800" b="0" i="0" u="none" strike="noStrike" baseline="0">
                <a:solidFill>
                  <a:schemeClr val="tx1"/>
                </a:solidFill>
              </a:rPr>
              <a:t>Areas of Parallelograms</a:t>
            </a:r>
            <a:endParaRPr lang="en-US" sz="2800" b="0">
              <a:solidFill>
                <a:schemeClr val="tx1"/>
              </a:solidFill>
            </a:endParaRPr>
          </a:p>
        </p:txBody>
      </p:sp>
    </p:spTree>
    <p:extLst>
      <p:ext uri="{BB962C8B-B14F-4D97-AF65-F5344CB8AC3E}">
        <p14:creationId xmlns:p14="http://schemas.microsoft.com/office/powerpoint/2010/main" val="16622578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1</a:t>
            </a:r>
            <a:br>
              <a:rPr lang="en-US" sz="2800">
                <a:solidFill>
                  <a:srgbClr val="33175A"/>
                </a:solidFill>
              </a:rPr>
            </a:br>
            <a:r>
              <a:rPr lang="en-US" sz="2800" b="0" i="0" u="none" strike="noStrike" baseline="0">
                <a:solidFill>
                  <a:schemeClr val="tx1"/>
                </a:solidFill>
              </a:rPr>
              <a:t>Area of a Parallelogram</a:t>
            </a:r>
            <a:endParaRPr lang="en-US" sz="2800" b="0">
              <a:solidFill>
                <a:schemeClr val="tx1"/>
              </a:solidFill>
            </a:endParaRPr>
          </a:p>
        </p:txBody>
      </p:sp>
      <p:sp>
        <p:nvSpPr>
          <p:cNvPr id="18" name="Content Placeholder 2">
            <a:extLst>
              <a:ext uri="{FF2B5EF4-FFF2-40B4-BE49-F238E27FC236}">
                <a16:creationId xmlns:a16="http://schemas.microsoft.com/office/drawing/2014/main" id="{66BD4E7D-0912-754B-9237-13B457F2A578}"/>
              </a:ext>
            </a:extLst>
          </p:cNvPr>
          <p:cNvSpPr txBox="1">
            <a:spLocks/>
          </p:cNvSpPr>
          <p:nvPr/>
        </p:nvSpPr>
        <p:spPr>
          <a:xfrm>
            <a:off x="459873" y="1999816"/>
            <a:ext cx="6270960" cy="562315"/>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i="0" u="none" strike="noStrike" baseline="0">
                <a:solidFill>
                  <a:schemeClr val="tx1"/>
                </a:solidFill>
              </a:rPr>
              <a:t>Find the area of the parallelogram.</a:t>
            </a:r>
            <a:endParaRPr lang="en-US" sz="2800" b="1">
              <a:solidFill>
                <a:schemeClr val="tx1"/>
              </a:solidFill>
            </a:endParaRPr>
          </a:p>
        </p:txBody>
      </p:sp>
      <p:pic>
        <p:nvPicPr>
          <p:cNvPr id="4" name="Picture 3">
            <a:extLst>
              <a:ext uri="{FF2B5EF4-FFF2-40B4-BE49-F238E27FC236}">
                <a16:creationId xmlns:a16="http://schemas.microsoft.com/office/drawing/2014/main" id="{2F401329-FF39-422E-9A9D-811AC321E7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02762" y="2280973"/>
            <a:ext cx="2636977" cy="2548234"/>
          </a:xfrm>
          <a:prstGeom prst="rect">
            <a:avLst/>
          </a:prstGeom>
        </p:spPr>
      </p:pic>
    </p:spTree>
    <p:extLst>
      <p:ext uri="{BB962C8B-B14F-4D97-AF65-F5344CB8AC3E}">
        <p14:creationId xmlns:p14="http://schemas.microsoft.com/office/powerpoint/2010/main" val="20928487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1</a:t>
            </a:r>
            <a:br>
              <a:rPr lang="en-US" sz="2800">
                <a:solidFill>
                  <a:srgbClr val="33175A"/>
                </a:solidFill>
              </a:rPr>
            </a:br>
            <a:r>
              <a:rPr lang="en-US" sz="2800" b="0" i="0" u="none" strike="noStrike" baseline="0">
                <a:solidFill>
                  <a:schemeClr val="tx1"/>
                </a:solidFill>
              </a:rPr>
              <a:t>Area of a Parallelogram</a:t>
            </a:r>
            <a:endParaRPr lang="en-US" sz="2800" b="0">
              <a:solidFill>
                <a:schemeClr val="tx1"/>
              </a:solidFill>
            </a:endParaRPr>
          </a:p>
        </p:txBody>
      </p:sp>
      <mc:AlternateContent xmlns:mc="http://schemas.openxmlformats.org/markup-compatibility/2006" xmlns:a14="http://schemas.microsoft.com/office/drawing/2010/main">
        <mc:Choice Requires="a14">
          <p:graphicFrame>
            <p:nvGraphicFramePr>
              <p:cNvPr id="2" name="Table 2">
                <a:extLst>
                  <a:ext uri="{FF2B5EF4-FFF2-40B4-BE49-F238E27FC236}">
                    <a16:creationId xmlns:a16="http://schemas.microsoft.com/office/drawing/2014/main" id="{9E12A1AE-A085-4EA3-83E6-A89035F3913B}"/>
                  </a:ext>
                </a:extLst>
              </p:cNvPr>
              <p:cNvGraphicFramePr>
                <a:graphicFrameLocks noGrp="1"/>
              </p:cNvGraphicFramePr>
              <p:nvPr>
                <p:extLst>
                  <p:ext uri="{D42A27DB-BD31-4B8C-83A1-F6EECF244321}">
                    <p14:modId xmlns:p14="http://schemas.microsoft.com/office/powerpoint/2010/main" val="3675611560"/>
                  </p:ext>
                </p:extLst>
              </p:nvPr>
            </p:nvGraphicFramePr>
            <p:xfrm>
              <a:off x="115381" y="2145615"/>
              <a:ext cx="6826313" cy="1036320"/>
            </p:xfrm>
            <a:graphic>
              <a:graphicData uri="http://schemas.openxmlformats.org/drawingml/2006/table">
                <a:tbl>
                  <a:tblPr firstRow="1" bandRow="1">
                    <a:tableStyleId>{2D5ABB26-0587-4C30-8999-92F81FD0307C}</a:tableStyleId>
                  </a:tblPr>
                  <a:tblGrid>
                    <a:gridCol w="3032911">
                      <a:extLst>
                        <a:ext uri="{9D8B030D-6E8A-4147-A177-3AD203B41FA5}">
                          <a16:colId xmlns:a16="http://schemas.microsoft.com/office/drawing/2014/main" val="1231724626"/>
                        </a:ext>
                      </a:extLst>
                    </a:gridCol>
                    <a:gridCol w="3793402">
                      <a:extLst>
                        <a:ext uri="{9D8B030D-6E8A-4147-A177-3AD203B41FA5}">
                          <a16:colId xmlns:a16="http://schemas.microsoft.com/office/drawing/2014/main" val="837143839"/>
                        </a:ext>
                      </a:extLst>
                    </a:gridCol>
                  </a:tblGrid>
                  <a:tr h="370840">
                    <a:tc>
                      <a:txBody>
                        <a:bodyPr/>
                        <a:lstStyle/>
                        <a:p>
                          <a:pPr/>
                          <a14:m>
                            <m:oMathPara xmlns:m="http://schemas.openxmlformats.org/officeDocument/2006/math">
                              <m:oMathParaPr>
                                <m:jc m:val="centerGroup"/>
                              </m:oMathParaPr>
                              <m:oMath xmlns:m="http://schemas.openxmlformats.org/officeDocument/2006/math">
                                <m:sSup>
                                  <m:sSupPr>
                                    <m:ctrlPr>
                                      <a:rPr lang="en-US" sz="2800" i="1" u="none" strike="noStrike" baseline="0" smtClean="0">
                                        <a:solidFill>
                                          <a:schemeClr val="tx2"/>
                                        </a:solidFill>
                                        <a:latin typeface="Cambria Math" panose="02040503050406030204" pitchFamily="18" charset="0"/>
                                        <a:ea typeface="Cambria Math" panose="02040503050406030204" pitchFamily="18" charset="0"/>
                                      </a:rPr>
                                    </m:ctrlPr>
                                  </m:sSupPr>
                                  <m:e>
                                    <m:r>
                                      <a:rPr lang="en-US" sz="2800" b="0" u="none" strike="noStrike" baseline="0" smtClean="0">
                                        <a:solidFill>
                                          <a:schemeClr val="tx2"/>
                                        </a:solidFill>
                                        <a:latin typeface="Cambria Math" panose="02040503050406030204" pitchFamily="18" charset="0"/>
                                        <a:ea typeface="Cambria Math" panose="02040503050406030204" pitchFamily="18" charset="0"/>
                                      </a:rPr>
                                      <m:t>h</m:t>
                                    </m:r>
                                  </m:e>
                                  <m:sup>
                                    <m:r>
                                      <a:rPr lang="en-US" sz="2800" b="0" u="none" strike="noStrike" baseline="0" smtClean="0">
                                        <a:solidFill>
                                          <a:schemeClr val="tx2"/>
                                        </a:solidFill>
                                        <a:latin typeface="Cambria Math" panose="02040503050406030204" pitchFamily="18" charset="0"/>
                                        <a:ea typeface="Cambria Math" panose="02040503050406030204" pitchFamily="18" charset="0"/>
                                      </a:rPr>
                                      <m:t>2</m:t>
                                    </m:r>
                                  </m:sup>
                                </m:sSup>
                                <m:r>
                                  <a:rPr lang="en-US" sz="2800" b="0" u="none" strike="noStrike" baseline="0" smtClean="0">
                                    <a:solidFill>
                                      <a:schemeClr val="tx2"/>
                                    </a:solidFill>
                                    <a:latin typeface="Cambria Math" panose="02040503050406030204" pitchFamily="18" charset="0"/>
                                    <a:ea typeface="Cambria Math" panose="02040503050406030204" pitchFamily="18" charset="0"/>
                                  </a:rPr>
                                  <m:t>+</m:t>
                                </m:r>
                                <m:sSup>
                                  <m:sSupPr>
                                    <m:ctrlPr>
                                      <a:rPr lang="en-US" sz="2800" i="1" u="none" strike="noStrike" baseline="0" smtClean="0">
                                        <a:solidFill>
                                          <a:schemeClr val="tx2"/>
                                        </a:solidFill>
                                        <a:latin typeface="Cambria Math" panose="02040503050406030204" pitchFamily="18" charset="0"/>
                                        <a:ea typeface="Cambria Math" panose="02040503050406030204" pitchFamily="18" charset="0"/>
                                      </a:rPr>
                                    </m:ctrlPr>
                                  </m:sSupPr>
                                  <m:e>
                                    <m:r>
                                      <a:rPr lang="en-US" sz="2800" b="0" u="none" strike="noStrike" baseline="0" smtClean="0">
                                        <a:solidFill>
                                          <a:schemeClr val="tx2"/>
                                        </a:solidFill>
                                        <a:latin typeface="Cambria Math" panose="02040503050406030204" pitchFamily="18" charset="0"/>
                                        <a:ea typeface="Cambria Math" panose="02040503050406030204" pitchFamily="18" charset="0"/>
                                      </a:rPr>
                                      <m:t>7</m:t>
                                    </m:r>
                                  </m:e>
                                  <m:sup>
                                    <m:r>
                                      <a:rPr lang="en-US" sz="2800" b="0" u="none" strike="noStrike" baseline="0" smtClean="0">
                                        <a:solidFill>
                                          <a:schemeClr val="tx2"/>
                                        </a:solidFill>
                                        <a:latin typeface="Cambria Math" panose="02040503050406030204" pitchFamily="18" charset="0"/>
                                        <a:ea typeface="Cambria Math" panose="02040503050406030204" pitchFamily="18" charset="0"/>
                                      </a:rPr>
                                      <m:t>2</m:t>
                                    </m:r>
                                  </m:sup>
                                </m:sSup>
                                <m:r>
                                  <a:rPr lang="en-US" sz="2800" b="0" u="none" strike="noStrike" baseline="0" smtClean="0">
                                    <a:solidFill>
                                      <a:schemeClr val="tx2"/>
                                    </a:solidFill>
                                    <a:latin typeface="Cambria Math" panose="02040503050406030204" pitchFamily="18" charset="0"/>
                                    <a:ea typeface="Cambria Math" panose="02040503050406030204" pitchFamily="18" charset="0"/>
                                  </a:rPr>
                                  <m:t>=</m:t>
                                </m:r>
                                <m:sSup>
                                  <m:sSupPr>
                                    <m:ctrlPr>
                                      <a:rPr lang="en-US" sz="2800" i="1" u="none" strike="noStrike" baseline="0" smtClean="0">
                                        <a:solidFill>
                                          <a:schemeClr val="tx2"/>
                                        </a:solidFill>
                                        <a:latin typeface="Cambria Math" panose="02040503050406030204" pitchFamily="18" charset="0"/>
                                        <a:ea typeface="Cambria Math" panose="02040503050406030204" pitchFamily="18" charset="0"/>
                                      </a:rPr>
                                    </m:ctrlPr>
                                  </m:sSupPr>
                                  <m:e>
                                    <m:r>
                                      <a:rPr lang="en-US" sz="2800" b="0" u="none" strike="noStrike" baseline="0" smtClean="0">
                                        <a:solidFill>
                                          <a:schemeClr val="tx2"/>
                                        </a:solidFill>
                                        <a:latin typeface="Cambria Math" panose="02040503050406030204" pitchFamily="18" charset="0"/>
                                        <a:ea typeface="Cambria Math" panose="02040503050406030204" pitchFamily="18" charset="0"/>
                                      </a:rPr>
                                      <m:t>25</m:t>
                                    </m:r>
                                  </m:e>
                                  <m:sup>
                                    <m:r>
                                      <a:rPr lang="en-US" sz="2800" b="0" u="none" strike="noStrike" baseline="0" smtClean="0">
                                        <a:solidFill>
                                          <a:schemeClr val="tx2"/>
                                        </a:solidFill>
                                        <a:latin typeface="Cambria Math" panose="02040503050406030204" pitchFamily="18" charset="0"/>
                                        <a:ea typeface="Cambria Math" panose="02040503050406030204" pitchFamily="18" charset="0"/>
                                      </a:rPr>
                                      <m:t>2</m:t>
                                    </m:r>
                                  </m:sup>
                                </m:sSup>
                              </m:oMath>
                            </m:oMathPara>
                          </a14:m>
                          <a:endParaRPr lang="en-US" sz="2800">
                            <a:solidFill>
                              <a:schemeClr val="tx1"/>
                            </a:solidFill>
                            <a:latin typeface="Cambria Math" panose="02040503050406030204" pitchFamily="18" charset="0"/>
                            <a:ea typeface="Cambria Math" panose="020405030504060302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a:solidFill>
                                <a:srgbClr val="0070C0"/>
                              </a:solidFill>
                            </a:rPr>
                            <a:t>Pythagorean Theorem</a:t>
                          </a:r>
                        </a:p>
                      </a:txBody>
                      <a:tcPr/>
                    </a:tc>
                    <a:extLst>
                      <a:ext uri="{0D108BD9-81ED-4DB2-BD59-A6C34878D82A}">
                        <a16:rowId xmlns:a16="http://schemas.microsoft.com/office/drawing/2014/main" val="2610860241"/>
                      </a:ext>
                    </a:extLst>
                  </a:tr>
                  <a:tr h="370840">
                    <a:tc>
                      <a:txBody>
                        <a:bodyPr/>
                        <a:lstStyle/>
                        <a:p>
                          <a:r>
                            <a:rPr lang="en-IN" sz="2800" b="0" u="none" strike="noStrike" baseline="0">
                              <a:solidFill>
                                <a:schemeClr val="tx2"/>
                              </a:solidFill>
                              <a:ea typeface="Cambria Math" panose="02040503050406030204" pitchFamily="18" charset="0"/>
                            </a:rPr>
                            <a:t>             </a:t>
                          </a:r>
                          <a14:m>
                            <m:oMath xmlns:m="http://schemas.openxmlformats.org/officeDocument/2006/math">
                              <m:r>
                                <a:rPr lang="en-IN" sz="2800" b="0" i="1" u="none" strike="noStrike" baseline="0" smtClean="0">
                                  <a:solidFill>
                                    <a:schemeClr val="tx2"/>
                                  </a:solidFill>
                                  <a:latin typeface="Cambria Math" panose="02040503050406030204" pitchFamily="18" charset="0"/>
                                  <a:ea typeface="Cambria Math" panose="02040503050406030204" pitchFamily="18" charset="0"/>
                                </a:rPr>
                                <m:t>h</m:t>
                              </m:r>
                              <m:r>
                                <a:rPr lang="en-US" sz="2800" b="0" u="none" strike="noStrike" baseline="0" smtClean="0">
                                  <a:solidFill>
                                    <a:schemeClr val="tx2"/>
                                  </a:solidFill>
                                  <a:latin typeface="Cambria Math" panose="02040503050406030204" pitchFamily="18" charset="0"/>
                                  <a:ea typeface="Cambria Math" panose="02040503050406030204" pitchFamily="18" charset="0"/>
                                </a:rPr>
                                <m:t>=</m:t>
                              </m:r>
                              <m:r>
                                <a:rPr lang="en-IN" sz="2800" i="1" u="none" strike="noStrike" baseline="0" smtClean="0">
                                  <a:solidFill>
                                    <a:schemeClr val="tx2"/>
                                  </a:solidFill>
                                  <a:latin typeface="Cambria Math" panose="02040503050406030204" pitchFamily="18" charset="0"/>
                                  <a:ea typeface="Cambria Math" panose="02040503050406030204" pitchFamily="18" charset="0"/>
                                </a:rPr>
                                <m:t>2</m:t>
                              </m:r>
                              <m:r>
                                <a:rPr lang="en-IN" sz="2800" b="0" i="1" u="none" strike="noStrike" baseline="0" smtClean="0">
                                  <a:solidFill>
                                    <a:schemeClr val="tx2"/>
                                  </a:solidFill>
                                  <a:latin typeface="Cambria Math" panose="02040503050406030204" pitchFamily="18" charset="0"/>
                                  <a:ea typeface="Cambria Math" panose="02040503050406030204" pitchFamily="18" charset="0"/>
                                </a:rPr>
                                <m:t>4</m:t>
                              </m:r>
                            </m:oMath>
                          </a14:m>
                          <a:endParaRPr lang="en-US" sz="2800">
                            <a:solidFill>
                              <a:schemeClr val="tx2"/>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u="none" strike="noStrike" baseline="0">
                              <a:solidFill>
                                <a:srgbClr val="0070C0"/>
                              </a:solidFill>
                            </a:rPr>
                            <a:t>Solve.</a:t>
                          </a:r>
                          <a:endParaRPr lang="en-US" sz="2800">
                            <a:solidFill>
                              <a:srgbClr val="0070C0"/>
                            </a:solidFill>
                          </a:endParaRPr>
                        </a:p>
                      </a:txBody>
                      <a:tcPr/>
                    </a:tc>
                    <a:extLst>
                      <a:ext uri="{0D108BD9-81ED-4DB2-BD59-A6C34878D82A}">
                        <a16:rowId xmlns:a16="http://schemas.microsoft.com/office/drawing/2014/main" val="298577847"/>
                      </a:ext>
                    </a:extLst>
                  </a:tr>
                </a:tbl>
              </a:graphicData>
            </a:graphic>
          </p:graphicFrame>
        </mc:Choice>
        <mc:Fallback xmlns="">
          <p:graphicFrame>
            <p:nvGraphicFramePr>
              <p:cNvPr id="2" name="Table 2">
                <a:extLst>
                  <a:ext uri="{FF2B5EF4-FFF2-40B4-BE49-F238E27FC236}">
                    <a16:creationId xmlns:a16="http://schemas.microsoft.com/office/drawing/2014/main" id="{9E12A1AE-A085-4EA3-83E6-A89035F3913B}"/>
                  </a:ext>
                </a:extLst>
              </p:cNvPr>
              <p:cNvGraphicFramePr>
                <a:graphicFrameLocks noGrp="1"/>
              </p:cNvGraphicFramePr>
              <p:nvPr>
                <p:extLst>
                  <p:ext uri="{D42A27DB-BD31-4B8C-83A1-F6EECF244321}">
                    <p14:modId xmlns:p14="http://schemas.microsoft.com/office/powerpoint/2010/main" val="3675611560"/>
                  </p:ext>
                </p:extLst>
              </p:nvPr>
            </p:nvGraphicFramePr>
            <p:xfrm>
              <a:off x="115381" y="2145615"/>
              <a:ext cx="6826313" cy="1036320"/>
            </p:xfrm>
            <a:graphic>
              <a:graphicData uri="http://schemas.openxmlformats.org/drawingml/2006/table">
                <a:tbl>
                  <a:tblPr firstRow="1" bandRow="1">
                    <a:tableStyleId>{2D5ABB26-0587-4C30-8999-92F81FD0307C}</a:tableStyleId>
                  </a:tblPr>
                  <a:tblGrid>
                    <a:gridCol w="3032911">
                      <a:extLst>
                        <a:ext uri="{9D8B030D-6E8A-4147-A177-3AD203B41FA5}">
                          <a16:colId xmlns:a16="http://schemas.microsoft.com/office/drawing/2014/main" val="1231724626"/>
                        </a:ext>
                      </a:extLst>
                    </a:gridCol>
                    <a:gridCol w="3793402">
                      <a:extLst>
                        <a:ext uri="{9D8B030D-6E8A-4147-A177-3AD203B41FA5}">
                          <a16:colId xmlns:a16="http://schemas.microsoft.com/office/drawing/2014/main" val="837143839"/>
                        </a:ext>
                      </a:extLst>
                    </a:gridCol>
                  </a:tblGrid>
                  <a:tr h="518160">
                    <a:tc>
                      <a:txBody>
                        <a:bodyPr/>
                        <a:lstStyle/>
                        <a:p>
                          <a:endParaRPr lang="en-US"/>
                        </a:p>
                      </a:txBody>
                      <a:tcPr>
                        <a:blipFill>
                          <a:blip r:embed="rId2"/>
                          <a:stretch>
                            <a:fillRect t="-11628" r="-125100" b="-131395"/>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a:solidFill>
                                <a:srgbClr val="0070C0"/>
                              </a:solidFill>
                            </a:rPr>
                            <a:t>Pythagorean Theorem</a:t>
                          </a:r>
                        </a:p>
                      </a:txBody>
                      <a:tcPr/>
                    </a:tc>
                    <a:extLst>
                      <a:ext uri="{0D108BD9-81ED-4DB2-BD59-A6C34878D82A}">
                        <a16:rowId xmlns:a16="http://schemas.microsoft.com/office/drawing/2014/main" val="2610860241"/>
                      </a:ext>
                    </a:extLst>
                  </a:tr>
                  <a:tr h="518160">
                    <a:tc>
                      <a:txBody>
                        <a:bodyPr/>
                        <a:lstStyle/>
                        <a:p>
                          <a:endParaRPr lang="en-US"/>
                        </a:p>
                      </a:txBody>
                      <a:tcPr>
                        <a:blipFill>
                          <a:blip r:embed="rId2"/>
                          <a:stretch>
                            <a:fillRect t="-112941" r="-125100" b="-32941"/>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u="none" strike="noStrike" baseline="0">
                              <a:solidFill>
                                <a:srgbClr val="0070C0"/>
                              </a:solidFill>
                            </a:rPr>
                            <a:t>Solve.</a:t>
                          </a:r>
                          <a:endParaRPr lang="en-US" sz="2800">
                            <a:solidFill>
                              <a:srgbClr val="0070C0"/>
                            </a:solidFill>
                          </a:endParaRPr>
                        </a:p>
                      </a:txBody>
                      <a:tcPr/>
                    </a:tc>
                    <a:extLst>
                      <a:ext uri="{0D108BD9-81ED-4DB2-BD59-A6C34878D82A}">
                        <a16:rowId xmlns:a16="http://schemas.microsoft.com/office/drawing/2014/main" val="298577847"/>
                      </a:ext>
                    </a:extLst>
                  </a:tr>
                </a:tbl>
              </a:graphicData>
            </a:graphic>
          </p:graphicFrame>
        </mc:Fallback>
      </mc:AlternateContent>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7D559CE4-5219-4A4C-B84F-C1824A12C8C4}"/>
                  </a:ext>
                </a:extLst>
              </p:cNvPr>
              <p:cNvSpPr txBox="1">
                <a:spLocks/>
              </p:cNvSpPr>
              <p:nvPr/>
            </p:nvSpPr>
            <p:spPr>
              <a:xfrm>
                <a:off x="459872" y="3411155"/>
                <a:ext cx="7443803" cy="562315"/>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14:m>
                  <m:oMath xmlns:m="http://schemas.openxmlformats.org/officeDocument/2006/math">
                    <m:acc>
                      <m:accPr>
                        <m:chr m:val="̅"/>
                        <m:ctrlPr>
                          <a:rPr lang="en-US" sz="2800" b="0" i="1" u="none" strike="noStrike" baseline="0" smtClean="0">
                            <a:solidFill>
                              <a:schemeClr val="tx2"/>
                            </a:solidFill>
                            <a:latin typeface="Cambria Math" panose="02040503050406030204" pitchFamily="18" charset="0"/>
                            <a:ea typeface="Cambria Math" panose="02040503050406030204" pitchFamily="18" charset="0"/>
                          </a:rPr>
                        </m:ctrlPr>
                      </m:accPr>
                      <m:e>
                        <m:r>
                          <a:rPr lang="en-US" sz="2800" i="1">
                            <a:solidFill>
                              <a:schemeClr val="tx2"/>
                            </a:solidFill>
                            <a:latin typeface="Cambria Math" panose="02040503050406030204" pitchFamily="18" charset="0"/>
                            <a:ea typeface="Cambria Math" panose="02040503050406030204" pitchFamily="18" charset="0"/>
                          </a:rPr>
                          <m:t>𝐷𝐶</m:t>
                        </m:r>
                      </m:e>
                    </m:acc>
                  </m:oMath>
                </a14:m>
                <a:r>
                  <a:rPr lang="en-US" sz="2800" b="0" i="1" u="none" strike="noStrike" baseline="0">
                    <a:solidFill>
                      <a:schemeClr val="tx2"/>
                    </a:solidFill>
                  </a:rPr>
                  <a:t> </a:t>
                </a:r>
                <a:r>
                  <a:rPr lang="en-US" sz="2800" b="0" i="0" u="none" strike="noStrike" baseline="0">
                    <a:solidFill>
                      <a:schemeClr val="tx2"/>
                    </a:solidFill>
                  </a:rPr>
                  <a:t>is </a:t>
                </a:r>
                <a:r>
                  <a:rPr lang="en-US" sz="2800" b="0" i="0" u="none" strike="noStrike" baseline="0"/>
                  <a:t>one base of </a:t>
                </a:r>
                <a:r>
                  <a:rPr lang="en-US" sz="2800" b="0" i="1" u="none" strike="noStrike" baseline="0"/>
                  <a:t>▱ABCD</a:t>
                </a:r>
                <a:r>
                  <a:rPr lang="en-US" sz="2800" b="0" i="0" u="none" strike="noStrike" baseline="0"/>
                  <a:t>, and </a:t>
                </a:r>
                <a:r>
                  <a:rPr lang="en-US" sz="2800" b="0" i="1" u="none" strike="noStrike" baseline="0"/>
                  <a:t>DC </a:t>
                </a:r>
                <a:r>
                  <a:rPr lang="en-US" sz="2800" b="0" i="0" u="none" strike="noStrike" baseline="0"/>
                  <a:t>= 23 feet. </a:t>
                </a:r>
                <a:endParaRPr lang="en-US" sz="2800"/>
              </a:p>
            </p:txBody>
          </p:sp>
        </mc:Choice>
        <mc:Fallback xmlns="">
          <p:sp>
            <p:nvSpPr>
              <p:cNvPr id="6" name="Content Placeholder 2">
                <a:extLst>
                  <a:ext uri="{FF2B5EF4-FFF2-40B4-BE49-F238E27FC236}">
                    <a16:creationId xmlns:a16="http://schemas.microsoft.com/office/drawing/2014/main" id="{7D559CE4-5219-4A4C-B84F-C1824A12C8C4}"/>
                  </a:ext>
                </a:extLst>
              </p:cNvPr>
              <p:cNvSpPr txBox="1">
                <a:spLocks noRot="1" noChangeAspect="1" noMove="1" noResize="1" noEditPoints="1" noAdjustHandles="1" noChangeArrowheads="1" noChangeShapeType="1" noTextEdit="1"/>
              </p:cNvSpPr>
              <p:nvPr/>
            </p:nvSpPr>
            <p:spPr>
              <a:xfrm>
                <a:off x="459872" y="3411155"/>
                <a:ext cx="7443803" cy="562315"/>
              </a:xfrm>
              <a:prstGeom prst="rect">
                <a:avLst/>
              </a:prstGeom>
              <a:blipFill>
                <a:blip r:embed="rId3"/>
                <a:stretch>
                  <a:fillRect t="-11957" r="-2373" b="-228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7" name="Table 2">
                <a:extLst>
                  <a:ext uri="{FF2B5EF4-FFF2-40B4-BE49-F238E27FC236}">
                    <a16:creationId xmlns:a16="http://schemas.microsoft.com/office/drawing/2014/main" id="{A1A27226-6EBD-4D56-8B95-B9713A9DD6DE}"/>
                  </a:ext>
                </a:extLst>
              </p:cNvPr>
              <p:cNvGraphicFramePr>
                <a:graphicFrameLocks noGrp="1"/>
              </p:cNvGraphicFramePr>
              <p:nvPr>
                <p:extLst>
                  <p:ext uri="{D42A27DB-BD31-4B8C-83A1-F6EECF244321}">
                    <p14:modId xmlns:p14="http://schemas.microsoft.com/office/powerpoint/2010/main" val="1006980792"/>
                  </p:ext>
                </p:extLst>
              </p:nvPr>
            </p:nvGraphicFramePr>
            <p:xfrm>
              <a:off x="457200" y="4194225"/>
              <a:ext cx="7709026" cy="1036320"/>
            </p:xfrm>
            <a:graphic>
              <a:graphicData uri="http://schemas.openxmlformats.org/drawingml/2006/table">
                <a:tbl>
                  <a:tblPr firstRow="1" bandRow="1">
                    <a:tableStyleId>{2D5ABB26-0587-4C30-8999-92F81FD0307C}</a:tableStyleId>
                  </a:tblPr>
                  <a:tblGrid>
                    <a:gridCol w="3797929">
                      <a:extLst>
                        <a:ext uri="{9D8B030D-6E8A-4147-A177-3AD203B41FA5}">
                          <a16:colId xmlns:a16="http://schemas.microsoft.com/office/drawing/2014/main" val="1231724626"/>
                        </a:ext>
                      </a:extLst>
                    </a:gridCol>
                    <a:gridCol w="3911097">
                      <a:extLst>
                        <a:ext uri="{9D8B030D-6E8A-4147-A177-3AD203B41FA5}">
                          <a16:colId xmlns:a16="http://schemas.microsoft.com/office/drawing/2014/main" val="837143839"/>
                        </a:ext>
                      </a:extLst>
                    </a:gridCol>
                  </a:tblGrid>
                  <a:tr h="370840">
                    <a:tc>
                      <a:txBody>
                        <a:bodyPr/>
                        <a:lstStyle/>
                        <a:p>
                          <a:r>
                            <a:rPr lang="en-US" sz="2800" i="1" u="none" strike="noStrike" baseline="0">
                              <a:solidFill>
                                <a:schemeClr val="tx2"/>
                              </a:solidFill>
                              <a:latin typeface="+mj-lt"/>
                              <a:ea typeface="Cambria Math" panose="02040503050406030204" pitchFamily="18" charset="0"/>
                            </a:rPr>
                            <a:t>A = </a:t>
                          </a:r>
                          <a:r>
                            <a:rPr lang="en-US" sz="2800" i="1" u="none" strike="noStrike" baseline="0" err="1">
                              <a:solidFill>
                                <a:schemeClr val="tx2"/>
                              </a:solidFill>
                              <a:latin typeface="+mj-lt"/>
                              <a:ea typeface="Cambria Math" panose="02040503050406030204" pitchFamily="18" charset="0"/>
                            </a:rPr>
                            <a:t>bh</a:t>
                          </a:r>
                          <a:endParaRPr lang="en-US" sz="2800" i="1" u="none" strike="noStrike" baseline="0">
                            <a:solidFill>
                              <a:schemeClr val="tx2"/>
                            </a:solidFill>
                            <a:latin typeface="+mj-lt"/>
                            <a:ea typeface="Cambria Math" panose="02040503050406030204" pitchFamily="18" charset="0"/>
                          </a:endParaRPr>
                        </a:p>
                      </a:txBody>
                      <a:tcPr/>
                    </a:tc>
                    <a:tc>
                      <a:txBody>
                        <a:bodyPr/>
                        <a:lstStyle/>
                        <a:p>
                          <a:r>
                            <a:rPr lang="en-US" sz="2800" b="0" i="0" u="none" strike="noStrike" kern="1200" baseline="0">
                              <a:solidFill>
                                <a:srgbClr val="0070C0"/>
                              </a:solidFill>
                              <a:latin typeface="+mn-lt"/>
                              <a:ea typeface="+mn-ea"/>
                              <a:cs typeface="+mn-cs"/>
                            </a:rPr>
                            <a:t>Area of a parallelogram</a:t>
                          </a:r>
                          <a:endParaRPr lang="en-US" sz="2800">
                            <a:solidFill>
                              <a:srgbClr val="0070C0"/>
                            </a:solidFill>
                          </a:endParaRPr>
                        </a:p>
                      </a:txBody>
                      <a:tcPr/>
                    </a:tc>
                    <a:extLst>
                      <a:ext uri="{0D108BD9-81ED-4DB2-BD59-A6C34878D82A}">
                        <a16:rowId xmlns:a16="http://schemas.microsoft.com/office/drawing/2014/main" val="261086024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a:solidFill>
                                <a:schemeClr val="tx1"/>
                              </a:solidFill>
                            </a:rPr>
                            <a:t>   </a:t>
                          </a:r>
                          <a:r>
                            <a:rPr lang="en-US" sz="2800" u="none" strike="noStrike" baseline="0">
                              <a:solidFill>
                                <a:schemeClr val="tx2"/>
                              </a:solidFill>
                              <a:ea typeface="Cambria Math" panose="02040503050406030204" pitchFamily="18" charset="0"/>
                            </a:rPr>
                            <a:t>= (23)(24) or 552</a:t>
                          </a:r>
                          <a14:m>
                            <m:oMath xmlns:m="http://schemas.openxmlformats.org/officeDocument/2006/math">
                              <m:r>
                                <a:rPr lang="en-US" sz="2800" b="0" i="0" u="none" strike="noStrike" baseline="0" smtClean="0">
                                  <a:solidFill>
                                    <a:schemeClr val="tx2"/>
                                  </a:solidFill>
                                  <a:latin typeface="Cambria Math" panose="02040503050406030204" pitchFamily="18" charset="0"/>
                                  <a:ea typeface="Cambria Math" panose="02040503050406030204" pitchFamily="18" charset="0"/>
                                </a:rPr>
                                <m:t> </m:t>
                              </m:r>
                              <m:sSup>
                                <m:sSupPr>
                                  <m:ctrlPr>
                                    <a:rPr lang="en-US" sz="2800" i="1" u="none" strike="noStrike" baseline="0" smtClean="0">
                                      <a:solidFill>
                                        <a:schemeClr val="tx2"/>
                                      </a:solidFill>
                                      <a:latin typeface="Cambria Math" panose="02040503050406030204" pitchFamily="18" charset="0"/>
                                      <a:ea typeface="Cambria Math" panose="02040503050406030204" pitchFamily="18" charset="0"/>
                                    </a:rPr>
                                  </m:ctrlPr>
                                </m:sSupPr>
                                <m:e>
                                  <m:r>
                                    <m:rPr>
                                      <m:sty m:val="p"/>
                                    </m:rPr>
                                    <a:rPr lang="en-US" sz="2800" b="0" i="0" u="none" strike="noStrike" baseline="0" smtClean="0">
                                      <a:solidFill>
                                        <a:schemeClr val="tx2"/>
                                      </a:solidFill>
                                      <a:latin typeface="Cambria Math" panose="02040503050406030204" pitchFamily="18" charset="0"/>
                                      <a:ea typeface="Cambria Math" panose="02040503050406030204" pitchFamily="18" charset="0"/>
                                    </a:rPr>
                                    <m:t>ft</m:t>
                                  </m:r>
                                </m:e>
                                <m:sup>
                                  <m:r>
                                    <a:rPr lang="en-US" sz="2800" b="0" u="none" strike="noStrike" baseline="0" smtClean="0">
                                      <a:solidFill>
                                        <a:schemeClr val="tx2"/>
                                      </a:solidFill>
                                      <a:latin typeface="Cambria Math" panose="02040503050406030204" pitchFamily="18" charset="0"/>
                                      <a:ea typeface="Cambria Math" panose="02040503050406030204" pitchFamily="18" charset="0"/>
                                    </a:rPr>
                                    <m:t>2</m:t>
                                  </m:r>
                                </m:sup>
                              </m:sSup>
                            </m:oMath>
                          </a14:m>
                          <a:r>
                            <a:rPr lang="en-US" sz="2800">
                              <a:solidFill>
                                <a:schemeClr val="tx2"/>
                              </a:solidFill>
                            </a:rPr>
                            <a:t>      </a:t>
                          </a:r>
                          <a:endParaRPr lang="en-US" sz="280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u="none" strike="noStrike" baseline="0">
                              <a:solidFill>
                                <a:srgbClr val="0070C0"/>
                              </a:solidFill>
                            </a:rPr>
                            <a:t>Solve.</a:t>
                          </a:r>
                          <a:endParaRPr lang="en-US" sz="2800">
                            <a:solidFill>
                              <a:srgbClr val="0070C0"/>
                            </a:solidFill>
                          </a:endParaRPr>
                        </a:p>
                      </a:txBody>
                      <a:tcPr/>
                    </a:tc>
                    <a:extLst>
                      <a:ext uri="{0D108BD9-81ED-4DB2-BD59-A6C34878D82A}">
                        <a16:rowId xmlns:a16="http://schemas.microsoft.com/office/drawing/2014/main" val="298577847"/>
                      </a:ext>
                    </a:extLst>
                  </a:tr>
                </a:tbl>
              </a:graphicData>
            </a:graphic>
          </p:graphicFrame>
        </mc:Choice>
        <mc:Fallback xmlns="">
          <p:graphicFrame>
            <p:nvGraphicFramePr>
              <p:cNvPr id="7" name="Table 2">
                <a:extLst>
                  <a:ext uri="{FF2B5EF4-FFF2-40B4-BE49-F238E27FC236}">
                    <a16:creationId xmlns:a16="http://schemas.microsoft.com/office/drawing/2014/main" id="{A1A27226-6EBD-4D56-8B95-B9713A9DD6DE}"/>
                  </a:ext>
                </a:extLst>
              </p:cNvPr>
              <p:cNvGraphicFramePr>
                <a:graphicFrameLocks noGrp="1"/>
              </p:cNvGraphicFramePr>
              <p:nvPr>
                <p:extLst>
                  <p:ext uri="{D42A27DB-BD31-4B8C-83A1-F6EECF244321}">
                    <p14:modId xmlns:p14="http://schemas.microsoft.com/office/powerpoint/2010/main" val="1006980792"/>
                  </p:ext>
                </p:extLst>
              </p:nvPr>
            </p:nvGraphicFramePr>
            <p:xfrm>
              <a:off x="457200" y="4194225"/>
              <a:ext cx="7709026" cy="1036320"/>
            </p:xfrm>
            <a:graphic>
              <a:graphicData uri="http://schemas.openxmlformats.org/drawingml/2006/table">
                <a:tbl>
                  <a:tblPr firstRow="1" bandRow="1">
                    <a:tableStyleId>{2D5ABB26-0587-4C30-8999-92F81FD0307C}</a:tableStyleId>
                  </a:tblPr>
                  <a:tblGrid>
                    <a:gridCol w="3797929">
                      <a:extLst>
                        <a:ext uri="{9D8B030D-6E8A-4147-A177-3AD203B41FA5}">
                          <a16:colId xmlns:a16="http://schemas.microsoft.com/office/drawing/2014/main" val="1231724626"/>
                        </a:ext>
                      </a:extLst>
                    </a:gridCol>
                    <a:gridCol w="3911097">
                      <a:extLst>
                        <a:ext uri="{9D8B030D-6E8A-4147-A177-3AD203B41FA5}">
                          <a16:colId xmlns:a16="http://schemas.microsoft.com/office/drawing/2014/main" val="837143839"/>
                        </a:ext>
                      </a:extLst>
                    </a:gridCol>
                  </a:tblGrid>
                  <a:tr h="518160">
                    <a:tc>
                      <a:txBody>
                        <a:bodyPr/>
                        <a:lstStyle/>
                        <a:p>
                          <a:r>
                            <a:rPr lang="en-US" sz="2800" i="1" u="none" strike="noStrike" baseline="0">
                              <a:solidFill>
                                <a:schemeClr val="tx2"/>
                              </a:solidFill>
                              <a:latin typeface="+mj-lt"/>
                              <a:ea typeface="Cambria Math" panose="02040503050406030204" pitchFamily="18" charset="0"/>
                            </a:rPr>
                            <a:t>A = </a:t>
                          </a:r>
                          <a:r>
                            <a:rPr lang="en-US" sz="2800" i="1" u="none" strike="noStrike" baseline="0" err="1">
                              <a:solidFill>
                                <a:schemeClr val="tx2"/>
                              </a:solidFill>
                              <a:latin typeface="+mj-lt"/>
                              <a:ea typeface="Cambria Math" panose="02040503050406030204" pitchFamily="18" charset="0"/>
                            </a:rPr>
                            <a:t>bh</a:t>
                          </a:r>
                          <a:endParaRPr lang="en-US" sz="2800" i="1" u="none" strike="noStrike" baseline="0">
                            <a:solidFill>
                              <a:schemeClr val="tx2"/>
                            </a:solidFill>
                            <a:latin typeface="+mj-lt"/>
                            <a:ea typeface="Cambria Math" panose="02040503050406030204" pitchFamily="18" charset="0"/>
                          </a:endParaRPr>
                        </a:p>
                      </a:txBody>
                      <a:tcPr/>
                    </a:tc>
                    <a:tc>
                      <a:txBody>
                        <a:bodyPr/>
                        <a:lstStyle/>
                        <a:p>
                          <a:r>
                            <a:rPr lang="en-US" sz="2800" b="0" i="0" u="none" strike="noStrike" kern="1200" baseline="0">
                              <a:solidFill>
                                <a:srgbClr val="0070C0"/>
                              </a:solidFill>
                              <a:latin typeface="+mn-lt"/>
                              <a:ea typeface="+mn-ea"/>
                              <a:cs typeface="+mn-cs"/>
                            </a:rPr>
                            <a:t>Area of a parallelogram</a:t>
                          </a:r>
                          <a:endParaRPr lang="en-US" sz="2800">
                            <a:solidFill>
                              <a:srgbClr val="0070C0"/>
                            </a:solidFill>
                          </a:endParaRPr>
                        </a:p>
                      </a:txBody>
                      <a:tcPr/>
                    </a:tc>
                    <a:extLst>
                      <a:ext uri="{0D108BD9-81ED-4DB2-BD59-A6C34878D82A}">
                        <a16:rowId xmlns:a16="http://schemas.microsoft.com/office/drawing/2014/main" val="2610860241"/>
                      </a:ext>
                    </a:extLst>
                  </a:tr>
                  <a:tr h="518160">
                    <a:tc>
                      <a:txBody>
                        <a:bodyPr/>
                        <a:lstStyle/>
                        <a:p>
                          <a:endParaRPr lang="en-US"/>
                        </a:p>
                      </a:txBody>
                      <a:tcPr>
                        <a:blipFill>
                          <a:blip r:embed="rId4"/>
                          <a:stretch>
                            <a:fillRect t="-112941" r="-103050" b="-31765"/>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u="none" strike="noStrike" baseline="0">
                              <a:solidFill>
                                <a:srgbClr val="0070C0"/>
                              </a:solidFill>
                            </a:rPr>
                            <a:t>Solve.</a:t>
                          </a:r>
                          <a:endParaRPr lang="en-US" sz="2800">
                            <a:solidFill>
                              <a:srgbClr val="0070C0"/>
                            </a:solidFill>
                          </a:endParaRPr>
                        </a:p>
                      </a:txBody>
                      <a:tcPr/>
                    </a:tc>
                    <a:extLst>
                      <a:ext uri="{0D108BD9-81ED-4DB2-BD59-A6C34878D82A}">
                        <a16:rowId xmlns:a16="http://schemas.microsoft.com/office/drawing/2014/main" val="298577847"/>
                      </a:ext>
                    </a:extLst>
                  </a:tr>
                </a:tbl>
              </a:graphicData>
            </a:graphic>
          </p:graphicFrame>
        </mc:Fallback>
      </mc:AlternateContent>
      <p:pic>
        <p:nvPicPr>
          <p:cNvPr id="8" name="Picture 7">
            <a:extLst>
              <a:ext uri="{FF2B5EF4-FFF2-40B4-BE49-F238E27FC236}">
                <a16:creationId xmlns:a16="http://schemas.microsoft.com/office/drawing/2014/main" id="{216BC4F5-1327-49D9-B7C3-818F3BF71BB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02762" y="2280973"/>
            <a:ext cx="2636977" cy="2548234"/>
          </a:xfrm>
          <a:prstGeom prst="rect">
            <a:avLst/>
          </a:prstGeom>
        </p:spPr>
      </p:pic>
    </p:spTree>
    <p:extLst>
      <p:ext uri="{BB962C8B-B14F-4D97-AF65-F5344CB8AC3E}">
        <p14:creationId xmlns:p14="http://schemas.microsoft.com/office/powerpoint/2010/main" val="9815904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3" y="1707845"/>
            <a:ext cx="5805125" cy="1098729"/>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i="0" u="none" strike="noStrike" baseline="0">
                <a:solidFill>
                  <a:schemeClr val="tx1"/>
                </a:solidFill>
              </a:rPr>
              <a:t>Check</a:t>
            </a:r>
          </a:p>
          <a:p>
            <a:r>
              <a:rPr lang="en-US" sz="2800" b="0" i="0" u="none" strike="noStrike" baseline="0"/>
              <a:t>Find the area of the parallelogram.</a:t>
            </a:r>
            <a:endParaRPr lang="en-US" sz="2800">
              <a:latin typeface="+mj-lt"/>
            </a:endParaRPr>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1</a:t>
            </a:r>
            <a:br>
              <a:rPr lang="en-US" sz="2800">
                <a:solidFill>
                  <a:srgbClr val="0070C0"/>
                </a:solidFill>
              </a:rPr>
            </a:br>
            <a:r>
              <a:rPr lang="en-US" sz="2800" b="0" i="0" u="none" strike="noStrike" baseline="0">
                <a:solidFill>
                  <a:schemeClr val="tx1"/>
                </a:solidFill>
              </a:rPr>
              <a:t>Area of a Parallelogram</a:t>
            </a:r>
            <a:endParaRPr lang="en-US" sz="2800" b="0">
              <a:solidFill>
                <a:schemeClr val="tx1"/>
              </a:solidFill>
            </a:endParaRPr>
          </a:p>
        </p:txBody>
      </p:sp>
      <mc:AlternateContent xmlns:mc="http://schemas.openxmlformats.org/markup-compatibility/2006" xmlns:a14="http://schemas.microsoft.com/office/drawing/2010/main">
        <mc:Choice Requires="a14">
          <p:sp>
            <p:nvSpPr>
              <p:cNvPr id="5" name="Content Placeholder 2">
                <a:extLst>
                  <a:ext uri="{FF2B5EF4-FFF2-40B4-BE49-F238E27FC236}">
                    <a16:creationId xmlns:a16="http://schemas.microsoft.com/office/drawing/2014/main" id="{92708BF6-68F6-4746-8CDB-F4F359B5BD73}"/>
                  </a:ext>
                </a:extLst>
              </p:cNvPr>
              <p:cNvSpPr txBox="1">
                <a:spLocks/>
              </p:cNvSpPr>
              <p:nvPr/>
            </p:nvSpPr>
            <p:spPr>
              <a:xfrm>
                <a:off x="612273" y="3041973"/>
                <a:ext cx="1967965" cy="506995"/>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a:solidFill>
                      <a:schemeClr val="tx2"/>
                    </a:solidFill>
                    <a:latin typeface="+mj-lt"/>
                  </a:rPr>
                  <a:t>A. 315 </a:t>
                </a:r>
                <a14:m>
                  <m:oMath xmlns:m="http://schemas.openxmlformats.org/officeDocument/2006/math">
                    <m:sSup>
                      <m:sSupPr>
                        <m:ctrlPr>
                          <a:rPr lang="en-US" sz="2800" i="1" smtClean="0">
                            <a:solidFill>
                              <a:schemeClr val="tx2"/>
                            </a:solidFill>
                            <a:latin typeface="Cambria Math" panose="02040503050406030204" pitchFamily="18" charset="0"/>
                          </a:rPr>
                        </m:ctrlPr>
                      </m:sSupPr>
                      <m:e>
                        <m:r>
                          <m:rPr>
                            <m:sty m:val="p"/>
                          </m:rPr>
                          <a:rPr lang="en-US" sz="2800" b="0" i="0" smtClean="0">
                            <a:solidFill>
                              <a:schemeClr val="tx2"/>
                            </a:solidFill>
                            <a:latin typeface="Cambria Math" panose="02040503050406030204" pitchFamily="18" charset="0"/>
                          </a:rPr>
                          <m:t>cm</m:t>
                        </m:r>
                      </m:e>
                      <m:sup>
                        <m:r>
                          <a:rPr lang="en-US" sz="2800" b="0" i="1" smtClean="0">
                            <a:solidFill>
                              <a:schemeClr val="tx2"/>
                            </a:solidFill>
                            <a:latin typeface="Cambria Math" panose="02040503050406030204" pitchFamily="18" charset="0"/>
                          </a:rPr>
                          <m:t>2</m:t>
                        </m:r>
                      </m:sup>
                    </m:sSup>
                  </m:oMath>
                </a14:m>
                <a:endParaRPr lang="en-US" sz="2800">
                  <a:solidFill>
                    <a:schemeClr val="tx2"/>
                  </a:solidFill>
                  <a:latin typeface="+mj-lt"/>
                </a:endParaRPr>
              </a:p>
            </p:txBody>
          </p:sp>
        </mc:Choice>
        <mc:Fallback xmlns="">
          <p:sp>
            <p:nvSpPr>
              <p:cNvPr id="5" name="Content Placeholder 2">
                <a:extLst>
                  <a:ext uri="{FF2B5EF4-FFF2-40B4-BE49-F238E27FC236}">
                    <a16:creationId xmlns:a16="http://schemas.microsoft.com/office/drawing/2014/main" id="{92708BF6-68F6-4746-8CDB-F4F359B5BD73}"/>
                  </a:ext>
                </a:extLst>
              </p:cNvPr>
              <p:cNvSpPr txBox="1">
                <a:spLocks noRot="1" noChangeAspect="1" noMove="1" noResize="1" noEditPoints="1" noAdjustHandles="1" noChangeArrowheads="1" noChangeShapeType="1" noTextEdit="1"/>
              </p:cNvSpPr>
              <p:nvPr/>
            </p:nvSpPr>
            <p:spPr>
              <a:xfrm>
                <a:off x="612273" y="3041973"/>
                <a:ext cx="1967965" cy="506995"/>
              </a:xfrm>
              <a:prstGeom prst="rect">
                <a:avLst/>
              </a:prstGeom>
              <a:blipFill>
                <a:blip r:embed="rId2"/>
                <a:stretch>
                  <a:fillRect l="-6192" t="-12048" b="-361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6DDC9569-19BB-412B-A942-80A5EFAC8217}"/>
                  </a:ext>
                </a:extLst>
              </p:cNvPr>
              <p:cNvSpPr txBox="1">
                <a:spLocks/>
              </p:cNvSpPr>
              <p:nvPr/>
            </p:nvSpPr>
            <p:spPr>
              <a:xfrm>
                <a:off x="3897176" y="3040469"/>
                <a:ext cx="2198824" cy="506995"/>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a:solidFill>
                      <a:schemeClr val="tx2"/>
                    </a:solidFill>
                    <a:latin typeface="+mj-lt"/>
                  </a:rPr>
                  <a:t>B. 357 </a:t>
                </a:r>
                <a14:m>
                  <m:oMath xmlns:m="http://schemas.openxmlformats.org/officeDocument/2006/math">
                    <m:sSup>
                      <m:sSupPr>
                        <m:ctrlPr>
                          <a:rPr lang="en-US" sz="2800" i="1" smtClean="0">
                            <a:solidFill>
                              <a:schemeClr val="tx2"/>
                            </a:solidFill>
                            <a:latin typeface="Cambria Math" panose="02040503050406030204" pitchFamily="18" charset="0"/>
                          </a:rPr>
                        </m:ctrlPr>
                      </m:sSupPr>
                      <m:e>
                        <m:r>
                          <m:rPr>
                            <m:sty m:val="p"/>
                          </m:rPr>
                          <a:rPr lang="en-US" sz="2800" b="0" i="0" smtClean="0">
                            <a:solidFill>
                              <a:schemeClr val="tx2"/>
                            </a:solidFill>
                            <a:latin typeface="Cambria Math" panose="02040503050406030204" pitchFamily="18" charset="0"/>
                          </a:rPr>
                          <m:t>cm</m:t>
                        </m:r>
                      </m:e>
                      <m:sup>
                        <m:r>
                          <a:rPr lang="en-US" sz="2800" b="0" i="1" smtClean="0">
                            <a:solidFill>
                              <a:schemeClr val="tx2"/>
                            </a:solidFill>
                            <a:latin typeface="Cambria Math" panose="02040503050406030204" pitchFamily="18" charset="0"/>
                          </a:rPr>
                          <m:t>2</m:t>
                        </m:r>
                      </m:sup>
                    </m:sSup>
                  </m:oMath>
                </a14:m>
                <a:endParaRPr lang="en-US" sz="2800">
                  <a:solidFill>
                    <a:schemeClr val="tx2"/>
                  </a:solidFill>
                  <a:latin typeface="+mj-lt"/>
                </a:endParaRPr>
              </a:p>
            </p:txBody>
          </p:sp>
        </mc:Choice>
        <mc:Fallback xmlns="">
          <p:sp>
            <p:nvSpPr>
              <p:cNvPr id="6" name="Content Placeholder 2">
                <a:extLst>
                  <a:ext uri="{FF2B5EF4-FFF2-40B4-BE49-F238E27FC236}">
                    <a16:creationId xmlns:a16="http://schemas.microsoft.com/office/drawing/2014/main" id="{6DDC9569-19BB-412B-A942-80A5EFAC8217}"/>
                  </a:ext>
                </a:extLst>
              </p:cNvPr>
              <p:cNvSpPr txBox="1">
                <a:spLocks noRot="1" noChangeAspect="1" noMove="1" noResize="1" noEditPoints="1" noAdjustHandles="1" noChangeArrowheads="1" noChangeShapeType="1" noTextEdit="1"/>
              </p:cNvSpPr>
              <p:nvPr/>
            </p:nvSpPr>
            <p:spPr>
              <a:xfrm>
                <a:off x="3897176" y="3040469"/>
                <a:ext cx="2198824" cy="506995"/>
              </a:xfrm>
              <a:prstGeom prst="rect">
                <a:avLst/>
              </a:prstGeom>
              <a:blipFill>
                <a:blip r:embed="rId3"/>
                <a:stretch>
                  <a:fillRect l="-5540" t="-13253" b="-361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D6B498D8-01CA-4806-BBF8-6BBA1F22FFFE}"/>
                  </a:ext>
                </a:extLst>
              </p:cNvPr>
              <p:cNvSpPr txBox="1">
                <a:spLocks/>
              </p:cNvSpPr>
              <p:nvPr/>
            </p:nvSpPr>
            <p:spPr>
              <a:xfrm>
                <a:off x="612273" y="3636490"/>
                <a:ext cx="1967965" cy="506995"/>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a:solidFill>
                      <a:schemeClr val="tx2"/>
                    </a:solidFill>
                    <a:latin typeface="+mj-lt"/>
                  </a:rPr>
                  <a:t>C. 493 </a:t>
                </a:r>
                <a14:m>
                  <m:oMath xmlns:m="http://schemas.openxmlformats.org/officeDocument/2006/math">
                    <m:sSup>
                      <m:sSupPr>
                        <m:ctrlPr>
                          <a:rPr lang="en-US" sz="2800" i="1" smtClean="0">
                            <a:solidFill>
                              <a:schemeClr val="tx2"/>
                            </a:solidFill>
                            <a:latin typeface="Cambria Math" panose="02040503050406030204" pitchFamily="18" charset="0"/>
                          </a:rPr>
                        </m:ctrlPr>
                      </m:sSupPr>
                      <m:e>
                        <m:r>
                          <m:rPr>
                            <m:sty m:val="p"/>
                          </m:rPr>
                          <a:rPr lang="en-US" sz="2800" b="0" i="0" smtClean="0">
                            <a:solidFill>
                              <a:schemeClr val="tx2"/>
                            </a:solidFill>
                            <a:latin typeface="Cambria Math" panose="02040503050406030204" pitchFamily="18" charset="0"/>
                          </a:rPr>
                          <m:t>cm</m:t>
                        </m:r>
                      </m:e>
                      <m:sup>
                        <m:r>
                          <a:rPr lang="en-US" sz="2800" b="0" i="1" smtClean="0">
                            <a:solidFill>
                              <a:schemeClr val="tx2"/>
                            </a:solidFill>
                            <a:latin typeface="Cambria Math" panose="02040503050406030204" pitchFamily="18" charset="0"/>
                          </a:rPr>
                          <m:t>2</m:t>
                        </m:r>
                      </m:sup>
                    </m:sSup>
                  </m:oMath>
                </a14:m>
                <a:endParaRPr lang="en-US" sz="2800">
                  <a:solidFill>
                    <a:schemeClr val="tx2"/>
                  </a:solidFill>
                  <a:latin typeface="+mj-lt"/>
                </a:endParaRPr>
              </a:p>
            </p:txBody>
          </p:sp>
        </mc:Choice>
        <mc:Fallback xmlns="">
          <p:sp>
            <p:nvSpPr>
              <p:cNvPr id="7" name="Content Placeholder 2">
                <a:extLst>
                  <a:ext uri="{FF2B5EF4-FFF2-40B4-BE49-F238E27FC236}">
                    <a16:creationId xmlns:a16="http://schemas.microsoft.com/office/drawing/2014/main" id="{D6B498D8-01CA-4806-BBF8-6BBA1F22FFFE}"/>
                  </a:ext>
                </a:extLst>
              </p:cNvPr>
              <p:cNvSpPr txBox="1">
                <a:spLocks noRot="1" noChangeAspect="1" noMove="1" noResize="1" noEditPoints="1" noAdjustHandles="1" noChangeArrowheads="1" noChangeShapeType="1" noTextEdit="1"/>
              </p:cNvSpPr>
              <p:nvPr/>
            </p:nvSpPr>
            <p:spPr>
              <a:xfrm>
                <a:off x="612273" y="3636490"/>
                <a:ext cx="1967965" cy="506995"/>
              </a:xfrm>
              <a:prstGeom prst="rect">
                <a:avLst/>
              </a:prstGeom>
              <a:blipFill>
                <a:blip r:embed="rId4"/>
                <a:stretch>
                  <a:fillRect l="-6192" t="-13253" b="-361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Content Placeholder 2">
                <a:extLst>
                  <a:ext uri="{FF2B5EF4-FFF2-40B4-BE49-F238E27FC236}">
                    <a16:creationId xmlns:a16="http://schemas.microsoft.com/office/drawing/2014/main" id="{1807AA16-82FD-476C-8BC6-0AF81B09FE4B}"/>
                  </a:ext>
                </a:extLst>
              </p:cNvPr>
              <p:cNvSpPr txBox="1">
                <a:spLocks/>
              </p:cNvSpPr>
              <p:nvPr/>
            </p:nvSpPr>
            <p:spPr>
              <a:xfrm>
                <a:off x="3897177" y="3634984"/>
                <a:ext cx="2198823" cy="506995"/>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a:solidFill>
                      <a:schemeClr val="tx2"/>
                    </a:solidFill>
                    <a:latin typeface="+mj-lt"/>
                  </a:rPr>
                  <a:t>D. 1260 </a:t>
                </a:r>
                <a14:m>
                  <m:oMath xmlns:m="http://schemas.openxmlformats.org/officeDocument/2006/math">
                    <m:sSup>
                      <m:sSupPr>
                        <m:ctrlPr>
                          <a:rPr lang="en-US" sz="2800" i="1" smtClean="0">
                            <a:solidFill>
                              <a:schemeClr val="tx2"/>
                            </a:solidFill>
                            <a:latin typeface="Cambria Math" panose="02040503050406030204" pitchFamily="18" charset="0"/>
                          </a:rPr>
                        </m:ctrlPr>
                      </m:sSupPr>
                      <m:e>
                        <m:r>
                          <m:rPr>
                            <m:sty m:val="p"/>
                          </m:rPr>
                          <a:rPr lang="en-US" sz="2800" b="0" i="0" smtClean="0">
                            <a:solidFill>
                              <a:schemeClr val="tx2"/>
                            </a:solidFill>
                            <a:latin typeface="Cambria Math" panose="02040503050406030204" pitchFamily="18" charset="0"/>
                          </a:rPr>
                          <m:t>cm</m:t>
                        </m:r>
                      </m:e>
                      <m:sup>
                        <m:r>
                          <a:rPr lang="en-US" sz="2800" b="0" i="1" smtClean="0">
                            <a:solidFill>
                              <a:schemeClr val="tx2"/>
                            </a:solidFill>
                            <a:latin typeface="Cambria Math" panose="02040503050406030204" pitchFamily="18" charset="0"/>
                          </a:rPr>
                          <m:t>2</m:t>
                        </m:r>
                      </m:sup>
                    </m:sSup>
                  </m:oMath>
                </a14:m>
                <a:r>
                  <a:rPr lang="en-US" sz="2800">
                    <a:solidFill>
                      <a:schemeClr val="tx2"/>
                    </a:solidFill>
                    <a:latin typeface="+mj-lt"/>
                  </a:rPr>
                  <a:t> </a:t>
                </a:r>
              </a:p>
            </p:txBody>
          </p:sp>
        </mc:Choice>
        <mc:Fallback xmlns="">
          <p:sp>
            <p:nvSpPr>
              <p:cNvPr id="9" name="Content Placeholder 2">
                <a:extLst>
                  <a:ext uri="{FF2B5EF4-FFF2-40B4-BE49-F238E27FC236}">
                    <a16:creationId xmlns:a16="http://schemas.microsoft.com/office/drawing/2014/main" id="{1807AA16-82FD-476C-8BC6-0AF81B09FE4B}"/>
                  </a:ext>
                </a:extLst>
              </p:cNvPr>
              <p:cNvSpPr txBox="1">
                <a:spLocks noRot="1" noChangeAspect="1" noMove="1" noResize="1" noEditPoints="1" noAdjustHandles="1" noChangeArrowheads="1" noChangeShapeType="1" noTextEdit="1"/>
              </p:cNvSpPr>
              <p:nvPr/>
            </p:nvSpPr>
            <p:spPr>
              <a:xfrm>
                <a:off x="3897177" y="3634984"/>
                <a:ext cx="2198823" cy="506995"/>
              </a:xfrm>
              <a:prstGeom prst="rect">
                <a:avLst/>
              </a:prstGeom>
              <a:blipFill>
                <a:blip r:embed="rId5"/>
                <a:stretch>
                  <a:fillRect l="-5540" t="-12048" b="-36145"/>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B2B1388E-A0D0-4111-B3E3-48B458C9C2C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22139" y="2204044"/>
            <a:ext cx="2650808" cy="2039970"/>
          </a:xfrm>
          <a:prstGeom prst="rect">
            <a:avLst/>
          </a:prstGeom>
        </p:spPr>
      </p:pic>
    </p:spTree>
    <p:extLst>
      <p:ext uri="{BB962C8B-B14F-4D97-AF65-F5344CB8AC3E}">
        <p14:creationId xmlns:p14="http://schemas.microsoft.com/office/powerpoint/2010/main" val="26598837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1</a:t>
            </a:r>
            <a:br>
              <a:rPr lang="en-US" sz="2800">
                <a:solidFill>
                  <a:srgbClr val="0070C0"/>
                </a:solidFill>
              </a:rPr>
            </a:br>
            <a:r>
              <a:rPr lang="en-US" sz="2800" b="0" i="0" u="none" strike="noStrike" baseline="0">
                <a:solidFill>
                  <a:schemeClr val="tx1"/>
                </a:solidFill>
              </a:rPr>
              <a:t>Area of a Parallelogram</a:t>
            </a:r>
            <a:endParaRPr lang="en-US" sz="2800" b="0">
              <a:solidFill>
                <a:schemeClr val="tx1"/>
              </a:solidFill>
            </a:endParaRPr>
          </a:p>
        </p:txBody>
      </p: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3" y="1707845"/>
            <a:ext cx="5805125" cy="1098729"/>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i="0" u="none" strike="noStrike" baseline="0">
                <a:solidFill>
                  <a:schemeClr val="tx1"/>
                </a:solidFill>
              </a:rPr>
              <a:t>Check</a:t>
            </a:r>
          </a:p>
          <a:p>
            <a:r>
              <a:rPr lang="en-US" sz="2800" b="0" i="0" u="none" strike="noStrike" baseline="0"/>
              <a:t>Find the area of the parallelogram.</a:t>
            </a:r>
            <a:endParaRPr lang="en-US" sz="2800">
              <a:latin typeface="+mj-lt"/>
            </a:endParaRPr>
          </a:p>
        </p:txBody>
      </p:sp>
      <mc:AlternateContent xmlns:mc="http://schemas.openxmlformats.org/markup-compatibility/2006" xmlns:a14="http://schemas.microsoft.com/office/drawing/2010/main">
        <mc:Choice Requires="a14">
          <p:sp>
            <p:nvSpPr>
              <p:cNvPr id="5" name="Content Placeholder 2">
                <a:extLst>
                  <a:ext uri="{FF2B5EF4-FFF2-40B4-BE49-F238E27FC236}">
                    <a16:creationId xmlns:a16="http://schemas.microsoft.com/office/drawing/2014/main" id="{92708BF6-68F6-4746-8CDB-F4F359B5BD73}"/>
                  </a:ext>
                </a:extLst>
              </p:cNvPr>
              <p:cNvSpPr txBox="1">
                <a:spLocks/>
              </p:cNvSpPr>
              <p:nvPr/>
            </p:nvSpPr>
            <p:spPr>
              <a:xfrm>
                <a:off x="612273" y="3041973"/>
                <a:ext cx="1967965" cy="506995"/>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a:solidFill>
                      <a:schemeClr val="tx2"/>
                    </a:solidFill>
                    <a:latin typeface="+mj-lt"/>
                  </a:rPr>
                  <a:t>A. 315 </a:t>
                </a:r>
                <a14:m>
                  <m:oMath xmlns:m="http://schemas.openxmlformats.org/officeDocument/2006/math">
                    <m:sSup>
                      <m:sSupPr>
                        <m:ctrlPr>
                          <a:rPr lang="en-US" sz="2800" i="1" smtClean="0">
                            <a:solidFill>
                              <a:schemeClr val="tx2"/>
                            </a:solidFill>
                            <a:latin typeface="Cambria Math" panose="02040503050406030204" pitchFamily="18" charset="0"/>
                          </a:rPr>
                        </m:ctrlPr>
                      </m:sSupPr>
                      <m:e>
                        <m:r>
                          <m:rPr>
                            <m:sty m:val="p"/>
                          </m:rPr>
                          <a:rPr lang="en-US" sz="2800" b="0" i="0" smtClean="0">
                            <a:solidFill>
                              <a:schemeClr val="tx2"/>
                            </a:solidFill>
                            <a:latin typeface="Cambria Math" panose="02040503050406030204" pitchFamily="18" charset="0"/>
                          </a:rPr>
                          <m:t>cm</m:t>
                        </m:r>
                      </m:e>
                      <m:sup>
                        <m:r>
                          <a:rPr lang="en-US" sz="2800" b="0" i="1" smtClean="0">
                            <a:solidFill>
                              <a:schemeClr val="tx2"/>
                            </a:solidFill>
                            <a:latin typeface="Cambria Math" panose="02040503050406030204" pitchFamily="18" charset="0"/>
                          </a:rPr>
                          <m:t>2</m:t>
                        </m:r>
                      </m:sup>
                    </m:sSup>
                  </m:oMath>
                </a14:m>
                <a:endParaRPr lang="en-US" sz="2800">
                  <a:solidFill>
                    <a:schemeClr val="tx2"/>
                  </a:solidFill>
                  <a:latin typeface="+mj-lt"/>
                </a:endParaRPr>
              </a:p>
            </p:txBody>
          </p:sp>
        </mc:Choice>
        <mc:Fallback xmlns="">
          <p:sp>
            <p:nvSpPr>
              <p:cNvPr id="5" name="Content Placeholder 2">
                <a:extLst>
                  <a:ext uri="{FF2B5EF4-FFF2-40B4-BE49-F238E27FC236}">
                    <a16:creationId xmlns:a16="http://schemas.microsoft.com/office/drawing/2014/main" id="{92708BF6-68F6-4746-8CDB-F4F359B5BD73}"/>
                  </a:ext>
                </a:extLst>
              </p:cNvPr>
              <p:cNvSpPr txBox="1">
                <a:spLocks noRot="1" noChangeAspect="1" noMove="1" noResize="1" noEditPoints="1" noAdjustHandles="1" noChangeArrowheads="1" noChangeShapeType="1" noTextEdit="1"/>
              </p:cNvSpPr>
              <p:nvPr/>
            </p:nvSpPr>
            <p:spPr>
              <a:xfrm>
                <a:off x="612273" y="3041973"/>
                <a:ext cx="1967965" cy="506995"/>
              </a:xfrm>
              <a:prstGeom prst="rect">
                <a:avLst/>
              </a:prstGeom>
              <a:blipFill>
                <a:blip r:embed="rId3"/>
                <a:stretch>
                  <a:fillRect l="-6192" t="-12048" b="-361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6DDC9569-19BB-412B-A942-80A5EFAC8217}"/>
                  </a:ext>
                </a:extLst>
              </p:cNvPr>
              <p:cNvSpPr txBox="1">
                <a:spLocks/>
              </p:cNvSpPr>
              <p:nvPr/>
            </p:nvSpPr>
            <p:spPr>
              <a:xfrm>
                <a:off x="3897176" y="3040469"/>
                <a:ext cx="2198824" cy="506995"/>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a:solidFill>
                      <a:schemeClr val="tx2"/>
                    </a:solidFill>
                    <a:latin typeface="+mj-lt"/>
                  </a:rPr>
                  <a:t>B. 357 </a:t>
                </a:r>
                <a14:m>
                  <m:oMath xmlns:m="http://schemas.openxmlformats.org/officeDocument/2006/math">
                    <m:sSup>
                      <m:sSupPr>
                        <m:ctrlPr>
                          <a:rPr lang="en-US" sz="2800" i="1" smtClean="0">
                            <a:solidFill>
                              <a:schemeClr val="tx2"/>
                            </a:solidFill>
                            <a:latin typeface="Cambria Math" panose="02040503050406030204" pitchFamily="18" charset="0"/>
                          </a:rPr>
                        </m:ctrlPr>
                      </m:sSupPr>
                      <m:e>
                        <m:r>
                          <m:rPr>
                            <m:sty m:val="p"/>
                          </m:rPr>
                          <a:rPr lang="en-US" sz="2800" b="0" i="0" smtClean="0">
                            <a:solidFill>
                              <a:schemeClr val="tx2"/>
                            </a:solidFill>
                            <a:latin typeface="Cambria Math" panose="02040503050406030204" pitchFamily="18" charset="0"/>
                          </a:rPr>
                          <m:t>cm</m:t>
                        </m:r>
                      </m:e>
                      <m:sup>
                        <m:r>
                          <a:rPr lang="en-US" sz="2800" b="0" i="1" smtClean="0">
                            <a:solidFill>
                              <a:schemeClr val="tx2"/>
                            </a:solidFill>
                            <a:latin typeface="Cambria Math" panose="02040503050406030204" pitchFamily="18" charset="0"/>
                          </a:rPr>
                          <m:t>2</m:t>
                        </m:r>
                      </m:sup>
                    </m:sSup>
                  </m:oMath>
                </a14:m>
                <a:endParaRPr lang="en-US" sz="2800">
                  <a:solidFill>
                    <a:schemeClr val="tx2"/>
                  </a:solidFill>
                  <a:latin typeface="+mj-lt"/>
                </a:endParaRPr>
              </a:p>
            </p:txBody>
          </p:sp>
        </mc:Choice>
        <mc:Fallback xmlns="">
          <p:sp>
            <p:nvSpPr>
              <p:cNvPr id="6" name="Content Placeholder 2">
                <a:extLst>
                  <a:ext uri="{FF2B5EF4-FFF2-40B4-BE49-F238E27FC236}">
                    <a16:creationId xmlns:a16="http://schemas.microsoft.com/office/drawing/2014/main" id="{6DDC9569-19BB-412B-A942-80A5EFAC8217}"/>
                  </a:ext>
                </a:extLst>
              </p:cNvPr>
              <p:cNvSpPr txBox="1">
                <a:spLocks noRot="1" noChangeAspect="1" noMove="1" noResize="1" noEditPoints="1" noAdjustHandles="1" noChangeArrowheads="1" noChangeShapeType="1" noTextEdit="1"/>
              </p:cNvSpPr>
              <p:nvPr/>
            </p:nvSpPr>
            <p:spPr>
              <a:xfrm>
                <a:off x="3897176" y="3040469"/>
                <a:ext cx="2198824" cy="506995"/>
              </a:xfrm>
              <a:prstGeom prst="rect">
                <a:avLst/>
              </a:prstGeom>
              <a:blipFill>
                <a:blip r:embed="rId4"/>
                <a:stretch>
                  <a:fillRect l="-5540" t="-13253" b="-361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D6B498D8-01CA-4806-BBF8-6BBA1F22FFFE}"/>
                  </a:ext>
                </a:extLst>
              </p:cNvPr>
              <p:cNvSpPr txBox="1">
                <a:spLocks/>
              </p:cNvSpPr>
              <p:nvPr/>
            </p:nvSpPr>
            <p:spPr>
              <a:xfrm>
                <a:off x="612273" y="3636490"/>
                <a:ext cx="1967965" cy="506995"/>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a:solidFill>
                      <a:schemeClr val="tx2"/>
                    </a:solidFill>
                    <a:latin typeface="+mj-lt"/>
                  </a:rPr>
                  <a:t>C. 493 </a:t>
                </a:r>
                <a14:m>
                  <m:oMath xmlns:m="http://schemas.openxmlformats.org/officeDocument/2006/math">
                    <m:sSup>
                      <m:sSupPr>
                        <m:ctrlPr>
                          <a:rPr lang="en-US" sz="2800" i="1" smtClean="0">
                            <a:solidFill>
                              <a:schemeClr val="tx2"/>
                            </a:solidFill>
                            <a:latin typeface="Cambria Math" panose="02040503050406030204" pitchFamily="18" charset="0"/>
                          </a:rPr>
                        </m:ctrlPr>
                      </m:sSupPr>
                      <m:e>
                        <m:r>
                          <m:rPr>
                            <m:sty m:val="p"/>
                          </m:rPr>
                          <a:rPr lang="en-US" sz="2800" b="0" i="0" smtClean="0">
                            <a:solidFill>
                              <a:schemeClr val="tx2"/>
                            </a:solidFill>
                            <a:latin typeface="Cambria Math" panose="02040503050406030204" pitchFamily="18" charset="0"/>
                          </a:rPr>
                          <m:t>cm</m:t>
                        </m:r>
                      </m:e>
                      <m:sup>
                        <m:r>
                          <a:rPr lang="en-US" sz="2800" b="0" i="1" smtClean="0">
                            <a:solidFill>
                              <a:schemeClr val="tx2"/>
                            </a:solidFill>
                            <a:latin typeface="Cambria Math" panose="02040503050406030204" pitchFamily="18" charset="0"/>
                          </a:rPr>
                          <m:t>2</m:t>
                        </m:r>
                      </m:sup>
                    </m:sSup>
                  </m:oMath>
                </a14:m>
                <a:endParaRPr lang="en-US" sz="2800">
                  <a:solidFill>
                    <a:schemeClr val="tx2"/>
                  </a:solidFill>
                  <a:latin typeface="+mj-lt"/>
                </a:endParaRPr>
              </a:p>
            </p:txBody>
          </p:sp>
        </mc:Choice>
        <mc:Fallback xmlns="">
          <p:sp>
            <p:nvSpPr>
              <p:cNvPr id="7" name="Content Placeholder 2">
                <a:extLst>
                  <a:ext uri="{FF2B5EF4-FFF2-40B4-BE49-F238E27FC236}">
                    <a16:creationId xmlns:a16="http://schemas.microsoft.com/office/drawing/2014/main" id="{D6B498D8-01CA-4806-BBF8-6BBA1F22FFFE}"/>
                  </a:ext>
                </a:extLst>
              </p:cNvPr>
              <p:cNvSpPr txBox="1">
                <a:spLocks noRot="1" noChangeAspect="1" noMove="1" noResize="1" noEditPoints="1" noAdjustHandles="1" noChangeArrowheads="1" noChangeShapeType="1" noTextEdit="1"/>
              </p:cNvSpPr>
              <p:nvPr/>
            </p:nvSpPr>
            <p:spPr>
              <a:xfrm>
                <a:off x="612273" y="3636490"/>
                <a:ext cx="1967965" cy="506995"/>
              </a:xfrm>
              <a:prstGeom prst="rect">
                <a:avLst/>
              </a:prstGeom>
              <a:blipFill>
                <a:blip r:embed="rId5"/>
                <a:stretch>
                  <a:fillRect l="-6192" t="-13253" b="-361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Content Placeholder 2">
                <a:extLst>
                  <a:ext uri="{FF2B5EF4-FFF2-40B4-BE49-F238E27FC236}">
                    <a16:creationId xmlns:a16="http://schemas.microsoft.com/office/drawing/2014/main" id="{1807AA16-82FD-476C-8BC6-0AF81B09FE4B}"/>
                  </a:ext>
                </a:extLst>
              </p:cNvPr>
              <p:cNvSpPr txBox="1">
                <a:spLocks/>
              </p:cNvSpPr>
              <p:nvPr/>
            </p:nvSpPr>
            <p:spPr>
              <a:xfrm>
                <a:off x="3897177" y="3634984"/>
                <a:ext cx="2198823" cy="506995"/>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a:solidFill>
                      <a:schemeClr val="tx2"/>
                    </a:solidFill>
                    <a:latin typeface="+mj-lt"/>
                  </a:rPr>
                  <a:t>D. 1260 </a:t>
                </a:r>
                <a14:m>
                  <m:oMath xmlns:m="http://schemas.openxmlformats.org/officeDocument/2006/math">
                    <m:sSup>
                      <m:sSupPr>
                        <m:ctrlPr>
                          <a:rPr lang="en-US" sz="2800" i="1" smtClean="0">
                            <a:solidFill>
                              <a:schemeClr val="tx2"/>
                            </a:solidFill>
                            <a:latin typeface="Cambria Math" panose="02040503050406030204" pitchFamily="18" charset="0"/>
                          </a:rPr>
                        </m:ctrlPr>
                      </m:sSupPr>
                      <m:e>
                        <m:r>
                          <m:rPr>
                            <m:sty m:val="p"/>
                          </m:rPr>
                          <a:rPr lang="en-US" sz="2800" b="0" i="0" smtClean="0">
                            <a:solidFill>
                              <a:schemeClr val="tx2"/>
                            </a:solidFill>
                            <a:latin typeface="Cambria Math" panose="02040503050406030204" pitchFamily="18" charset="0"/>
                          </a:rPr>
                          <m:t>cm</m:t>
                        </m:r>
                      </m:e>
                      <m:sup>
                        <m:r>
                          <a:rPr lang="en-US" sz="2800" b="0" i="1" smtClean="0">
                            <a:solidFill>
                              <a:schemeClr val="tx2"/>
                            </a:solidFill>
                            <a:latin typeface="Cambria Math" panose="02040503050406030204" pitchFamily="18" charset="0"/>
                          </a:rPr>
                          <m:t>2</m:t>
                        </m:r>
                      </m:sup>
                    </m:sSup>
                  </m:oMath>
                </a14:m>
                <a:r>
                  <a:rPr lang="en-US" sz="2800">
                    <a:solidFill>
                      <a:schemeClr val="tx2"/>
                    </a:solidFill>
                    <a:latin typeface="+mj-lt"/>
                  </a:rPr>
                  <a:t> </a:t>
                </a:r>
              </a:p>
            </p:txBody>
          </p:sp>
        </mc:Choice>
        <mc:Fallback xmlns="">
          <p:sp>
            <p:nvSpPr>
              <p:cNvPr id="9" name="Content Placeholder 2">
                <a:extLst>
                  <a:ext uri="{FF2B5EF4-FFF2-40B4-BE49-F238E27FC236}">
                    <a16:creationId xmlns:a16="http://schemas.microsoft.com/office/drawing/2014/main" id="{1807AA16-82FD-476C-8BC6-0AF81B09FE4B}"/>
                  </a:ext>
                </a:extLst>
              </p:cNvPr>
              <p:cNvSpPr txBox="1">
                <a:spLocks noRot="1" noChangeAspect="1" noMove="1" noResize="1" noEditPoints="1" noAdjustHandles="1" noChangeArrowheads="1" noChangeShapeType="1" noTextEdit="1"/>
              </p:cNvSpPr>
              <p:nvPr/>
            </p:nvSpPr>
            <p:spPr>
              <a:xfrm>
                <a:off x="3897177" y="3634984"/>
                <a:ext cx="2198823" cy="506995"/>
              </a:xfrm>
              <a:prstGeom prst="rect">
                <a:avLst/>
              </a:prstGeom>
              <a:blipFill>
                <a:blip r:embed="rId6"/>
                <a:stretch>
                  <a:fillRect l="-5540" t="-12048" b="-36145"/>
                </a:stretch>
              </a:blipFill>
            </p:spPr>
            <p:txBody>
              <a:bodyPr/>
              <a:lstStyle/>
              <a:p>
                <a:r>
                  <a:rPr lang="en-US">
                    <a:noFill/>
                  </a:rPr>
                  <a:t> </a:t>
                </a:r>
              </a:p>
            </p:txBody>
          </p:sp>
        </mc:Fallback>
      </mc:AlternateContent>
      <p:sp>
        <p:nvSpPr>
          <p:cNvPr id="11" name="Content Placeholder 2">
            <a:extLst>
              <a:ext uri="{FF2B5EF4-FFF2-40B4-BE49-F238E27FC236}">
                <a16:creationId xmlns:a16="http://schemas.microsoft.com/office/drawing/2014/main" id="{36D0E370-8469-42DE-AE2C-7FA856C27478}"/>
              </a:ext>
            </a:extLst>
          </p:cNvPr>
          <p:cNvSpPr txBox="1">
            <a:spLocks/>
          </p:cNvSpPr>
          <p:nvPr/>
        </p:nvSpPr>
        <p:spPr>
          <a:xfrm>
            <a:off x="610768" y="4257684"/>
            <a:ext cx="2413786" cy="506995"/>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a:solidFill>
                  <a:srgbClr val="FF0000"/>
                </a:solidFill>
                <a:latin typeface="+mj-lt"/>
              </a:rPr>
              <a:t>A</a:t>
            </a:r>
          </a:p>
        </p:txBody>
      </p:sp>
      <p:pic>
        <p:nvPicPr>
          <p:cNvPr id="12" name="Picture 11">
            <a:extLst>
              <a:ext uri="{FF2B5EF4-FFF2-40B4-BE49-F238E27FC236}">
                <a16:creationId xmlns:a16="http://schemas.microsoft.com/office/drawing/2014/main" id="{409C68B6-762E-4D72-9ED5-5338BBCA28D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22139" y="2204044"/>
            <a:ext cx="2650808" cy="2039970"/>
          </a:xfrm>
          <a:prstGeom prst="rect">
            <a:avLst/>
          </a:prstGeom>
        </p:spPr>
      </p:pic>
    </p:spTree>
    <p:extLst>
      <p:ext uri="{BB962C8B-B14F-4D97-AF65-F5344CB8AC3E}">
        <p14:creationId xmlns:p14="http://schemas.microsoft.com/office/powerpoint/2010/main" val="32909974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pPr algn="l"/>
            <a:r>
              <a:rPr lang="en-US" sz="2800">
                <a:solidFill>
                  <a:srgbClr val="0070C0"/>
                </a:solidFill>
              </a:rPr>
              <a:t>Example 2</a:t>
            </a:r>
            <a:endParaRPr lang="en-US" sz="2800">
              <a:solidFill>
                <a:srgbClr val="33175A"/>
              </a:solidFill>
            </a:endParaRPr>
          </a:p>
          <a:p>
            <a:pPr algn="l"/>
            <a:r>
              <a:rPr lang="en-US" sz="2800" b="0" i="0" u="none" strike="noStrike" baseline="0">
                <a:solidFill>
                  <a:schemeClr val="tx1"/>
                </a:solidFill>
              </a:rPr>
              <a:t>Use Trigonometry to Find the Area of a Parallelogram</a:t>
            </a:r>
            <a:endParaRPr lang="en-US" sz="2800" b="0">
              <a:solidFill>
                <a:schemeClr val="tx1"/>
              </a:solidFill>
            </a:endParaRPr>
          </a:p>
        </p:txBody>
      </p:sp>
      <p:sp>
        <p:nvSpPr>
          <p:cNvPr id="9" name="Content Placeholder 2">
            <a:extLst>
              <a:ext uri="{FF2B5EF4-FFF2-40B4-BE49-F238E27FC236}">
                <a16:creationId xmlns:a16="http://schemas.microsoft.com/office/drawing/2014/main" id="{0200E8A8-CE53-D245-9987-63340DF3D0A1}"/>
              </a:ext>
            </a:extLst>
          </p:cNvPr>
          <p:cNvSpPr txBox="1">
            <a:spLocks/>
          </p:cNvSpPr>
          <p:nvPr/>
        </p:nvSpPr>
        <p:spPr>
          <a:xfrm>
            <a:off x="478518" y="1774225"/>
            <a:ext cx="6947606" cy="3967356"/>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i="0" u="none" strike="noStrike" baseline="0">
                <a:solidFill>
                  <a:srgbClr val="221E1F"/>
                </a:solidFill>
              </a:rPr>
              <a:t>Find the area of the parallelogram.</a:t>
            </a:r>
          </a:p>
        </p:txBody>
      </p:sp>
      <p:pic>
        <p:nvPicPr>
          <p:cNvPr id="6" name="Picture 5">
            <a:extLst>
              <a:ext uri="{FF2B5EF4-FFF2-40B4-BE49-F238E27FC236}">
                <a16:creationId xmlns:a16="http://schemas.microsoft.com/office/drawing/2014/main" id="{1A970D8A-17B3-4654-B7FA-8980869D9C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95104" y="2783125"/>
            <a:ext cx="3169444" cy="1800245"/>
          </a:xfrm>
          <a:prstGeom prst="rect">
            <a:avLst/>
          </a:prstGeom>
        </p:spPr>
      </p:pic>
    </p:spTree>
    <p:extLst>
      <p:ext uri="{BB962C8B-B14F-4D97-AF65-F5344CB8AC3E}">
        <p14:creationId xmlns:p14="http://schemas.microsoft.com/office/powerpoint/2010/main" val="22629669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pPr algn="l"/>
            <a:r>
              <a:rPr lang="en-US" sz="2800">
                <a:solidFill>
                  <a:srgbClr val="0070C0"/>
                </a:solidFill>
              </a:rPr>
              <a:t>Example 2</a:t>
            </a:r>
            <a:endParaRPr lang="en-US" sz="2800">
              <a:solidFill>
                <a:srgbClr val="33175A"/>
              </a:solidFill>
            </a:endParaRPr>
          </a:p>
          <a:p>
            <a:pPr algn="l"/>
            <a:r>
              <a:rPr lang="en-US" sz="2800" b="0" i="0" u="none" strike="noStrike" baseline="0">
                <a:solidFill>
                  <a:schemeClr val="tx1"/>
                </a:solidFill>
              </a:rPr>
              <a:t>Use Trigonometry to Find the Area of a Parallelogram</a:t>
            </a:r>
            <a:endParaRPr lang="en-US" sz="2800" b="0">
              <a:solidFill>
                <a:schemeClr val="tx1"/>
              </a:solidFill>
            </a:endParaRPr>
          </a:p>
        </p:txBody>
      </p:sp>
      <p:sp>
        <p:nvSpPr>
          <p:cNvPr id="9" name="Content Placeholder 2">
            <a:extLst>
              <a:ext uri="{FF2B5EF4-FFF2-40B4-BE49-F238E27FC236}">
                <a16:creationId xmlns:a16="http://schemas.microsoft.com/office/drawing/2014/main" id="{0200E8A8-CE53-D245-9987-63340DF3D0A1}"/>
              </a:ext>
            </a:extLst>
          </p:cNvPr>
          <p:cNvSpPr txBox="1">
            <a:spLocks/>
          </p:cNvSpPr>
          <p:nvPr/>
        </p:nvSpPr>
        <p:spPr>
          <a:xfrm>
            <a:off x="478518" y="1774225"/>
            <a:ext cx="6947606" cy="3967356"/>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a:solidFill>
                  <a:schemeClr val="tx1"/>
                </a:solidFill>
              </a:rPr>
              <a:t>Step 1 </a:t>
            </a:r>
            <a:r>
              <a:rPr lang="en-US" sz="2800" b="1" i="0" u="none" strike="noStrike" baseline="0">
                <a:solidFill>
                  <a:srgbClr val="221E1F"/>
                </a:solidFill>
              </a:rPr>
              <a:t>Use special right triangles. </a:t>
            </a:r>
            <a:endParaRPr lang="en-US" sz="2800" b="0" i="0" u="none" strike="noStrike" baseline="0">
              <a:solidFill>
                <a:srgbClr val="221E1F"/>
              </a:solidFill>
            </a:endParaRPr>
          </a:p>
          <a:p>
            <a:r>
              <a:rPr lang="en-US" sz="2800" b="0" i="0" u="none" strike="noStrike" baseline="0"/>
              <a:t>Use a 45°-45°-90° triangle to find the height </a:t>
            </a:r>
            <a:r>
              <a:rPr lang="en-US" sz="2800" b="0" i="1" u="none" strike="noStrike" baseline="0"/>
              <a:t>h </a:t>
            </a:r>
            <a:r>
              <a:rPr lang="en-US" sz="2800" b="0" i="0" u="none" strike="noStrike" baseline="0"/>
              <a:t>of the parallelogram. Recall that if the measure of the leg opposite the 45° angle is </a:t>
            </a:r>
            <a:r>
              <a:rPr lang="en-US" sz="2800" b="0" i="1" u="none" strike="noStrike" baseline="0"/>
              <a:t>h</a:t>
            </a:r>
            <a:r>
              <a:rPr lang="en-US" sz="2800" b="0" i="0" u="none" strike="noStrike" baseline="0"/>
              <a:t>, then the measure of the leg adjacent the 45° angle is also </a:t>
            </a:r>
            <a:r>
              <a:rPr lang="en-US" sz="2800" b="0" i="1" u="none" strike="noStrike" baseline="0"/>
              <a:t>h</a:t>
            </a:r>
            <a:r>
              <a:rPr lang="en-US" sz="2800" b="0" i="0" u="none" strike="noStrike" baseline="0"/>
              <a:t>. </a:t>
            </a:r>
          </a:p>
          <a:p>
            <a:r>
              <a:rPr lang="en-US" sz="2800" b="0" i="1" u="none" strike="noStrike" baseline="0"/>
              <a:t>h </a:t>
            </a:r>
            <a:r>
              <a:rPr lang="en-US" sz="2800" b="0" i="0" u="none" strike="noStrike" baseline="0"/>
              <a:t>= 9</a:t>
            </a:r>
            <a:r>
              <a:rPr lang="en-US" sz="2800" b="0" i="0" u="none" strike="noStrike" baseline="0">
                <a:solidFill>
                  <a:srgbClr val="221E1F"/>
                </a:solidFill>
              </a:rPr>
              <a:t> </a:t>
            </a:r>
            <a:r>
              <a:rPr lang="en-US" sz="2800" b="0" i="0" u="none" strike="noStrike" baseline="0"/>
              <a:t>yd</a:t>
            </a:r>
            <a:endParaRPr lang="en-US" sz="2800"/>
          </a:p>
        </p:txBody>
      </p:sp>
      <p:pic>
        <p:nvPicPr>
          <p:cNvPr id="6" name="Picture 5">
            <a:extLst>
              <a:ext uri="{FF2B5EF4-FFF2-40B4-BE49-F238E27FC236}">
                <a16:creationId xmlns:a16="http://schemas.microsoft.com/office/drawing/2014/main" id="{1AF6A7BA-8C81-450C-8BD9-5D4B6CED27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95104" y="2783125"/>
            <a:ext cx="3169444" cy="1800245"/>
          </a:xfrm>
          <a:prstGeom prst="rect">
            <a:avLst/>
          </a:prstGeom>
        </p:spPr>
      </p:pic>
    </p:spTree>
    <p:extLst>
      <p:ext uri="{BB962C8B-B14F-4D97-AF65-F5344CB8AC3E}">
        <p14:creationId xmlns:p14="http://schemas.microsoft.com/office/powerpoint/2010/main" val="32160456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pPr algn="l"/>
            <a:r>
              <a:rPr lang="en-US" sz="2800">
                <a:solidFill>
                  <a:srgbClr val="0070C0"/>
                </a:solidFill>
              </a:rPr>
              <a:t>Example 2</a:t>
            </a:r>
            <a:endParaRPr lang="en-US" sz="2800">
              <a:solidFill>
                <a:srgbClr val="33175A"/>
              </a:solidFill>
            </a:endParaRPr>
          </a:p>
          <a:p>
            <a:pPr algn="l"/>
            <a:r>
              <a:rPr lang="en-US" sz="2800" b="0" i="0" u="none" strike="noStrike" baseline="0">
                <a:solidFill>
                  <a:schemeClr val="tx1"/>
                </a:solidFill>
              </a:rPr>
              <a:t>Use Trigonometry to Find the Area of a Parallelogram</a:t>
            </a:r>
            <a:endParaRPr lang="en-US" sz="2800" b="0">
              <a:solidFill>
                <a:schemeClr val="tx1"/>
              </a:solidFill>
            </a:endParaRPr>
          </a:p>
        </p:txBody>
      </p:sp>
      <p:sp>
        <p:nvSpPr>
          <p:cNvPr id="9" name="Content Placeholder 2">
            <a:extLst>
              <a:ext uri="{FF2B5EF4-FFF2-40B4-BE49-F238E27FC236}">
                <a16:creationId xmlns:a16="http://schemas.microsoft.com/office/drawing/2014/main" id="{0200E8A8-CE53-D245-9987-63340DF3D0A1}"/>
              </a:ext>
            </a:extLst>
          </p:cNvPr>
          <p:cNvSpPr txBox="1">
            <a:spLocks/>
          </p:cNvSpPr>
          <p:nvPr/>
        </p:nvSpPr>
        <p:spPr>
          <a:xfrm>
            <a:off x="478518" y="1774225"/>
            <a:ext cx="4235722" cy="516302"/>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a:solidFill>
                  <a:schemeClr val="tx1"/>
                </a:solidFill>
              </a:rPr>
              <a:t>Step 2 </a:t>
            </a:r>
            <a:r>
              <a:rPr lang="en-US" sz="2800" b="1" i="0" u="none" strike="noStrike" baseline="0">
                <a:solidFill>
                  <a:srgbClr val="221E1F"/>
                </a:solidFill>
              </a:rPr>
              <a:t>Find the area.</a:t>
            </a:r>
          </a:p>
        </p:txBody>
      </p:sp>
      <mc:AlternateContent xmlns:mc="http://schemas.openxmlformats.org/markup-compatibility/2006" xmlns:a14="http://schemas.microsoft.com/office/drawing/2010/main">
        <mc:Choice Requires="a14">
          <p:graphicFrame>
            <p:nvGraphicFramePr>
              <p:cNvPr id="5" name="Table 2">
                <a:extLst>
                  <a:ext uri="{FF2B5EF4-FFF2-40B4-BE49-F238E27FC236}">
                    <a16:creationId xmlns:a16="http://schemas.microsoft.com/office/drawing/2014/main" id="{BACA14AC-F7E8-4445-8F38-C8A4C4F24C2D}"/>
                  </a:ext>
                </a:extLst>
              </p:cNvPr>
              <p:cNvGraphicFramePr>
                <a:graphicFrameLocks noGrp="1"/>
              </p:cNvGraphicFramePr>
              <p:nvPr>
                <p:extLst>
                  <p:ext uri="{D42A27DB-BD31-4B8C-83A1-F6EECF244321}">
                    <p14:modId xmlns:p14="http://schemas.microsoft.com/office/powerpoint/2010/main" val="2067309489"/>
                  </p:ext>
                </p:extLst>
              </p:nvPr>
            </p:nvGraphicFramePr>
            <p:xfrm>
              <a:off x="552261" y="2370455"/>
              <a:ext cx="7776927" cy="1036320"/>
            </p:xfrm>
            <a:graphic>
              <a:graphicData uri="http://schemas.openxmlformats.org/drawingml/2006/table">
                <a:tbl>
                  <a:tblPr firstRow="1" bandRow="1">
                    <a:tableStyleId>{2D5ABB26-0587-4C30-8999-92F81FD0307C}</a:tableStyleId>
                  </a:tblPr>
                  <a:tblGrid>
                    <a:gridCol w="3847723">
                      <a:extLst>
                        <a:ext uri="{9D8B030D-6E8A-4147-A177-3AD203B41FA5}">
                          <a16:colId xmlns:a16="http://schemas.microsoft.com/office/drawing/2014/main" val="1231724626"/>
                        </a:ext>
                      </a:extLst>
                    </a:gridCol>
                    <a:gridCol w="3929204">
                      <a:extLst>
                        <a:ext uri="{9D8B030D-6E8A-4147-A177-3AD203B41FA5}">
                          <a16:colId xmlns:a16="http://schemas.microsoft.com/office/drawing/2014/main" val="837143839"/>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i="1">
                              <a:solidFill>
                                <a:schemeClr val="tx2"/>
                              </a:solidFill>
                            </a:rPr>
                            <a:t>A = </a:t>
                          </a:r>
                          <a:r>
                            <a:rPr lang="en-US" sz="2800" i="1" err="1">
                              <a:solidFill>
                                <a:schemeClr val="tx2"/>
                              </a:solidFill>
                            </a:rPr>
                            <a:t>bh</a:t>
                          </a:r>
                          <a:endParaRPr lang="en-US" sz="2800" i="1">
                            <a:solidFill>
                              <a:schemeClr val="tx2"/>
                            </a:solidFill>
                          </a:endParaRPr>
                        </a:p>
                      </a:txBody>
                      <a:tcPr/>
                    </a:tc>
                    <a:tc>
                      <a:txBody>
                        <a:bodyPr/>
                        <a:lstStyle/>
                        <a:p>
                          <a:r>
                            <a:rPr lang="en-US" sz="2800" b="0" i="0" u="none" strike="noStrike" kern="1200" baseline="0">
                              <a:solidFill>
                                <a:srgbClr val="0070C0"/>
                              </a:solidFill>
                              <a:latin typeface="+mn-lt"/>
                              <a:ea typeface="+mn-ea"/>
                              <a:cs typeface="+mn-cs"/>
                            </a:rPr>
                            <a:t>Area of a parallelogram</a:t>
                          </a:r>
                          <a:endParaRPr lang="en-US" sz="2800">
                            <a:solidFill>
                              <a:srgbClr val="0070C0"/>
                            </a:solidFill>
                          </a:endParaRPr>
                        </a:p>
                      </a:txBody>
                      <a:tcPr/>
                    </a:tc>
                    <a:extLst>
                      <a:ext uri="{0D108BD9-81ED-4DB2-BD59-A6C34878D82A}">
                        <a16:rowId xmlns:a16="http://schemas.microsoft.com/office/drawing/2014/main" val="2610860241"/>
                      </a:ext>
                    </a:extLst>
                  </a:tr>
                  <a:tr h="370840">
                    <a:tc>
                      <a:txBody>
                        <a:bodyPr/>
                        <a:lstStyle/>
                        <a:p>
                          <a:r>
                            <a:rPr lang="en-US" sz="2800">
                              <a:solidFill>
                                <a:schemeClr val="tx1"/>
                              </a:solidFill>
                            </a:rPr>
                            <a:t>   </a:t>
                          </a:r>
                          <a:r>
                            <a:rPr lang="en-US" sz="2800" i="0" u="none" strike="noStrike" baseline="0">
                              <a:solidFill>
                                <a:schemeClr val="tx2"/>
                              </a:solidFill>
                            </a:rPr>
                            <a:t>= (17)(9) or 153</a:t>
                          </a:r>
                          <a14:m>
                            <m:oMath xmlns:m="http://schemas.openxmlformats.org/officeDocument/2006/math">
                              <m:sSup>
                                <m:sSupPr>
                                  <m:ctrlPr>
                                    <a:rPr lang="en-US" sz="2800" i="1" u="none" strike="noStrike" baseline="0" smtClean="0">
                                      <a:solidFill>
                                        <a:schemeClr val="tx2"/>
                                      </a:solidFill>
                                      <a:latin typeface="Cambria Math" panose="02040503050406030204" pitchFamily="18" charset="0"/>
                                    </a:rPr>
                                  </m:ctrlPr>
                                </m:sSupPr>
                                <m:e>
                                  <m:r>
                                    <a:rPr lang="en-US" sz="2800" b="0" i="0" u="none" strike="noStrike" baseline="0" smtClean="0">
                                      <a:solidFill>
                                        <a:schemeClr val="tx2"/>
                                      </a:solidFill>
                                      <a:latin typeface="Cambria Math" panose="02040503050406030204" pitchFamily="18" charset="0"/>
                                    </a:rPr>
                                    <m:t> </m:t>
                                  </m:r>
                                  <m:r>
                                    <m:rPr>
                                      <m:sty m:val="p"/>
                                    </m:rPr>
                                    <a:rPr lang="en-US" sz="2800" b="0" i="0" u="none" strike="noStrike" baseline="0" smtClean="0">
                                      <a:solidFill>
                                        <a:schemeClr val="tx2"/>
                                      </a:solidFill>
                                      <a:latin typeface="Cambria Math" panose="02040503050406030204" pitchFamily="18" charset="0"/>
                                    </a:rPr>
                                    <m:t>yd</m:t>
                                  </m:r>
                                </m:e>
                                <m:sup>
                                  <m:r>
                                    <a:rPr lang="en-US" sz="2800" b="0" i="0" u="none" strike="noStrike" baseline="0" smtClean="0">
                                      <a:solidFill>
                                        <a:schemeClr val="tx2"/>
                                      </a:solidFill>
                                      <a:latin typeface="Cambria Math" panose="02040503050406030204" pitchFamily="18" charset="0"/>
                                    </a:rPr>
                                    <m:t>2</m:t>
                                  </m:r>
                                </m:sup>
                              </m:sSup>
                            </m:oMath>
                          </a14:m>
                          <a:endParaRPr lang="en-US" sz="280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u="none" strike="noStrike" baseline="0">
                              <a:solidFill>
                                <a:srgbClr val="0070C0"/>
                              </a:solidFill>
                            </a:rPr>
                            <a:t>Solve.</a:t>
                          </a:r>
                          <a:endParaRPr lang="en-US" sz="2800">
                            <a:solidFill>
                              <a:srgbClr val="0070C0"/>
                            </a:solidFill>
                          </a:endParaRPr>
                        </a:p>
                      </a:txBody>
                      <a:tcPr/>
                    </a:tc>
                    <a:extLst>
                      <a:ext uri="{0D108BD9-81ED-4DB2-BD59-A6C34878D82A}">
                        <a16:rowId xmlns:a16="http://schemas.microsoft.com/office/drawing/2014/main" val="298577847"/>
                      </a:ext>
                    </a:extLst>
                  </a:tr>
                </a:tbl>
              </a:graphicData>
            </a:graphic>
          </p:graphicFrame>
        </mc:Choice>
        <mc:Fallback xmlns="">
          <p:graphicFrame>
            <p:nvGraphicFramePr>
              <p:cNvPr id="5" name="Table 2">
                <a:extLst>
                  <a:ext uri="{FF2B5EF4-FFF2-40B4-BE49-F238E27FC236}">
                    <a16:creationId xmlns:a16="http://schemas.microsoft.com/office/drawing/2014/main" id="{BACA14AC-F7E8-4445-8F38-C8A4C4F24C2D}"/>
                  </a:ext>
                </a:extLst>
              </p:cNvPr>
              <p:cNvGraphicFramePr>
                <a:graphicFrameLocks noGrp="1"/>
              </p:cNvGraphicFramePr>
              <p:nvPr>
                <p:extLst>
                  <p:ext uri="{D42A27DB-BD31-4B8C-83A1-F6EECF244321}">
                    <p14:modId xmlns:p14="http://schemas.microsoft.com/office/powerpoint/2010/main" val="2067309489"/>
                  </p:ext>
                </p:extLst>
              </p:nvPr>
            </p:nvGraphicFramePr>
            <p:xfrm>
              <a:off x="552261" y="2370455"/>
              <a:ext cx="7776927" cy="1036320"/>
            </p:xfrm>
            <a:graphic>
              <a:graphicData uri="http://schemas.openxmlformats.org/drawingml/2006/table">
                <a:tbl>
                  <a:tblPr firstRow="1" bandRow="1">
                    <a:tableStyleId>{2D5ABB26-0587-4C30-8999-92F81FD0307C}</a:tableStyleId>
                  </a:tblPr>
                  <a:tblGrid>
                    <a:gridCol w="3847723">
                      <a:extLst>
                        <a:ext uri="{9D8B030D-6E8A-4147-A177-3AD203B41FA5}">
                          <a16:colId xmlns:a16="http://schemas.microsoft.com/office/drawing/2014/main" val="1231724626"/>
                        </a:ext>
                      </a:extLst>
                    </a:gridCol>
                    <a:gridCol w="3929204">
                      <a:extLst>
                        <a:ext uri="{9D8B030D-6E8A-4147-A177-3AD203B41FA5}">
                          <a16:colId xmlns:a16="http://schemas.microsoft.com/office/drawing/2014/main" val="837143839"/>
                        </a:ext>
                      </a:extLst>
                    </a:gridCol>
                  </a:tblGrid>
                  <a:tr h="5181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i="1">
                              <a:solidFill>
                                <a:schemeClr val="tx2"/>
                              </a:solidFill>
                            </a:rPr>
                            <a:t>A = </a:t>
                          </a:r>
                          <a:r>
                            <a:rPr lang="en-US" sz="2800" i="1" err="1">
                              <a:solidFill>
                                <a:schemeClr val="tx2"/>
                              </a:solidFill>
                            </a:rPr>
                            <a:t>bh</a:t>
                          </a:r>
                          <a:endParaRPr lang="en-US" sz="2800" i="1">
                            <a:solidFill>
                              <a:schemeClr val="tx2"/>
                            </a:solidFill>
                          </a:endParaRPr>
                        </a:p>
                      </a:txBody>
                      <a:tcPr/>
                    </a:tc>
                    <a:tc>
                      <a:txBody>
                        <a:bodyPr/>
                        <a:lstStyle/>
                        <a:p>
                          <a:r>
                            <a:rPr lang="en-US" sz="2800" b="0" i="0" u="none" strike="noStrike" kern="1200" baseline="0">
                              <a:solidFill>
                                <a:srgbClr val="0070C0"/>
                              </a:solidFill>
                              <a:latin typeface="+mn-lt"/>
                              <a:ea typeface="+mn-ea"/>
                              <a:cs typeface="+mn-cs"/>
                            </a:rPr>
                            <a:t>Area of a parallelogram</a:t>
                          </a:r>
                          <a:endParaRPr lang="en-US" sz="2800">
                            <a:solidFill>
                              <a:srgbClr val="0070C0"/>
                            </a:solidFill>
                          </a:endParaRPr>
                        </a:p>
                      </a:txBody>
                      <a:tcPr/>
                    </a:tc>
                    <a:extLst>
                      <a:ext uri="{0D108BD9-81ED-4DB2-BD59-A6C34878D82A}">
                        <a16:rowId xmlns:a16="http://schemas.microsoft.com/office/drawing/2014/main" val="2610860241"/>
                      </a:ext>
                    </a:extLst>
                  </a:tr>
                  <a:tr h="518160">
                    <a:tc>
                      <a:txBody>
                        <a:bodyPr/>
                        <a:lstStyle/>
                        <a:p>
                          <a:endParaRPr lang="en-US"/>
                        </a:p>
                      </a:txBody>
                      <a:tcPr>
                        <a:blipFill>
                          <a:blip r:embed="rId2"/>
                          <a:stretch>
                            <a:fillRect t="-112941" r="-102057" b="-32941"/>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u="none" strike="noStrike" baseline="0">
                              <a:solidFill>
                                <a:srgbClr val="0070C0"/>
                              </a:solidFill>
                            </a:rPr>
                            <a:t>Solve.</a:t>
                          </a:r>
                          <a:endParaRPr lang="en-US" sz="2800">
                            <a:solidFill>
                              <a:srgbClr val="0070C0"/>
                            </a:solidFill>
                          </a:endParaRPr>
                        </a:p>
                      </a:txBody>
                      <a:tcPr/>
                    </a:tc>
                    <a:extLst>
                      <a:ext uri="{0D108BD9-81ED-4DB2-BD59-A6C34878D82A}">
                        <a16:rowId xmlns:a16="http://schemas.microsoft.com/office/drawing/2014/main" val="298577847"/>
                      </a:ext>
                    </a:extLst>
                  </a:tr>
                </a:tbl>
              </a:graphicData>
            </a:graphic>
          </p:graphicFrame>
        </mc:Fallback>
      </mc:AlternateContent>
      <p:pic>
        <p:nvPicPr>
          <p:cNvPr id="6" name="Picture 5">
            <a:extLst>
              <a:ext uri="{FF2B5EF4-FFF2-40B4-BE49-F238E27FC236}">
                <a16:creationId xmlns:a16="http://schemas.microsoft.com/office/drawing/2014/main" id="{0FBDCDC4-5471-4164-80FC-BD2DCC06BF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95104" y="2783125"/>
            <a:ext cx="3169444" cy="1800245"/>
          </a:xfrm>
          <a:prstGeom prst="rect">
            <a:avLst/>
          </a:prstGeom>
        </p:spPr>
      </p:pic>
    </p:spTree>
    <p:extLst>
      <p:ext uri="{BB962C8B-B14F-4D97-AF65-F5344CB8AC3E}">
        <p14:creationId xmlns:p14="http://schemas.microsoft.com/office/powerpoint/2010/main" val="33762577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2" y="1707846"/>
            <a:ext cx="6610779" cy="1588248"/>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i="0" u="none" strike="noStrike" baseline="0">
                <a:solidFill>
                  <a:schemeClr val="tx1"/>
                </a:solidFill>
              </a:rPr>
              <a:t>Check</a:t>
            </a:r>
          </a:p>
          <a:p>
            <a:r>
              <a:rPr lang="en-US" sz="2800" b="0" i="0" u="none" strike="noStrike" baseline="0"/>
              <a:t>Find the area of the parallelogram to the nearest tenth.</a:t>
            </a:r>
            <a:endParaRPr lang="en-US" sz="2800"/>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pPr algn="l"/>
            <a:r>
              <a:rPr lang="en-US" sz="2800">
                <a:solidFill>
                  <a:srgbClr val="0070C0"/>
                </a:solidFill>
              </a:rPr>
              <a:t>Example 2</a:t>
            </a:r>
            <a:endParaRPr lang="en-US" sz="2800">
              <a:solidFill>
                <a:srgbClr val="33175A"/>
              </a:solidFill>
            </a:endParaRPr>
          </a:p>
          <a:p>
            <a:pPr algn="l"/>
            <a:r>
              <a:rPr lang="en-US" sz="2800" b="0" i="0" u="none" strike="noStrike" baseline="0">
                <a:solidFill>
                  <a:schemeClr val="tx1"/>
                </a:solidFill>
              </a:rPr>
              <a:t>Use Trigonometry to Find the Area of a Parallelogram</a:t>
            </a:r>
            <a:endParaRPr lang="en-US" sz="2800" b="0">
              <a:solidFill>
                <a:schemeClr val="tx1"/>
              </a:solidFill>
            </a:endParaRPr>
          </a:p>
        </p:txBody>
      </p:sp>
      <p:pic>
        <p:nvPicPr>
          <p:cNvPr id="3" name="Picture 2">
            <a:extLst>
              <a:ext uri="{FF2B5EF4-FFF2-40B4-BE49-F238E27FC236}">
                <a16:creationId xmlns:a16="http://schemas.microsoft.com/office/drawing/2014/main" id="{4A3C5FF3-42A5-4E4B-8958-1820123D85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7796" y="1966639"/>
            <a:ext cx="3611898" cy="2733328"/>
          </a:xfrm>
          <a:prstGeom prst="rect">
            <a:avLst/>
          </a:prstGeom>
        </p:spPr>
      </p:pic>
    </p:spTree>
    <p:extLst>
      <p:ext uri="{BB962C8B-B14F-4D97-AF65-F5344CB8AC3E}">
        <p14:creationId xmlns:p14="http://schemas.microsoft.com/office/powerpoint/2010/main" val="28559294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3" y="1707845"/>
            <a:ext cx="6621411" cy="1524453"/>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i="0" u="none" strike="noStrike" baseline="0">
                <a:solidFill>
                  <a:schemeClr val="tx1"/>
                </a:solidFill>
              </a:rPr>
              <a:t>Check</a:t>
            </a:r>
          </a:p>
          <a:p>
            <a:r>
              <a:rPr lang="en-US" sz="2800" b="0" i="0" u="none" strike="noStrike" baseline="0"/>
              <a:t>Find the area of the parallelogram to the nearest tenth.</a:t>
            </a:r>
            <a:endParaRPr lang="en-US" sz="2800"/>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pPr algn="l"/>
            <a:r>
              <a:rPr lang="en-US" sz="2800">
                <a:solidFill>
                  <a:srgbClr val="0070C0"/>
                </a:solidFill>
              </a:rPr>
              <a:t>Example 2</a:t>
            </a:r>
            <a:endParaRPr lang="en-US" sz="2800">
              <a:solidFill>
                <a:srgbClr val="33175A"/>
              </a:solidFill>
            </a:endParaRPr>
          </a:p>
          <a:p>
            <a:pPr algn="l"/>
            <a:r>
              <a:rPr lang="en-US" sz="2800" b="0" i="0" u="none" strike="noStrike" baseline="0">
                <a:solidFill>
                  <a:schemeClr val="tx1"/>
                </a:solidFill>
              </a:rPr>
              <a:t>Use Trigonometry to Find the Area of a Parallelogram</a:t>
            </a:r>
            <a:endParaRPr lang="en-US" sz="2800" b="0">
              <a:solidFill>
                <a:schemeClr val="tx1"/>
              </a:solidFill>
            </a:endParaRPr>
          </a:p>
        </p:txBody>
      </p:sp>
      <mc:AlternateContent xmlns:mc="http://schemas.openxmlformats.org/markup-compatibility/2006" xmlns:a14="http://schemas.microsoft.com/office/drawing/2010/main">
        <mc:Choice Requires="a14">
          <p:sp>
            <p:nvSpPr>
              <p:cNvPr id="5" name="Content Placeholder 2">
                <a:extLst>
                  <a:ext uri="{FF2B5EF4-FFF2-40B4-BE49-F238E27FC236}">
                    <a16:creationId xmlns:a16="http://schemas.microsoft.com/office/drawing/2014/main" id="{92708BF6-68F6-4746-8CDB-F4F359B5BD73}"/>
                  </a:ext>
                </a:extLst>
              </p:cNvPr>
              <p:cNvSpPr txBox="1">
                <a:spLocks/>
              </p:cNvSpPr>
              <p:nvPr/>
            </p:nvSpPr>
            <p:spPr>
              <a:xfrm>
                <a:off x="612274" y="3307051"/>
                <a:ext cx="1669200" cy="506995"/>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a:solidFill>
                      <a:srgbClr val="FF0000"/>
                    </a:solidFill>
                    <a:latin typeface="+mj-lt"/>
                  </a:rPr>
                  <a:t>665.1 </a:t>
                </a:r>
                <a14:m>
                  <m:oMath xmlns:m="http://schemas.openxmlformats.org/officeDocument/2006/math">
                    <m:sSup>
                      <m:sSupPr>
                        <m:ctrlPr>
                          <a:rPr lang="en-US" sz="2800" i="1" smtClean="0">
                            <a:solidFill>
                              <a:srgbClr val="FF0000"/>
                            </a:solidFill>
                            <a:latin typeface="Cambria Math" panose="02040503050406030204" pitchFamily="18" charset="0"/>
                          </a:rPr>
                        </m:ctrlPr>
                      </m:sSupPr>
                      <m:e>
                        <m:r>
                          <m:rPr>
                            <m:sty m:val="p"/>
                          </m:rPr>
                          <a:rPr lang="en-US" sz="2800" b="0" i="0" smtClean="0">
                            <a:solidFill>
                              <a:srgbClr val="FF0000"/>
                            </a:solidFill>
                            <a:latin typeface="Cambria Math" panose="02040503050406030204" pitchFamily="18" charset="0"/>
                          </a:rPr>
                          <m:t>m</m:t>
                        </m:r>
                      </m:e>
                      <m:sup>
                        <m:r>
                          <a:rPr lang="en-US" sz="2800" b="0" i="1" smtClean="0">
                            <a:solidFill>
                              <a:srgbClr val="FF0000"/>
                            </a:solidFill>
                            <a:latin typeface="Cambria Math" panose="02040503050406030204" pitchFamily="18" charset="0"/>
                          </a:rPr>
                          <m:t>2</m:t>
                        </m:r>
                      </m:sup>
                    </m:sSup>
                  </m:oMath>
                </a14:m>
                <a:endParaRPr lang="en-US" sz="2800">
                  <a:solidFill>
                    <a:srgbClr val="FF0000"/>
                  </a:solidFill>
                  <a:latin typeface="+mj-lt"/>
                </a:endParaRPr>
              </a:p>
            </p:txBody>
          </p:sp>
        </mc:Choice>
        <mc:Fallback xmlns="">
          <p:sp>
            <p:nvSpPr>
              <p:cNvPr id="5" name="Content Placeholder 2">
                <a:extLst>
                  <a:ext uri="{FF2B5EF4-FFF2-40B4-BE49-F238E27FC236}">
                    <a16:creationId xmlns:a16="http://schemas.microsoft.com/office/drawing/2014/main" id="{92708BF6-68F6-4746-8CDB-F4F359B5BD73}"/>
                  </a:ext>
                </a:extLst>
              </p:cNvPr>
              <p:cNvSpPr txBox="1">
                <a:spLocks noRot="1" noChangeAspect="1" noMove="1" noResize="1" noEditPoints="1" noAdjustHandles="1" noChangeArrowheads="1" noChangeShapeType="1" noTextEdit="1"/>
              </p:cNvSpPr>
              <p:nvPr/>
            </p:nvSpPr>
            <p:spPr>
              <a:xfrm>
                <a:off x="612274" y="3307051"/>
                <a:ext cx="1669200" cy="506995"/>
              </a:xfrm>
              <a:prstGeom prst="rect">
                <a:avLst/>
              </a:prstGeom>
              <a:blipFill>
                <a:blip r:embed="rId3"/>
                <a:stretch>
                  <a:fillRect l="-7299" t="-11905" b="-34524"/>
                </a:stretch>
              </a:blipFill>
            </p:spPr>
            <p:txBody>
              <a:bodyPr/>
              <a:lstStyle/>
              <a:p>
                <a:r>
                  <a:rPr lang="en-US">
                    <a:noFill/>
                  </a:rPr>
                  <a:t> </a:t>
                </a:r>
              </a:p>
            </p:txBody>
          </p:sp>
        </mc:Fallback>
      </mc:AlternateContent>
      <p:pic>
        <p:nvPicPr>
          <p:cNvPr id="7" name="Picture 6">
            <a:extLst>
              <a:ext uri="{FF2B5EF4-FFF2-40B4-BE49-F238E27FC236}">
                <a16:creationId xmlns:a16="http://schemas.microsoft.com/office/drawing/2014/main" id="{4A3C5FF3-42A5-4E4B-8958-1820123D85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77796" y="1966639"/>
            <a:ext cx="3611898" cy="2733328"/>
          </a:xfrm>
          <a:prstGeom prst="rect">
            <a:avLst/>
          </a:prstGeom>
        </p:spPr>
      </p:pic>
    </p:spTree>
    <p:extLst>
      <p:ext uri="{BB962C8B-B14F-4D97-AF65-F5344CB8AC3E}">
        <p14:creationId xmlns:p14="http://schemas.microsoft.com/office/powerpoint/2010/main" val="20203803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3B444D6E-B0F7-6C42-A572-7680D7C7EF9B}"/>
              </a:ext>
            </a:extLst>
          </p:cNvPr>
          <p:cNvSpPr txBox="1"/>
          <p:nvPr/>
        </p:nvSpPr>
        <p:spPr>
          <a:xfrm>
            <a:off x="454711" y="1491169"/>
            <a:ext cx="9208834" cy="4308872"/>
          </a:xfrm>
          <a:prstGeom prst="rect">
            <a:avLst/>
          </a:prstGeom>
          <a:noFill/>
        </p:spPr>
        <p:txBody>
          <a:bodyPr wrap="square" rtlCol="0">
            <a:spAutoFit/>
          </a:bodyPr>
          <a:lstStyle/>
          <a:p>
            <a:pPr>
              <a:spcBef>
                <a:spcPts val="1200"/>
              </a:spcBef>
            </a:pPr>
            <a:r>
              <a:rPr lang="en-US" sz="2800" b="1"/>
              <a:t>Write </a:t>
            </a:r>
            <a:r>
              <a:rPr lang="en-US" sz="2800" b="1" i="1"/>
              <a:t>true </a:t>
            </a:r>
            <a:r>
              <a:rPr lang="en-US" sz="2800" b="1"/>
              <a:t>or </a:t>
            </a:r>
            <a:r>
              <a:rPr lang="en-US" sz="2800" b="1" i="1"/>
              <a:t>false </a:t>
            </a:r>
            <a:r>
              <a:rPr lang="en-US" sz="2800" b="1"/>
              <a:t>for each statement. </a:t>
            </a:r>
            <a:endParaRPr lang="en-US" sz="2800"/>
          </a:p>
          <a:p>
            <a:pPr>
              <a:spcBef>
                <a:spcPts val="1200"/>
              </a:spcBef>
            </a:pPr>
            <a:r>
              <a:rPr lang="en-US" sz="2800" b="1">
                <a:latin typeface="Proxima Nova" panose="02000506030000020004" pitchFamily="50" charset="0"/>
              </a:rPr>
              <a:t>1.</a:t>
            </a:r>
            <a:r>
              <a:rPr lang="en-US" sz="2800" b="1"/>
              <a:t>  </a:t>
            </a:r>
            <a:r>
              <a:rPr lang="en-US" sz="2800">
                <a:solidFill>
                  <a:schemeClr val="tx2"/>
                </a:solidFill>
              </a:rPr>
              <a:t>All trapezoids are quadrilaterals.</a:t>
            </a:r>
            <a:r>
              <a:rPr lang="en-US" sz="2800"/>
              <a:t> </a:t>
            </a:r>
          </a:p>
          <a:p>
            <a:pPr>
              <a:spcBef>
                <a:spcPts val="1200"/>
              </a:spcBef>
            </a:pPr>
            <a:r>
              <a:rPr lang="en-US" sz="2800" b="1">
                <a:latin typeface="Proxima Nova" panose="02000506030000020004" pitchFamily="50" charset="0"/>
              </a:rPr>
              <a:t>2.</a:t>
            </a:r>
            <a:r>
              <a:rPr lang="en-US" sz="2800" b="1"/>
              <a:t>  </a:t>
            </a:r>
            <a:r>
              <a:rPr lang="en-US" sz="2800">
                <a:solidFill>
                  <a:schemeClr val="tx2"/>
                </a:solidFill>
              </a:rPr>
              <a:t>All trapezoids are parallelograms.</a:t>
            </a:r>
            <a:endParaRPr lang="en-US" sz="2800"/>
          </a:p>
          <a:p>
            <a:pPr marL="536575" indent="-536575">
              <a:spcBef>
                <a:spcPts val="1200"/>
              </a:spcBef>
            </a:pPr>
            <a:r>
              <a:rPr lang="en-US" sz="2800" b="1">
                <a:latin typeface="Proxima Nova" panose="02000506030000020004" pitchFamily="50" charset="0"/>
              </a:rPr>
              <a:t>3.</a:t>
            </a:r>
            <a:r>
              <a:rPr lang="en-US" sz="2800" b="1"/>
              <a:t>  </a:t>
            </a:r>
            <a:r>
              <a:rPr lang="en-US" sz="2800">
                <a:solidFill>
                  <a:schemeClr val="tx2"/>
                </a:solidFill>
              </a:rPr>
              <a:t>If a polygon is a trapezoid, it cannot be a parallelogram.</a:t>
            </a:r>
            <a:endParaRPr lang="en-US" sz="2800"/>
          </a:p>
          <a:p>
            <a:pPr marL="536575" indent="-536575">
              <a:spcBef>
                <a:spcPts val="1200"/>
              </a:spcBef>
            </a:pPr>
            <a:r>
              <a:rPr lang="en-US" sz="2800" b="1">
                <a:latin typeface="Proxima Nova" panose="02000506030000020004" pitchFamily="50" charset="0"/>
              </a:rPr>
              <a:t>4.</a:t>
            </a:r>
            <a:r>
              <a:rPr lang="en-US" sz="2800" b="1"/>
              <a:t>  </a:t>
            </a:r>
            <a:r>
              <a:rPr lang="en-US" sz="2800">
                <a:solidFill>
                  <a:schemeClr val="tx2"/>
                </a:solidFill>
              </a:rPr>
              <a:t>The two nonparallel sides of a trapezoid must be congruent.</a:t>
            </a:r>
            <a:r>
              <a:rPr lang="en-US" sz="2800"/>
              <a:t> </a:t>
            </a:r>
          </a:p>
          <a:p>
            <a:pPr>
              <a:spcBef>
                <a:spcPts val="1200"/>
              </a:spcBef>
            </a:pPr>
            <a:r>
              <a:rPr lang="en-US" sz="2800" b="1">
                <a:latin typeface="Proxima Nova" panose="02000506030000020004" pitchFamily="50" charset="0"/>
              </a:rPr>
              <a:t>5.</a:t>
            </a:r>
            <a:r>
              <a:rPr lang="en-US" sz="2800" b="1"/>
              <a:t>  </a:t>
            </a:r>
            <a:r>
              <a:rPr lang="en-US" sz="2800">
                <a:solidFill>
                  <a:schemeClr val="tx2"/>
                </a:solidFill>
              </a:rPr>
              <a:t>A trapezoid cannot contain a right angle.</a:t>
            </a:r>
          </a:p>
        </p:txBody>
      </p:sp>
      <p:sp>
        <p:nvSpPr>
          <p:cNvPr id="12" name="Title 1">
            <a:extLst>
              <a:ext uri="{FF2B5EF4-FFF2-40B4-BE49-F238E27FC236}">
                <a16:creationId xmlns:a16="http://schemas.microsoft.com/office/drawing/2014/main" id="{352F29A1-B892-2443-9FA6-5499F03892A5}"/>
              </a:ext>
            </a:extLst>
          </p:cNvPr>
          <p:cNvSpPr txBox="1">
            <a:spLocks/>
          </p:cNvSpPr>
          <p:nvPr/>
        </p:nvSpPr>
        <p:spPr>
          <a:xfrm>
            <a:off x="454712" y="332811"/>
            <a:ext cx="6573409" cy="83676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IN" sz="2800">
                <a:solidFill>
                  <a:srgbClr val="0070C0"/>
                </a:solidFill>
              </a:rPr>
              <a:t>Warm Up</a:t>
            </a:r>
            <a:endParaRPr lang="en-US" sz="2800">
              <a:solidFill>
                <a:srgbClr val="0070C0"/>
              </a:solidFill>
            </a:endParaRPr>
          </a:p>
        </p:txBody>
      </p:sp>
    </p:spTree>
    <p:extLst>
      <p:ext uri="{BB962C8B-B14F-4D97-AF65-F5344CB8AC3E}">
        <p14:creationId xmlns:p14="http://schemas.microsoft.com/office/powerpoint/2010/main" val="20206751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pPr algn="l"/>
            <a:r>
              <a:rPr lang="en-US" sz="2800">
                <a:solidFill>
                  <a:srgbClr val="0070C0"/>
                </a:solidFill>
              </a:rPr>
              <a:t>Learn</a:t>
            </a:r>
            <a:br>
              <a:rPr lang="en-US" sz="2800">
                <a:solidFill>
                  <a:srgbClr val="33175A"/>
                </a:solidFill>
              </a:rPr>
            </a:br>
            <a:r>
              <a:rPr lang="en-US" sz="2800" b="0" i="0" u="none" strike="noStrike" baseline="0">
                <a:solidFill>
                  <a:schemeClr val="tx1"/>
                </a:solidFill>
              </a:rPr>
              <a:t>Areas of Trapezoids</a:t>
            </a:r>
            <a:endParaRPr lang="en-US" sz="2800" b="0">
              <a:solidFill>
                <a:schemeClr val="tx1"/>
              </a:solidFill>
            </a:endParaRPr>
          </a:p>
        </p:txBody>
      </p:sp>
      <p:sp>
        <p:nvSpPr>
          <p:cNvPr id="9" name="Content Placeholder 2">
            <a:extLst>
              <a:ext uri="{FF2B5EF4-FFF2-40B4-BE49-F238E27FC236}">
                <a16:creationId xmlns:a16="http://schemas.microsoft.com/office/drawing/2014/main" id="{0200E8A8-CE53-D245-9987-63340DF3D0A1}"/>
              </a:ext>
            </a:extLst>
          </p:cNvPr>
          <p:cNvSpPr txBox="1">
            <a:spLocks/>
          </p:cNvSpPr>
          <p:nvPr/>
        </p:nvSpPr>
        <p:spPr>
          <a:xfrm>
            <a:off x="478518" y="1774223"/>
            <a:ext cx="7624334" cy="4391187"/>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0" i="0" u="none" strike="noStrike" baseline="0" dirty="0"/>
              <a:t>The parallel sides of a trapezoid that is not </a:t>
            </a:r>
            <a:r>
              <a:rPr lang="en-US" sz="2800" b="0" i="0" u="none" strike="noStrike" baseline="0"/>
              <a:t>a parallelogram are </a:t>
            </a:r>
            <a:r>
              <a:rPr lang="en-US" sz="2800" b="0" i="0" u="none" strike="noStrike" baseline="0" dirty="0"/>
              <a:t>called bases. </a:t>
            </a:r>
          </a:p>
          <a:p>
            <a:r>
              <a:rPr lang="en-US" sz="2800" b="0" i="0" u="none" strike="noStrike" baseline="0" dirty="0"/>
              <a:t>The </a:t>
            </a:r>
            <a:r>
              <a:rPr lang="en-US" sz="2800" b="1" i="0" u="none" strike="noStrike" baseline="0" dirty="0">
                <a:solidFill>
                  <a:srgbClr val="221E1F"/>
                </a:solidFill>
              </a:rPr>
              <a:t>height of a trapezoid </a:t>
            </a:r>
            <a:r>
              <a:rPr lang="en-US" sz="2800" b="0" i="0" u="none" strike="noStrike" baseline="0" dirty="0"/>
              <a:t>is the perpendicular distance between the bases of a trapezoid. </a:t>
            </a:r>
          </a:p>
          <a:p>
            <a:r>
              <a:rPr lang="en-US" sz="2800" b="0" i="0" u="none" strike="noStrike" baseline="0" dirty="0"/>
              <a:t>You can use rigid transformations and the Area Addition Postulate to develop the formula for the area of a trapezoid.</a:t>
            </a:r>
            <a:endParaRPr lang="en-US" sz="2800" dirty="0"/>
          </a:p>
        </p:txBody>
      </p:sp>
      <p:pic>
        <p:nvPicPr>
          <p:cNvPr id="3" name="Picture 2">
            <a:extLst>
              <a:ext uri="{FF2B5EF4-FFF2-40B4-BE49-F238E27FC236}">
                <a16:creationId xmlns:a16="http://schemas.microsoft.com/office/drawing/2014/main" id="{F4F265A0-8BC3-45D9-88DE-3C8115D93C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96820" y="2909954"/>
            <a:ext cx="3416662" cy="2119724"/>
          </a:xfrm>
          <a:prstGeom prst="rect">
            <a:avLst/>
          </a:prstGeom>
        </p:spPr>
      </p:pic>
    </p:spTree>
    <p:extLst>
      <p:ext uri="{BB962C8B-B14F-4D97-AF65-F5344CB8AC3E}">
        <p14:creationId xmlns:p14="http://schemas.microsoft.com/office/powerpoint/2010/main" val="32252721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pPr algn="l"/>
            <a:r>
              <a:rPr lang="en-US" sz="2800">
                <a:solidFill>
                  <a:srgbClr val="0070C0"/>
                </a:solidFill>
              </a:rPr>
              <a:t>Learn</a:t>
            </a:r>
            <a:br>
              <a:rPr lang="en-US" sz="2800">
                <a:solidFill>
                  <a:srgbClr val="33175A"/>
                </a:solidFill>
              </a:rPr>
            </a:br>
            <a:r>
              <a:rPr lang="en-US" sz="2800" b="0" i="0" u="none" strike="noStrike" baseline="0">
                <a:solidFill>
                  <a:schemeClr val="tx1"/>
                </a:solidFill>
              </a:rPr>
              <a:t>Areas of Trapezoids</a:t>
            </a:r>
            <a:endParaRPr lang="en-US" sz="2800" b="0">
              <a:solidFill>
                <a:schemeClr val="tx1"/>
              </a:solidFill>
            </a:endParaRPr>
          </a:p>
        </p:txBody>
      </p:sp>
      <p:sp>
        <p:nvSpPr>
          <p:cNvPr id="9" name="Content Placeholder 2">
            <a:extLst>
              <a:ext uri="{FF2B5EF4-FFF2-40B4-BE49-F238E27FC236}">
                <a16:creationId xmlns:a16="http://schemas.microsoft.com/office/drawing/2014/main" id="{0200E8A8-CE53-D245-9987-63340DF3D0A1}"/>
              </a:ext>
            </a:extLst>
          </p:cNvPr>
          <p:cNvSpPr txBox="1">
            <a:spLocks/>
          </p:cNvSpPr>
          <p:nvPr/>
        </p:nvSpPr>
        <p:spPr>
          <a:xfrm>
            <a:off x="478518" y="1774224"/>
            <a:ext cx="7176924" cy="2361842"/>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0" i="0" u="none" strike="noStrike" baseline="0"/>
              <a:t>Imagine performing a composition of transformations on a trapezoid. A translation followed by a rotation of the first trapezoid results in two congruent trapezoids that fit together to form a parallelogram.</a:t>
            </a:r>
            <a:endParaRPr lang="en-US" sz="2800"/>
          </a:p>
        </p:txBody>
      </p:sp>
      <p:pic>
        <p:nvPicPr>
          <p:cNvPr id="3" name="Picture 2">
            <a:extLst>
              <a:ext uri="{FF2B5EF4-FFF2-40B4-BE49-F238E27FC236}">
                <a16:creationId xmlns:a16="http://schemas.microsoft.com/office/drawing/2014/main" id="{950199FC-34EC-4FA9-B043-B96DE8167E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7146" y="1676009"/>
            <a:ext cx="3543565" cy="2162956"/>
          </a:xfrm>
          <a:prstGeom prst="rect">
            <a:avLst/>
          </a:prstGeom>
        </p:spPr>
      </p:pic>
    </p:spTree>
    <p:extLst>
      <p:ext uri="{BB962C8B-B14F-4D97-AF65-F5344CB8AC3E}">
        <p14:creationId xmlns:p14="http://schemas.microsoft.com/office/powerpoint/2010/main" val="2146689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pPr algn="l"/>
            <a:r>
              <a:rPr lang="en-US" sz="2800">
                <a:solidFill>
                  <a:srgbClr val="0070C0"/>
                </a:solidFill>
              </a:rPr>
              <a:t>Learn</a:t>
            </a:r>
            <a:br>
              <a:rPr lang="en-US" sz="2800">
                <a:solidFill>
                  <a:srgbClr val="33175A"/>
                </a:solidFill>
              </a:rPr>
            </a:br>
            <a:r>
              <a:rPr lang="en-US" sz="2800" b="0" i="0" u="none" strike="noStrike" baseline="0">
                <a:solidFill>
                  <a:schemeClr val="tx1"/>
                </a:solidFill>
              </a:rPr>
              <a:t>Areas of Trapezoids</a:t>
            </a:r>
            <a:endParaRPr lang="en-US" sz="2800" b="0">
              <a:solidFill>
                <a:schemeClr val="tx1"/>
              </a:solidFill>
            </a:endParaRPr>
          </a:p>
        </p:txBody>
      </p:sp>
      <mc:AlternateContent xmlns:mc="http://schemas.openxmlformats.org/markup-compatibility/2006" xmlns:a14="http://schemas.microsoft.com/office/drawing/2010/main">
        <mc:Choice Requires="a14">
          <p:sp>
            <p:nvSpPr>
              <p:cNvPr id="9" name="Content Placeholder 2">
                <a:extLst>
                  <a:ext uri="{FF2B5EF4-FFF2-40B4-BE49-F238E27FC236}">
                    <a16:creationId xmlns:a16="http://schemas.microsoft.com/office/drawing/2014/main" id="{0200E8A8-CE53-D245-9987-63340DF3D0A1}"/>
                  </a:ext>
                </a:extLst>
              </p:cNvPr>
              <p:cNvSpPr txBox="1">
                <a:spLocks/>
              </p:cNvSpPr>
              <p:nvPr/>
            </p:nvSpPr>
            <p:spPr>
              <a:xfrm>
                <a:off x="478518" y="1774225"/>
                <a:ext cx="6746148" cy="3286662"/>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2800" b="1">
                    <a:solidFill>
                      <a:schemeClr val="tx1"/>
                    </a:solidFill>
                    <a:latin typeface="+mj-lt"/>
                  </a:rPr>
                  <a:t>Key Concept: </a:t>
                </a:r>
                <a:r>
                  <a:rPr lang="en-US" sz="2800" b="1" i="0" u="none" strike="noStrike" baseline="0"/>
                  <a:t>Area of a Trapezoid</a:t>
                </a:r>
                <a:r>
                  <a:rPr lang="en-US" sz="2800" b="1">
                    <a:latin typeface="+mj-lt"/>
                  </a:rPr>
                  <a:t> </a:t>
                </a:r>
              </a:p>
              <a:p>
                <a:pPr/>
                <a:r>
                  <a:rPr lang="en-US" sz="2800" b="0" i="0" u="none" strike="noStrike" baseline="0"/>
                  <a:t>The area </a:t>
                </a:r>
                <a:r>
                  <a:rPr lang="en-US" sz="2800" b="0" i="1" u="none" strike="noStrike" baseline="0"/>
                  <a:t>A </a:t>
                </a:r>
                <a:r>
                  <a:rPr lang="en-US" sz="2800" b="0" i="0" u="none" strike="noStrike" baseline="0"/>
                  <a:t>of a trapezoid is one half the product of the height </a:t>
                </a:r>
                <a:r>
                  <a:rPr lang="en-US" sz="2800" b="0" i="1" u="none" strike="noStrike" baseline="0"/>
                  <a:t>h </a:t>
                </a:r>
                <a:r>
                  <a:rPr lang="en-US" sz="2800" b="0" i="0" u="none" strike="noStrike" baseline="0"/>
                  <a:t>and the sum of its bases, </a:t>
                </a:r>
                <a:r>
                  <a:rPr lang="en-US" sz="2800" b="0" i="1" u="none" strike="noStrike" baseline="0"/>
                  <a:t>b</a:t>
                </a:r>
                <a:r>
                  <a:rPr lang="en-US" sz="2800" b="0" i="0" u="none" strike="noStrike" baseline="-25000"/>
                  <a:t>1</a:t>
                </a:r>
                <a:r>
                  <a:rPr lang="en-US" sz="2800" b="0" i="0" u="none" strike="noStrike" baseline="0"/>
                  <a:t> and </a:t>
                </a:r>
                <a:r>
                  <a:rPr lang="en-US" sz="2800" b="0" i="1" u="none" strike="noStrike" baseline="0"/>
                  <a:t>b</a:t>
                </a:r>
                <a:r>
                  <a:rPr lang="en-US" sz="2800" b="0" i="0" u="none" strike="noStrike" baseline="-25000"/>
                  <a:t>2</a:t>
                </a:r>
                <a:r>
                  <a:rPr lang="en-US" sz="2800" b="0" i="0" u="none" strike="noStrike" baseline="0"/>
                  <a:t>.</a:t>
                </a:r>
                <a:br>
                  <a:rPr lang="en-US" sz="2800"/>
                </a:br>
                <a14:m>
                  <m:oMathPara xmlns:m="http://schemas.openxmlformats.org/officeDocument/2006/math">
                    <m:oMathParaPr>
                      <m:jc m:val="left"/>
                    </m:oMathParaPr>
                    <m:oMath xmlns:m="http://schemas.openxmlformats.org/officeDocument/2006/math">
                      <m:r>
                        <a:rPr lang="en-US" sz="2800" b="0" i="1" u="none" strike="noStrike" baseline="0" smtClean="0">
                          <a:latin typeface="Cambria Math" panose="02040503050406030204" pitchFamily="18" charset="0"/>
                        </a:rPr>
                        <m:t>𝐴</m:t>
                      </m:r>
                      <m:r>
                        <a:rPr lang="en-US" sz="2800" b="0" i="1" u="none" strike="noStrike" baseline="0" smtClean="0">
                          <a:latin typeface="Cambria Math" panose="02040503050406030204" pitchFamily="18" charset="0"/>
                        </a:rPr>
                        <m:t>=</m:t>
                      </m:r>
                      <m:f>
                        <m:fPr>
                          <m:ctrlPr>
                            <a:rPr lang="en-US" sz="2800" b="0" i="1" u="none" strike="noStrike" baseline="0" smtClean="0">
                              <a:latin typeface="Cambria Math" panose="02040503050406030204" pitchFamily="18" charset="0"/>
                            </a:rPr>
                          </m:ctrlPr>
                        </m:fPr>
                        <m:num>
                          <m:r>
                            <a:rPr lang="en-US" sz="2800" b="0" i="1" u="none" strike="noStrike" baseline="0" smtClean="0">
                              <a:latin typeface="Cambria Math" panose="02040503050406030204" pitchFamily="18" charset="0"/>
                            </a:rPr>
                            <m:t>1</m:t>
                          </m:r>
                        </m:num>
                        <m:den>
                          <m:r>
                            <a:rPr lang="en-US" sz="2800" b="0" i="1" u="none" strike="noStrike" baseline="0" smtClean="0">
                              <a:latin typeface="Cambria Math" panose="02040503050406030204" pitchFamily="18" charset="0"/>
                            </a:rPr>
                            <m:t>2</m:t>
                          </m:r>
                        </m:den>
                      </m:f>
                      <m:r>
                        <a:rPr lang="en-US" sz="2800" b="0" i="1" u="none" strike="noStrike" baseline="0" smtClean="0">
                          <a:latin typeface="Cambria Math" panose="02040503050406030204" pitchFamily="18" charset="0"/>
                        </a:rPr>
                        <m:t>h</m:t>
                      </m:r>
                      <m:d>
                        <m:dPr>
                          <m:ctrlPr>
                            <a:rPr lang="en-US" sz="2800" b="0" i="1" u="none" strike="noStrike" baseline="0" smtClean="0">
                              <a:latin typeface="Cambria Math" panose="02040503050406030204" pitchFamily="18" charset="0"/>
                            </a:rPr>
                          </m:ctrlPr>
                        </m:dPr>
                        <m:e>
                          <m:r>
                            <a:rPr lang="en-US" sz="2800" b="0" i="1" u="none" strike="noStrike" baseline="0" smtClean="0">
                              <a:latin typeface="Cambria Math" panose="02040503050406030204" pitchFamily="18" charset="0"/>
                            </a:rPr>
                            <m:t>𝑏</m:t>
                          </m:r>
                          <m:r>
                            <a:rPr lang="en-US" sz="2800" b="0" i="1" u="none" strike="noStrike" baseline="-25000" smtClean="0">
                              <a:latin typeface="Cambria Math" panose="02040503050406030204" pitchFamily="18" charset="0"/>
                            </a:rPr>
                            <m:t>1</m:t>
                          </m:r>
                          <m:r>
                            <a:rPr lang="en-US" sz="2800" b="0" i="1" u="none" strike="noStrike" baseline="0" smtClean="0">
                              <a:latin typeface="Cambria Math" panose="02040503050406030204" pitchFamily="18" charset="0"/>
                            </a:rPr>
                            <m:t>+</m:t>
                          </m:r>
                          <m:r>
                            <a:rPr lang="en-US" sz="2800" b="0" i="1" u="none" strike="noStrike" baseline="0" smtClean="0">
                              <a:latin typeface="Cambria Math" panose="02040503050406030204" pitchFamily="18" charset="0"/>
                            </a:rPr>
                            <m:t>𝑏</m:t>
                          </m:r>
                          <m:r>
                            <a:rPr lang="en-US" sz="2800" b="0" i="1" u="none" strike="noStrike" baseline="-25000" smtClean="0">
                              <a:latin typeface="Cambria Math" panose="02040503050406030204" pitchFamily="18" charset="0"/>
                            </a:rPr>
                            <m:t>2</m:t>
                          </m:r>
                        </m:e>
                      </m:d>
                    </m:oMath>
                  </m:oMathPara>
                </a14:m>
                <a:endParaRPr lang="en-US" sz="2800" b="0" i="0" u="none" strike="noStrike" baseline="0"/>
              </a:p>
            </p:txBody>
          </p:sp>
        </mc:Choice>
        <mc:Fallback xmlns="">
          <p:sp>
            <p:nvSpPr>
              <p:cNvPr id="9" name="Content Placeholder 2">
                <a:extLst>
                  <a:ext uri="{FF2B5EF4-FFF2-40B4-BE49-F238E27FC236}">
                    <a16:creationId xmlns:a16="http://schemas.microsoft.com/office/drawing/2014/main" id="{0200E8A8-CE53-D245-9987-63340DF3D0A1}"/>
                  </a:ext>
                </a:extLst>
              </p:cNvPr>
              <p:cNvSpPr txBox="1">
                <a:spLocks noRot="1" noChangeAspect="1" noMove="1" noResize="1" noEditPoints="1" noAdjustHandles="1" noChangeArrowheads="1" noChangeShapeType="1" noTextEdit="1"/>
              </p:cNvSpPr>
              <p:nvPr/>
            </p:nvSpPr>
            <p:spPr>
              <a:xfrm>
                <a:off x="478518" y="1774225"/>
                <a:ext cx="6746148" cy="3286662"/>
              </a:xfrm>
              <a:prstGeom prst="rect">
                <a:avLst/>
              </a:prstGeom>
              <a:blipFill>
                <a:blip r:embed="rId2"/>
                <a:stretch>
                  <a:fillRect l="-1807" t="-1855" r="-1716"/>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49B33646-B537-409A-87FB-AE83717CE4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4183" y="1973904"/>
            <a:ext cx="2649238" cy="2463623"/>
          </a:xfrm>
          <a:prstGeom prst="rect">
            <a:avLst/>
          </a:prstGeom>
        </p:spPr>
      </p:pic>
    </p:spTree>
    <p:extLst>
      <p:ext uri="{BB962C8B-B14F-4D97-AF65-F5344CB8AC3E}">
        <p14:creationId xmlns:p14="http://schemas.microsoft.com/office/powerpoint/2010/main" val="42863216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Learn</a:t>
            </a:r>
            <a:br>
              <a:rPr lang="en-US" sz="2800">
                <a:solidFill>
                  <a:srgbClr val="0070C0"/>
                </a:solidFill>
              </a:rPr>
            </a:br>
            <a:r>
              <a:rPr lang="en-US" sz="2800" b="0" i="0" u="none" strike="noStrike" baseline="0">
                <a:solidFill>
                  <a:schemeClr val="tx1"/>
                </a:solidFill>
              </a:rPr>
              <a:t>Areas of Trapezoids</a:t>
            </a:r>
            <a:endParaRPr lang="en-US" sz="2800" b="0">
              <a:solidFill>
                <a:schemeClr val="tx1"/>
              </a:solidFill>
            </a:endParaRPr>
          </a:p>
        </p:txBody>
      </p:sp>
      <p:sp>
        <p:nvSpPr>
          <p:cNvPr id="16" name="Content Placeholder 2">
            <a:extLst>
              <a:ext uri="{FF2B5EF4-FFF2-40B4-BE49-F238E27FC236}">
                <a16:creationId xmlns:a16="http://schemas.microsoft.com/office/drawing/2014/main" id="{6684FE74-CD2E-4C44-B64A-F1E5DEE53F02}"/>
              </a:ext>
            </a:extLst>
          </p:cNvPr>
          <p:cNvSpPr txBox="1">
            <a:spLocks/>
          </p:cNvSpPr>
          <p:nvPr/>
        </p:nvSpPr>
        <p:spPr>
          <a:xfrm>
            <a:off x="459873" y="1780269"/>
            <a:ext cx="9245442" cy="2545546"/>
          </a:xfrm>
          <a:prstGeom prst="rect">
            <a:avLst/>
          </a:prstGeom>
        </p:spPr>
        <p:txBody>
          <a:bodyPr>
            <a:noAutofit/>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en-US" sz="2800" b="1">
                <a:solidFill>
                  <a:srgbClr val="00A6B9"/>
                </a:solidFill>
                <a:latin typeface="+mj-lt"/>
              </a:rPr>
              <a:t>Talk About It!</a:t>
            </a:r>
          </a:p>
          <a:p>
            <a:r>
              <a:rPr lang="en-US" sz="2800" b="0" i="0" u="none" strike="noStrike" baseline="0"/>
              <a:t>What is the relationship between the area of a parallelogram and the area of a trapezoid? Justify your answer.</a:t>
            </a:r>
            <a:endParaRPr lang="en-US" sz="2800"/>
          </a:p>
        </p:txBody>
      </p:sp>
    </p:spTree>
    <p:extLst>
      <p:ext uri="{BB962C8B-B14F-4D97-AF65-F5344CB8AC3E}">
        <p14:creationId xmlns:p14="http://schemas.microsoft.com/office/powerpoint/2010/main" val="37944584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3" y="1666470"/>
            <a:ext cx="5750803" cy="3525059"/>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i="0" u="none" strike="noStrike" baseline="0">
                <a:solidFill>
                  <a:schemeClr val="tx1"/>
                </a:solidFill>
              </a:rPr>
              <a:t>GARDENS</a:t>
            </a:r>
            <a:r>
              <a:rPr lang="en-US" sz="2800" i="0" u="none" strike="noStrike" baseline="0">
                <a:solidFill>
                  <a:srgbClr val="0082A8"/>
                </a:solidFill>
              </a:rPr>
              <a:t> </a:t>
            </a:r>
            <a:r>
              <a:rPr lang="en-US" sz="2800" b="1" i="0" u="none" strike="noStrike" baseline="0"/>
              <a:t>Andrea needs enough mulch to cover the garden she planted in a raised bed constructed in the shape of a trapezoid. If one bag of mulch covers 12 square feet at the desired depth, how many bags of mulch does she need to buy?</a:t>
            </a:r>
            <a:endParaRPr lang="en-US" sz="2800" b="1"/>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pPr algn="l"/>
            <a:r>
              <a:rPr lang="en-US" sz="2800">
                <a:solidFill>
                  <a:srgbClr val="0070C0"/>
                </a:solidFill>
              </a:rPr>
              <a:t>Example 3</a:t>
            </a:r>
            <a:br>
              <a:rPr lang="en-US" sz="2800">
                <a:solidFill>
                  <a:srgbClr val="0070C0"/>
                </a:solidFill>
              </a:rPr>
            </a:br>
            <a:r>
              <a:rPr lang="en-US" sz="2800" b="0" i="0" u="none" strike="noStrike" baseline="0">
                <a:solidFill>
                  <a:schemeClr val="tx1"/>
                </a:solidFill>
              </a:rPr>
              <a:t>Area of a Trapezoid</a:t>
            </a:r>
            <a:endParaRPr lang="en-US" sz="2800" b="0">
              <a:solidFill>
                <a:schemeClr val="tx1"/>
              </a:solidFill>
            </a:endParaRPr>
          </a:p>
        </p:txBody>
      </p:sp>
      <p:pic>
        <p:nvPicPr>
          <p:cNvPr id="3" name="Picture 2">
            <a:extLst>
              <a:ext uri="{FF2B5EF4-FFF2-40B4-BE49-F238E27FC236}">
                <a16:creationId xmlns:a16="http://schemas.microsoft.com/office/drawing/2014/main" id="{095D47B8-72E1-4270-A8AF-7793DECEB1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8193" y="2076243"/>
            <a:ext cx="5186363" cy="2258949"/>
          </a:xfrm>
          <a:prstGeom prst="rect">
            <a:avLst/>
          </a:prstGeom>
        </p:spPr>
      </p:pic>
    </p:spTree>
    <p:extLst>
      <p:ext uri="{BB962C8B-B14F-4D97-AF65-F5344CB8AC3E}">
        <p14:creationId xmlns:p14="http://schemas.microsoft.com/office/powerpoint/2010/main" val="6189507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3" y="1707845"/>
            <a:ext cx="6511295" cy="528362"/>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800" b="1">
                <a:solidFill>
                  <a:schemeClr val="tx1"/>
                </a:solidFill>
              </a:rPr>
              <a:t>Step 1 </a:t>
            </a:r>
            <a:r>
              <a:rPr lang="en-US" sz="2800" b="1" i="0" u="none" strike="noStrike" baseline="0">
                <a:solidFill>
                  <a:schemeClr val="tx1"/>
                </a:solidFill>
              </a:rPr>
              <a:t>Find the area of the garden.</a:t>
            </a:r>
            <a:endParaRPr lang="en-US" sz="2800">
              <a:solidFill>
                <a:schemeClr val="tx1"/>
              </a:solidFill>
            </a:endParaRPr>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pPr algn="l"/>
            <a:r>
              <a:rPr lang="en-US" sz="2800">
                <a:solidFill>
                  <a:srgbClr val="0070C0"/>
                </a:solidFill>
              </a:rPr>
              <a:t>Example 3</a:t>
            </a:r>
            <a:br>
              <a:rPr lang="en-US" sz="2800">
                <a:solidFill>
                  <a:srgbClr val="0070C0"/>
                </a:solidFill>
              </a:rPr>
            </a:br>
            <a:r>
              <a:rPr lang="en-US" sz="2800" b="0" i="0" u="none" strike="noStrike" baseline="0">
                <a:solidFill>
                  <a:schemeClr val="tx1"/>
                </a:solidFill>
              </a:rPr>
              <a:t>Area of a Trapezoid</a:t>
            </a:r>
            <a:endParaRPr lang="en-US" sz="2800" b="0">
              <a:solidFill>
                <a:schemeClr val="tx1"/>
              </a:solidFill>
            </a:endParaRPr>
          </a:p>
        </p:txBody>
      </p:sp>
      <p:sp>
        <p:nvSpPr>
          <p:cNvPr id="5" name="Content Placeholder 2">
            <a:extLst>
              <a:ext uri="{FF2B5EF4-FFF2-40B4-BE49-F238E27FC236}">
                <a16:creationId xmlns:a16="http://schemas.microsoft.com/office/drawing/2014/main" id="{67E8C34F-9AEC-48F5-B661-B05B1566F4DD}"/>
              </a:ext>
            </a:extLst>
          </p:cNvPr>
          <p:cNvSpPr txBox="1">
            <a:spLocks/>
          </p:cNvSpPr>
          <p:nvPr/>
        </p:nvSpPr>
        <p:spPr>
          <a:xfrm>
            <a:off x="458367" y="4793570"/>
            <a:ext cx="8531724" cy="528362"/>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0" i="0" u="none" strike="noStrike" baseline="0"/>
              <a:t>The area of the garden is 33.25 square feet.</a:t>
            </a:r>
            <a:endParaRPr lang="en-US" sz="2800"/>
          </a:p>
        </p:txBody>
      </p:sp>
      <mc:AlternateContent xmlns:mc="http://schemas.openxmlformats.org/markup-compatibility/2006" xmlns:a14="http://schemas.microsoft.com/office/drawing/2010/main">
        <mc:Choice Requires="a14">
          <p:graphicFrame>
            <p:nvGraphicFramePr>
              <p:cNvPr id="6" name="Table 2">
                <a:extLst>
                  <a:ext uri="{FF2B5EF4-FFF2-40B4-BE49-F238E27FC236}">
                    <a16:creationId xmlns:a16="http://schemas.microsoft.com/office/drawing/2014/main" id="{6C51D610-C3A0-449C-A357-EC568BBA3825}"/>
                  </a:ext>
                </a:extLst>
              </p:cNvPr>
              <p:cNvGraphicFramePr>
                <a:graphicFrameLocks noGrp="1"/>
              </p:cNvGraphicFramePr>
              <p:nvPr>
                <p:extLst>
                  <p:ext uri="{D42A27DB-BD31-4B8C-83A1-F6EECF244321}">
                    <p14:modId xmlns:p14="http://schemas.microsoft.com/office/powerpoint/2010/main" val="310623082"/>
                  </p:ext>
                </p:extLst>
              </p:nvPr>
            </p:nvGraphicFramePr>
            <p:xfrm>
              <a:off x="552261" y="2370455"/>
              <a:ext cx="8240047" cy="2298700"/>
            </p:xfrm>
            <a:graphic>
              <a:graphicData uri="http://schemas.openxmlformats.org/drawingml/2006/table">
                <a:tbl>
                  <a:tblPr firstRow="1" bandRow="1">
                    <a:tableStyleId>{2D5ABB26-0587-4C30-8999-92F81FD0307C}</a:tableStyleId>
                  </a:tblPr>
                  <a:tblGrid>
                    <a:gridCol w="3685631">
                      <a:extLst>
                        <a:ext uri="{9D8B030D-6E8A-4147-A177-3AD203B41FA5}">
                          <a16:colId xmlns:a16="http://schemas.microsoft.com/office/drawing/2014/main" val="1231724626"/>
                        </a:ext>
                      </a:extLst>
                    </a:gridCol>
                    <a:gridCol w="4554416">
                      <a:extLst>
                        <a:ext uri="{9D8B030D-6E8A-4147-A177-3AD203B41FA5}">
                          <a16:colId xmlns:a16="http://schemas.microsoft.com/office/drawing/2014/main" val="837143839"/>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800" i="1" smtClean="0">
                                    <a:solidFill>
                                      <a:schemeClr val="tx2"/>
                                    </a:solidFill>
                                    <a:latin typeface="Cambria Math" panose="02040503050406030204" pitchFamily="18" charset="0"/>
                                  </a:rPr>
                                  <m:t>𝐴</m:t>
                                </m:r>
                                <m:r>
                                  <a:rPr lang="en-US" sz="2800" i="1" smtClean="0">
                                    <a:solidFill>
                                      <a:schemeClr val="tx2"/>
                                    </a:solidFill>
                                    <a:latin typeface="Cambria Math" panose="02040503050406030204" pitchFamily="18" charset="0"/>
                                  </a:rPr>
                                  <m:t>=</m:t>
                                </m:r>
                                <m:f>
                                  <m:fPr>
                                    <m:ctrlPr>
                                      <a:rPr lang="en-US" sz="2800" i="1" smtClean="0">
                                        <a:solidFill>
                                          <a:schemeClr val="tx2"/>
                                        </a:solidFill>
                                        <a:latin typeface="Cambria Math" panose="02040503050406030204" pitchFamily="18" charset="0"/>
                                      </a:rPr>
                                    </m:ctrlPr>
                                  </m:fPr>
                                  <m:num>
                                    <m:r>
                                      <a:rPr lang="en-US" sz="2800" b="0" i="1" smtClean="0">
                                        <a:solidFill>
                                          <a:schemeClr val="tx2"/>
                                        </a:solidFill>
                                        <a:latin typeface="Cambria Math" panose="02040503050406030204" pitchFamily="18" charset="0"/>
                                      </a:rPr>
                                      <m:t>1</m:t>
                                    </m:r>
                                  </m:num>
                                  <m:den>
                                    <m:r>
                                      <a:rPr lang="en-US" sz="2800" b="0" i="1" smtClean="0">
                                        <a:solidFill>
                                          <a:schemeClr val="tx2"/>
                                        </a:solidFill>
                                        <a:latin typeface="Cambria Math" panose="02040503050406030204" pitchFamily="18" charset="0"/>
                                      </a:rPr>
                                      <m:t>2</m:t>
                                    </m:r>
                                  </m:den>
                                </m:f>
                                <m:r>
                                  <a:rPr lang="en-US" sz="2800" b="0" i="1" smtClean="0">
                                    <a:solidFill>
                                      <a:schemeClr val="accent3">
                                        <a:lumMod val="75000"/>
                                      </a:schemeClr>
                                    </a:solidFill>
                                    <a:latin typeface="Cambria Math" panose="02040503050406030204" pitchFamily="18" charset="0"/>
                                  </a:rPr>
                                  <m:t>h</m:t>
                                </m:r>
                                <m:d>
                                  <m:dPr>
                                    <m:ctrlPr>
                                      <a:rPr lang="en-US" sz="2800" b="0" i="1" smtClean="0">
                                        <a:solidFill>
                                          <a:schemeClr val="tx2"/>
                                        </a:solidFill>
                                        <a:latin typeface="Cambria Math" panose="02040503050406030204" pitchFamily="18" charset="0"/>
                                      </a:rPr>
                                    </m:ctrlPr>
                                  </m:dPr>
                                  <m:e>
                                    <m:r>
                                      <a:rPr lang="en-US" sz="2800" b="0" i="1" smtClean="0">
                                        <a:solidFill>
                                          <a:srgbClr val="0070C0"/>
                                        </a:solidFill>
                                        <a:latin typeface="Cambria Math" panose="02040503050406030204" pitchFamily="18" charset="0"/>
                                      </a:rPr>
                                      <m:t>𝑏</m:t>
                                    </m:r>
                                    <m:r>
                                      <a:rPr lang="en-US" sz="2800" b="0" i="1" baseline="-25000" smtClean="0">
                                        <a:solidFill>
                                          <a:srgbClr val="0070C0"/>
                                        </a:solidFill>
                                        <a:latin typeface="Cambria Math" panose="02040503050406030204" pitchFamily="18" charset="0"/>
                                      </a:rPr>
                                      <m:t>1</m:t>
                                    </m:r>
                                    <m:r>
                                      <a:rPr lang="en-US" sz="2800" b="0" i="1" smtClean="0">
                                        <a:solidFill>
                                          <a:schemeClr val="tx2"/>
                                        </a:solidFill>
                                        <a:latin typeface="Cambria Math" panose="02040503050406030204" pitchFamily="18" charset="0"/>
                                      </a:rPr>
                                      <m:t>+</m:t>
                                    </m:r>
                                    <m:r>
                                      <a:rPr lang="en-US" sz="2800" b="0" i="1" smtClean="0">
                                        <a:solidFill>
                                          <a:srgbClr val="00B050"/>
                                        </a:solidFill>
                                        <a:latin typeface="Cambria Math" panose="02040503050406030204" pitchFamily="18" charset="0"/>
                                      </a:rPr>
                                      <m:t>𝑏</m:t>
                                    </m:r>
                                    <m:r>
                                      <a:rPr lang="en-US" sz="2800" b="0" i="1" baseline="-25000" smtClean="0">
                                        <a:solidFill>
                                          <a:srgbClr val="00B050"/>
                                        </a:solidFill>
                                        <a:latin typeface="Cambria Math" panose="02040503050406030204" pitchFamily="18" charset="0"/>
                                      </a:rPr>
                                      <m:t>2</m:t>
                                    </m:r>
                                  </m:e>
                                </m:d>
                              </m:oMath>
                            </m:oMathPara>
                          </a14:m>
                          <a:endParaRPr lang="en-US" sz="2800" i="1">
                            <a:solidFill>
                              <a:schemeClr val="tx2"/>
                            </a:solidFill>
                          </a:endParaRPr>
                        </a:p>
                      </a:txBody>
                      <a:tcPr/>
                    </a:tc>
                    <a:tc>
                      <a:txBody>
                        <a:bodyPr/>
                        <a:lstStyle/>
                        <a:p>
                          <a:r>
                            <a:rPr lang="en-US" sz="2800" b="0" i="0" u="none" strike="noStrike" kern="1200" baseline="0">
                              <a:solidFill>
                                <a:srgbClr val="0070C0"/>
                              </a:solidFill>
                              <a:latin typeface="+mn-lt"/>
                              <a:ea typeface="+mn-ea"/>
                              <a:cs typeface="+mn-cs"/>
                            </a:rPr>
                            <a:t>Area of a trapezoid</a:t>
                          </a:r>
                          <a:endParaRPr lang="en-US" sz="2800">
                            <a:solidFill>
                              <a:srgbClr val="0070C0"/>
                            </a:solidFill>
                          </a:endParaRPr>
                        </a:p>
                      </a:txBody>
                      <a:tcPr anchor="b"/>
                    </a:tc>
                    <a:extLst>
                      <a:ext uri="{0D108BD9-81ED-4DB2-BD59-A6C34878D82A}">
                        <a16:rowId xmlns:a16="http://schemas.microsoft.com/office/drawing/2014/main" val="261086024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800" b="0" i="1" smtClean="0">
                                    <a:solidFill>
                                      <a:schemeClr val="tx2"/>
                                    </a:solidFill>
                                    <a:latin typeface="Cambria Math" panose="02040503050406030204" pitchFamily="18" charset="0"/>
                                  </a:rPr>
                                  <m:t>      </m:t>
                                </m:r>
                                <m:r>
                                  <a:rPr lang="en-IN" sz="2800" b="0" i="1" smtClean="0">
                                    <a:solidFill>
                                      <a:schemeClr val="tx2"/>
                                    </a:solidFill>
                                    <a:latin typeface="Cambria Math" panose="02040503050406030204" pitchFamily="18" charset="0"/>
                                  </a:rPr>
                                  <m:t>  </m:t>
                                </m:r>
                                <m:r>
                                  <a:rPr lang="en-US" sz="2800" i="1" smtClean="0">
                                    <a:solidFill>
                                      <a:schemeClr val="tx2"/>
                                    </a:solidFill>
                                    <a:latin typeface="Cambria Math" panose="02040503050406030204" pitchFamily="18" charset="0"/>
                                  </a:rPr>
                                  <m:t>=</m:t>
                                </m:r>
                                <m:f>
                                  <m:fPr>
                                    <m:ctrlPr>
                                      <a:rPr lang="en-US" sz="2800" i="1" smtClean="0">
                                        <a:solidFill>
                                          <a:schemeClr val="tx2"/>
                                        </a:solidFill>
                                        <a:latin typeface="Cambria Math" panose="02040503050406030204" pitchFamily="18" charset="0"/>
                                      </a:rPr>
                                    </m:ctrlPr>
                                  </m:fPr>
                                  <m:num>
                                    <m:r>
                                      <a:rPr lang="en-US" sz="2800" b="0" i="1" smtClean="0">
                                        <a:solidFill>
                                          <a:schemeClr val="tx2"/>
                                        </a:solidFill>
                                        <a:latin typeface="Cambria Math" panose="02040503050406030204" pitchFamily="18" charset="0"/>
                                      </a:rPr>
                                      <m:t>1</m:t>
                                    </m:r>
                                  </m:num>
                                  <m:den>
                                    <m:r>
                                      <a:rPr lang="en-US" sz="2800" b="0" i="1" smtClean="0">
                                        <a:solidFill>
                                          <a:schemeClr val="tx2"/>
                                        </a:solidFill>
                                        <a:latin typeface="Cambria Math" panose="02040503050406030204" pitchFamily="18" charset="0"/>
                                      </a:rPr>
                                      <m:t>2</m:t>
                                    </m:r>
                                  </m:den>
                                </m:f>
                                <m:d>
                                  <m:dPr>
                                    <m:ctrlPr>
                                      <a:rPr lang="en-US" sz="2800" b="0" i="1" smtClean="0">
                                        <a:solidFill>
                                          <a:schemeClr val="tx2"/>
                                        </a:solidFill>
                                        <a:latin typeface="Cambria Math" panose="02040503050406030204" pitchFamily="18" charset="0"/>
                                      </a:rPr>
                                    </m:ctrlPr>
                                  </m:dPr>
                                  <m:e>
                                    <m:r>
                                      <a:rPr lang="en-US" sz="2800" b="0" i="1" smtClean="0">
                                        <a:solidFill>
                                          <a:schemeClr val="accent3">
                                            <a:lumMod val="75000"/>
                                          </a:schemeClr>
                                        </a:solidFill>
                                        <a:latin typeface="Cambria Math" panose="02040503050406030204" pitchFamily="18" charset="0"/>
                                      </a:rPr>
                                      <m:t>7</m:t>
                                    </m:r>
                                  </m:e>
                                </m:d>
                                <m:d>
                                  <m:dPr>
                                    <m:ctrlPr>
                                      <a:rPr lang="en-US" sz="2800" b="0" i="1" smtClean="0">
                                        <a:solidFill>
                                          <a:schemeClr val="tx2"/>
                                        </a:solidFill>
                                        <a:latin typeface="Cambria Math" panose="02040503050406030204" pitchFamily="18" charset="0"/>
                                      </a:rPr>
                                    </m:ctrlPr>
                                  </m:dPr>
                                  <m:e>
                                    <m:r>
                                      <a:rPr lang="en-US" sz="2800" b="0" i="1" smtClean="0">
                                        <a:solidFill>
                                          <a:srgbClr val="0070C0"/>
                                        </a:solidFill>
                                        <a:latin typeface="Cambria Math" panose="02040503050406030204" pitchFamily="18" charset="0"/>
                                      </a:rPr>
                                      <m:t>8</m:t>
                                    </m:r>
                                    <m:r>
                                      <a:rPr lang="en-US" sz="2800" b="0" i="1" smtClean="0">
                                        <a:solidFill>
                                          <a:schemeClr val="tx2"/>
                                        </a:solidFill>
                                        <a:latin typeface="Cambria Math" panose="02040503050406030204" pitchFamily="18" charset="0"/>
                                      </a:rPr>
                                      <m:t>+</m:t>
                                    </m:r>
                                    <m:r>
                                      <a:rPr lang="en-US" sz="2800" b="0" i="1" smtClean="0">
                                        <a:solidFill>
                                          <a:srgbClr val="00B050"/>
                                        </a:solidFill>
                                        <a:latin typeface="Cambria Math" panose="02040503050406030204" pitchFamily="18" charset="0"/>
                                      </a:rPr>
                                      <m:t>1.5</m:t>
                                    </m:r>
                                  </m:e>
                                </m:d>
                              </m:oMath>
                            </m:oMathPara>
                          </a14:m>
                          <a:endParaRPr lang="en-US" sz="2800" i="1">
                            <a:solidFill>
                              <a:schemeClr val="tx2"/>
                            </a:solidFill>
                          </a:endParaRPr>
                        </a:p>
                      </a:txBody>
                      <a:tcPr/>
                    </a:tc>
                    <a:tc>
                      <a:txBody>
                        <a:bodyPr/>
                        <a:lstStyle/>
                        <a:p>
                          <a:r>
                            <a:rPr lang="en-US" sz="2800" b="0" i="1" u="none" strike="noStrike" kern="1200" baseline="0">
                              <a:solidFill>
                                <a:srgbClr val="0070C0"/>
                              </a:solidFill>
                              <a:latin typeface="+mn-lt"/>
                              <a:ea typeface="+mn-ea"/>
                              <a:cs typeface="+mn-cs"/>
                            </a:rPr>
                            <a:t>h </a:t>
                          </a:r>
                          <a:r>
                            <a:rPr lang="en-US" sz="2800" b="0" i="0" u="none" strike="noStrike" kern="1200" baseline="0">
                              <a:solidFill>
                                <a:srgbClr val="0070C0"/>
                              </a:solidFill>
                              <a:latin typeface="+mn-lt"/>
                              <a:ea typeface="+mn-ea"/>
                              <a:cs typeface="+mn-cs"/>
                            </a:rPr>
                            <a:t>= 7, </a:t>
                          </a:r>
                          <a:r>
                            <a:rPr lang="en-US" sz="2800" b="0" i="1" u="none" strike="noStrike" kern="1200" baseline="0">
                              <a:solidFill>
                                <a:srgbClr val="0070C0"/>
                              </a:solidFill>
                              <a:latin typeface="+mn-lt"/>
                              <a:ea typeface="+mn-ea"/>
                              <a:cs typeface="+mn-cs"/>
                            </a:rPr>
                            <a:t>b</a:t>
                          </a:r>
                          <a:r>
                            <a:rPr lang="en-US" sz="2800" b="0" i="0" u="none" strike="noStrike" kern="1200" baseline="-25000">
                              <a:solidFill>
                                <a:srgbClr val="0070C0"/>
                              </a:solidFill>
                              <a:latin typeface="+mn-lt"/>
                              <a:ea typeface="+mn-ea"/>
                              <a:cs typeface="+mn-cs"/>
                            </a:rPr>
                            <a:t>1</a:t>
                          </a:r>
                          <a:r>
                            <a:rPr lang="en-US" sz="2800" b="0" i="0" u="none" strike="noStrike" kern="1200" baseline="0">
                              <a:solidFill>
                                <a:srgbClr val="0070C0"/>
                              </a:solidFill>
                              <a:latin typeface="+mn-lt"/>
                              <a:ea typeface="+mn-ea"/>
                              <a:cs typeface="+mn-cs"/>
                            </a:rPr>
                            <a:t> = 8, and </a:t>
                          </a:r>
                          <a:r>
                            <a:rPr lang="en-US" sz="2800" b="0" i="1" u="none" strike="noStrike" kern="1200" baseline="0">
                              <a:solidFill>
                                <a:srgbClr val="0070C0"/>
                              </a:solidFill>
                              <a:latin typeface="+mn-lt"/>
                              <a:ea typeface="+mn-ea"/>
                              <a:cs typeface="+mn-cs"/>
                            </a:rPr>
                            <a:t>b</a:t>
                          </a:r>
                          <a:r>
                            <a:rPr lang="en-US" sz="2800" b="0" i="0" u="none" strike="noStrike" kern="1200" baseline="-25000">
                              <a:solidFill>
                                <a:srgbClr val="0070C0"/>
                              </a:solidFill>
                              <a:latin typeface="+mn-lt"/>
                              <a:ea typeface="+mn-ea"/>
                              <a:cs typeface="+mn-cs"/>
                            </a:rPr>
                            <a:t>2</a:t>
                          </a:r>
                          <a:r>
                            <a:rPr lang="en-US" sz="2800" b="0" i="0" u="none" strike="noStrike" kern="1200" baseline="0">
                              <a:solidFill>
                                <a:srgbClr val="0070C0"/>
                              </a:solidFill>
                              <a:latin typeface="+mn-lt"/>
                              <a:ea typeface="+mn-ea"/>
                              <a:cs typeface="+mn-cs"/>
                            </a:rPr>
                            <a:t> = 1.5 </a:t>
                          </a:r>
                          <a:endParaRPr lang="en-US" sz="2800">
                            <a:solidFill>
                              <a:srgbClr val="0070C0"/>
                            </a:solidFill>
                          </a:endParaRPr>
                        </a:p>
                      </a:txBody>
                      <a:tcPr anchor="b"/>
                    </a:tc>
                    <a:extLst>
                      <a:ext uri="{0D108BD9-81ED-4DB2-BD59-A6C34878D82A}">
                        <a16:rowId xmlns:a16="http://schemas.microsoft.com/office/drawing/2014/main" val="91429702"/>
                      </a:ext>
                    </a:extLst>
                  </a:tr>
                  <a:tr h="370840">
                    <a:tc>
                      <a:txBody>
                        <a:bodyPr/>
                        <a:lstStyle/>
                        <a:p>
                          <a:r>
                            <a:rPr lang="en-US" sz="2800">
                              <a:solidFill>
                                <a:schemeClr val="tx2"/>
                              </a:solidFill>
                            </a:rPr>
                            <a:t>     </a:t>
                          </a:r>
                          <a:r>
                            <a:rPr lang="en-US" sz="2800" i="0" u="none" strike="noStrike" baseline="0">
                              <a:solidFill>
                                <a:schemeClr val="tx2"/>
                              </a:solidFill>
                            </a:rPr>
                            <a:t> </a:t>
                          </a:r>
                          <a14:m>
                            <m:oMath xmlns:m="http://schemas.openxmlformats.org/officeDocument/2006/math">
                              <m:sSup>
                                <m:sSupPr>
                                  <m:ctrlPr>
                                    <a:rPr lang="en-US" sz="2800" i="1" u="none" strike="noStrike" baseline="0" smtClean="0">
                                      <a:solidFill>
                                        <a:schemeClr val="tx2"/>
                                      </a:solidFill>
                                      <a:latin typeface="Cambria Math" panose="02040503050406030204" pitchFamily="18" charset="0"/>
                                    </a:rPr>
                                  </m:ctrlPr>
                                </m:sSupPr>
                                <m:e>
                                  <m:r>
                                    <a:rPr lang="en-IN" sz="2800" b="0" i="0" u="none" strike="noStrike" baseline="0" smtClean="0">
                                      <a:solidFill>
                                        <a:schemeClr val="tx2"/>
                                      </a:solidFill>
                                      <a:latin typeface="Cambria Math" panose="02040503050406030204" pitchFamily="18" charset="0"/>
                                    </a:rPr>
                                    <m:t>   =33.25 </m:t>
                                  </m:r>
                                  <m:r>
                                    <m:rPr>
                                      <m:sty m:val="p"/>
                                    </m:rPr>
                                    <a:rPr lang="en-US" sz="2800" b="0" i="0" u="none" strike="noStrike" baseline="0" smtClean="0">
                                      <a:solidFill>
                                        <a:schemeClr val="tx2"/>
                                      </a:solidFill>
                                      <a:latin typeface="Cambria Math" panose="02040503050406030204" pitchFamily="18" charset="0"/>
                                    </a:rPr>
                                    <m:t>ft</m:t>
                                  </m:r>
                                </m:e>
                                <m:sup>
                                  <m:r>
                                    <a:rPr lang="en-US" sz="2800" b="0" i="0" u="none" strike="noStrike" baseline="0" smtClean="0">
                                      <a:solidFill>
                                        <a:schemeClr val="tx2"/>
                                      </a:solidFill>
                                      <a:latin typeface="Cambria Math" panose="02040503050406030204" pitchFamily="18" charset="0"/>
                                    </a:rPr>
                                    <m:t>2</m:t>
                                  </m:r>
                                </m:sup>
                              </m:sSup>
                            </m:oMath>
                          </a14:m>
                          <a:endParaRPr lang="en-US" sz="28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u="none" strike="noStrike" baseline="0">
                              <a:solidFill>
                                <a:srgbClr val="0070C0"/>
                              </a:solidFill>
                            </a:rPr>
                            <a:t>Solve.</a:t>
                          </a:r>
                          <a:endParaRPr lang="en-US" sz="2800">
                            <a:solidFill>
                              <a:srgbClr val="0070C0"/>
                            </a:solidFill>
                          </a:endParaRPr>
                        </a:p>
                      </a:txBody>
                      <a:tcPr anchor="ctr"/>
                    </a:tc>
                    <a:extLst>
                      <a:ext uri="{0D108BD9-81ED-4DB2-BD59-A6C34878D82A}">
                        <a16:rowId xmlns:a16="http://schemas.microsoft.com/office/drawing/2014/main" val="298577847"/>
                      </a:ext>
                    </a:extLst>
                  </a:tr>
                </a:tbl>
              </a:graphicData>
            </a:graphic>
          </p:graphicFrame>
        </mc:Choice>
        <mc:Fallback xmlns="">
          <p:graphicFrame>
            <p:nvGraphicFramePr>
              <p:cNvPr id="6" name="Table 2">
                <a:extLst>
                  <a:ext uri="{FF2B5EF4-FFF2-40B4-BE49-F238E27FC236}">
                    <a16:creationId xmlns:a16="http://schemas.microsoft.com/office/drawing/2014/main" id="{6C51D610-C3A0-449C-A357-EC568BBA3825}"/>
                  </a:ext>
                </a:extLst>
              </p:cNvPr>
              <p:cNvGraphicFramePr>
                <a:graphicFrameLocks noGrp="1"/>
              </p:cNvGraphicFramePr>
              <p:nvPr>
                <p:extLst>
                  <p:ext uri="{D42A27DB-BD31-4B8C-83A1-F6EECF244321}">
                    <p14:modId xmlns:p14="http://schemas.microsoft.com/office/powerpoint/2010/main" val="310623082"/>
                  </p:ext>
                </p:extLst>
              </p:nvPr>
            </p:nvGraphicFramePr>
            <p:xfrm>
              <a:off x="552261" y="2370455"/>
              <a:ext cx="8240047" cy="2298700"/>
            </p:xfrm>
            <a:graphic>
              <a:graphicData uri="http://schemas.openxmlformats.org/drawingml/2006/table">
                <a:tbl>
                  <a:tblPr firstRow="1" bandRow="1">
                    <a:tableStyleId>{2D5ABB26-0587-4C30-8999-92F81FD0307C}</a:tableStyleId>
                  </a:tblPr>
                  <a:tblGrid>
                    <a:gridCol w="3685631">
                      <a:extLst>
                        <a:ext uri="{9D8B030D-6E8A-4147-A177-3AD203B41FA5}">
                          <a16:colId xmlns:a16="http://schemas.microsoft.com/office/drawing/2014/main" val="1231724626"/>
                        </a:ext>
                      </a:extLst>
                    </a:gridCol>
                    <a:gridCol w="4554416">
                      <a:extLst>
                        <a:ext uri="{9D8B030D-6E8A-4147-A177-3AD203B41FA5}">
                          <a16:colId xmlns:a16="http://schemas.microsoft.com/office/drawing/2014/main" val="837143839"/>
                        </a:ext>
                      </a:extLst>
                    </a:gridCol>
                  </a:tblGrid>
                  <a:tr h="890270">
                    <a:tc>
                      <a:txBody>
                        <a:bodyPr/>
                        <a:lstStyle/>
                        <a:p>
                          <a:endParaRPr lang="en-US"/>
                        </a:p>
                      </a:txBody>
                      <a:tcPr>
                        <a:blipFill>
                          <a:blip r:embed="rId2"/>
                          <a:stretch>
                            <a:fillRect r="-123636" b="-178082"/>
                          </a:stretch>
                        </a:blipFill>
                      </a:tcPr>
                    </a:tc>
                    <a:tc>
                      <a:txBody>
                        <a:bodyPr/>
                        <a:lstStyle/>
                        <a:p>
                          <a:r>
                            <a:rPr lang="en-US" sz="2800" b="0" i="0" u="none" strike="noStrike" kern="1200" baseline="0">
                              <a:solidFill>
                                <a:srgbClr val="0070C0"/>
                              </a:solidFill>
                              <a:latin typeface="+mn-lt"/>
                              <a:ea typeface="+mn-ea"/>
                              <a:cs typeface="+mn-cs"/>
                            </a:rPr>
                            <a:t>Area of a trapezoid</a:t>
                          </a:r>
                          <a:endParaRPr lang="en-US" sz="2800">
                            <a:solidFill>
                              <a:srgbClr val="0070C0"/>
                            </a:solidFill>
                          </a:endParaRPr>
                        </a:p>
                      </a:txBody>
                      <a:tcPr anchor="b"/>
                    </a:tc>
                    <a:extLst>
                      <a:ext uri="{0D108BD9-81ED-4DB2-BD59-A6C34878D82A}">
                        <a16:rowId xmlns:a16="http://schemas.microsoft.com/office/drawing/2014/main" val="2610860241"/>
                      </a:ext>
                    </a:extLst>
                  </a:tr>
                  <a:tr h="890270">
                    <a:tc>
                      <a:txBody>
                        <a:bodyPr/>
                        <a:lstStyle/>
                        <a:p>
                          <a:endParaRPr lang="en-US"/>
                        </a:p>
                      </a:txBody>
                      <a:tcPr>
                        <a:blipFill>
                          <a:blip r:embed="rId2"/>
                          <a:stretch>
                            <a:fillRect t="-99320" r="-123636" b="-76871"/>
                          </a:stretch>
                        </a:blipFill>
                      </a:tcPr>
                    </a:tc>
                    <a:tc>
                      <a:txBody>
                        <a:bodyPr/>
                        <a:lstStyle/>
                        <a:p>
                          <a:r>
                            <a:rPr lang="en-US" sz="2800" b="0" i="1" u="none" strike="noStrike" kern="1200" baseline="0">
                              <a:solidFill>
                                <a:srgbClr val="0070C0"/>
                              </a:solidFill>
                              <a:latin typeface="+mn-lt"/>
                              <a:ea typeface="+mn-ea"/>
                              <a:cs typeface="+mn-cs"/>
                            </a:rPr>
                            <a:t>h </a:t>
                          </a:r>
                          <a:r>
                            <a:rPr lang="en-US" sz="2800" b="0" i="0" u="none" strike="noStrike" kern="1200" baseline="0">
                              <a:solidFill>
                                <a:srgbClr val="0070C0"/>
                              </a:solidFill>
                              <a:latin typeface="+mn-lt"/>
                              <a:ea typeface="+mn-ea"/>
                              <a:cs typeface="+mn-cs"/>
                            </a:rPr>
                            <a:t>= 7, </a:t>
                          </a:r>
                          <a:r>
                            <a:rPr lang="en-US" sz="2800" b="0" i="1" u="none" strike="noStrike" kern="1200" baseline="0">
                              <a:solidFill>
                                <a:srgbClr val="0070C0"/>
                              </a:solidFill>
                              <a:latin typeface="+mn-lt"/>
                              <a:ea typeface="+mn-ea"/>
                              <a:cs typeface="+mn-cs"/>
                            </a:rPr>
                            <a:t>b</a:t>
                          </a:r>
                          <a:r>
                            <a:rPr lang="en-US" sz="2800" b="0" i="0" u="none" strike="noStrike" kern="1200" baseline="-25000">
                              <a:solidFill>
                                <a:srgbClr val="0070C0"/>
                              </a:solidFill>
                              <a:latin typeface="+mn-lt"/>
                              <a:ea typeface="+mn-ea"/>
                              <a:cs typeface="+mn-cs"/>
                            </a:rPr>
                            <a:t>1</a:t>
                          </a:r>
                          <a:r>
                            <a:rPr lang="en-US" sz="2800" b="0" i="0" u="none" strike="noStrike" kern="1200" baseline="0">
                              <a:solidFill>
                                <a:srgbClr val="0070C0"/>
                              </a:solidFill>
                              <a:latin typeface="+mn-lt"/>
                              <a:ea typeface="+mn-ea"/>
                              <a:cs typeface="+mn-cs"/>
                            </a:rPr>
                            <a:t> = 8, and </a:t>
                          </a:r>
                          <a:r>
                            <a:rPr lang="en-US" sz="2800" b="0" i="1" u="none" strike="noStrike" kern="1200" baseline="0">
                              <a:solidFill>
                                <a:srgbClr val="0070C0"/>
                              </a:solidFill>
                              <a:latin typeface="+mn-lt"/>
                              <a:ea typeface="+mn-ea"/>
                              <a:cs typeface="+mn-cs"/>
                            </a:rPr>
                            <a:t>b</a:t>
                          </a:r>
                          <a:r>
                            <a:rPr lang="en-US" sz="2800" b="0" i="0" u="none" strike="noStrike" kern="1200" baseline="-25000">
                              <a:solidFill>
                                <a:srgbClr val="0070C0"/>
                              </a:solidFill>
                              <a:latin typeface="+mn-lt"/>
                              <a:ea typeface="+mn-ea"/>
                              <a:cs typeface="+mn-cs"/>
                            </a:rPr>
                            <a:t>2</a:t>
                          </a:r>
                          <a:r>
                            <a:rPr lang="en-US" sz="2800" b="0" i="0" u="none" strike="noStrike" kern="1200" baseline="0">
                              <a:solidFill>
                                <a:srgbClr val="0070C0"/>
                              </a:solidFill>
                              <a:latin typeface="+mn-lt"/>
                              <a:ea typeface="+mn-ea"/>
                              <a:cs typeface="+mn-cs"/>
                            </a:rPr>
                            <a:t> = 1.5 </a:t>
                          </a:r>
                          <a:endParaRPr lang="en-US" sz="2800">
                            <a:solidFill>
                              <a:srgbClr val="0070C0"/>
                            </a:solidFill>
                          </a:endParaRPr>
                        </a:p>
                      </a:txBody>
                      <a:tcPr anchor="b"/>
                    </a:tc>
                    <a:extLst>
                      <a:ext uri="{0D108BD9-81ED-4DB2-BD59-A6C34878D82A}">
                        <a16:rowId xmlns:a16="http://schemas.microsoft.com/office/drawing/2014/main" val="91429702"/>
                      </a:ext>
                    </a:extLst>
                  </a:tr>
                  <a:tr h="518160">
                    <a:tc>
                      <a:txBody>
                        <a:bodyPr/>
                        <a:lstStyle/>
                        <a:p>
                          <a:endParaRPr lang="en-US"/>
                        </a:p>
                      </a:txBody>
                      <a:tcPr>
                        <a:blipFill>
                          <a:blip r:embed="rId2"/>
                          <a:stretch>
                            <a:fillRect t="-344706" r="-123636" b="-32941"/>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u="none" strike="noStrike" baseline="0">
                              <a:solidFill>
                                <a:srgbClr val="0070C0"/>
                              </a:solidFill>
                            </a:rPr>
                            <a:t>Solve.</a:t>
                          </a:r>
                          <a:endParaRPr lang="en-US" sz="2800">
                            <a:solidFill>
                              <a:srgbClr val="0070C0"/>
                            </a:solidFill>
                          </a:endParaRPr>
                        </a:p>
                      </a:txBody>
                      <a:tcPr anchor="ctr"/>
                    </a:tc>
                    <a:extLst>
                      <a:ext uri="{0D108BD9-81ED-4DB2-BD59-A6C34878D82A}">
                        <a16:rowId xmlns:a16="http://schemas.microsoft.com/office/drawing/2014/main" val="298577847"/>
                      </a:ext>
                    </a:extLst>
                  </a:tr>
                </a:tbl>
              </a:graphicData>
            </a:graphic>
          </p:graphicFrame>
        </mc:Fallback>
      </mc:AlternateContent>
    </p:spTree>
    <p:extLst>
      <p:ext uri="{BB962C8B-B14F-4D97-AF65-F5344CB8AC3E}">
        <p14:creationId xmlns:p14="http://schemas.microsoft.com/office/powerpoint/2010/main" val="39377803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3" y="1707844"/>
                <a:ext cx="7910404" cy="3751395"/>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41450" indent="-1441450" algn="l"/>
                <a:r>
                  <a:rPr lang="en-US" sz="2800" b="1">
                    <a:solidFill>
                      <a:schemeClr val="tx1"/>
                    </a:solidFill>
                  </a:rPr>
                  <a:t>Step 2 </a:t>
                </a:r>
                <a:r>
                  <a:rPr lang="en-US" sz="2800" b="1" i="0" u="none" strike="noStrike" baseline="0">
                    <a:solidFill>
                      <a:schemeClr val="tx1"/>
                    </a:solidFill>
                  </a:rPr>
                  <a:t>Calculate the number of bags needed.</a:t>
                </a:r>
              </a:p>
              <a:p>
                <a:r>
                  <a:rPr lang="en-US" sz="2800" b="0" i="0" u="none" strike="noStrike" baseline="0"/>
                  <a:t>Use unit analysis to determine how many bags of mulch Andrea should buy.</a:t>
                </a:r>
              </a:p>
              <a:p>
                <a:pPr algn="just"/>
                <a:r>
                  <a:rPr lang="da-DK" sz="2800" b="0" i="0" u="none" strike="noStrike" baseline="0">
                    <a:solidFill>
                      <a:schemeClr val="tx2"/>
                    </a:solidFill>
                    <a:latin typeface="Cambria Math" panose="02040503050406030204" pitchFamily="18" charset="0"/>
                    <a:ea typeface="Cambria Math" panose="02040503050406030204" pitchFamily="18" charset="0"/>
                  </a:rPr>
                  <a:t>33.25</a:t>
                </a:r>
                <a14:m>
                  <m:oMath xmlns:m="http://schemas.openxmlformats.org/officeDocument/2006/math">
                    <m:r>
                      <a:rPr lang="en-US" sz="2800" b="0" i="0" u="none" strike="noStrike" baseline="0" smtClean="0">
                        <a:solidFill>
                          <a:schemeClr val="tx2"/>
                        </a:solidFill>
                        <a:latin typeface="Cambria Math" panose="02040503050406030204" pitchFamily="18" charset="0"/>
                        <a:ea typeface="Cambria Math" panose="02040503050406030204" pitchFamily="18" charset="0"/>
                      </a:rPr>
                      <m:t> </m:t>
                    </m:r>
                    <m:sSup>
                      <m:sSupPr>
                        <m:ctrlPr>
                          <a:rPr lang="da-DK" sz="2800" b="0" i="1" u="none" strike="noStrike" baseline="0" smtClean="0">
                            <a:solidFill>
                              <a:schemeClr val="tx2"/>
                            </a:solidFill>
                            <a:latin typeface="Cambria Math" panose="02040503050406030204" pitchFamily="18" charset="0"/>
                            <a:ea typeface="Cambria Math" panose="02040503050406030204" pitchFamily="18" charset="0"/>
                          </a:rPr>
                        </m:ctrlPr>
                      </m:sSupPr>
                      <m:e>
                        <m:r>
                          <m:rPr>
                            <m:sty m:val="p"/>
                          </m:rPr>
                          <a:rPr lang="en-US" sz="2800" b="0" i="0" u="none" strike="noStrike" baseline="0" smtClean="0">
                            <a:solidFill>
                              <a:schemeClr val="tx2"/>
                            </a:solidFill>
                            <a:latin typeface="Cambria Math" panose="02040503050406030204" pitchFamily="18" charset="0"/>
                            <a:ea typeface="Cambria Math" panose="02040503050406030204" pitchFamily="18" charset="0"/>
                          </a:rPr>
                          <m:t>ft</m:t>
                        </m:r>
                      </m:e>
                      <m:sup>
                        <m:r>
                          <a:rPr lang="en-US" sz="2800" b="0" i="1" u="none" strike="noStrike" baseline="0" smtClean="0">
                            <a:solidFill>
                              <a:schemeClr val="tx2"/>
                            </a:solidFill>
                            <a:latin typeface="Cambria Math" panose="02040503050406030204" pitchFamily="18" charset="0"/>
                            <a:ea typeface="Cambria Math" panose="02040503050406030204" pitchFamily="18" charset="0"/>
                          </a:rPr>
                          <m:t>2</m:t>
                        </m:r>
                      </m:sup>
                    </m:sSup>
                  </m:oMath>
                </a14:m>
                <a:r>
                  <a:rPr lang="da-DK" sz="2800" b="0" i="0" u="none" strike="noStrike" baseline="0">
                    <a:solidFill>
                      <a:schemeClr val="tx2"/>
                    </a:solidFill>
                    <a:latin typeface="Cambria Math" panose="02040503050406030204" pitchFamily="18" charset="0"/>
                    <a:ea typeface="Cambria Math" panose="02040503050406030204" pitchFamily="18" charset="0"/>
                  </a:rPr>
                  <a:t> ∙ </a:t>
                </a:r>
                <a14:m>
                  <m:oMath xmlns:m="http://schemas.openxmlformats.org/officeDocument/2006/math">
                    <m:f>
                      <m:fPr>
                        <m:ctrlPr>
                          <a:rPr lang="da-DK" sz="2800" b="0" i="1" u="none" strike="noStrike" baseline="0" smtClean="0">
                            <a:solidFill>
                              <a:schemeClr val="tx2"/>
                            </a:solidFill>
                            <a:latin typeface="Cambria Math" panose="02040503050406030204" pitchFamily="18" charset="0"/>
                            <a:ea typeface="Cambria Math" panose="02040503050406030204" pitchFamily="18" charset="0"/>
                          </a:rPr>
                        </m:ctrlPr>
                      </m:fPr>
                      <m:num>
                        <m:r>
                          <a:rPr lang="en-US" sz="2800" b="0" i="1" u="none" strike="noStrike" baseline="0" smtClean="0">
                            <a:solidFill>
                              <a:schemeClr val="tx2"/>
                            </a:solidFill>
                            <a:latin typeface="Cambria Math" panose="02040503050406030204" pitchFamily="18" charset="0"/>
                            <a:ea typeface="Cambria Math" panose="02040503050406030204" pitchFamily="18" charset="0"/>
                          </a:rPr>
                          <m:t>1 </m:t>
                        </m:r>
                        <m:r>
                          <m:rPr>
                            <m:sty m:val="p"/>
                          </m:rPr>
                          <a:rPr lang="en-US" sz="2800" b="0" i="0" u="none" strike="noStrike" baseline="0" smtClean="0">
                            <a:solidFill>
                              <a:schemeClr val="tx2"/>
                            </a:solidFill>
                            <a:latin typeface="Cambria Math" panose="02040503050406030204" pitchFamily="18" charset="0"/>
                            <a:ea typeface="Cambria Math" panose="02040503050406030204" pitchFamily="18" charset="0"/>
                          </a:rPr>
                          <m:t>bag</m:t>
                        </m:r>
                      </m:num>
                      <m:den>
                        <m:r>
                          <a:rPr lang="en-US" sz="2800" b="0" i="1" u="none" strike="noStrike" baseline="0" smtClean="0">
                            <a:solidFill>
                              <a:schemeClr val="tx2"/>
                            </a:solidFill>
                            <a:latin typeface="Cambria Math" panose="02040503050406030204" pitchFamily="18" charset="0"/>
                            <a:ea typeface="Cambria Math" panose="02040503050406030204" pitchFamily="18" charset="0"/>
                          </a:rPr>
                          <m:t>12</m:t>
                        </m:r>
                        <m:sSup>
                          <m:sSupPr>
                            <m:ctrlPr>
                              <a:rPr lang="da-DK" sz="2800" i="1">
                                <a:solidFill>
                                  <a:schemeClr val="tx2"/>
                                </a:solidFill>
                                <a:latin typeface="Cambria Math" panose="02040503050406030204" pitchFamily="18" charset="0"/>
                                <a:ea typeface="Cambria Math" panose="02040503050406030204" pitchFamily="18" charset="0"/>
                              </a:rPr>
                            </m:ctrlPr>
                          </m:sSupPr>
                          <m:e>
                            <m:r>
                              <a:rPr lang="en-US" sz="2800" b="0" i="0" smtClean="0">
                                <a:solidFill>
                                  <a:schemeClr val="tx2"/>
                                </a:solidFill>
                                <a:latin typeface="Cambria Math" panose="02040503050406030204" pitchFamily="18" charset="0"/>
                                <a:ea typeface="Cambria Math" panose="02040503050406030204" pitchFamily="18" charset="0"/>
                              </a:rPr>
                              <m:t> </m:t>
                            </m:r>
                            <m:r>
                              <m:rPr>
                                <m:sty m:val="p"/>
                              </m:rPr>
                              <a:rPr lang="en-US" sz="2800">
                                <a:solidFill>
                                  <a:schemeClr val="tx2"/>
                                </a:solidFill>
                                <a:latin typeface="Cambria Math" panose="02040503050406030204" pitchFamily="18" charset="0"/>
                                <a:ea typeface="Cambria Math" panose="02040503050406030204" pitchFamily="18" charset="0"/>
                              </a:rPr>
                              <m:t>ft</m:t>
                            </m:r>
                          </m:e>
                          <m:sup>
                            <m:r>
                              <a:rPr lang="en-US" sz="2800" i="1">
                                <a:solidFill>
                                  <a:schemeClr val="tx2"/>
                                </a:solidFill>
                                <a:latin typeface="Cambria Math" panose="02040503050406030204" pitchFamily="18" charset="0"/>
                                <a:ea typeface="Cambria Math" panose="02040503050406030204" pitchFamily="18" charset="0"/>
                              </a:rPr>
                              <m:t>2</m:t>
                            </m:r>
                          </m:sup>
                        </m:sSup>
                      </m:den>
                    </m:f>
                  </m:oMath>
                </a14:m>
                <a:r>
                  <a:rPr lang="da-DK" sz="2800" b="0" i="0" u="none" strike="noStrike" baseline="30000">
                    <a:solidFill>
                      <a:schemeClr val="tx2"/>
                    </a:solidFill>
                    <a:latin typeface="Cambria Math" panose="02040503050406030204" pitchFamily="18" charset="0"/>
                    <a:ea typeface="Cambria Math" panose="02040503050406030204" pitchFamily="18" charset="0"/>
                  </a:rPr>
                  <a:t> </a:t>
                </a:r>
                <a:r>
                  <a:rPr lang="da-DK" sz="2800" b="0" i="0" u="none" strike="noStrike" baseline="0">
                    <a:solidFill>
                      <a:schemeClr val="tx2"/>
                    </a:solidFill>
                    <a:latin typeface="Cambria Math" panose="02040503050406030204" pitchFamily="18" charset="0"/>
                    <a:ea typeface="Cambria Math" panose="02040503050406030204" pitchFamily="18" charset="0"/>
                  </a:rPr>
                  <a:t>=</a:t>
                </a:r>
                <a:r>
                  <a:rPr lang="da-DK" sz="2800" b="0" i="0" u="none" strike="noStrike" baseline="0">
                    <a:solidFill>
                      <a:schemeClr val="tx2"/>
                    </a:solidFill>
                    <a:latin typeface="UniMath2 A"/>
                  </a:rPr>
                  <a:t> 2.77 </a:t>
                </a:r>
                <a:r>
                  <a:rPr lang="da-DK" sz="2800" b="0" i="0" u="none" strike="noStrike" baseline="0">
                    <a:solidFill>
                      <a:schemeClr val="tx2"/>
                    </a:solidFill>
                    <a:ea typeface="Cambria Math" panose="02040503050406030204" pitchFamily="18" charset="0"/>
                  </a:rPr>
                  <a:t>bags</a:t>
                </a:r>
              </a:p>
              <a:p>
                <a:r>
                  <a:rPr lang="en-US" sz="2800" b="0" i="0" u="none" strike="noStrike" baseline="0"/>
                  <a:t>Round the number of bags up so there is enough mulch. Andrea needs to buy 3 bags of much to cover her garden.</a:t>
                </a:r>
                <a:endParaRPr lang="en-US" sz="2800">
                  <a:ea typeface="Cambria Math" panose="02040503050406030204" pitchFamily="18" charset="0"/>
                </a:endParaRPr>
              </a:p>
            </p:txBody>
          </p:sp>
        </mc:Choice>
        <mc:Fallback xmlns="">
          <p:sp>
            <p:nvSpPr>
              <p:cNvPr id="8" name="Content Placeholder 2">
                <a:extLst>
                  <a:ext uri="{FF2B5EF4-FFF2-40B4-BE49-F238E27FC236}">
                    <a16:creationId xmlns:a16="http://schemas.microsoft.com/office/drawing/2014/main" id="{83F3EB91-17DF-D044-83E2-63ED6DCD3089}"/>
                  </a:ext>
                </a:extLst>
              </p:cNvPr>
              <p:cNvSpPr txBox="1">
                <a:spLocks noRot="1" noChangeAspect="1" noMove="1" noResize="1" noEditPoints="1" noAdjustHandles="1" noChangeArrowheads="1" noChangeShapeType="1" noTextEdit="1"/>
              </p:cNvSpPr>
              <p:nvPr/>
            </p:nvSpPr>
            <p:spPr>
              <a:xfrm>
                <a:off x="459873" y="1707844"/>
                <a:ext cx="7910404" cy="3751395"/>
              </a:xfrm>
              <a:prstGeom prst="rect">
                <a:avLst/>
              </a:prstGeom>
              <a:blipFill>
                <a:blip r:embed="rId2"/>
                <a:stretch>
                  <a:fillRect l="-1541" t="-1623" b="-15260"/>
                </a:stretch>
              </a:blipFill>
            </p:spPr>
            <p:txBody>
              <a:bodyPr/>
              <a:lstStyle/>
              <a:p>
                <a:r>
                  <a:rPr lang="en-US">
                    <a:noFill/>
                  </a:rPr>
                  <a:t> </a:t>
                </a:r>
              </a:p>
            </p:txBody>
          </p:sp>
        </mc:Fallback>
      </mc:AlternateContent>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pPr algn="l"/>
            <a:r>
              <a:rPr lang="en-US" sz="2800">
                <a:solidFill>
                  <a:srgbClr val="0070C0"/>
                </a:solidFill>
              </a:rPr>
              <a:t>Example 3</a:t>
            </a:r>
            <a:br>
              <a:rPr lang="en-US" sz="2800">
                <a:solidFill>
                  <a:srgbClr val="0070C0"/>
                </a:solidFill>
              </a:rPr>
            </a:br>
            <a:r>
              <a:rPr lang="en-US" sz="2800" b="0" i="0" u="none" strike="noStrike" baseline="0">
                <a:solidFill>
                  <a:schemeClr val="tx1"/>
                </a:solidFill>
              </a:rPr>
              <a:t>Area of a Trapezoid</a:t>
            </a:r>
            <a:endParaRPr lang="en-US" sz="2800" b="0">
              <a:solidFill>
                <a:schemeClr val="tx1"/>
              </a:solidFill>
            </a:endParaRPr>
          </a:p>
        </p:txBody>
      </p:sp>
    </p:spTree>
    <p:extLst>
      <p:ext uri="{BB962C8B-B14F-4D97-AF65-F5344CB8AC3E}">
        <p14:creationId xmlns:p14="http://schemas.microsoft.com/office/powerpoint/2010/main" val="35829179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3</a:t>
            </a:r>
            <a:br>
              <a:rPr lang="en-US" sz="2800">
                <a:solidFill>
                  <a:srgbClr val="33175A"/>
                </a:solidFill>
              </a:rPr>
            </a:br>
            <a:r>
              <a:rPr lang="en-US" sz="2800" b="0" i="0" u="none" strike="noStrike" baseline="0">
                <a:solidFill>
                  <a:schemeClr val="tx1"/>
                </a:solidFill>
              </a:rPr>
              <a:t>Area of a Trapezoid</a:t>
            </a:r>
            <a:endParaRPr lang="en-US" sz="2800" b="0">
              <a:solidFill>
                <a:schemeClr val="tx1"/>
              </a:solidFill>
            </a:endParaRPr>
          </a:p>
        </p:txBody>
      </p:sp>
      <p:sp>
        <p:nvSpPr>
          <p:cNvPr id="17" name="Content Placeholder 2">
            <a:extLst>
              <a:ext uri="{FF2B5EF4-FFF2-40B4-BE49-F238E27FC236}">
                <a16:creationId xmlns:a16="http://schemas.microsoft.com/office/drawing/2014/main" id="{49C1DBD9-32BF-E948-A5DF-6D4B93F33359}"/>
              </a:ext>
            </a:extLst>
          </p:cNvPr>
          <p:cNvSpPr txBox="1">
            <a:spLocks/>
          </p:cNvSpPr>
          <p:nvPr/>
        </p:nvSpPr>
        <p:spPr>
          <a:xfrm>
            <a:off x="459873" y="1698736"/>
            <a:ext cx="7578341" cy="4478779"/>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3400"/>
              </a:lnSpc>
            </a:pPr>
            <a:r>
              <a:rPr lang="en-US" sz="2800" b="1">
                <a:solidFill>
                  <a:schemeClr val="tx1"/>
                </a:solidFill>
              </a:rPr>
              <a:t>Check</a:t>
            </a:r>
          </a:p>
          <a:p>
            <a:pPr marR="35200"/>
            <a:r>
              <a:rPr lang="en-US" sz="2800" b="1" i="0" u="none" strike="noStrike" baseline="0">
                <a:solidFill>
                  <a:schemeClr val="tx1"/>
                </a:solidFill>
              </a:rPr>
              <a:t>ART</a:t>
            </a:r>
            <a:r>
              <a:rPr lang="en-US" sz="2800" b="1" i="0" u="none" strike="noStrike" baseline="0"/>
              <a:t> </a:t>
            </a:r>
            <a:r>
              <a:rPr lang="en-US" sz="2800" b="0" i="0" u="none" strike="noStrike" baseline="0"/>
              <a:t>Miguel wants to cover the top of his desk with butcher paper before working on a project for his art class. If one sheet of butcher paper covers a square meter of workspace, how many sheets will Miguel need?</a:t>
            </a:r>
          </a:p>
        </p:txBody>
      </p:sp>
      <p:pic>
        <p:nvPicPr>
          <p:cNvPr id="3" name="Picture 2">
            <a:extLst>
              <a:ext uri="{FF2B5EF4-FFF2-40B4-BE49-F238E27FC236}">
                <a16:creationId xmlns:a16="http://schemas.microsoft.com/office/drawing/2014/main" id="{251C82B7-179C-4C93-8317-33130109B4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8056" y="3048927"/>
            <a:ext cx="3553859" cy="2352556"/>
          </a:xfrm>
          <a:prstGeom prst="rect">
            <a:avLst/>
          </a:prstGeom>
        </p:spPr>
      </p:pic>
    </p:spTree>
    <p:extLst>
      <p:ext uri="{BB962C8B-B14F-4D97-AF65-F5344CB8AC3E}">
        <p14:creationId xmlns:p14="http://schemas.microsoft.com/office/powerpoint/2010/main" val="26901794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3</a:t>
            </a:r>
            <a:br>
              <a:rPr lang="en-US" sz="2800">
                <a:solidFill>
                  <a:srgbClr val="33175A"/>
                </a:solidFill>
              </a:rPr>
            </a:br>
            <a:r>
              <a:rPr lang="en-US" sz="2800" b="0" i="0" u="none" strike="noStrike" baseline="0">
                <a:solidFill>
                  <a:schemeClr val="tx1"/>
                </a:solidFill>
              </a:rPr>
              <a:t>Area of a Trapezoid</a:t>
            </a:r>
            <a:endParaRPr lang="en-US" sz="2800" b="0">
              <a:solidFill>
                <a:schemeClr val="tx1"/>
              </a:solidFill>
            </a:endParaRPr>
          </a:p>
        </p:txBody>
      </p:sp>
      <p:sp>
        <p:nvSpPr>
          <p:cNvPr id="17" name="Content Placeholder 2">
            <a:extLst>
              <a:ext uri="{FF2B5EF4-FFF2-40B4-BE49-F238E27FC236}">
                <a16:creationId xmlns:a16="http://schemas.microsoft.com/office/drawing/2014/main" id="{49C1DBD9-32BF-E948-A5DF-6D4B93F33359}"/>
              </a:ext>
            </a:extLst>
          </p:cNvPr>
          <p:cNvSpPr txBox="1">
            <a:spLocks/>
          </p:cNvSpPr>
          <p:nvPr/>
        </p:nvSpPr>
        <p:spPr>
          <a:xfrm>
            <a:off x="459875" y="1698735"/>
            <a:ext cx="7567706" cy="4489413"/>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3400"/>
              </a:lnSpc>
            </a:pPr>
            <a:r>
              <a:rPr lang="en-US" sz="2800" b="1" dirty="0">
                <a:solidFill>
                  <a:schemeClr val="tx1"/>
                </a:solidFill>
              </a:rPr>
              <a:t>Check</a:t>
            </a:r>
          </a:p>
          <a:p>
            <a:pPr marR="35200"/>
            <a:r>
              <a:rPr lang="en-US" sz="2800" b="1" i="0" u="none" strike="noStrike" baseline="0" dirty="0">
                <a:solidFill>
                  <a:schemeClr val="tx1"/>
                </a:solidFill>
              </a:rPr>
              <a:t>ART</a:t>
            </a:r>
            <a:r>
              <a:rPr lang="en-US" sz="2800" b="1" i="0" u="none" strike="noStrike" baseline="0" dirty="0"/>
              <a:t> </a:t>
            </a:r>
            <a:r>
              <a:rPr lang="en-US" sz="2800" b="0" i="0" u="none" strike="noStrike" baseline="0" dirty="0"/>
              <a:t>Miguel wants to cover the top of his desk with butcher paper before working on a project for his art class. If one sheet of butcher paper covers a square meter of workspace, how many sheets will Miguel need? </a:t>
            </a:r>
          </a:p>
          <a:p>
            <a:pPr marR="400"/>
            <a:r>
              <a:rPr lang="en-US" sz="2800" b="0" i="0" u="none" baseline="0" dirty="0">
                <a:solidFill>
                  <a:srgbClr val="FF0000"/>
                </a:solidFill>
              </a:rPr>
              <a:t>The top of the table has an area of 1.35 square meters. </a:t>
            </a:r>
          </a:p>
          <a:p>
            <a:pPr marR="400"/>
            <a:r>
              <a:rPr lang="en-US" sz="2800" b="0" i="0" u="none" baseline="0" dirty="0">
                <a:solidFill>
                  <a:srgbClr val="FF0000"/>
                </a:solidFill>
              </a:rPr>
              <a:t>Miguel will need </a:t>
            </a:r>
            <a:r>
              <a:rPr lang="en-US" sz="2800" b="0" i="0" u="none" strike="noStrike" baseline="0" dirty="0">
                <a:solidFill>
                  <a:srgbClr val="FF0000"/>
                </a:solidFill>
              </a:rPr>
              <a:t>2</a:t>
            </a:r>
            <a:r>
              <a:rPr lang="en-US" sz="2800" b="0" i="0" u="none" strike="noStrike" baseline="0" dirty="0"/>
              <a:t> </a:t>
            </a:r>
            <a:r>
              <a:rPr lang="en-US" sz="2800" b="0" i="0" u="none" strike="noStrike" baseline="0" dirty="0">
                <a:solidFill>
                  <a:srgbClr val="FF0000"/>
                </a:solidFill>
              </a:rPr>
              <a:t>sheets of butcher paper.</a:t>
            </a:r>
            <a:endParaRPr lang="en-US" sz="2800" dirty="0">
              <a:solidFill>
                <a:srgbClr val="FF0000"/>
              </a:solidFill>
            </a:endParaRPr>
          </a:p>
        </p:txBody>
      </p:sp>
      <p:pic>
        <p:nvPicPr>
          <p:cNvPr id="5" name="Picture 4">
            <a:extLst>
              <a:ext uri="{FF2B5EF4-FFF2-40B4-BE49-F238E27FC236}">
                <a16:creationId xmlns:a16="http://schemas.microsoft.com/office/drawing/2014/main" id="{91528A70-9D7E-444F-9FC3-4AF598F7FD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68056" y="3048927"/>
            <a:ext cx="3553859" cy="2352556"/>
          </a:xfrm>
          <a:prstGeom prst="rect">
            <a:avLst/>
          </a:prstGeom>
        </p:spPr>
      </p:pic>
    </p:spTree>
    <p:extLst>
      <p:ext uri="{BB962C8B-B14F-4D97-AF65-F5344CB8AC3E}">
        <p14:creationId xmlns:p14="http://schemas.microsoft.com/office/powerpoint/2010/main" val="39542705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3" y="1707844"/>
            <a:ext cx="6592777" cy="2610659"/>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i="0" u="none" strike="noStrike" baseline="0">
                <a:solidFill>
                  <a:srgbClr val="211D1E"/>
                </a:solidFill>
              </a:rPr>
              <a:t>Find the area of the trapezoid. </a:t>
            </a:r>
            <a:endParaRPr lang="en-US" sz="2800" b="0" i="0" u="none" strike="noStrike" baseline="0">
              <a:solidFill>
                <a:srgbClr val="211D1E"/>
              </a:solidFill>
            </a:endParaRPr>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pPr algn="l"/>
            <a:r>
              <a:rPr lang="en-US" sz="2800">
                <a:solidFill>
                  <a:srgbClr val="0070C0"/>
                </a:solidFill>
              </a:rPr>
              <a:t>Example 4</a:t>
            </a:r>
            <a:br>
              <a:rPr lang="en-US" sz="2800">
                <a:solidFill>
                  <a:srgbClr val="0070C0"/>
                </a:solidFill>
              </a:rPr>
            </a:br>
            <a:r>
              <a:rPr lang="en-US" sz="2800" b="0" i="0" u="none" strike="noStrike" baseline="0">
                <a:solidFill>
                  <a:schemeClr val="tx1"/>
                </a:solidFill>
                <a:latin typeface="+mn-lt"/>
              </a:rPr>
              <a:t>Use Right Triangles to Find the Area of a Trapezoid</a:t>
            </a:r>
            <a:endParaRPr lang="en-US" sz="2800" b="0">
              <a:solidFill>
                <a:schemeClr val="tx1"/>
              </a:solidFill>
              <a:latin typeface="+mn-lt"/>
            </a:endParaRPr>
          </a:p>
        </p:txBody>
      </p:sp>
      <p:pic>
        <p:nvPicPr>
          <p:cNvPr id="3" name="Picture 2">
            <a:extLst>
              <a:ext uri="{FF2B5EF4-FFF2-40B4-BE49-F238E27FC236}">
                <a16:creationId xmlns:a16="http://schemas.microsoft.com/office/drawing/2014/main" id="{31B1185F-40B0-466A-8240-BAE610828D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3300" y="1707844"/>
            <a:ext cx="3238596" cy="2719959"/>
          </a:xfrm>
          <a:prstGeom prst="rect">
            <a:avLst/>
          </a:prstGeom>
        </p:spPr>
      </p:pic>
    </p:spTree>
    <p:extLst>
      <p:ext uri="{BB962C8B-B14F-4D97-AF65-F5344CB8AC3E}">
        <p14:creationId xmlns:p14="http://schemas.microsoft.com/office/powerpoint/2010/main" val="6432899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3B444D6E-B0F7-6C42-A572-7680D7C7EF9B}"/>
              </a:ext>
            </a:extLst>
          </p:cNvPr>
          <p:cNvSpPr txBox="1"/>
          <p:nvPr/>
        </p:nvSpPr>
        <p:spPr>
          <a:xfrm>
            <a:off x="454711" y="1491169"/>
            <a:ext cx="9208834" cy="4308872"/>
          </a:xfrm>
          <a:prstGeom prst="rect">
            <a:avLst/>
          </a:prstGeom>
          <a:noFill/>
        </p:spPr>
        <p:txBody>
          <a:bodyPr wrap="square" rtlCol="0">
            <a:spAutoFit/>
          </a:bodyPr>
          <a:lstStyle/>
          <a:p>
            <a:pPr>
              <a:spcBef>
                <a:spcPts val="1200"/>
              </a:spcBef>
            </a:pPr>
            <a:r>
              <a:rPr lang="en-US" sz="2800" b="1" dirty="0"/>
              <a:t>Write </a:t>
            </a:r>
            <a:r>
              <a:rPr lang="en-US" sz="2800" b="1" i="1" dirty="0"/>
              <a:t>true </a:t>
            </a:r>
            <a:r>
              <a:rPr lang="en-US" sz="2800" b="1" dirty="0"/>
              <a:t>or </a:t>
            </a:r>
            <a:r>
              <a:rPr lang="en-US" sz="2800" b="1" i="1" dirty="0"/>
              <a:t>false </a:t>
            </a:r>
            <a:r>
              <a:rPr lang="en-US" sz="2800" b="1" dirty="0"/>
              <a:t>for each statement. </a:t>
            </a:r>
            <a:endParaRPr lang="en-US" sz="2800" dirty="0"/>
          </a:p>
          <a:p>
            <a:pPr>
              <a:spcBef>
                <a:spcPts val="1200"/>
              </a:spcBef>
            </a:pPr>
            <a:r>
              <a:rPr lang="en-US" sz="2800" b="1" dirty="0">
                <a:latin typeface="Proxima Nova" panose="02000506030000020004" pitchFamily="50" charset="0"/>
              </a:rPr>
              <a:t>1.</a:t>
            </a:r>
            <a:r>
              <a:rPr lang="en-US" sz="2800" b="1" dirty="0"/>
              <a:t>  </a:t>
            </a:r>
            <a:r>
              <a:rPr lang="en-US" sz="2800" dirty="0">
                <a:solidFill>
                  <a:schemeClr val="tx2"/>
                </a:solidFill>
              </a:rPr>
              <a:t>All trapezoids are quadrilaterals.</a:t>
            </a:r>
            <a:endParaRPr lang="en-US" sz="2800" dirty="0"/>
          </a:p>
          <a:p>
            <a:pPr>
              <a:spcBef>
                <a:spcPts val="1200"/>
              </a:spcBef>
            </a:pPr>
            <a:r>
              <a:rPr lang="en-US" sz="2800" b="1" dirty="0">
                <a:latin typeface="Proxima Nova" panose="02000506030000020004" pitchFamily="50" charset="0"/>
              </a:rPr>
              <a:t>2.</a:t>
            </a:r>
            <a:r>
              <a:rPr lang="en-US" sz="2800" b="1" dirty="0"/>
              <a:t>  </a:t>
            </a:r>
            <a:r>
              <a:rPr lang="en-US" sz="2800" dirty="0">
                <a:solidFill>
                  <a:schemeClr val="tx2"/>
                </a:solidFill>
              </a:rPr>
              <a:t>All trapezoids are parallelograms.</a:t>
            </a:r>
            <a:r>
              <a:rPr lang="en-US" sz="2800" dirty="0"/>
              <a:t> </a:t>
            </a:r>
          </a:p>
          <a:p>
            <a:pPr marL="536575" indent="-536575">
              <a:spcBef>
                <a:spcPts val="1200"/>
              </a:spcBef>
            </a:pPr>
            <a:r>
              <a:rPr lang="en-US" sz="2800" b="1" dirty="0">
                <a:latin typeface="Proxima Nova" panose="02000506030000020004" pitchFamily="50" charset="0"/>
              </a:rPr>
              <a:t>3.</a:t>
            </a:r>
            <a:r>
              <a:rPr lang="en-US" sz="2800" b="1" dirty="0"/>
              <a:t>  </a:t>
            </a:r>
            <a:r>
              <a:rPr lang="en-US" sz="2800" dirty="0">
                <a:solidFill>
                  <a:schemeClr val="tx2"/>
                </a:solidFill>
              </a:rPr>
              <a:t>If a polygon is a trapezoid, it cannot be a parallelogram.</a:t>
            </a:r>
            <a:endParaRPr lang="en-US" sz="2800" dirty="0"/>
          </a:p>
          <a:p>
            <a:pPr marL="536575" indent="-536575">
              <a:spcBef>
                <a:spcPts val="1200"/>
              </a:spcBef>
            </a:pPr>
            <a:r>
              <a:rPr lang="en-US" sz="2800" b="1" dirty="0">
                <a:latin typeface="Proxima Nova" panose="02000506030000020004" pitchFamily="50" charset="0"/>
              </a:rPr>
              <a:t>4.</a:t>
            </a:r>
            <a:r>
              <a:rPr lang="en-US" sz="2800" b="1" dirty="0"/>
              <a:t>  </a:t>
            </a:r>
            <a:r>
              <a:rPr lang="en-US" sz="2800" dirty="0">
                <a:solidFill>
                  <a:schemeClr val="tx2"/>
                </a:solidFill>
              </a:rPr>
              <a:t>Two nonparallel sides of a trapezoid must be congruent.</a:t>
            </a:r>
            <a:endParaRPr lang="en-US" sz="2800" dirty="0"/>
          </a:p>
          <a:p>
            <a:pPr>
              <a:spcBef>
                <a:spcPts val="1200"/>
              </a:spcBef>
            </a:pPr>
            <a:r>
              <a:rPr lang="en-US" sz="2800" b="1" dirty="0">
                <a:latin typeface="Proxima Nova" panose="02000506030000020004" pitchFamily="50" charset="0"/>
              </a:rPr>
              <a:t>5.</a:t>
            </a:r>
            <a:r>
              <a:rPr lang="en-US" sz="2800" b="1" dirty="0"/>
              <a:t>  </a:t>
            </a:r>
            <a:r>
              <a:rPr lang="en-US" sz="2800" dirty="0">
                <a:solidFill>
                  <a:schemeClr val="tx2"/>
                </a:solidFill>
              </a:rPr>
              <a:t>A trapezoid cannot contain a right angle.</a:t>
            </a:r>
          </a:p>
        </p:txBody>
      </p:sp>
      <p:sp>
        <p:nvSpPr>
          <p:cNvPr id="12" name="Title 1">
            <a:extLst>
              <a:ext uri="{FF2B5EF4-FFF2-40B4-BE49-F238E27FC236}">
                <a16:creationId xmlns:a16="http://schemas.microsoft.com/office/drawing/2014/main" id="{352F29A1-B892-2443-9FA6-5499F03892A5}"/>
              </a:ext>
            </a:extLst>
          </p:cNvPr>
          <p:cNvSpPr txBox="1">
            <a:spLocks/>
          </p:cNvSpPr>
          <p:nvPr/>
        </p:nvSpPr>
        <p:spPr>
          <a:xfrm>
            <a:off x="454712" y="332811"/>
            <a:ext cx="6573409" cy="83676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IN" sz="2800">
                <a:solidFill>
                  <a:srgbClr val="0070C0"/>
                </a:solidFill>
              </a:rPr>
              <a:t>Warm Up</a:t>
            </a:r>
            <a:endParaRPr lang="en-US" sz="2800">
              <a:solidFill>
                <a:srgbClr val="0070C0"/>
              </a:solidFill>
            </a:endParaRPr>
          </a:p>
        </p:txBody>
      </p:sp>
      <p:sp>
        <p:nvSpPr>
          <p:cNvPr id="5" name="TextBox 4">
            <a:extLst>
              <a:ext uri="{FF2B5EF4-FFF2-40B4-BE49-F238E27FC236}">
                <a16:creationId xmlns:a16="http://schemas.microsoft.com/office/drawing/2014/main" id="{3B444D6E-B0F7-6C42-A572-7680D7C7EF9B}"/>
              </a:ext>
            </a:extLst>
          </p:cNvPr>
          <p:cNvSpPr txBox="1"/>
          <p:nvPr/>
        </p:nvSpPr>
        <p:spPr>
          <a:xfrm>
            <a:off x="6222124" y="2058727"/>
            <a:ext cx="914400" cy="523220"/>
          </a:xfrm>
          <a:prstGeom prst="rect">
            <a:avLst/>
          </a:prstGeom>
          <a:noFill/>
        </p:spPr>
        <p:txBody>
          <a:bodyPr wrap="square" rtlCol="0">
            <a:spAutoFit/>
          </a:bodyPr>
          <a:lstStyle/>
          <a:p>
            <a:pPr>
              <a:spcBef>
                <a:spcPts val="1200"/>
              </a:spcBef>
            </a:pPr>
            <a:r>
              <a:rPr lang="en-US" sz="2800" b="1">
                <a:solidFill>
                  <a:srgbClr val="FF0000"/>
                </a:solidFill>
              </a:rPr>
              <a:t>true</a:t>
            </a:r>
          </a:p>
        </p:txBody>
      </p:sp>
      <p:sp>
        <p:nvSpPr>
          <p:cNvPr id="6" name="TextBox 5">
            <a:extLst>
              <a:ext uri="{FF2B5EF4-FFF2-40B4-BE49-F238E27FC236}">
                <a16:creationId xmlns:a16="http://schemas.microsoft.com/office/drawing/2014/main" id="{3B444D6E-B0F7-6C42-A572-7680D7C7EF9B}"/>
              </a:ext>
            </a:extLst>
          </p:cNvPr>
          <p:cNvSpPr txBox="1"/>
          <p:nvPr/>
        </p:nvSpPr>
        <p:spPr>
          <a:xfrm>
            <a:off x="3410607" y="3685735"/>
            <a:ext cx="1155420" cy="523220"/>
          </a:xfrm>
          <a:prstGeom prst="rect">
            <a:avLst/>
          </a:prstGeom>
          <a:noFill/>
        </p:spPr>
        <p:txBody>
          <a:bodyPr wrap="square" rtlCol="0">
            <a:spAutoFit/>
          </a:bodyPr>
          <a:lstStyle/>
          <a:p>
            <a:pPr marL="536575" indent="-536575">
              <a:spcBef>
                <a:spcPts val="1200"/>
              </a:spcBef>
            </a:pPr>
            <a:r>
              <a:rPr lang="en-US" sz="2800" b="1" dirty="0">
                <a:solidFill>
                  <a:srgbClr val="FF0000"/>
                </a:solidFill>
              </a:rPr>
              <a:t>false</a:t>
            </a:r>
          </a:p>
        </p:txBody>
      </p:sp>
      <p:sp>
        <p:nvSpPr>
          <p:cNvPr id="7" name="TextBox 6">
            <a:extLst>
              <a:ext uri="{FF2B5EF4-FFF2-40B4-BE49-F238E27FC236}">
                <a16:creationId xmlns:a16="http://schemas.microsoft.com/office/drawing/2014/main" id="{3B444D6E-B0F7-6C42-A572-7680D7C7EF9B}"/>
              </a:ext>
            </a:extLst>
          </p:cNvPr>
          <p:cNvSpPr txBox="1"/>
          <p:nvPr/>
        </p:nvSpPr>
        <p:spPr>
          <a:xfrm>
            <a:off x="2829462" y="4664099"/>
            <a:ext cx="1155420" cy="523220"/>
          </a:xfrm>
          <a:prstGeom prst="rect">
            <a:avLst/>
          </a:prstGeom>
          <a:noFill/>
        </p:spPr>
        <p:txBody>
          <a:bodyPr wrap="square" rtlCol="0">
            <a:spAutoFit/>
          </a:bodyPr>
          <a:lstStyle/>
          <a:p>
            <a:pPr marL="536575" indent="-536575">
              <a:spcBef>
                <a:spcPts val="1200"/>
              </a:spcBef>
            </a:pPr>
            <a:r>
              <a:rPr lang="en-US" sz="2800" b="1">
                <a:solidFill>
                  <a:srgbClr val="FF0000"/>
                </a:solidFill>
              </a:rPr>
              <a:t>false</a:t>
            </a:r>
          </a:p>
        </p:txBody>
      </p:sp>
      <p:sp>
        <p:nvSpPr>
          <p:cNvPr id="8" name="TextBox 7">
            <a:extLst>
              <a:ext uri="{FF2B5EF4-FFF2-40B4-BE49-F238E27FC236}">
                <a16:creationId xmlns:a16="http://schemas.microsoft.com/office/drawing/2014/main" id="{3B444D6E-B0F7-6C42-A572-7680D7C7EF9B}"/>
              </a:ext>
            </a:extLst>
          </p:cNvPr>
          <p:cNvSpPr txBox="1"/>
          <p:nvPr/>
        </p:nvSpPr>
        <p:spPr>
          <a:xfrm>
            <a:off x="6375243" y="2647526"/>
            <a:ext cx="1024040" cy="523220"/>
          </a:xfrm>
          <a:prstGeom prst="rect">
            <a:avLst/>
          </a:prstGeom>
          <a:noFill/>
        </p:spPr>
        <p:txBody>
          <a:bodyPr wrap="square" rtlCol="0">
            <a:spAutoFit/>
          </a:bodyPr>
          <a:lstStyle/>
          <a:p>
            <a:pPr>
              <a:spcBef>
                <a:spcPts val="1200"/>
              </a:spcBef>
            </a:pPr>
            <a:r>
              <a:rPr lang="en-US" sz="2800" b="1">
                <a:solidFill>
                  <a:srgbClr val="FF0000"/>
                </a:solidFill>
              </a:rPr>
              <a:t>false</a:t>
            </a:r>
          </a:p>
        </p:txBody>
      </p:sp>
      <p:sp>
        <p:nvSpPr>
          <p:cNvPr id="9" name="TextBox 8">
            <a:extLst>
              <a:ext uri="{FF2B5EF4-FFF2-40B4-BE49-F238E27FC236}">
                <a16:creationId xmlns:a16="http://schemas.microsoft.com/office/drawing/2014/main" id="{3B444D6E-B0F7-6C42-A572-7680D7C7EF9B}"/>
              </a:ext>
            </a:extLst>
          </p:cNvPr>
          <p:cNvSpPr txBox="1"/>
          <p:nvPr/>
        </p:nvSpPr>
        <p:spPr>
          <a:xfrm>
            <a:off x="7469623" y="5222489"/>
            <a:ext cx="1155420" cy="523220"/>
          </a:xfrm>
          <a:prstGeom prst="rect">
            <a:avLst/>
          </a:prstGeom>
          <a:noFill/>
        </p:spPr>
        <p:txBody>
          <a:bodyPr wrap="square" rtlCol="0">
            <a:spAutoFit/>
          </a:bodyPr>
          <a:lstStyle/>
          <a:p>
            <a:pPr>
              <a:spcBef>
                <a:spcPts val="1200"/>
              </a:spcBef>
            </a:pPr>
            <a:r>
              <a:rPr lang="en-US" sz="2800" b="1">
                <a:solidFill>
                  <a:srgbClr val="FF0000"/>
                </a:solidFill>
              </a:rPr>
              <a:t>false</a:t>
            </a:r>
          </a:p>
        </p:txBody>
      </p:sp>
    </p:spTree>
    <p:extLst>
      <p:ext uri="{BB962C8B-B14F-4D97-AF65-F5344CB8AC3E}">
        <p14:creationId xmlns:p14="http://schemas.microsoft.com/office/powerpoint/2010/main" val="17356567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3" y="1707844"/>
            <a:ext cx="6592777" cy="2610659"/>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a:solidFill>
                  <a:schemeClr val="tx1"/>
                </a:solidFill>
              </a:rPr>
              <a:t>Step 1 </a:t>
            </a:r>
            <a:r>
              <a:rPr lang="en-US" sz="2800" b="1" i="0" u="none" strike="noStrike" baseline="0">
                <a:solidFill>
                  <a:srgbClr val="211D1E"/>
                </a:solidFill>
              </a:rPr>
              <a:t>Draw right triangles. </a:t>
            </a:r>
            <a:endParaRPr lang="en-US" sz="2800" b="0" i="0" u="none" strike="noStrike" baseline="0">
              <a:solidFill>
                <a:srgbClr val="211D1E"/>
              </a:solidFill>
            </a:endParaRPr>
          </a:p>
          <a:p>
            <a:r>
              <a:rPr lang="en-US" sz="2800" b="0" i="0" u="none" strike="noStrike" baseline="0"/>
              <a:t>To calculate the height of the trapezoid, draw vertical lines to separate the figure into two right triangles and a rectangle.</a:t>
            </a:r>
            <a:endParaRPr lang="en-US" sz="2800"/>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pPr algn="l"/>
            <a:r>
              <a:rPr lang="en-US" sz="2800">
                <a:solidFill>
                  <a:srgbClr val="0070C0"/>
                </a:solidFill>
              </a:rPr>
              <a:t>Example 4</a:t>
            </a:r>
            <a:br>
              <a:rPr lang="en-US" sz="2800">
                <a:solidFill>
                  <a:srgbClr val="0070C0"/>
                </a:solidFill>
              </a:rPr>
            </a:br>
            <a:r>
              <a:rPr lang="en-US" sz="2800" b="0" i="0" u="none" strike="noStrike" baseline="0">
                <a:solidFill>
                  <a:schemeClr val="tx1"/>
                </a:solidFill>
                <a:latin typeface="+mn-lt"/>
              </a:rPr>
              <a:t>Use Right Triangles to Find the Area of a Trapezoid</a:t>
            </a:r>
            <a:endParaRPr lang="en-US" sz="2800" b="0">
              <a:solidFill>
                <a:schemeClr val="tx1"/>
              </a:solidFill>
              <a:latin typeface="+mn-lt"/>
            </a:endParaRPr>
          </a:p>
        </p:txBody>
      </p:sp>
      <p:pic>
        <p:nvPicPr>
          <p:cNvPr id="5" name="Picture 4">
            <a:extLst>
              <a:ext uri="{FF2B5EF4-FFF2-40B4-BE49-F238E27FC236}">
                <a16:creationId xmlns:a16="http://schemas.microsoft.com/office/drawing/2014/main" id="{55CC5DCE-E6E0-4BF5-8502-CAC27D10ED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3300" y="1707844"/>
            <a:ext cx="3238596" cy="2719959"/>
          </a:xfrm>
          <a:prstGeom prst="rect">
            <a:avLst/>
          </a:prstGeom>
        </p:spPr>
      </p:pic>
    </p:spTree>
    <p:extLst>
      <p:ext uri="{BB962C8B-B14F-4D97-AF65-F5344CB8AC3E}">
        <p14:creationId xmlns:p14="http://schemas.microsoft.com/office/powerpoint/2010/main" val="36384752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3" y="1707844"/>
            <a:ext cx="5636127" cy="537415"/>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a:solidFill>
                  <a:schemeClr val="tx1"/>
                </a:solidFill>
              </a:rPr>
              <a:t>Step 2 </a:t>
            </a:r>
            <a:r>
              <a:rPr lang="en-US" sz="2800" b="1" i="0" u="none" strike="noStrike" baseline="0">
                <a:solidFill>
                  <a:schemeClr val="tx1"/>
                </a:solidFill>
              </a:rPr>
              <a:t>Find the height.</a:t>
            </a:r>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pPr algn="l"/>
            <a:r>
              <a:rPr lang="en-US" sz="2800">
                <a:solidFill>
                  <a:srgbClr val="0070C0"/>
                </a:solidFill>
              </a:rPr>
              <a:t>Example 4</a:t>
            </a:r>
            <a:br>
              <a:rPr lang="en-US" sz="2800">
                <a:solidFill>
                  <a:srgbClr val="0070C0"/>
                </a:solidFill>
              </a:rPr>
            </a:br>
            <a:r>
              <a:rPr lang="en-US" sz="2800" b="0" i="0" u="none" strike="noStrike" baseline="0">
                <a:solidFill>
                  <a:schemeClr val="tx1"/>
                </a:solidFill>
                <a:latin typeface="+mn-lt"/>
              </a:rPr>
              <a:t>Use Right Triangles to Find the Area of a Trapezoid</a:t>
            </a:r>
            <a:endParaRPr lang="en-US" sz="2800" b="0">
              <a:solidFill>
                <a:schemeClr val="tx1"/>
              </a:solidFill>
              <a:latin typeface="+mn-lt"/>
            </a:endParaRPr>
          </a:p>
        </p:txBody>
      </p:sp>
      <p:graphicFrame>
        <p:nvGraphicFramePr>
          <p:cNvPr id="5" name="Table 2">
            <a:extLst>
              <a:ext uri="{FF2B5EF4-FFF2-40B4-BE49-F238E27FC236}">
                <a16:creationId xmlns:a16="http://schemas.microsoft.com/office/drawing/2014/main" id="{584BAD24-1568-4DD2-8E26-1C070A7BB5C4}"/>
              </a:ext>
            </a:extLst>
          </p:cNvPr>
          <p:cNvGraphicFramePr>
            <a:graphicFrameLocks noGrp="1"/>
          </p:cNvGraphicFramePr>
          <p:nvPr>
            <p:extLst>
              <p:ext uri="{D42A27DB-BD31-4B8C-83A1-F6EECF244321}">
                <p14:modId xmlns:p14="http://schemas.microsoft.com/office/powerpoint/2010/main" val="2539836985"/>
              </p:ext>
            </p:extLst>
          </p:nvPr>
        </p:nvGraphicFramePr>
        <p:xfrm>
          <a:off x="552261" y="2270872"/>
          <a:ext cx="4762123" cy="1036320"/>
        </p:xfrm>
        <a:graphic>
          <a:graphicData uri="http://schemas.openxmlformats.org/drawingml/2006/table">
            <a:tbl>
              <a:tblPr firstRow="1" bandRow="1">
                <a:tableStyleId>{2D5ABB26-0587-4C30-8999-92F81FD0307C}</a:tableStyleId>
              </a:tblPr>
              <a:tblGrid>
                <a:gridCol w="2498757">
                  <a:extLst>
                    <a:ext uri="{9D8B030D-6E8A-4147-A177-3AD203B41FA5}">
                      <a16:colId xmlns:a16="http://schemas.microsoft.com/office/drawing/2014/main" val="1231724626"/>
                    </a:ext>
                  </a:extLst>
                </a:gridCol>
                <a:gridCol w="2263366">
                  <a:extLst>
                    <a:ext uri="{9D8B030D-6E8A-4147-A177-3AD203B41FA5}">
                      <a16:colId xmlns:a16="http://schemas.microsoft.com/office/drawing/2014/main" val="837143839"/>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i="1">
                          <a:solidFill>
                            <a:schemeClr val="tx2"/>
                          </a:solidFill>
                        </a:rPr>
                        <a:t>x</a:t>
                      </a:r>
                      <a:r>
                        <a:rPr lang="en-US" sz="2800" i="0">
                          <a:solidFill>
                            <a:schemeClr val="tx2"/>
                          </a:solidFill>
                        </a:rPr>
                        <a:t> + </a:t>
                      </a:r>
                      <a:r>
                        <a:rPr lang="en-US" sz="2800" i="1">
                          <a:solidFill>
                            <a:schemeClr val="tx2"/>
                          </a:solidFill>
                        </a:rPr>
                        <a:t>x</a:t>
                      </a:r>
                      <a:r>
                        <a:rPr lang="en-US" sz="2800" i="0">
                          <a:solidFill>
                            <a:schemeClr val="tx2"/>
                          </a:solidFill>
                        </a:rPr>
                        <a:t> + 2 = 4 </a:t>
                      </a:r>
                    </a:p>
                  </a:txBody>
                  <a:tcPr/>
                </a:tc>
                <a:tc>
                  <a:txBody>
                    <a:bodyPr/>
                    <a:lstStyle/>
                    <a:p>
                      <a:r>
                        <a:rPr lang="en-US" sz="2800">
                          <a:solidFill>
                            <a:srgbClr val="0070C0"/>
                          </a:solidFill>
                        </a:rPr>
                        <a:t>Length of </a:t>
                      </a:r>
                      <a:r>
                        <a:rPr lang="en-US" sz="2800" i="1">
                          <a:solidFill>
                            <a:srgbClr val="0070C0"/>
                          </a:solidFill>
                        </a:rPr>
                        <a:t>b</a:t>
                      </a:r>
                      <a:r>
                        <a:rPr lang="en-US" sz="2800" i="1" baseline="-25000">
                          <a:solidFill>
                            <a:srgbClr val="0070C0"/>
                          </a:solidFill>
                        </a:rPr>
                        <a:t>2</a:t>
                      </a:r>
                    </a:p>
                  </a:txBody>
                  <a:tcPr anchor="b"/>
                </a:tc>
                <a:extLst>
                  <a:ext uri="{0D108BD9-81ED-4DB2-BD59-A6C34878D82A}">
                    <a16:rowId xmlns:a16="http://schemas.microsoft.com/office/drawing/2014/main" val="261086024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i="1">
                          <a:solidFill>
                            <a:schemeClr val="tx1"/>
                          </a:solidFill>
                        </a:rPr>
                        <a:t>            </a:t>
                      </a:r>
                      <a:r>
                        <a:rPr lang="en-US" sz="2800" i="1">
                          <a:solidFill>
                            <a:schemeClr val="tx2"/>
                          </a:solidFill>
                        </a:rPr>
                        <a:t>x</a:t>
                      </a:r>
                      <a:r>
                        <a:rPr lang="en-US" sz="2800" i="0">
                          <a:solidFill>
                            <a:schemeClr val="tx2"/>
                          </a:solidFill>
                        </a:rPr>
                        <a:t> = 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u="none" strike="noStrike" baseline="0">
                          <a:solidFill>
                            <a:srgbClr val="0070C0"/>
                          </a:solidFill>
                        </a:rPr>
                        <a:t>Solve.</a:t>
                      </a:r>
                      <a:endParaRPr lang="en-US" sz="2800">
                        <a:solidFill>
                          <a:srgbClr val="0070C0"/>
                        </a:solidFill>
                      </a:endParaRPr>
                    </a:p>
                  </a:txBody>
                  <a:tcPr anchor="b"/>
                </a:tc>
                <a:extLst>
                  <a:ext uri="{0D108BD9-81ED-4DB2-BD59-A6C34878D82A}">
                    <a16:rowId xmlns:a16="http://schemas.microsoft.com/office/drawing/2014/main" val="91429702"/>
                  </a:ext>
                </a:extLst>
              </a:tr>
            </a:tbl>
          </a:graphicData>
        </a:graphic>
      </p:graphicFrame>
      <p:sp>
        <p:nvSpPr>
          <p:cNvPr id="6" name="Content Placeholder 2">
            <a:extLst>
              <a:ext uri="{FF2B5EF4-FFF2-40B4-BE49-F238E27FC236}">
                <a16:creationId xmlns:a16="http://schemas.microsoft.com/office/drawing/2014/main" id="{F97910AE-EA3D-4AEA-B3BF-C766F4A0337A}"/>
              </a:ext>
            </a:extLst>
          </p:cNvPr>
          <p:cNvSpPr txBox="1">
            <a:spLocks/>
          </p:cNvSpPr>
          <p:nvPr/>
        </p:nvSpPr>
        <p:spPr>
          <a:xfrm>
            <a:off x="458367" y="3340742"/>
            <a:ext cx="7427201" cy="950601"/>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0" i="0" u="none" strike="noStrike" baseline="0"/>
              <a:t>The length of the base of each right triangle is 1 centimeter.</a:t>
            </a:r>
            <a:endParaRPr lang="en-US" sz="2800"/>
          </a:p>
        </p:txBody>
      </p:sp>
      <p:pic>
        <p:nvPicPr>
          <p:cNvPr id="3" name="Picture 2">
            <a:extLst>
              <a:ext uri="{FF2B5EF4-FFF2-40B4-BE49-F238E27FC236}">
                <a16:creationId xmlns:a16="http://schemas.microsoft.com/office/drawing/2014/main" id="{B0D2C39F-4345-4BC2-9838-D75E6F06F5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99508" y="2272876"/>
            <a:ext cx="2691492" cy="2398635"/>
          </a:xfrm>
          <a:prstGeom prst="rect">
            <a:avLst/>
          </a:prstGeom>
        </p:spPr>
      </p:pic>
    </p:spTree>
    <p:extLst>
      <p:ext uri="{BB962C8B-B14F-4D97-AF65-F5344CB8AC3E}">
        <p14:creationId xmlns:p14="http://schemas.microsoft.com/office/powerpoint/2010/main" val="7137482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pPr algn="l"/>
            <a:r>
              <a:rPr lang="en-US" sz="2800">
                <a:solidFill>
                  <a:srgbClr val="0070C0"/>
                </a:solidFill>
              </a:rPr>
              <a:t>Example 4</a:t>
            </a:r>
            <a:br>
              <a:rPr lang="en-US" sz="2800">
                <a:solidFill>
                  <a:srgbClr val="0070C0"/>
                </a:solidFill>
              </a:rPr>
            </a:br>
            <a:r>
              <a:rPr lang="en-US" sz="2800" b="0" i="0" u="none" strike="noStrike" baseline="0">
                <a:solidFill>
                  <a:schemeClr val="tx1"/>
                </a:solidFill>
                <a:latin typeface="+mn-lt"/>
              </a:rPr>
              <a:t>Use Right Triangles to Find the Area of a Trapezoid</a:t>
            </a:r>
            <a:endParaRPr lang="en-US" sz="2800" b="0">
              <a:solidFill>
                <a:schemeClr val="tx1"/>
              </a:solidFill>
              <a:latin typeface="+mn-lt"/>
            </a:endParaRPr>
          </a:p>
        </p:txBody>
      </p:sp>
      <p:sp>
        <p:nvSpPr>
          <p:cNvPr id="7" name="Content Placeholder 2">
            <a:extLst>
              <a:ext uri="{FF2B5EF4-FFF2-40B4-BE49-F238E27FC236}">
                <a16:creationId xmlns:a16="http://schemas.microsoft.com/office/drawing/2014/main" id="{27F08620-76D1-463D-B1E8-802C90F4C49F}"/>
              </a:ext>
            </a:extLst>
          </p:cNvPr>
          <p:cNvSpPr txBox="1">
            <a:spLocks/>
          </p:cNvSpPr>
          <p:nvPr/>
        </p:nvSpPr>
        <p:spPr>
          <a:xfrm>
            <a:off x="458368" y="1706345"/>
            <a:ext cx="9228840" cy="964427"/>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0" i="0" u="none" strike="noStrike" baseline="0"/>
              <a:t>Use the Pythagorean Theorem to calculate the height of the trapezoid.</a:t>
            </a:r>
            <a:endParaRPr lang="en-US" sz="2800" b="1" i="0" u="none" strike="noStrike" baseline="0"/>
          </a:p>
        </p:txBody>
      </p:sp>
      <mc:AlternateContent xmlns:mc="http://schemas.openxmlformats.org/markup-compatibility/2006" xmlns:a14="http://schemas.microsoft.com/office/drawing/2010/main">
        <mc:Choice Requires="a14">
          <p:graphicFrame>
            <p:nvGraphicFramePr>
              <p:cNvPr id="9" name="Table 2">
                <a:extLst>
                  <a:ext uri="{FF2B5EF4-FFF2-40B4-BE49-F238E27FC236}">
                    <a16:creationId xmlns:a16="http://schemas.microsoft.com/office/drawing/2014/main" id="{5E790335-D32C-4E38-A927-3C5E5876335B}"/>
                  </a:ext>
                </a:extLst>
              </p:cNvPr>
              <p:cNvGraphicFramePr>
                <a:graphicFrameLocks noGrp="1"/>
              </p:cNvGraphicFramePr>
              <p:nvPr>
                <p:extLst>
                  <p:ext uri="{D42A27DB-BD31-4B8C-83A1-F6EECF244321}">
                    <p14:modId xmlns:p14="http://schemas.microsoft.com/office/powerpoint/2010/main" val="4025201495"/>
                  </p:ext>
                </p:extLst>
              </p:nvPr>
            </p:nvGraphicFramePr>
            <p:xfrm>
              <a:off x="1037487" y="2989465"/>
              <a:ext cx="9179169" cy="1659890"/>
            </p:xfrm>
            <a:graphic>
              <a:graphicData uri="http://schemas.openxmlformats.org/drawingml/2006/table">
                <a:tbl>
                  <a:tblPr firstRow="1" bandRow="1">
                    <a:tableStyleId>{2D5ABB26-0587-4C30-8999-92F81FD0307C}</a:tableStyleId>
                  </a:tblPr>
                  <a:tblGrid>
                    <a:gridCol w="4976446">
                      <a:extLst>
                        <a:ext uri="{9D8B030D-6E8A-4147-A177-3AD203B41FA5}">
                          <a16:colId xmlns:a16="http://schemas.microsoft.com/office/drawing/2014/main" val="1231724626"/>
                        </a:ext>
                      </a:extLst>
                    </a:gridCol>
                    <a:gridCol w="4202723">
                      <a:extLst>
                        <a:ext uri="{9D8B030D-6E8A-4147-A177-3AD203B41FA5}">
                          <a16:colId xmlns:a16="http://schemas.microsoft.com/office/drawing/2014/main" val="837143839"/>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p>
                                  <m:sSupPr>
                                    <m:ctrlPr>
                                      <a:rPr lang="en-US" sz="2800" i="1" smtClean="0">
                                        <a:solidFill>
                                          <a:schemeClr val="tx2"/>
                                        </a:solidFill>
                                        <a:latin typeface="Cambria Math" panose="02040503050406030204" pitchFamily="18" charset="0"/>
                                      </a:rPr>
                                    </m:ctrlPr>
                                  </m:sSupPr>
                                  <m:e>
                                    <m:r>
                                      <a:rPr lang="en-US" sz="2800" b="0" i="1" smtClean="0">
                                        <a:solidFill>
                                          <a:schemeClr val="tx2"/>
                                        </a:solidFill>
                                        <a:latin typeface="Cambria Math" panose="02040503050406030204" pitchFamily="18" charset="0"/>
                                      </a:rPr>
                                      <m:t>𝑎</m:t>
                                    </m:r>
                                  </m:e>
                                  <m:sup>
                                    <m:r>
                                      <a:rPr lang="en-US" sz="2800" i="1" smtClean="0">
                                        <a:solidFill>
                                          <a:schemeClr val="tx2"/>
                                        </a:solidFill>
                                        <a:latin typeface="Cambria Math" panose="02040503050406030204" pitchFamily="18" charset="0"/>
                                      </a:rPr>
                                      <m:t>2</m:t>
                                    </m:r>
                                  </m:sup>
                                </m:sSup>
                                <m:r>
                                  <a:rPr lang="en-US" sz="2800" b="0" i="1" smtClean="0">
                                    <a:solidFill>
                                      <a:schemeClr val="tx2"/>
                                    </a:solidFill>
                                    <a:latin typeface="Cambria Math" panose="02040503050406030204" pitchFamily="18" charset="0"/>
                                  </a:rPr>
                                  <m:t>+</m:t>
                                </m:r>
                                <m:sSup>
                                  <m:sSupPr>
                                    <m:ctrlPr>
                                      <a:rPr lang="en-US" sz="2800" i="1" smtClean="0">
                                        <a:solidFill>
                                          <a:schemeClr val="tx2"/>
                                        </a:solidFill>
                                        <a:latin typeface="Cambria Math" panose="02040503050406030204" pitchFamily="18" charset="0"/>
                                      </a:rPr>
                                    </m:ctrlPr>
                                  </m:sSupPr>
                                  <m:e>
                                    <m:r>
                                      <a:rPr lang="en-US" sz="2800" b="0" i="1" smtClean="0">
                                        <a:solidFill>
                                          <a:schemeClr val="tx2"/>
                                        </a:solidFill>
                                        <a:latin typeface="Cambria Math" panose="02040503050406030204" pitchFamily="18" charset="0"/>
                                      </a:rPr>
                                      <m:t>𝑏</m:t>
                                    </m:r>
                                  </m:e>
                                  <m:sup>
                                    <m:r>
                                      <a:rPr lang="en-US" sz="2800" i="1" smtClean="0">
                                        <a:solidFill>
                                          <a:schemeClr val="tx2"/>
                                        </a:solidFill>
                                        <a:latin typeface="Cambria Math" panose="02040503050406030204" pitchFamily="18" charset="0"/>
                                      </a:rPr>
                                      <m:t>2</m:t>
                                    </m:r>
                                  </m:sup>
                                </m:sSup>
                                <m:r>
                                  <a:rPr lang="en-US" sz="2800" b="0" i="1" smtClean="0">
                                    <a:solidFill>
                                      <a:schemeClr val="tx2"/>
                                    </a:solidFill>
                                    <a:latin typeface="Cambria Math" panose="02040503050406030204" pitchFamily="18" charset="0"/>
                                  </a:rPr>
                                  <m:t>=</m:t>
                                </m:r>
                                <m:sSup>
                                  <m:sSupPr>
                                    <m:ctrlPr>
                                      <a:rPr lang="en-US" sz="2800" i="1" smtClean="0">
                                        <a:solidFill>
                                          <a:schemeClr val="tx2"/>
                                        </a:solidFill>
                                        <a:latin typeface="Cambria Math" panose="02040503050406030204" pitchFamily="18" charset="0"/>
                                      </a:rPr>
                                    </m:ctrlPr>
                                  </m:sSupPr>
                                  <m:e>
                                    <m:r>
                                      <a:rPr lang="en-US" sz="2800" b="0" i="1" smtClean="0">
                                        <a:solidFill>
                                          <a:schemeClr val="tx2"/>
                                        </a:solidFill>
                                        <a:latin typeface="Cambria Math" panose="02040503050406030204" pitchFamily="18" charset="0"/>
                                      </a:rPr>
                                      <m:t>𝑐</m:t>
                                    </m:r>
                                  </m:e>
                                  <m:sup>
                                    <m:r>
                                      <a:rPr lang="en-US" sz="2800" i="1" smtClean="0">
                                        <a:solidFill>
                                          <a:schemeClr val="tx2"/>
                                        </a:solidFill>
                                        <a:latin typeface="Cambria Math" panose="02040503050406030204" pitchFamily="18" charset="0"/>
                                      </a:rPr>
                                      <m:t>2</m:t>
                                    </m:r>
                                  </m:sup>
                                </m:sSup>
                              </m:oMath>
                            </m:oMathPara>
                          </a14:m>
                          <a:endParaRPr lang="en-US" sz="2800" i="0">
                            <a:solidFill>
                              <a:schemeClr val="tx1"/>
                            </a:solidFill>
                          </a:endParaRPr>
                        </a:p>
                      </a:txBody>
                      <a:tcPr/>
                    </a:tc>
                    <a:tc>
                      <a:txBody>
                        <a:bodyPr/>
                        <a:lstStyle/>
                        <a:p>
                          <a:r>
                            <a:rPr lang="en-US" sz="2800" b="0" i="0" u="none" strike="noStrike" kern="1200" baseline="0">
                              <a:solidFill>
                                <a:srgbClr val="0070C0"/>
                              </a:solidFill>
                              <a:latin typeface="+mn-lt"/>
                              <a:ea typeface="+mn-ea"/>
                              <a:cs typeface="+mn-cs"/>
                            </a:rPr>
                            <a:t>Pythagorean Theorem</a:t>
                          </a:r>
                          <a:endParaRPr lang="en-US" sz="2800" i="1" baseline="-25000">
                            <a:solidFill>
                              <a:srgbClr val="0070C0"/>
                            </a:solidFill>
                          </a:endParaRPr>
                        </a:p>
                      </a:txBody>
                      <a:tcPr anchor="b"/>
                    </a:tc>
                    <a:extLst>
                      <a:ext uri="{0D108BD9-81ED-4DB2-BD59-A6C34878D82A}">
                        <a16:rowId xmlns:a16="http://schemas.microsoft.com/office/drawing/2014/main" val="261086024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p>
                                  <m:sSupPr>
                                    <m:ctrlPr>
                                      <a:rPr lang="en-US" sz="2800" i="1" smtClean="0">
                                        <a:solidFill>
                                          <a:schemeClr val="tx2"/>
                                        </a:solidFill>
                                        <a:latin typeface="Cambria Math" panose="02040503050406030204" pitchFamily="18" charset="0"/>
                                      </a:rPr>
                                    </m:ctrlPr>
                                  </m:sSupPr>
                                  <m:e>
                                    <m:r>
                                      <a:rPr lang="en-US" sz="2800" b="0" i="1" smtClean="0">
                                        <a:solidFill>
                                          <a:schemeClr val="tx2"/>
                                        </a:solidFill>
                                        <a:latin typeface="Cambria Math" panose="02040503050406030204" pitchFamily="18" charset="0"/>
                                      </a:rPr>
                                      <m:t>1</m:t>
                                    </m:r>
                                  </m:e>
                                  <m:sup>
                                    <m:r>
                                      <a:rPr lang="en-US" sz="2800" i="1" smtClean="0">
                                        <a:solidFill>
                                          <a:schemeClr val="tx2"/>
                                        </a:solidFill>
                                        <a:latin typeface="Cambria Math" panose="02040503050406030204" pitchFamily="18" charset="0"/>
                                      </a:rPr>
                                      <m:t>2</m:t>
                                    </m:r>
                                  </m:sup>
                                </m:sSup>
                                <m:r>
                                  <a:rPr lang="en-US" sz="2800" b="0" i="1" smtClean="0">
                                    <a:solidFill>
                                      <a:schemeClr val="tx2"/>
                                    </a:solidFill>
                                    <a:latin typeface="Cambria Math" panose="02040503050406030204" pitchFamily="18" charset="0"/>
                                  </a:rPr>
                                  <m:t>+</m:t>
                                </m:r>
                                <m:sSup>
                                  <m:sSupPr>
                                    <m:ctrlPr>
                                      <a:rPr lang="en-US" sz="2800" i="1" smtClean="0">
                                        <a:solidFill>
                                          <a:schemeClr val="tx2"/>
                                        </a:solidFill>
                                        <a:latin typeface="Cambria Math" panose="02040503050406030204" pitchFamily="18" charset="0"/>
                                      </a:rPr>
                                    </m:ctrlPr>
                                  </m:sSupPr>
                                  <m:e>
                                    <m:r>
                                      <a:rPr lang="en-US" sz="2800" b="0" i="1" smtClean="0">
                                        <a:solidFill>
                                          <a:schemeClr val="tx2"/>
                                        </a:solidFill>
                                        <a:latin typeface="Cambria Math" panose="02040503050406030204" pitchFamily="18" charset="0"/>
                                      </a:rPr>
                                      <m:t>h</m:t>
                                    </m:r>
                                  </m:e>
                                  <m:sup>
                                    <m:r>
                                      <a:rPr lang="en-US" sz="2800" i="1" smtClean="0">
                                        <a:solidFill>
                                          <a:schemeClr val="tx2"/>
                                        </a:solidFill>
                                        <a:latin typeface="Cambria Math" panose="02040503050406030204" pitchFamily="18" charset="0"/>
                                      </a:rPr>
                                      <m:t>2</m:t>
                                    </m:r>
                                  </m:sup>
                                </m:sSup>
                                <m:r>
                                  <a:rPr lang="en-US" sz="2800" b="0" i="1" smtClean="0">
                                    <a:solidFill>
                                      <a:schemeClr val="tx2"/>
                                    </a:solidFill>
                                    <a:latin typeface="Cambria Math" panose="02040503050406030204" pitchFamily="18" charset="0"/>
                                  </a:rPr>
                                  <m:t>=</m:t>
                                </m:r>
                                <m:sSup>
                                  <m:sSupPr>
                                    <m:ctrlPr>
                                      <a:rPr lang="en-US" sz="2800" i="1" smtClean="0">
                                        <a:solidFill>
                                          <a:schemeClr val="tx2"/>
                                        </a:solidFill>
                                        <a:latin typeface="Cambria Math" panose="02040503050406030204" pitchFamily="18" charset="0"/>
                                      </a:rPr>
                                    </m:ctrlPr>
                                  </m:sSupPr>
                                  <m:e>
                                    <m:r>
                                      <a:rPr lang="en-US" sz="2800" b="0" i="1" smtClean="0">
                                        <a:solidFill>
                                          <a:schemeClr val="tx2"/>
                                        </a:solidFill>
                                        <a:latin typeface="Cambria Math" panose="02040503050406030204" pitchFamily="18" charset="0"/>
                                      </a:rPr>
                                      <m:t>3</m:t>
                                    </m:r>
                                  </m:e>
                                  <m:sup>
                                    <m:r>
                                      <a:rPr lang="en-US" sz="2800" i="1" smtClean="0">
                                        <a:solidFill>
                                          <a:schemeClr val="tx2"/>
                                        </a:solidFill>
                                        <a:latin typeface="Cambria Math" panose="02040503050406030204" pitchFamily="18" charset="0"/>
                                      </a:rPr>
                                      <m:t>2</m:t>
                                    </m:r>
                                  </m:sup>
                                </m:sSup>
                              </m:oMath>
                            </m:oMathPara>
                          </a14:m>
                          <a:endParaRPr lang="en-US" sz="2800" i="0">
                            <a:solidFill>
                              <a:schemeClr val="tx1"/>
                            </a:solidFill>
                          </a:endParaRPr>
                        </a:p>
                      </a:txBody>
                      <a:tcPr/>
                    </a:tc>
                    <a:tc>
                      <a:txBody>
                        <a:bodyPr/>
                        <a:lstStyle/>
                        <a:p>
                          <a:r>
                            <a:rPr lang="en-US" sz="2800" b="0" i="0" u="none" strike="noStrike" kern="1200" baseline="0">
                              <a:solidFill>
                                <a:srgbClr val="0070C0"/>
                              </a:solidFill>
                              <a:latin typeface="+mn-lt"/>
                              <a:ea typeface="+mn-ea"/>
                              <a:cs typeface="+mn-cs"/>
                            </a:rPr>
                            <a:t>Substitute.</a:t>
                          </a:r>
                          <a:endParaRPr lang="en-US" sz="2800" i="1" baseline="-25000">
                            <a:solidFill>
                              <a:srgbClr val="0070C0"/>
                            </a:solidFill>
                          </a:endParaRPr>
                        </a:p>
                      </a:txBody>
                      <a:tcPr anchor="b"/>
                    </a:tc>
                    <a:extLst>
                      <a:ext uri="{0D108BD9-81ED-4DB2-BD59-A6C34878D82A}">
                        <a16:rowId xmlns:a16="http://schemas.microsoft.com/office/drawing/2014/main" val="2954040340"/>
                      </a:ext>
                    </a:extLst>
                  </a:tr>
                  <a:tr h="1848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IN" sz="2800" b="0" i="1" smtClean="0">
                                    <a:solidFill>
                                      <a:schemeClr val="tx2"/>
                                    </a:solidFill>
                                    <a:latin typeface="Cambria Math" panose="02040503050406030204" pitchFamily="18" charset="0"/>
                                  </a:rPr>
                                  <m:t>            </m:t>
                                </m:r>
                                <m:r>
                                  <a:rPr lang="en-IN" sz="2800" b="0" i="1" smtClean="0">
                                    <a:solidFill>
                                      <a:schemeClr val="tx2"/>
                                    </a:solidFill>
                                    <a:latin typeface="Cambria Math" panose="02040503050406030204" pitchFamily="18" charset="0"/>
                                  </a:rPr>
                                  <m:t>h</m:t>
                                </m:r>
                                <m:r>
                                  <a:rPr lang="en-IN" sz="2800" b="0" i="0" smtClean="0">
                                    <a:solidFill>
                                      <a:schemeClr val="tx2"/>
                                    </a:solidFill>
                                    <a:latin typeface="Cambria Math" panose="02040503050406030204" pitchFamily="18" charset="0"/>
                                  </a:rPr>
                                  <m:t>=</m:t>
                                </m:r>
                                <m:rad>
                                  <m:radPr>
                                    <m:degHide m:val="on"/>
                                    <m:ctrlPr>
                                      <a:rPr lang="en-US" sz="2800" i="1" smtClean="0">
                                        <a:solidFill>
                                          <a:schemeClr val="tx2"/>
                                        </a:solidFill>
                                        <a:latin typeface="Cambria Math" panose="02040503050406030204" pitchFamily="18" charset="0"/>
                                      </a:rPr>
                                    </m:ctrlPr>
                                  </m:radPr>
                                  <m:deg/>
                                  <m:e>
                                    <m:sSup>
                                      <m:sSupPr>
                                        <m:ctrlPr>
                                          <a:rPr lang="en-US" sz="2800" i="1" smtClean="0">
                                            <a:solidFill>
                                              <a:schemeClr val="tx2"/>
                                            </a:solidFill>
                                            <a:latin typeface="Cambria Math" panose="02040503050406030204" pitchFamily="18" charset="0"/>
                                          </a:rPr>
                                        </m:ctrlPr>
                                      </m:sSupPr>
                                      <m:e>
                                        <m:r>
                                          <a:rPr lang="en-US" sz="2800" b="0" i="1" smtClean="0">
                                            <a:solidFill>
                                              <a:schemeClr val="tx2"/>
                                            </a:solidFill>
                                            <a:latin typeface="Cambria Math" panose="02040503050406030204" pitchFamily="18" charset="0"/>
                                          </a:rPr>
                                          <m:t>3</m:t>
                                        </m:r>
                                      </m:e>
                                      <m:sup>
                                        <m:r>
                                          <a:rPr lang="en-US" sz="2800" b="0" i="1" smtClean="0">
                                            <a:solidFill>
                                              <a:schemeClr val="tx2"/>
                                            </a:solidFill>
                                            <a:latin typeface="Cambria Math" panose="02040503050406030204" pitchFamily="18" charset="0"/>
                                          </a:rPr>
                                          <m:t>2</m:t>
                                        </m:r>
                                      </m:sup>
                                    </m:sSup>
                                    <m:r>
                                      <a:rPr lang="en-US" sz="2800" i="1" smtClean="0">
                                        <a:solidFill>
                                          <a:schemeClr val="tx2"/>
                                        </a:solidFill>
                                        <a:latin typeface="Cambria Math" panose="02040503050406030204" pitchFamily="18" charset="0"/>
                                      </a:rPr>
                                      <m:t>−</m:t>
                                    </m:r>
                                    <m:sSup>
                                      <m:sSupPr>
                                        <m:ctrlPr>
                                          <a:rPr lang="en-US" sz="2800" i="1" smtClean="0">
                                            <a:solidFill>
                                              <a:schemeClr val="tx2"/>
                                            </a:solidFill>
                                            <a:latin typeface="Cambria Math" panose="02040503050406030204" pitchFamily="18" charset="0"/>
                                          </a:rPr>
                                        </m:ctrlPr>
                                      </m:sSupPr>
                                      <m:e>
                                        <m:r>
                                          <a:rPr lang="en-US" sz="2800" b="0" i="1" smtClean="0">
                                            <a:solidFill>
                                              <a:schemeClr val="tx2"/>
                                            </a:solidFill>
                                            <a:latin typeface="Cambria Math" panose="02040503050406030204" pitchFamily="18" charset="0"/>
                                          </a:rPr>
                                          <m:t>1</m:t>
                                        </m:r>
                                      </m:e>
                                      <m:sup>
                                        <m:r>
                                          <a:rPr lang="en-US" sz="2800" b="0" i="1" smtClean="0">
                                            <a:solidFill>
                                              <a:schemeClr val="tx2"/>
                                            </a:solidFill>
                                            <a:latin typeface="Cambria Math" panose="02040503050406030204" pitchFamily="18" charset="0"/>
                                          </a:rPr>
                                          <m:t>2</m:t>
                                        </m:r>
                                      </m:sup>
                                    </m:sSup>
                                  </m:e>
                                </m:rad>
                                <m:r>
                                  <a:rPr lang="en-IN" sz="2800" b="0" i="0" smtClean="0">
                                    <a:solidFill>
                                      <a:schemeClr val="tx2"/>
                                    </a:solidFill>
                                    <a:latin typeface="Cambria Math" panose="02040503050406030204" pitchFamily="18" charset="0"/>
                                  </a:rPr>
                                  <m:t> </m:t>
                                </m:r>
                                <m:r>
                                  <m:rPr>
                                    <m:sty m:val="p"/>
                                  </m:rPr>
                                  <a:rPr lang="en-US" sz="2800" b="0" i="0" smtClean="0">
                                    <a:solidFill>
                                      <a:schemeClr val="tx2"/>
                                    </a:solidFill>
                                    <a:latin typeface="Cambria Math" panose="02040503050406030204" pitchFamily="18" charset="0"/>
                                  </a:rPr>
                                  <m:t>or</m:t>
                                </m:r>
                                <m:r>
                                  <a:rPr lang="en-US" sz="2800" b="0" i="1" smtClean="0">
                                    <a:solidFill>
                                      <a:schemeClr val="tx2"/>
                                    </a:solidFill>
                                    <a:latin typeface="Cambria Math" panose="02040503050406030204" pitchFamily="18" charset="0"/>
                                  </a:rPr>
                                  <m:t> </m:t>
                                </m:r>
                                <m:rad>
                                  <m:radPr>
                                    <m:degHide m:val="on"/>
                                    <m:ctrlPr>
                                      <a:rPr lang="en-US" sz="2800" b="0" i="1" smtClean="0">
                                        <a:solidFill>
                                          <a:schemeClr val="tx2"/>
                                        </a:solidFill>
                                        <a:latin typeface="Cambria Math" panose="02040503050406030204" pitchFamily="18" charset="0"/>
                                      </a:rPr>
                                    </m:ctrlPr>
                                  </m:radPr>
                                  <m:deg/>
                                  <m:e>
                                    <m:r>
                                      <a:rPr lang="en-US" sz="2800" b="0" i="1" smtClean="0">
                                        <a:solidFill>
                                          <a:schemeClr val="tx2"/>
                                        </a:solidFill>
                                        <a:latin typeface="Cambria Math" panose="02040503050406030204" pitchFamily="18" charset="0"/>
                                      </a:rPr>
                                      <m:t>8</m:t>
                                    </m:r>
                                  </m:e>
                                </m:rad>
                              </m:oMath>
                            </m:oMathPara>
                          </a14:m>
                          <a:endParaRPr lang="en-US" sz="2800" i="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u="none" strike="noStrike" baseline="0">
                              <a:solidFill>
                                <a:srgbClr val="0070C0"/>
                              </a:solidFill>
                            </a:rPr>
                            <a:t>Solve.</a:t>
                          </a:r>
                          <a:endParaRPr lang="en-US" sz="2800">
                            <a:solidFill>
                              <a:srgbClr val="0070C0"/>
                            </a:solidFill>
                          </a:endParaRPr>
                        </a:p>
                      </a:txBody>
                      <a:tcPr anchor="b"/>
                    </a:tc>
                    <a:extLst>
                      <a:ext uri="{0D108BD9-81ED-4DB2-BD59-A6C34878D82A}">
                        <a16:rowId xmlns:a16="http://schemas.microsoft.com/office/drawing/2014/main" val="91429702"/>
                      </a:ext>
                    </a:extLst>
                  </a:tr>
                </a:tbl>
              </a:graphicData>
            </a:graphic>
          </p:graphicFrame>
        </mc:Choice>
        <mc:Fallback xmlns="">
          <p:graphicFrame>
            <p:nvGraphicFramePr>
              <p:cNvPr id="9" name="Table 2">
                <a:extLst>
                  <a:ext uri="{FF2B5EF4-FFF2-40B4-BE49-F238E27FC236}">
                    <a16:creationId xmlns:a16="http://schemas.microsoft.com/office/drawing/2014/main" id="{5E790335-D32C-4E38-A927-3C5E5876335B}"/>
                  </a:ext>
                </a:extLst>
              </p:cNvPr>
              <p:cNvGraphicFramePr>
                <a:graphicFrameLocks noGrp="1"/>
              </p:cNvGraphicFramePr>
              <p:nvPr>
                <p:extLst>
                  <p:ext uri="{D42A27DB-BD31-4B8C-83A1-F6EECF244321}">
                    <p14:modId xmlns:p14="http://schemas.microsoft.com/office/powerpoint/2010/main" val="4025201495"/>
                  </p:ext>
                </p:extLst>
              </p:nvPr>
            </p:nvGraphicFramePr>
            <p:xfrm>
              <a:off x="1037487" y="2989465"/>
              <a:ext cx="9179169" cy="1659890"/>
            </p:xfrm>
            <a:graphic>
              <a:graphicData uri="http://schemas.openxmlformats.org/drawingml/2006/table">
                <a:tbl>
                  <a:tblPr firstRow="1" bandRow="1">
                    <a:tableStyleId>{2D5ABB26-0587-4C30-8999-92F81FD0307C}</a:tableStyleId>
                  </a:tblPr>
                  <a:tblGrid>
                    <a:gridCol w="4976446">
                      <a:extLst>
                        <a:ext uri="{9D8B030D-6E8A-4147-A177-3AD203B41FA5}">
                          <a16:colId xmlns:a16="http://schemas.microsoft.com/office/drawing/2014/main" val="1231724626"/>
                        </a:ext>
                      </a:extLst>
                    </a:gridCol>
                    <a:gridCol w="4202723">
                      <a:extLst>
                        <a:ext uri="{9D8B030D-6E8A-4147-A177-3AD203B41FA5}">
                          <a16:colId xmlns:a16="http://schemas.microsoft.com/office/drawing/2014/main" val="837143839"/>
                        </a:ext>
                      </a:extLst>
                    </a:gridCol>
                  </a:tblGrid>
                  <a:tr h="518160">
                    <a:tc>
                      <a:txBody>
                        <a:bodyPr/>
                        <a:lstStyle/>
                        <a:p>
                          <a:endParaRPr lang="en-US"/>
                        </a:p>
                      </a:txBody>
                      <a:tcPr>
                        <a:blipFill>
                          <a:blip r:embed="rId2"/>
                          <a:stretch>
                            <a:fillRect t="-11765" r="-84559" b="-254118"/>
                          </a:stretch>
                        </a:blipFill>
                      </a:tcPr>
                    </a:tc>
                    <a:tc>
                      <a:txBody>
                        <a:bodyPr/>
                        <a:lstStyle/>
                        <a:p>
                          <a:r>
                            <a:rPr lang="en-US" sz="2800" b="0" i="0" u="none" strike="noStrike" kern="1200" baseline="0">
                              <a:solidFill>
                                <a:srgbClr val="0070C0"/>
                              </a:solidFill>
                              <a:latin typeface="+mn-lt"/>
                              <a:ea typeface="+mn-ea"/>
                              <a:cs typeface="+mn-cs"/>
                            </a:rPr>
                            <a:t>Pythagorean Theorem</a:t>
                          </a:r>
                          <a:endParaRPr lang="en-US" sz="2800" i="1" baseline="-25000">
                            <a:solidFill>
                              <a:srgbClr val="0070C0"/>
                            </a:solidFill>
                          </a:endParaRPr>
                        </a:p>
                      </a:txBody>
                      <a:tcPr anchor="b"/>
                    </a:tc>
                    <a:extLst>
                      <a:ext uri="{0D108BD9-81ED-4DB2-BD59-A6C34878D82A}">
                        <a16:rowId xmlns:a16="http://schemas.microsoft.com/office/drawing/2014/main" val="2610860241"/>
                      </a:ext>
                    </a:extLst>
                  </a:tr>
                  <a:tr h="518160">
                    <a:tc>
                      <a:txBody>
                        <a:bodyPr/>
                        <a:lstStyle/>
                        <a:p>
                          <a:endParaRPr lang="en-US"/>
                        </a:p>
                      </a:txBody>
                      <a:tcPr>
                        <a:blipFill>
                          <a:blip r:embed="rId2"/>
                          <a:stretch>
                            <a:fillRect t="-111765" r="-84559" b="-154118"/>
                          </a:stretch>
                        </a:blipFill>
                      </a:tcPr>
                    </a:tc>
                    <a:tc>
                      <a:txBody>
                        <a:bodyPr/>
                        <a:lstStyle/>
                        <a:p>
                          <a:r>
                            <a:rPr lang="en-US" sz="2800" b="0" i="0" u="none" strike="noStrike" kern="1200" baseline="0">
                              <a:solidFill>
                                <a:srgbClr val="0070C0"/>
                              </a:solidFill>
                              <a:latin typeface="+mn-lt"/>
                              <a:ea typeface="+mn-ea"/>
                              <a:cs typeface="+mn-cs"/>
                            </a:rPr>
                            <a:t>Substitute.</a:t>
                          </a:r>
                          <a:endParaRPr lang="en-US" sz="2800" i="1" baseline="-25000">
                            <a:solidFill>
                              <a:srgbClr val="0070C0"/>
                            </a:solidFill>
                          </a:endParaRPr>
                        </a:p>
                      </a:txBody>
                      <a:tcPr anchor="b"/>
                    </a:tc>
                    <a:extLst>
                      <a:ext uri="{0D108BD9-81ED-4DB2-BD59-A6C34878D82A}">
                        <a16:rowId xmlns:a16="http://schemas.microsoft.com/office/drawing/2014/main" val="2954040340"/>
                      </a:ext>
                    </a:extLst>
                  </a:tr>
                  <a:tr h="623570">
                    <a:tc>
                      <a:txBody>
                        <a:bodyPr/>
                        <a:lstStyle/>
                        <a:p>
                          <a:endParaRPr lang="en-US"/>
                        </a:p>
                      </a:txBody>
                      <a:tcPr>
                        <a:blipFill>
                          <a:blip r:embed="rId2"/>
                          <a:stretch>
                            <a:fillRect t="-174757" r="-84559" b="-27184"/>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u="none" strike="noStrike" baseline="0">
                              <a:solidFill>
                                <a:srgbClr val="0070C0"/>
                              </a:solidFill>
                            </a:rPr>
                            <a:t>Solve.</a:t>
                          </a:r>
                          <a:endParaRPr lang="en-US" sz="2800">
                            <a:solidFill>
                              <a:srgbClr val="0070C0"/>
                            </a:solidFill>
                          </a:endParaRPr>
                        </a:p>
                      </a:txBody>
                      <a:tcPr anchor="b"/>
                    </a:tc>
                    <a:extLst>
                      <a:ext uri="{0D108BD9-81ED-4DB2-BD59-A6C34878D82A}">
                        <a16:rowId xmlns:a16="http://schemas.microsoft.com/office/drawing/2014/main" val="91429702"/>
                      </a:ext>
                    </a:extLst>
                  </a:tr>
                </a:tbl>
              </a:graphicData>
            </a:graphic>
          </p:graphicFrame>
        </mc:Fallback>
      </mc:AlternateContent>
    </p:spTree>
    <p:extLst>
      <p:ext uri="{BB962C8B-B14F-4D97-AF65-F5344CB8AC3E}">
        <p14:creationId xmlns:p14="http://schemas.microsoft.com/office/powerpoint/2010/main" val="9693346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pPr algn="l"/>
            <a:r>
              <a:rPr lang="en-US" sz="2800">
                <a:solidFill>
                  <a:srgbClr val="0070C0"/>
                </a:solidFill>
              </a:rPr>
              <a:t>Example 4</a:t>
            </a:r>
            <a:br>
              <a:rPr lang="en-US" sz="2800">
                <a:solidFill>
                  <a:srgbClr val="0070C0"/>
                </a:solidFill>
              </a:rPr>
            </a:br>
            <a:r>
              <a:rPr lang="en-US" sz="2800" b="0" i="0" u="none" strike="noStrike" baseline="0">
                <a:solidFill>
                  <a:schemeClr val="tx1"/>
                </a:solidFill>
                <a:latin typeface="+mn-lt"/>
              </a:rPr>
              <a:t>Use Right Triangles to Find the Area of a Trapezoid</a:t>
            </a:r>
            <a:endParaRPr lang="en-US" sz="2800" b="0">
              <a:solidFill>
                <a:schemeClr val="tx1"/>
              </a:solidFill>
              <a:latin typeface="+mn-lt"/>
            </a:endParaRPr>
          </a:p>
        </p:txBody>
      </p:sp>
      <p:sp>
        <p:nvSpPr>
          <p:cNvPr id="7" name="Content Placeholder 2">
            <a:extLst>
              <a:ext uri="{FF2B5EF4-FFF2-40B4-BE49-F238E27FC236}">
                <a16:creationId xmlns:a16="http://schemas.microsoft.com/office/drawing/2014/main" id="{27F08620-76D1-463D-B1E8-802C90F4C49F}"/>
              </a:ext>
            </a:extLst>
          </p:cNvPr>
          <p:cNvSpPr txBox="1">
            <a:spLocks/>
          </p:cNvSpPr>
          <p:nvPr/>
        </p:nvSpPr>
        <p:spPr>
          <a:xfrm>
            <a:off x="458368" y="1706346"/>
            <a:ext cx="4535663" cy="547968"/>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a:solidFill>
                  <a:schemeClr val="tx1"/>
                </a:solidFill>
              </a:rPr>
              <a:t>Step 3 </a:t>
            </a:r>
            <a:r>
              <a:rPr lang="en-US" sz="2800" b="1" i="0" u="none" strike="noStrike" baseline="0">
                <a:solidFill>
                  <a:srgbClr val="221E1F"/>
                </a:solidFill>
              </a:rPr>
              <a:t>Find the area.</a:t>
            </a:r>
            <a:endParaRPr lang="en-US" sz="2800" b="1" i="0" u="none" strike="noStrike" baseline="0">
              <a:solidFill>
                <a:schemeClr val="tx1"/>
              </a:solidFill>
            </a:endParaRPr>
          </a:p>
        </p:txBody>
      </p:sp>
      <mc:AlternateContent xmlns:mc="http://schemas.openxmlformats.org/markup-compatibility/2006" xmlns:a14="http://schemas.microsoft.com/office/drawing/2010/main">
        <mc:Choice Requires="a14">
          <p:graphicFrame>
            <p:nvGraphicFramePr>
              <p:cNvPr id="6" name="Table 2">
                <a:extLst>
                  <a:ext uri="{FF2B5EF4-FFF2-40B4-BE49-F238E27FC236}">
                    <a16:creationId xmlns:a16="http://schemas.microsoft.com/office/drawing/2014/main" id="{86B647CA-F085-4D4B-ADCF-D13092477529}"/>
                  </a:ext>
                </a:extLst>
              </p:cNvPr>
              <p:cNvGraphicFramePr>
                <a:graphicFrameLocks noGrp="1"/>
              </p:cNvGraphicFramePr>
              <p:nvPr>
                <p:extLst>
                  <p:ext uri="{D42A27DB-BD31-4B8C-83A1-F6EECF244321}">
                    <p14:modId xmlns:p14="http://schemas.microsoft.com/office/powerpoint/2010/main" val="3117525417"/>
                  </p:ext>
                </p:extLst>
              </p:nvPr>
            </p:nvGraphicFramePr>
            <p:xfrm>
              <a:off x="552261" y="2370455"/>
              <a:ext cx="7885569" cy="2298700"/>
            </p:xfrm>
            <a:graphic>
              <a:graphicData uri="http://schemas.openxmlformats.org/drawingml/2006/table">
                <a:tbl>
                  <a:tblPr firstRow="1" bandRow="1">
                    <a:tableStyleId>{2D5ABB26-0587-4C30-8999-92F81FD0307C}</a:tableStyleId>
                  </a:tblPr>
                  <a:tblGrid>
                    <a:gridCol w="3268301">
                      <a:extLst>
                        <a:ext uri="{9D8B030D-6E8A-4147-A177-3AD203B41FA5}">
                          <a16:colId xmlns:a16="http://schemas.microsoft.com/office/drawing/2014/main" val="1231724626"/>
                        </a:ext>
                      </a:extLst>
                    </a:gridCol>
                    <a:gridCol w="4617268">
                      <a:extLst>
                        <a:ext uri="{9D8B030D-6E8A-4147-A177-3AD203B41FA5}">
                          <a16:colId xmlns:a16="http://schemas.microsoft.com/office/drawing/2014/main" val="837143839"/>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800" i="1" smtClean="0">
                                    <a:solidFill>
                                      <a:schemeClr val="tx2"/>
                                    </a:solidFill>
                                    <a:latin typeface="Cambria Math" panose="02040503050406030204" pitchFamily="18" charset="0"/>
                                  </a:rPr>
                                  <m:t>𝐴</m:t>
                                </m:r>
                                <m:r>
                                  <a:rPr lang="en-US" sz="2800" i="1" smtClean="0">
                                    <a:solidFill>
                                      <a:schemeClr val="tx2"/>
                                    </a:solidFill>
                                    <a:latin typeface="Cambria Math" panose="02040503050406030204" pitchFamily="18" charset="0"/>
                                  </a:rPr>
                                  <m:t>=</m:t>
                                </m:r>
                                <m:f>
                                  <m:fPr>
                                    <m:ctrlPr>
                                      <a:rPr lang="en-US" sz="2800" i="1" smtClean="0">
                                        <a:solidFill>
                                          <a:schemeClr val="tx2"/>
                                        </a:solidFill>
                                        <a:latin typeface="Cambria Math" panose="02040503050406030204" pitchFamily="18" charset="0"/>
                                      </a:rPr>
                                    </m:ctrlPr>
                                  </m:fPr>
                                  <m:num>
                                    <m:r>
                                      <a:rPr lang="en-US" sz="2800" b="0" i="1" smtClean="0">
                                        <a:solidFill>
                                          <a:schemeClr val="tx2"/>
                                        </a:solidFill>
                                        <a:latin typeface="Cambria Math" panose="02040503050406030204" pitchFamily="18" charset="0"/>
                                      </a:rPr>
                                      <m:t>1</m:t>
                                    </m:r>
                                  </m:num>
                                  <m:den>
                                    <m:r>
                                      <a:rPr lang="en-US" sz="2800" b="0" i="1" smtClean="0">
                                        <a:solidFill>
                                          <a:schemeClr val="tx2"/>
                                        </a:solidFill>
                                        <a:latin typeface="Cambria Math" panose="02040503050406030204" pitchFamily="18" charset="0"/>
                                      </a:rPr>
                                      <m:t>2</m:t>
                                    </m:r>
                                  </m:den>
                                </m:f>
                                <m:r>
                                  <a:rPr lang="en-US" sz="2800" b="0" i="1" smtClean="0">
                                    <a:solidFill>
                                      <a:schemeClr val="accent3">
                                        <a:lumMod val="75000"/>
                                      </a:schemeClr>
                                    </a:solidFill>
                                    <a:latin typeface="Cambria Math" panose="02040503050406030204" pitchFamily="18" charset="0"/>
                                  </a:rPr>
                                  <m:t>h</m:t>
                                </m:r>
                                <m:d>
                                  <m:dPr>
                                    <m:ctrlPr>
                                      <a:rPr lang="en-US" sz="2800" b="0" i="1" smtClean="0">
                                        <a:solidFill>
                                          <a:schemeClr val="tx2"/>
                                        </a:solidFill>
                                        <a:latin typeface="Cambria Math" panose="02040503050406030204" pitchFamily="18" charset="0"/>
                                      </a:rPr>
                                    </m:ctrlPr>
                                  </m:dPr>
                                  <m:e>
                                    <m:r>
                                      <a:rPr lang="en-US" sz="2800" b="0" i="1" smtClean="0">
                                        <a:solidFill>
                                          <a:srgbClr val="0070C0"/>
                                        </a:solidFill>
                                        <a:latin typeface="Cambria Math" panose="02040503050406030204" pitchFamily="18" charset="0"/>
                                      </a:rPr>
                                      <m:t>𝑏</m:t>
                                    </m:r>
                                    <m:r>
                                      <a:rPr lang="en-US" sz="2800" b="0" i="1" baseline="-25000" smtClean="0">
                                        <a:solidFill>
                                          <a:srgbClr val="0070C0"/>
                                        </a:solidFill>
                                        <a:latin typeface="Cambria Math" panose="02040503050406030204" pitchFamily="18" charset="0"/>
                                      </a:rPr>
                                      <m:t>1</m:t>
                                    </m:r>
                                    <m:r>
                                      <a:rPr lang="en-US" sz="2800" b="0" i="1" smtClean="0">
                                        <a:solidFill>
                                          <a:schemeClr val="tx2"/>
                                        </a:solidFill>
                                        <a:latin typeface="Cambria Math" panose="02040503050406030204" pitchFamily="18" charset="0"/>
                                      </a:rPr>
                                      <m:t>+</m:t>
                                    </m:r>
                                    <m:r>
                                      <a:rPr lang="en-US" sz="2800" b="0" i="1" smtClean="0">
                                        <a:solidFill>
                                          <a:srgbClr val="00B050"/>
                                        </a:solidFill>
                                        <a:latin typeface="Cambria Math" panose="02040503050406030204" pitchFamily="18" charset="0"/>
                                      </a:rPr>
                                      <m:t>𝑏</m:t>
                                    </m:r>
                                    <m:r>
                                      <a:rPr lang="en-US" sz="2800" b="0" i="1" baseline="-25000" smtClean="0">
                                        <a:solidFill>
                                          <a:srgbClr val="00B050"/>
                                        </a:solidFill>
                                        <a:latin typeface="Cambria Math" panose="02040503050406030204" pitchFamily="18" charset="0"/>
                                      </a:rPr>
                                      <m:t>2</m:t>
                                    </m:r>
                                  </m:e>
                                </m:d>
                              </m:oMath>
                            </m:oMathPara>
                          </a14:m>
                          <a:endParaRPr lang="en-US" sz="2800" i="1">
                            <a:solidFill>
                              <a:schemeClr val="tx2"/>
                            </a:solidFill>
                          </a:endParaRPr>
                        </a:p>
                      </a:txBody>
                      <a:tcPr/>
                    </a:tc>
                    <a:tc>
                      <a:txBody>
                        <a:bodyPr/>
                        <a:lstStyle/>
                        <a:p>
                          <a:r>
                            <a:rPr lang="en-US" sz="2800" b="0" i="0" u="none" strike="noStrike" kern="1200" baseline="0">
                              <a:solidFill>
                                <a:srgbClr val="0070C0"/>
                              </a:solidFill>
                              <a:latin typeface="+mn-lt"/>
                              <a:ea typeface="+mn-ea"/>
                              <a:cs typeface="+mn-cs"/>
                            </a:rPr>
                            <a:t>Area of a trapezoid</a:t>
                          </a:r>
                          <a:endParaRPr lang="en-US" sz="2800">
                            <a:solidFill>
                              <a:srgbClr val="0070C0"/>
                            </a:solidFill>
                          </a:endParaRPr>
                        </a:p>
                      </a:txBody>
                      <a:tcPr anchor="b"/>
                    </a:tc>
                    <a:extLst>
                      <a:ext uri="{0D108BD9-81ED-4DB2-BD59-A6C34878D82A}">
                        <a16:rowId xmlns:a16="http://schemas.microsoft.com/office/drawing/2014/main" val="261086024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800" b="0" i="1" smtClean="0">
                                    <a:solidFill>
                                      <a:schemeClr val="tx1"/>
                                    </a:solidFill>
                                    <a:latin typeface="Cambria Math" panose="02040503050406030204" pitchFamily="18" charset="0"/>
                                  </a:rPr>
                                  <m:t>      </m:t>
                                </m:r>
                                <m:r>
                                  <a:rPr lang="en-US" sz="2800" i="1" smtClean="0">
                                    <a:solidFill>
                                      <a:schemeClr val="tx2"/>
                                    </a:solidFill>
                                    <a:latin typeface="Cambria Math" panose="02040503050406030204" pitchFamily="18" charset="0"/>
                                  </a:rPr>
                                  <m:t>=</m:t>
                                </m:r>
                                <m:f>
                                  <m:fPr>
                                    <m:ctrlPr>
                                      <a:rPr lang="en-US" sz="2800" i="1" smtClean="0">
                                        <a:solidFill>
                                          <a:schemeClr val="tx2"/>
                                        </a:solidFill>
                                        <a:latin typeface="Cambria Math" panose="02040503050406030204" pitchFamily="18" charset="0"/>
                                      </a:rPr>
                                    </m:ctrlPr>
                                  </m:fPr>
                                  <m:num>
                                    <m:r>
                                      <a:rPr lang="en-US" sz="2800" b="0" i="1" smtClean="0">
                                        <a:solidFill>
                                          <a:schemeClr val="tx2"/>
                                        </a:solidFill>
                                        <a:latin typeface="Cambria Math" panose="02040503050406030204" pitchFamily="18" charset="0"/>
                                      </a:rPr>
                                      <m:t>1</m:t>
                                    </m:r>
                                  </m:num>
                                  <m:den>
                                    <m:r>
                                      <a:rPr lang="en-US" sz="2800" b="0" i="1" smtClean="0">
                                        <a:solidFill>
                                          <a:schemeClr val="tx2"/>
                                        </a:solidFill>
                                        <a:latin typeface="Cambria Math" panose="02040503050406030204" pitchFamily="18" charset="0"/>
                                      </a:rPr>
                                      <m:t>2</m:t>
                                    </m:r>
                                  </m:den>
                                </m:f>
                                <m:d>
                                  <m:dPr>
                                    <m:ctrlPr>
                                      <a:rPr lang="en-US" sz="2800" b="0" i="1" smtClean="0">
                                        <a:solidFill>
                                          <a:schemeClr val="tx2"/>
                                        </a:solidFill>
                                        <a:latin typeface="Cambria Math" panose="02040503050406030204" pitchFamily="18" charset="0"/>
                                      </a:rPr>
                                    </m:ctrlPr>
                                  </m:dPr>
                                  <m:e>
                                    <m:rad>
                                      <m:radPr>
                                        <m:degHide m:val="on"/>
                                        <m:ctrlPr>
                                          <a:rPr lang="en-US" sz="2800" b="0" i="1" smtClean="0">
                                            <a:solidFill>
                                              <a:schemeClr val="accent3">
                                                <a:lumMod val="75000"/>
                                              </a:schemeClr>
                                            </a:solidFill>
                                            <a:latin typeface="Cambria Math" panose="02040503050406030204" pitchFamily="18" charset="0"/>
                                          </a:rPr>
                                        </m:ctrlPr>
                                      </m:radPr>
                                      <m:deg/>
                                      <m:e>
                                        <m:r>
                                          <a:rPr lang="en-US" sz="2800" b="0" i="1" smtClean="0">
                                            <a:solidFill>
                                              <a:schemeClr val="accent3">
                                                <a:lumMod val="75000"/>
                                              </a:schemeClr>
                                            </a:solidFill>
                                            <a:latin typeface="Cambria Math" panose="02040503050406030204" pitchFamily="18" charset="0"/>
                                          </a:rPr>
                                          <m:t>8</m:t>
                                        </m:r>
                                      </m:e>
                                    </m:rad>
                                  </m:e>
                                </m:d>
                                <m:d>
                                  <m:dPr>
                                    <m:ctrlPr>
                                      <a:rPr lang="en-US" sz="2800" b="0" i="1" smtClean="0">
                                        <a:solidFill>
                                          <a:schemeClr val="tx2"/>
                                        </a:solidFill>
                                        <a:latin typeface="Cambria Math" panose="02040503050406030204" pitchFamily="18" charset="0"/>
                                      </a:rPr>
                                    </m:ctrlPr>
                                  </m:dPr>
                                  <m:e>
                                    <m:r>
                                      <a:rPr lang="en-US" sz="2800" b="0" i="1" smtClean="0">
                                        <a:solidFill>
                                          <a:srgbClr val="0070C0"/>
                                        </a:solidFill>
                                        <a:latin typeface="Cambria Math" panose="02040503050406030204" pitchFamily="18" charset="0"/>
                                      </a:rPr>
                                      <m:t>4</m:t>
                                    </m:r>
                                    <m:r>
                                      <a:rPr lang="en-US" sz="2800" b="0" i="1" smtClean="0">
                                        <a:solidFill>
                                          <a:schemeClr val="tx2"/>
                                        </a:solidFill>
                                        <a:latin typeface="Cambria Math" panose="02040503050406030204" pitchFamily="18" charset="0"/>
                                      </a:rPr>
                                      <m:t>+</m:t>
                                    </m:r>
                                    <m:r>
                                      <a:rPr lang="en-US" sz="2800" b="0" i="1" smtClean="0">
                                        <a:solidFill>
                                          <a:srgbClr val="00B050"/>
                                        </a:solidFill>
                                        <a:latin typeface="Cambria Math" panose="02040503050406030204" pitchFamily="18" charset="0"/>
                                      </a:rPr>
                                      <m:t>2</m:t>
                                    </m:r>
                                  </m:e>
                                </m:d>
                              </m:oMath>
                            </m:oMathPara>
                          </a14:m>
                          <a:endParaRPr lang="en-US" sz="2800" i="1">
                            <a:solidFill>
                              <a:schemeClr val="tx1"/>
                            </a:solidFill>
                          </a:endParaRPr>
                        </a:p>
                      </a:txBody>
                      <a:tcPr/>
                    </a:tc>
                    <a:tc>
                      <a:txBody>
                        <a:bodyPr/>
                        <a:lstStyle/>
                        <a:p>
                          <a:r>
                            <a:rPr lang="en-US" sz="2800" b="0" i="1" u="none" strike="noStrike" kern="1200" baseline="0">
                              <a:solidFill>
                                <a:srgbClr val="0070C0"/>
                              </a:solidFill>
                              <a:latin typeface="+mn-lt"/>
                              <a:ea typeface="+mn-ea"/>
                              <a:cs typeface="+mn-cs"/>
                            </a:rPr>
                            <a:t>h </a:t>
                          </a:r>
                          <a:r>
                            <a:rPr lang="en-US" sz="2800" b="0" i="0" u="none" strike="noStrike" kern="1200" baseline="0">
                              <a:solidFill>
                                <a:srgbClr val="0070C0"/>
                              </a:solidFill>
                              <a:latin typeface="+mn-lt"/>
                              <a:ea typeface="+mn-ea"/>
                              <a:cs typeface="+mn-cs"/>
                            </a:rPr>
                            <a:t>= </a:t>
                          </a:r>
                          <a14:m>
                            <m:oMath xmlns:m="http://schemas.openxmlformats.org/officeDocument/2006/math">
                              <m:rad>
                                <m:radPr>
                                  <m:degHide m:val="on"/>
                                  <m:ctrlPr>
                                    <a:rPr lang="en-US" sz="2800" b="0" i="1" smtClean="0">
                                      <a:solidFill>
                                        <a:srgbClr val="0070C0"/>
                                      </a:solidFill>
                                      <a:latin typeface="Cambria Math" panose="02040503050406030204" pitchFamily="18" charset="0"/>
                                    </a:rPr>
                                  </m:ctrlPr>
                                </m:radPr>
                                <m:deg/>
                                <m:e>
                                  <m:r>
                                    <a:rPr lang="en-US" sz="2800" b="0" i="1" smtClean="0">
                                      <a:solidFill>
                                        <a:srgbClr val="0070C0"/>
                                      </a:solidFill>
                                      <a:latin typeface="Cambria Math" panose="02040503050406030204" pitchFamily="18" charset="0"/>
                                    </a:rPr>
                                    <m:t>8</m:t>
                                  </m:r>
                                </m:e>
                              </m:rad>
                            </m:oMath>
                          </a14:m>
                          <a:r>
                            <a:rPr lang="en-US" sz="2800" b="0" i="0" u="none" strike="noStrike" kern="1200" baseline="0">
                              <a:solidFill>
                                <a:srgbClr val="0070C0"/>
                              </a:solidFill>
                              <a:latin typeface="+mn-lt"/>
                              <a:ea typeface="+mn-ea"/>
                              <a:cs typeface="+mn-cs"/>
                            </a:rPr>
                            <a:t>, </a:t>
                          </a:r>
                          <a:r>
                            <a:rPr lang="en-US" sz="2800" b="0" i="1" u="none" strike="noStrike" kern="1200" baseline="0">
                              <a:solidFill>
                                <a:srgbClr val="0070C0"/>
                              </a:solidFill>
                              <a:latin typeface="+mn-lt"/>
                              <a:ea typeface="+mn-ea"/>
                              <a:cs typeface="+mn-cs"/>
                            </a:rPr>
                            <a:t>b</a:t>
                          </a:r>
                          <a:r>
                            <a:rPr lang="en-US" sz="2800" b="0" i="0" u="none" strike="noStrike" kern="1200" baseline="-25000">
                              <a:solidFill>
                                <a:srgbClr val="0070C0"/>
                              </a:solidFill>
                              <a:latin typeface="+mn-lt"/>
                              <a:ea typeface="+mn-ea"/>
                              <a:cs typeface="+mn-cs"/>
                            </a:rPr>
                            <a:t>1</a:t>
                          </a:r>
                          <a:r>
                            <a:rPr lang="en-US" sz="2800" b="0" i="0" u="none" strike="noStrike" kern="1200" baseline="0">
                              <a:solidFill>
                                <a:srgbClr val="0070C0"/>
                              </a:solidFill>
                              <a:latin typeface="+mn-lt"/>
                              <a:ea typeface="+mn-ea"/>
                              <a:cs typeface="+mn-cs"/>
                            </a:rPr>
                            <a:t> = 4, and </a:t>
                          </a:r>
                          <a:r>
                            <a:rPr lang="en-US" sz="2800" b="0" i="1" u="none" strike="noStrike" kern="1200" baseline="0">
                              <a:solidFill>
                                <a:srgbClr val="0070C0"/>
                              </a:solidFill>
                              <a:latin typeface="+mn-lt"/>
                              <a:ea typeface="+mn-ea"/>
                              <a:cs typeface="+mn-cs"/>
                            </a:rPr>
                            <a:t>b</a:t>
                          </a:r>
                          <a:r>
                            <a:rPr lang="en-US" sz="2800" b="0" i="0" u="none" strike="noStrike" kern="1200" baseline="-25000">
                              <a:solidFill>
                                <a:srgbClr val="0070C0"/>
                              </a:solidFill>
                              <a:latin typeface="+mn-lt"/>
                              <a:ea typeface="+mn-ea"/>
                              <a:cs typeface="+mn-cs"/>
                            </a:rPr>
                            <a:t>2</a:t>
                          </a:r>
                          <a:r>
                            <a:rPr lang="en-US" sz="2800" b="0" i="0" u="none" strike="noStrike" kern="1200" baseline="0">
                              <a:solidFill>
                                <a:srgbClr val="0070C0"/>
                              </a:solidFill>
                              <a:latin typeface="+mn-lt"/>
                              <a:ea typeface="+mn-ea"/>
                              <a:cs typeface="+mn-cs"/>
                            </a:rPr>
                            <a:t> = 2</a:t>
                          </a:r>
                          <a:endParaRPr lang="en-US" sz="2800">
                            <a:solidFill>
                              <a:srgbClr val="0070C0"/>
                            </a:solidFill>
                          </a:endParaRPr>
                        </a:p>
                      </a:txBody>
                      <a:tcPr anchor="b"/>
                    </a:tc>
                    <a:extLst>
                      <a:ext uri="{0D108BD9-81ED-4DB2-BD59-A6C34878D82A}">
                        <a16:rowId xmlns:a16="http://schemas.microsoft.com/office/drawing/2014/main" val="91429702"/>
                      </a:ext>
                    </a:extLst>
                  </a:tr>
                  <a:tr h="370840">
                    <a:tc>
                      <a:txBody>
                        <a:bodyPr/>
                        <a:lstStyle/>
                        <a:p>
                          <a:r>
                            <a:rPr lang="en-US" sz="2800">
                              <a:solidFill>
                                <a:schemeClr val="tx1"/>
                              </a:solidFill>
                            </a:rPr>
                            <a:t>      </a:t>
                          </a:r>
                          <a:r>
                            <a:rPr lang="en-US" sz="2800" i="0" u="none" strike="noStrike" baseline="0">
                              <a:solidFill>
                                <a:schemeClr val="tx2"/>
                              </a:solidFill>
                            </a:rPr>
                            <a:t>≈ 8.5</a:t>
                          </a:r>
                          <a14:m>
                            <m:oMath xmlns:m="http://schemas.openxmlformats.org/officeDocument/2006/math">
                              <m:r>
                                <a:rPr lang="en-US" sz="2800" b="0" i="0" u="none" strike="noStrike" baseline="0" smtClean="0">
                                  <a:solidFill>
                                    <a:schemeClr val="tx2"/>
                                  </a:solidFill>
                                  <a:latin typeface="Cambria Math" panose="02040503050406030204" pitchFamily="18" charset="0"/>
                                </a:rPr>
                                <m:t> </m:t>
                              </m:r>
                              <m:sSup>
                                <m:sSupPr>
                                  <m:ctrlPr>
                                    <a:rPr lang="en-US" sz="2800" i="1" u="none" strike="noStrike" baseline="0" smtClean="0">
                                      <a:solidFill>
                                        <a:schemeClr val="tx2"/>
                                      </a:solidFill>
                                      <a:latin typeface="Cambria Math" panose="02040503050406030204" pitchFamily="18" charset="0"/>
                                    </a:rPr>
                                  </m:ctrlPr>
                                </m:sSupPr>
                                <m:e>
                                  <m:r>
                                    <m:rPr>
                                      <m:sty m:val="p"/>
                                    </m:rPr>
                                    <a:rPr lang="en-US" sz="2800" b="0" i="0" u="none" strike="noStrike" baseline="0" smtClean="0">
                                      <a:solidFill>
                                        <a:schemeClr val="tx2"/>
                                      </a:solidFill>
                                      <a:latin typeface="Cambria Math" panose="02040503050406030204" pitchFamily="18" charset="0"/>
                                    </a:rPr>
                                    <m:t>cm</m:t>
                                  </m:r>
                                </m:e>
                                <m:sup>
                                  <m:r>
                                    <a:rPr lang="en-US" sz="2800" b="0" i="0" u="none" strike="noStrike" baseline="0" smtClean="0">
                                      <a:solidFill>
                                        <a:schemeClr val="tx2"/>
                                      </a:solidFill>
                                      <a:latin typeface="Cambria Math" panose="02040503050406030204" pitchFamily="18" charset="0"/>
                                    </a:rPr>
                                    <m:t>2</m:t>
                                  </m:r>
                                </m:sup>
                              </m:sSup>
                            </m:oMath>
                          </a14:m>
                          <a:endParaRPr lang="en-US" sz="280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u="none" strike="noStrike" baseline="0">
                              <a:solidFill>
                                <a:srgbClr val="0070C0"/>
                              </a:solidFill>
                            </a:rPr>
                            <a:t>Solve.</a:t>
                          </a:r>
                          <a:endParaRPr lang="en-US" sz="2800">
                            <a:solidFill>
                              <a:srgbClr val="0070C0"/>
                            </a:solidFill>
                          </a:endParaRPr>
                        </a:p>
                      </a:txBody>
                      <a:tcPr anchor="ctr"/>
                    </a:tc>
                    <a:extLst>
                      <a:ext uri="{0D108BD9-81ED-4DB2-BD59-A6C34878D82A}">
                        <a16:rowId xmlns:a16="http://schemas.microsoft.com/office/drawing/2014/main" val="298577847"/>
                      </a:ext>
                    </a:extLst>
                  </a:tr>
                </a:tbl>
              </a:graphicData>
            </a:graphic>
          </p:graphicFrame>
        </mc:Choice>
        <mc:Fallback xmlns="">
          <p:graphicFrame>
            <p:nvGraphicFramePr>
              <p:cNvPr id="6" name="Table 2">
                <a:extLst>
                  <a:ext uri="{FF2B5EF4-FFF2-40B4-BE49-F238E27FC236}">
                    <a16:creationId xmlns:a16="http://schemas.microsoft.com/office/drawing/2014/main" id="{86B647CA-F085-4D4B-ADCF-D13092477529}"/>
                  </a:ext>
                </a:extLst>
              </p:cNvPr>
              <p:cNvGraphicFramePr>
                <a:graphicFrameLocks noGrp="1"/>
              </p:cNvGraphicFramePr>
              <p:nvPr>
                <p:extLst>
                  <p:ext uri="{D42A27DB-BD31-4B8C-83A1-F6EECF244321}">
                    <p14:modId xmlns:p14="http://schemas.microsoft.com/office/powerpoint/2010/main" val="3117525417"/>
                  </p:ext>
                </p:extLst>
              </p:nvPr>
            </p:nvGraphicFramePr>
            <p:xfrm>
              <a:off x="552261" y="2370455"/>
              <a:ext cx="7885569" cy="2298700"/>
            </p:xfrm>
            <a:graphic>
              <a:graphicData uri="http://schemas.openxmlformats.org/drawingml/2006/table">
                <a:tbl>
                  <a:tblPr firstRow="1" bandRow="1">
                    <a:tableStyleId>{2D5ABB26-0587-4C30-8999-92F81FD0307C}</a:tableStyleId>
                  </a:tblPr>
                  <a:tblGrid>
                    <a:gridCol w="3268301">
                      <a:extLst>
                        <a:ext uri="{9D8B030D-6E8A-4147-A177-3AD203B41FA5}">
                          <a16:colId xmlns:a16="http://schemas.microsoft.com/office/drawing/2014/main" val="1231724626"/>
                        </a:ext>
                      </a:extLst>
                    </a:gridCol>
                    <a:gridCol w="4617268">
                      <a:extLst>
                        <a:ext uri="{9D8B030D-6E8A-4147-A177-3AD203B41FA5}">
                          <a16:colId xmlns:a16="http://schemas.microsoft.com/office/drawing/2014/main" val="837143839"/>
                        </a:ext>
                      </a:extLst>
                    </a:gridCol>
                  </a:tblGrid>
                  <a:tr h="890270">
                    <a:tc>
                      <a:txBody>
                        <a:bodyPr/>
                        <a:lstStyle/>
                        <a:p>
                          <a:endParaRPr lang="en-US"/>
                        </a:p>
                      </a:txBody>
                      <a:tcPr>
                        <a:blipFill>
                          <a:blip r:embed="rId2"/>
                          <a:stretch>
                            <a:fillRect r="-141155" b="-178082"/>
                          </a:stretch>
                        </a:blipFill>
                      </a:tcPr>
                    </a:tc>
                    <a:tc>
                      <a:txBody>
                        <a:bodyPr/>
                        <a:lstStyle/>
                        <a:p>
                          <a:r>
                            <a:rPr lang="en-US" sz="2800" b="0" i="0" u="none" strike="noStrike" kern="1200" baseline="0">
                              <a:solidFill>
                                <a:srgbClr val="0070C0"/>
                              </a:solidFill>
                              <a:latin typeface="+mn-lt"/>
                              <a:ea typeface="+mn-ea"/>
                              <a:cs typeface="+mn-cs"/>
                            </a:rPr>
                            <a:t>Area of a trapezoid</a:t>
                          </a:r>
                          <a:endParaRPr lang="en-US" sz="2800">
                            <a:solidFill>
                              <a:srgbClr val="0070C0"/>
                            </a:solidFill>
                          </a:endParaRPr>
                        </a:p>
                      </a:txBody>
                      <a:tcPr anchor="b"/>
                    </a:tc>
                    <a:extLst>
                      <a:ext uri="{0D108BD9-81ED-4DB2-BD59-A6C34878D82A}">
                        <a16:rowId xmlns:a16="http://schemas.microsoft.com/office/drawing/2014/main" val="2610860241"/>
                      </a:ext>
                    </a:extLst>
                  </a:tr>
                  <a:tr h="890270">
                    <a:tc>
                      <a:txBody>
                        <a:bodyPr/>
                        <a:lstStyle/>
                        <a:p>
                          <a:endParaRPr lang="en-US"/>
                        </a:p>
                      </a:txBody>
                      <a:tcPr>
                        <a:blipFill>
                          <a:blip r:embed="rId2"/>
                          <a:stretch>
                            <a:fillRect t="-99320" r="-141155" b="-76871"/>
                          </a:stretch>
                        </a:blipFill>
                      </a:tcPr>
                    </a:tc>
                    <a:tc>
                      <a:txBody>
                        <a:bodyPr/>
                        <a:lstStyle/>
                        <a:p>
                          <a:endParaRPr lang="en-US"/>
                        </a:p>
                      </a:txBody>
                      <a:tcPr anchor="b">
                        <a:blipFill>
                          <a:blip r:embed="rId2"/>
                          <a:stretch>
                            <a:fillRect l="-70844" t="-99320" b="-76871"/>
                          </a:stretch>
                        </a:blipFill>
                      </a:tcPr>
                    </a:tc>
                    <a:extLst>
                      <a:ext uri="{0D108BD9-81ED-4DB2-BD59-A6C34878D82A}">
                        <a16:rowId xmlns:a16="http://schemas.microsoft.com/office/drawing/2014/main" val="91429702"/>
                      </a:ext>
                    </a:extLst>
                  </a:tr>
                  <a:tr h="518160">
                    <a:tc>
                      <a:txBody>
                        <a:bodyPr/>
                        <a:lstStyle/>
                        <a:p>
                          <a:endParaRPr lang="en-US"/>
                        </a:p>
                      </a:txBody>
                      <a:tcPr>
                        <a:blipFill>
                          <a:blip r:embed="rId2"/>
                          <a:stretch>
                            <a:fillRect t="-344706" r="-141155" b="-32941"/>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u="none" strike="noStrike" baseline="0">
                              <a:solidFill>
                                <a:srgbClr val="0070C0"/>
                              </a:solidFill>
                            </a:rPr>
                            <a:t>Solve.</a:t>
                          </a:r>
                          <a:endParaRPr lang="en-US" sz="2800">
                            <a:solidFill>
                              <a:srgbClr val="0070C0"/>
                            </a:solidFill>
                          </a:endParaRPr>
                        </a:p>
                      </a:txBody>
                      <a:tcPr anchor="ctr"/>
                    </a:tc>
                    <a:extLst>
                      <a:ext uri="{0D108BD9-81ED-4DB2-BD59-A6C34878D82A}">
                        <a16:rowId xmlns:a16="http://schemas.microsoft.com/office/drawing/2014/main" val="298577847"/>
                      </a:ext>
                    </a:extLst>
                  </a:tr>
                </a:tbl>
              </a:graphicData>
            </a:graphic>
          </p:graphicFrame>
        </mc:Fallback>
      </mc:AlternateContent>
    </p:spTree>
    <p:extLst>
      <p:ext uri="{BB962C8B-B14F-4D97-AF65-F5344CB8AC3E}">
        <p14:creationId xmlns:p14="http://schemas.microsoft.com/office/powerpoint/2010/main" val="9200090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4</a:t>
            </a:r>
            <a:br>
              <a:rPr lang="en-US" sz="2800">
                <a:solidFill>
                  <a:srgbClr val="33175A"/>
                </a:solidFill>
              </a:rPr>
            </a:br>
            <a:r>
              <a:rPr lang="en-US" sz="2800" b="0" i="0" u="none" strike="noStrike" baseline="0">
                <a:solidFill>
                  <a:schemeClr val="tx1"/>
                </a:solidFill>
                <a:latin typeface="+mn-lt"/>
              </a:rPr>
              <a:t>Use Right Triangles to Find the Area of a Trapezoid</a:t>
            </a:r>
            <a:endParaRPr lang="en-US" sz="2800" b="0">
              <a:solidFill>
                <a:schemeClr val="tx1"/>
              </a:solidFill>
            </a:endParaRPr>
          </a:p>
        </p:txBody>
      </p:sp>
      <mc:AlternateContent xmlns:mc="http://schemas.openxmlformats.org/markup-compatibility/2006" xmlns:a14="http://schemas.microsoft.com/office/drawing/2010/main">
        <mc:Choice Requires="a14">
          <p:sp>
            <p:nvSpPr>
              <p:cNvPr id="17" name="Content Placeholder 2">
                <a:extLst>
                  <a:ext uri="{FF2B5EF4-FFF2-40B4-BE49-F238E27FC236}">
                    <a16:creationId xmlns:a16="http://schemas.microsoft.com/office/drawing/2014/main" id="{49C1DBD9-32BF-E948-A5DF-6D4B93F33359}"/>
                  </a:ext>
                </a:extLst>
              </p:cNvPr>
              <p:cNvSpPr txBox="1">
                <a:spLocks/>
              </p:cNvSpPr>
              <p:nvPr/>
            </p:nvSpPr>
            <p:spPr>
              <a:xfrm>
                <a:off x="459873" y="1698737"/>
                <a:ext cx="5206180" cy="3588488"/>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3400"/>
                  </a:lnSpc>
                </a:pPr>
                <a:r>
                  <a:rPr lang="en-US" sz="2800" b="1">
                    <a:solidFill>
                      <a:schemeClr val="tx1"/>
                    </a:solidFill>
                  </a:rPr>
                  <a:t>Check</a:t>
                </a:r>
              </a:p>
              <a:p>
                <a:r>
                  <a:rPr lang="en-US" sz="2800" b="0" i="0" u="none" strike="noStrike" baseline="0"/>
                  <a:t>Find the area of the trapezoid.</a:t>
                </a:r>
              </a:p>
              <a:p>
                <a:r>
                  <a:rPr lang="en-US" sz="2800"/>
                  <a:t>A. </a:t>
                </a:r>
                <a:r>
                  <a:rPr lang="en-US" sz="2800" b="0" i="0" u="none" strike="noStrike" baseline="0"/>
                  <a:t>4.353 </a:t>
                </a:r>
                <a14:m>
                  <m:oMath xmlns:m="http://schemas.openxmlformats.org/officeDocument/2006/math">
                    <m:sSup>
                      <m:sSupPr>
                        <m:ctrlPr>
                          <a:rPr lang="da-DK" sz="2800" b="0" i="1" u="none" strike="noStrike" baseline="0" smtClean="0">
                            <a:solidFill>
                              <a:schemeClr val="tx2"/>
                            </a:solidFill>
                            <a:latin typeface="Cambria Math" panose="02040503050406030204" pitchFamily="18" charset="0"/>
                            <a:ea typeface="Cambria Math" panose="02040503050406030204" pitchFamily="18" charset="0"/>
                          </a:rPr>
                        </m:ctrlPr>
                      </m:sSupPr>
                      <m:e>
                        <m:r>
                          <m:rPr>
                            <m:sty m:val="p"/>
                          </m:rPr>
                          <a:rPr lang="en-US" sz="2800" b="0" i="0" u="none" strike="noStrike" baseline="0" smtClean="0">
                            <a:solidFill>
                              <a:schemeClr val="tx2"/>
                            </a:solidFill>
                            <a:latin typeface="Cambria Math" panose="02040503050406030204" pitchFamily="18" charset="0"/>
                            <a:ea typeface="Cambria Math" panose="02040503050406030204" pitchFamily="18" charset="0"/>
                          </a:rPr>
                          <m:t>ft</m:t>
                        </m:r>
                      </m:e>
                      <m:sup>
                        <m:r>
                          <a:rPr lang="en-US" sz="2800" b="0" i="1" u="none" strike="noStrike" baseline="0" smtClean="0">
                            <a:solidFill>
                              <a:schemeClr val="tx2"/>
                            </a:solidFill>
                            <a:latin typeface="Cambria Math" panose="02040503050406030204" pitchFamily="18" charset="0"/>
                            <a:ea typeface="Cambria Math" panose="02040503050406030204" pitchFamily="18" charset="0"/>
                          </a:rPr>
                          <m:t>2</m:t>
                        </m:r>
                      </m:sup>
                    </m:sSup>
                  </m:oMath>
                </a14:m>
                <a:r>
                  <a:rPr lang="da-DK" sz="2800" b="0" i="0" u="none" strike="noStrike" baseline="0">
                    <a:solidFill>
                      <a:schemeClr val="tx2"/>
                    </a:solidFill>
                    <a:latin typeface="Cambria Math" panose="02040503050406030204" pitchFamily="18" charset="0"/>
                    <a:ea typeface="Cambria Math" panose="02040503050406030204" pitchFamily="18" charset="0"/>
                  </a:rPr>
                  <a:t> </a:t>
                </a:r>
              </a:p>
              <a:p>
                <a:r>
                  <a:rPr lang="en-US" sz="2800" i="0" u="none" strike="noStrike" baseline="0"/>
                  <a:t>B. </a:t>
                </a:r>
                <a:r>
                  <a:rPr lang="en-US" sz="2800" b="0" i="0" u="none" strike="noStrike" baseline="0"/>
                  <a:t>4.375 </a:t>
                </a:r>
                <a14:m>
                  <m:oMath xmlns:m="http://schemas.openxmlformats.org/officeDocument/2006/math">
                    <m:sSup>
                      <m:sSupPr>
                        <m:ctrlPr>
                          <a:rPr lang="da-DK" sz="2800" b="0" i="1" u="none" strike="noStrike" baseline="0" smtClean="0">
                            <a:solidFill>
                              <a:schemeClr val="tx2"/>
                            </a:solidFill>
                            <a:latin typeface="Cambria Math" panose="02040503050406030204" pitchFamily="18" charset="0"/>
                            <a:ea typeface="Cambria Math" panose="02040503050406030204" pitchFamily="18" charset="0"/>
                          </a:rPr>
                        </m:ctrlPr>
                      </m:sSupPr>
                      <m:e>
                        <m:r>
                          <m:rPr>
                            <m:sty m:val="p"/>
                          </m:rPr>
                          <a:rPr lang="en-US" sz="2800" b="0" i="0" u="none" strike="noStrike" baseline="0" smtClean="0">
                            <a:solidFill>
                              <a:schemeClr val="tx2"/>
                            </a:solidFill>
                            <a:latin typeface="Cambria Math" panose="02040503050406030204" pitchFamily="18" charset="0"/>
                            <a:ea typeface="Cambria Math" panose="02040503050406030204" pitchFamily="18" charset="0"/>
                          </a:rPr>
                          <m:t>ft</m:t>
                        </m:r>
                      </m:e>
                      <m:sup>
                        <m:r>
                          <a:rPr lang="en-US" sz="2800" b="0" i="1" u="none" strike="noStrike" baseline="0" smtClean="0">
                            <a:solidFill>
                              <a:schemeClr val="tx2"/>
                            </a:solidFill>
                            <a:latin typeface="Cambria Math" panose="02040503050406030204" pitchFamily="18" charset="0"/>
                            <a:ea typeface="Cambria Math" panose="02040503050406030204" pitchFamily="18" charset="0"/>
                          </a:rPr>
                          <m:t>2</m:t>
                        </m:r>
                      </m:sup>
                    </m:sSup>
                  </m:oMath>
                </a14:m>
                <a:endParaRPr lang="en-US" sz="2800" b="0" i="0" u="none" strike="noStrike" baseline="0">
                  <a:solidFill>
                    <a:schemeClr val="tx2"/>
                  </a:solidFill>
                  <a:ea typeface="Cambria Math" panose="02040503050406030204" pitchFamily="18" charset="0"/>
                </a:endParaRPr>
              </a:p>
              <a:p>
                <a:r>
                  <a:rPr lang="en-US" sz="2800" i="0" u="none" strike="noStrike" baseline="0"/>
                  <a:t>C.</a:t>
                </a:r>
                <a:r>
                  <a:rPr lang="en-US" sz="2800" i="0" u="none" strike="noStrike"/>
                  <a:t> </a:t>
                </a:r>
                <a:r>
                  <a:rPr lang="en-US" sz="2800" b="0" i="0" u="none" strike="noStrike" baseline="0"/>
                  <a:t>8.706 </a:t>
                </a:r>
                <a14:m>
                  <m:oMath xmlns:m="http://schemas.openxmlformats.org/officeDocument/2006/math">
                    <m:sSup>
                      <m:sSupPr>
                        <m:ctrlPr>
                          <a:rPr lang="da-DK" sz="2800" b="0" i="1" u="none" strike="noStrike" baseline="0" smtClean="0">
                            <a:solidFill>
                              <a:schemeClr val="tx2"/>
                            </a:solidFill>
                            <a:latin typeface="Cambria Math" panose="02040503050406030204" pitchFamily="18" charset="0"/>
                            <a:ea typeface="Cambria Math" panose="02040503050406030204" pitchFamily="18" charset="0"/>
                          </a:rPr>
                        </m:ctrlPr>
                      </m:sSupPr>
                      <m:e>
                        <m:r>
                          <m:rPr>
                            <m:sty m:val="p"/>
                          </m:rPr>
                          <a:rPr lang="en-US" sz="2800" b="0" i="0" u="none" strike="noStrike" baseline="0" smtClean="0">
                            <a:solidFill>
                              <a:schemeClr val="tx2"/>
                            </a:solidFill>
                            <a:latin typeface="Cambria Math" panose="02040503050406030204" pitchFamily="18" charset="0"/>
                            <a:ea typeface="Cambria Math" panose="02040503050406030204" pitchFamily="18" charset="0"/>
                          </a:rPr>
                          <m:t>ft</m:t>
                        </m:r>
                      </m:e>
                      <m:sup>
                        <m:r>
                          <a:rPr lang="en-US" sz="2800" b="0" i="1" u="none" strike="noStrike" baseline="0" smtClean="0">
                            <a:solidFill>
                              <a:schemeClr val="tx2"/>
                            </a:solidFill>
                            <a:latin typeface="Cambria Math" panose="02040503050406030204" pitchFamily="18" charset="0"/>
                            <a:ea typeface="Cambria Math" panose="02040503050406030204" pitchFamily="18" charset="0"/>
                          </a:rPr>
                          <m:t>2</m:t>
                        </m:r>
                      </m:sup>
                    </m:sSup>
                  </m:oMath>
                </a14:m>
                <a:endParaRPr lang="en-US" sz="2800" b="0" i="0" u="none" strike="noStrike" baseline="0">
                  <a:solidFill>
                    <a:schemeClr val="tx2"/>
                  </a:solidFill>
                  <a:ea typeface="Cambria Math" panose="02040503050406030204" pitchFamily="18" charset="0"/>
                </a:endParaRPr>
              </a:p>
              <a:p>
                <a:r>
                  <a:rPr lang="en-US" sz="2800" i="0" u="none" strike="noStrike" baseline="0"/>
                  <a:t>D. </a:t>
                </a:r>
                <a:r>
                  <a:rPr lang="en-US" sz="2800" b="0" i="0" u="none" strike="noStrike" baseline="0"/>
                  <a:t>8.75 </a:t>
                </a:r>
                <a14:m>
                  <m:oMath xmlns:m="http://schemas.openxmlformats.org/officeDocument/2006/math">
                    <m:sSup>
                      <m:sSupPr>
                        <m:ctrlPr>
                          <a:rPr lang="da-DK" sz="2800" b="0" i="1" u="none" strike="noStrike" baseline="0" smtClean="0">
                            <a:solidFill>
                              <a:schemeClr val="tx2"/>
                            </a:solidFill>
                            <a:latin typeface="Cambria Math" panose="02040503050406030204" pitchFamily="18" charset="0"/>
                            <a:ea typeface="Cambria Math" panose="02040503050406030204" pitchFamily="18" charset="0"/>
                          </a:rPr>
                        </m:ctrlPr>
                      </m:sSupPr>
                      <m:e>
                        <m:r>
                          <m:rPr>
                            <m:sty m:val="p"/>
                          </m:rPr>
                          <a:rPr lang="en-US" sz="2800" b="0" i="0" u="none" strike="noStrike" baseline="0" smtClean="0">
                            <a:solidFill>
                              <a:schemeClr val="tx2"/>
                            </a:solidFill>
                            <a:latin typeface="Cambria Math" panose="02040503050406030204" pitchFamily="18" charset="0"/>
                            <a:ea typeface="Cambria Math" panose="02040503050406030204" pitchFamily="18" charset="0"/>
                          </a:rPr>
                          <m:t>ft</m:t>
                        </m:r>
                      </m:e>
                      <m:sup>
                        <m:r>
                          <a:rPr lang="en-US" sz="2800" b="0" i="1" u="none" strike="noStrike" baseline="0" smtClean="0">
                            <a:solidFill>
                              <a:schemeClr val="tx2"/>
                            </a:solidFill>
                            <a:latin typeface="Cambria Math" panose="02040503050406030204" pitchFamily="18" charset="0"/>
                            <a:ea typeface="Cambria Math" panose="02040503050406030204" pitchFamily="18" charset="0"/>
                          </a:rPr>
                          <m:t>2</m:t>
                        </m:r>
                      </m:sup>
                    </m:sSup>
                  </m:oMath>
                </a14:m>
                <a:endParaRPr lang="en-US" sz="2800"/>
              </a:p>
            </p:txBody>
          </p:sp>
        </mc:Choice>
        <mc:Fallback xmlns="">
          <p:sp>
            <p:nvSpPr>
              <p:cNvPr id="17" name="Content Placeholder 2">
                <a:extLst>
                  <a:ext uri="{FF2B5EF4-FFF2-40B4-BE49-F238E27FC236}">
                    <a16:creationId xmlns:a16="http://schemas.microsoft.com/office/drawing/2014/main" id="{49C1DBD9-32BF-E948-A5DF-6D4B93F33359}"/>
                  </a:ext>
                </a:extLst>
              </p:cNvPr>
              <p:cNvSpPr txBox="1">
                <a:spLocks noRot="1" noChangeAspect="1" noMove="1" noResize="1" noEditPoints="1" noAdjustHandles="1" noChangeArrowheads="1" noChangeShapeType="1" noTextEdit="1"/>
              </p:cNvSpPr>
              <p:nvPr/>
            </p:nvSpPr>
            <p:spPr>
              <a:xfrm>
                <a:off x="459873" y="1698737"/>
                <a:ext cx="5206180" cy="3588488"/>
              </a:xfrm>
              <a:prstGeom prst="rect">
                <a:avLst/>
              </a:prstGeom>
              <a:blipFill>
                <a:blip r:embed="rId2"/>
                <a:stretch>
                  <a:fillRect l="-2342" t="-2551" b="-170"/>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B05FB90F-AB47-4279-9A90-E5B2EAF29A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5949" y="1780016"/>
            <a:ext cx="2443546" cy="3731005"/>
          </a:xfrm>
          <a:prstGeom prst="rect">
            <a:avLst/>
          </a:prstGeom>
        </p:spPr>
      </p:pic>
    </p:spTree>
    <p:extLst>
      <p:ext uri="{BB962C8B-B14F-4D97-AF65-F5344CB8AC3E}">
        <p14:creationId xmlns:p14="http://schemas.microsoft.com/office/powerpoint/2010/main" val="39646039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4</a:t>
            </a:r>
            <a:br>
              <a:rPr lang="en-US" sz="2800">
                <a:solidFill>
                  <a:srgbClr val="33175A"/>
                </a:solidFill>
              </a:rPr>
            </a:br>
            <a:r>
              <a:rPr lang="en-US" sz="2800" b="0" i="0" u="none" strike="noStrike" baseline="0">
                <a:solidFill>
                  <a:schemeClr val="tx1"/>
                </a:solidFill>
                <a:latin typeface="+mn-lt"/>
              </a:rPr>
              <a:t>Use Right Triangles to Find the Area of a Trapezoid</a:t>
            </a:r>
            <a:endParaRPr lang="en-US" sz="2800" b="0">
              <a:solidFill>
                <a:schemeClr val="tx1"/>
              </a:solidFill>
            </a:endParaRPr>
          </a:p>
        </p:txBody>
      </p:sp>
      <mc:AlternateContent xmlns:mc="http://schemas.openxmlformats.org/markup-compatibility/2006" xmlns:a14="http://schemas.microsoft.com/office/drawing/2010/main">
        <mc:Choice Requires="a14">
          <p:sp>
            <p:nvSpPr>
              <p:cNvPr id="17" name="Content Placeholder 2">
                <a:extLst>
                  <a:ext uri="{FF2B5EF4-FFF2-40B4-BE49-F238E27FC236}">
                    <a16:creationId xmlns:a16="http://schemas.microsoft.com/office/drawing/2014/main" id="{49C1DBD9-32BF-E948-A5DF-6D4B93F33359}"/>
                  </a:ext>
                </a:extLst>
              </p:cNvPr>
              <p:cNvSpPr txBox="1">
                <a:spLocks/>
              </p:cNvSpPr>
              <p:nvPr/>
            </p:nvSpPr>
            <p:spPr>
              <a:xfrm>
                <a:off x="459873" y="1698737"/>
                <a:ext cx="5345504" cy="3425524"/>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3400"/>
                  </a:lnSpc>
                </a:pPr>
                <a:r>
                  <a:rPr lang="en-US" sz="2800" b="1">
                    <a:solidFill>
                      <a:schemeClr val="tx1"/>
                    </a:solidFill>
                  </a:rPr>
                  <a:t>Check</a:t>
                </a:r>
              </a:p>
              <a:p>
                <a:r>
                  <a:rPr lang="en-US" sz="2800" b="0" i="0" u="none" strike="noStrike" baseline="0"/>
                  <a:t>Find the area of the trapezoid.</a:t>
                </a:r>
              </a:p>
              <a:p>
                <a:r>
                  <a:rPr lang="en-US" sz="2800"/>
                  <a:t>A. </a:t>
                </a:r>
                <a:r>
                  <a:rPr lang="en-US" sz="2800" b="0" i="0" u="none" strike="noStrike" baseline="0"/>
                  <a:t>4.353 </a:t>
                </a:r>
                <a14:m>
                  <m:oMath xmlns:m="http://schemas.openxmlformats.org/officeDocument/2006/math">
                    <m:sSup>
                      <m:sSupPr>
                        <m:ctrlPr>
                          <a:rPr lang="da-DK" sz="2800" b="0" i="1" u="none" strike="noStrike" baseline="0" smtClean="0">
                            <a:solidFill>
                              <a:schemeClr val="tx2"/>
                            </a:solidFill>
                            <a:latin typeface="Cambria Math" panose="02040503050406030204" pitchFamily="18" charset="0"/>
                            <a:ea typeface="Cambria Math" panose="02040503050406030204" pitchFamily="18" charset="0"/>
                          </a:rPr>
                        </m:ctrlPr>
                      </m:sSupPr>
                      <m:e>
                        <m:r>
                          <m:rPr>
                            <m:sty m:val="p"/>
                          </m:rPr>
                          <a:rPr lang="en-US" sz="2800" b="0" i="0" u="none" strike="noStrike" baseline="0" smtClean="0">
                            <a:solidFill>
                              <a:schemeClr val="tx2"/>
                            </a:solidFill>
                            <a:latin typeface="Cambria Math" panose="02040503050406030204" pitchFamily="18" charset="0"/>
                            <a:ea typeface="Cambria Math" panose="02040503050406030204" pitchFamily="18" charset="0"/>
                          </a:rPr>
                          <m:t>ft</m:t>
                        </m:r>
                      </m:e>
                      <m:sup>
                        <m:r>
                          <a:rPr lang="en-US" sz="2800" b="0" i="1" u="none" strike="noStrike" baseline="0" smtClean="0">
                            <a:solidFill>
                              <a:schemeClr val="tx2"/>
                            </a:solidFill>
                            <a:latin typeface="Cambria Math" panose="02040503050406030204" pitchFamily="18" charset="0"/>
                            <a:ea typeface="Cambria Math" panose="02040503050406030204" pitchFamily="18" charset="0"/>
                          </a:rPr>
                          <m:t>2</m:t>
                        </m:r>
                      </m:sup>
                    </m:sSup>
                  </m:oMath>
                </a14:m>
                <a:endParaRPr lang="da-DK" sz="2800" b="0" i="0" u="none" strike="noStrike" baseline="0">
                  <a:solidFill>
                    <a:schemeClr val="tx2"/>
                  </a:solidFill>
                  <a:latin typeface="Cambria Math" panose="02040503050406030204" pitchFamily="18" charset="0"/>
                  <a:ea typeface="Cambria Math" panose="02040503050406030204" pitchFamily="18" charset="0"/>
                </a:endParaRPr>
              </a:p>
              <a:p>
                <a:r>
                  <a:rPr lang="en-US" sz="2800" i="0" u="none" strike="noStrike" baseline="0"/>
                  <a:t>B. </a:t>
                </a:r>
                <a:r>
                  <a:rPr lang="en-US" sz="2800" b="0" i="0" u="none" strike="noStrike" baseline="0"/>
                  <a:t>4.375 </a:t>
                </a:r>
                <a14:m>
                  <m:oMath xmlns:m="http://schemas.openxmlformats.org/officeDocument/2006/math">
                    <m:sSup>
                      <m:sSupPr>
                        <m:ctrlPr>
                          <a:rPr lang="da-DK" sz="2800" b="0" i="1" u="none" strike="noStrike" baseline="0" smtClean="0">
                            <a:solidFill>
                              <a:schemeClr val="tx2"/>
                            </a:solidFill>
                            <a:latin typeface="Cambria Math" panose="02040503050406030204" pitchFamily="18" charset="0"/>
                            <a:ea typeface="Cambria Math" panose="02040503050406030204" pitchFamily="18" charset="0"/>
                          </a:rPr>
                        </m:ctrlPr>
                      </m:sSupPr>
                      <m:e>
                        <m:r>
                          <m:rPr>
                            <m:sty m:val="p"/>
                          </m:rPr>
                          <a:rPr lang="en-US" sz="2800" b="0" i="0" u="none" strike="noStrike" baseline="0" smtClean="0">
                            <a:solidFill>
                              <a:schemeClr val="tx2"/>
                            </a:solidFill>
                            <a:latin typeface="Cambria Math" panose="02040503050406030204" pitchFamily="18" charset="0"/>
                            <a:ea typeface="Cambria Math" panose="02040503050406030204" pitchFamily="18" charset="0"/>
                          </a:rPr>
                          <m:t>ft</m:t>
                        </m:r>
                      </m:e>
                      <m:sup>
                        <m:r>
                          <a:rPr lang="en-US" sz="2800" b="0" i="1" u="none" strike="noStrike" baseline="0" smtClean="0">
                            <a:solidFill>
                              <a:schemeClr val="tx2"/>
                            </a:solidFill>
                            <a:latin typeface="Cambria Math" panose="02040503050406030204" pitchFamily="18" charset="0"/>
                            <a:ea typeface="Cambria Math" panose="02040503050406030204" pitchFamily="18" charset="0"/>
                          </a:rPr>
                          <m:t>2</m:t>
                        </m:r>
                      </m:sup>
                    </m:sSup>
                  </m:oMath>
                </a14:m>
                <a:endParaRPr lang="en-US" sz="2800" b="0" i="0" u="none" strike="noStrike" baseline="0">
                  <a:solidFill>
                    <a:schemeClr val="tx2"/>
                  </a:solidFill>
                  <a:ea typeface="Cambria Math" panose="02040503050406030204" pitchFamily="18" charset="0"/>
                </a:endParaRPr>
              </a:p>
              <a:p>
                <a:r>
                  <a:rPr lang="en-US" sz="2800" i="0" u="none" strike="noStrike" baseline="0"/>
                  <a:t>C.</a:t>
                </a:r>
                <a:r>
                  <a:rPr lang="en-US" sz="2800" i="0" u="none" strike="noStrike"/>
                  <a:t> </a:t>
                </a:r>
                <a:r>
                  <a:rPr lang="en-US" sz="2800" b="0" i="0" u="none" strike="noStrike" baseline="0"/>
                  <a:t>8.706 </a:t>
                </a:r>
                <a14:m>
                  <m:oMath xmlns:m="http://schemas.openxmlformats.org/officeDocument/2006/math">
                    <m:sSup>
                      <m:sSupPr>
                        <m:ctrlPr>
                          <a:rPr lang="da-DK" sz="2800" b="0" i="1" u="none" strike="noStrike" baseline="0" smtClean="0">
                            <a:solidFill>
                              <a:schemeClr val="tx2"/>
                            </a:solidFill>
                            <a:latin typeface="Cambria Math" panose="02040503050406030204" pitchFamily="18" charset="0"/>
                            <a:ea typeface="Cambria Math" panose="02040503050406030204" pitchFamily="18" charset="0"/>
                          </a:rPr>
                        </m:ctrlPr>
                      </m:sSupPr>
                      <m:e>
                        <m:r>
                          <m:rPr>
                            <m:sty m:val="p"/>
                          </m:rPr>
                          <a:rPr lang="en-US" sz="2800" b="0" i="0" u="none" strike="noStrike" baseline="0" smtClean="0">
                            <a:solidFill>
                              <a:schemeClr val="tx2"/>
                            </a:solidFill>
                            <a:latin typeface="Cambria Math" panose="02040503050406030204" pitchFamily="18" charset="0"/>
                            <a:ea typeface="Cambria Math" panose="02040503050406030204" pitchFamily="18" charset="0"/>
                          </a:rPr>
                          <m:t>ft</m:t>
                        </m:r>
                      </m:e>
                      <m:sup>
                        <m:r>
                          <a:rPr lang="en-US" sz="2800" b="0" i="1" u="none" strike="noStrike" baseline="0" smtClean="0">
                            <a:solidFill>
                              <a:schemeClr val="tx2"/>
                            </a:solidFill>
                            <a:latin typeface="Cambria Math" panose="02040503050406030204" pitchFamily="18" charset="0"/>
                            <a:ea typeface="Cambria Math" panose="02040503050406030204" pitchFamily="18" charset="0"/>
                          </a:rPr>
                          <m:t>2</m:t>
                        </m:r>
                      </m:sup>
                    </m:sSup>
                  </m:oMath>
                </a14:m>
                <a:endParaRPr lang="en-US" sz="2800" b="0" i="0" u="none" strike="noStrike" baseline="0">
                  <a:solidFill>
                    <a:schemeClr val="tx2"/>
                  </a:solidFill>
                  <a:ea typeface="Cambria Math" panose="02040503050406030204" pitchFamily="18" charset="0"/>
                </a:endParaRPr>
              </a:p>
              <a:p>
                <a:r>
                  <a:rPr lang="en-US" sz="2800" i="0" u="none" strike="noStrike" baseline="0"/>
                  <a:t>D. </a:t>
                </a:r>
                <a:r>
                  <a:rPr lang="en-US" sz="2800" b="0" i="0" u="none" strike="noStrike" baseline="0"/>
                  <a:t>8.75 </a:t>
                </a:r>
                <a14:m>
                  <m:oMath xmlns:m="http://schemas.openxmlformats.org/officeDocument/2006/math">
                    <m:sSup>
                      <m:sSupPr>
                        <m:ctrlPr>
                          <a:rPr lang="da-DK" sz="2800" b="0" i="1" u="none" strike="noStrike" baseline="0" smtClean="0">
                            <a:solidFill>
                              <a:schemeClr val="tx2"/>
                            </a:solidFill>
                            <a:latin typeface="Cambria Math" panose="02040503050406030204" pitchFamily="18" charset="0"/>
                            <a:ea typeface="Cambria Math" panose="02040503050406030204" pitchFamily="18" charset="0"/>
                          </a:rPr>
                        </m:ctrlPr>
                      </m:sSupPr>
                      <m:e>
                        <m:r>
                          <m:rPr>
                            <m:sty m:val="p"/>
                          </m:rPr>
                          <a:rPr lang="en-US" sz="2800" b="0" i="0" u="none" strike="noStrike" baseline="0" smtClean="0">
                            <a:solidFill>
                              <a:schemeClr val="tx2"/>
                            </a:solidFill>
                            <a:latin typeface="Cambria Math" panose="02040503050406030204" pitchFamily="18" charset="0"/>
                            <a:ea typeface="Cambria Math" panose="02040503050406030204" pitchFamily="18" charset="0"/>
                          </a:rPr>
                          <m:t>ft</m:t>
                        </m:r>
                      </m:e>
                      <m:sup>
                        <m:r>
                          <a:rPr lang="en-US" sz="2800" b="0" i="1" u="none" strike="noStrike" baseline="0" smtClean="0">
                            <a:solidFill>
                              <a:schemeClr val="tx2"/>
                            </a:solidFill>
                            <a:latin typeface="Cambria Math" panose="02040503050406030204" pitchFamily="18" charset="0"/>
                            <a:ea typeface="Cambria Math" panose="02040503050406030204" pitchFamily="18" charset="0"/>
                          </a:rPr>
                          <m:t>2</m:t>
                        </m:r>
                      </m:sup>
                    </m:sSup>
                  </m:oMath>
                </a14:m>
                <a:endParaRPr lang="en-US" sz="2800"/>
              </a:p>
            </p:txBody>
          </p:sp>
        </mc:Choice>
        <mc:Fallback xmlns="">
          <p:sp>
            <p:nvSpPr>
              <p:cNvPr id="17" name="Content Placeholder 2">
                <a:extLst>
                  <a:ext uri="{FF2B5EF4-FFF2-40B4-BE49-F238E27FC236}">
                    <a16:creationId xmlns:a16="http://schemas.microsoft.com/office/drawing/2014/main" id="{49C1DBD9-32BF-E948-A5DF-6D4B93F33359}"/>
                  </a:ext>
                </a:extLst>
              </p:cNvPr>
              <p:cNvSpPr txBox="1">
                <a:spLocks noRot="1" noChangeAspect="1" noMove="1" noResize="1" noEditPoints="1" noAdjustHandles="1" noChangeArrowheads="1" noChangeShapeType="1" noTextEdit="1"/>
              </p:cNvSpPr>
              <p:nvPr/>
            </p:nvSpPr>
            <p:spPr>
              <a:xfrm>
                <a:off x="459873" y="1698737"/>
                <a:ext cx="5345504" cy="3425524"/>
              </a:xfrm>
              <a:prstGeom prst="rect">
                <a:avLst/>
              </a:prstGeom>
              <a:blipFill>
                <a:blip r:embed="rId3"/>
                <a:stretch>
                  <a:fillRect l="-2281" t="-2669" b="-4804"/>
                </a:stretch>
              </a:blipFill>
            </p:spPr>
            <p:txBody>
              <a:bodyPr/>
              <a:lstStyle/>
              <a:p>
                <a:r>
                  <a:rPr lang="en-US">
                    <a:noFill/>
                  </a:rPr>
                  <a:t> </a:t>
                </a:r>
              </a:p>
            </p:txBody>
          </p:sp>
        </mc:Fallback>
      </mc:AlternateContent>
      <p:sp>
        <p:nvSpPr>
          <p:cNvPr id="5" name="Content Placeholder 2">
            <a:extLst>
              <a:ext uri="{FF2B5EF4-FFF2-40B4-BE49-F238E27FC236}">
                <a16:creationId xmlns:a16="http://schemas.microsoft.com/office/drawing/2014/main" id="{AA143734-647E-46E7-9B1A-85DD12CB17D3}"/>
              </a:ext>
            </a:extLst>
          </p:cNvPr>
          <p:cNvSpPr txBox="1">
            <a:spLocks/>
          </p:cNvSpPr>
          <p:nvPr/>
        </p:nvSpPr>
        <p:spPr>
          <a:xfrm>
            <a:off x="459873" y="5243733"/>
            <a:ext cx="2066044" cy="459950"/>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3400"/>
              </a:lnSpc>
            </a:pPr>
            <a:r>
              <a:rPr lang="en-US" sz="2800">
                <a:solidFill>
                  <a:srgbClr val="FF0000"/>
                </a:solidFill>
              </a:rPr>
              <a:t>A </a:t>
            </a:r>
          </a:p>
        </p:txBody>
      </p:sp>
      <p:pic>
        <p:nvPicPr>
          <p:cNvPr id="7" name="Picture 6">
            <a:extLst>
              <a:ext uri="{FF2B5EF4-FFF2-40B4-BE49-F238E27FC236}">
                <a16:creationId xmlns:a16="http://schemas.microsoft.com/office/drawing/2014/main" id="{B05FB90F-AB47-4279-9A90-E5B2EAF29A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25949" y="1780016"/>
            <a:ext cx="2443546" cy="3731005"/>
          </a:xfrm>
          <a:prstGeom prst="rect">
            <a:avLst/>
          </a:prstGeom>
        </p:spPr>
      </p:pic>
    </p:spTree>
    <p:extLst>
      <p:ext uri="{BB962C8B-B14F-4D97-AF65-F5344CB8AC3E}">
        <p14:creationId xmlns:p14="http://schemas.microsoft.com/office/powerpoint/2010/main" val="633942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pPr algn="l"/>
            <a:r>
              <a:rPr lang="en-US" sz="2800">
                <a:solidFill>
                  <a:srgbClr val="0070C0"/>
                </a:solidFill>
              </a:rPr>
              <a:t>Learn</a:t>
            </a:r>
            <a:br>
              <a:rPr lang="en-US" sz="2800">
                <a:solidFill>
                  <a:srgbClr val="33175A"/>
                </a:solidFill>
              </a:rPr>
            </a:br>
            <a:r>
              <a:rPr lang="en-US" sz="2800" b="0" i="0" u="none" strike="noStrike" baseline="0">
                <a:solidFill>
                  <a:schemeClr val="tx1"/>
                </a:solidFill>
              </a:rPr>
              <a:t>Areas of Kites and Rhombi</a:t>
            </a:r>
            <a:endParaRPr lang="en-US" sz="2800" b="0">
              <a:solidFill>
                <a:schemeClr val="tx1"/>
              </a:solidFill>
            </a:endParaRPr>
          </a:p>
        </p:txBody>
      </p:sp>
      <p:sp>
        <p:nvSpPr>
          <p:cNvPr id="9" name="Content Placeholder 2">
            <a:extLst>
              <a:ext uri="{FF2B5EF4-FFF2-40B4-BE49-F238E27FC236}">
                <a16:creationId xmlns:a16="http://schemas.microsoft.com/office/drawing/2014/main" id="{0200E8A8-CE53-D245-9987-63340DF3D0A1}"/>
              </a:ext>
            </a:extLst>
          </p:cNvPr>
          <p:cNvSpPr txBox="1">
            <a:spLocks/>
          </p:cNvSpPr>
          <p:nvPr/>
        </p:nvSpPr>
        <p:spPr>
          <a:xfrm>
            <a:off x="478518" y="1774223"/>
            <a:ext cx="7624334" cy="4391187"/>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28200"/>
            <a:r>
              <a:rPr lang="en-US" sz="2800" b="0" i="0" u="none" strike="noStrike" baseline="0"/>
              <a:t>Recall that a rhombus is a parallelogram with all four sides congruent, and a kite is a quadrilateral with exactly two pairs of consecutive congruent sides. </a:t>
            </a:r>
          </a:p>
          <a:p>
            <a:pPr marR="28200"/>
            <a:r>
              <a:rPr lang="en-US" sz="2800" b="0" i="0" u="none" strike="noStrike" baseline="0"/>
              <a:t>The areas of rhombi and kites are related to the lengths of their diagonals.</a:t>
            </a:r>
            <a:endParaRPr lang="en-US" sz="2800"/>
          </a:p>
        </p:txBody>
      </p:sp>
      <p:pic>
        <p:nvPicPr>
          <p:cNvPr id="3" name="Picture 2">
            <a:extLst>
              <a:ext uri="{FF2B5EF4-FFF2-40B4-BE49-F238E27FC236}">
                <a16:creationId xmlns:a16="http://schemas.microsoft.com/office/drawing/2014/main" id="{E5E2E9F6-C89B-4786-B50A-6AE08FD35F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2852" y="2286104"/>
            <a:ext cx="1457325" cy="1476375"/>
          </a:xfrm>
          <a:prstGeom prst="rect">
            <a:avLst/>
          </a:prstGeom>
        </p:spPr>
      </p:pic>
      <p:pic>
        <p:nvPicPr>
          <p:cNvPr id="5" name="Picture 4">
            <a:extLst>
              <a:ext uri="{FF2B5EF4-FFF2-40B4-BE49-F238E27FC236}">
                <a16:creationId xmlns:a16="http://schemas.microsoft.com/office/drawing/2014/main" id="{6110E248-AC92-4D44-BA74-D1812496D3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58605" y="2286104"/>
            <a:ext cx="1057275" cy="1524000"/>
          </a:xfrm>
          <a:prstGeom prst="rect">
            <a:avLst/>
          </a:prstGeom>
        </p:spPr>
      </p:pic>
    </p:spTree>
    <p:extLst>
      <p:ext uri="{BB962C8B-B14F-4D97-AF65-F5344CB8AC3E}">
        <p14:creationId xmlns:p14="http://schemas.microsoft.com/office/powerpoint/2010/main" val="12170143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pPr algn="l"/>
            <a:r>
              <a:rPr lang="en-US" sz="2800">
                <a:solidFill>
                  <a:srgbClr val="0070C0"/>
                </a:solidFill>
              </a:rPr>
              <a:t>Learn</a:t>
            </a:r>
            <a:br>
              <a:rPr lang="en-US" sz="2800">
                <a:solidFill>
                  <a:srgbClr val="33175A"/>
                </a:solidFill>
              </a:rPr>
            </a:br>
            <a:r>
              <a:rPr lang="en-US" sz="2800" b="0" i="0" u="none" strike="noStrike" baseline="0">
                <a:solidFill>
                  <a:schemeClr val="tx1"/>
                </a:solidFill>
              </a:rPr>
              <a:t>Areas of Kites and Rhombi</a:t>
            </a:r>
            <a:endParaRPr lang="en-US" sz="2800" b="0">
              <a:solidFill>
                <a:schemeClr val="tx1"/>
              </a:solidFill>
            </a:endParaRPr>
          </a:p>
        </p:txBody>
      </p:sp>
      <mc:AlternateContent xmlns:mc="http://schemas.openxmlformats.org/markup-compatibility/2006" xmlns:a14="http://schemas.microsoft.com/office/drawing/2010/main">
        <mc:Choice Requires="a14">
          <p:sp>
            <p:nvSpPr>
              <p:cNvPr id="9" name="Content Placeholder 2">
                <a:extLst>
                  <a:ext uri="{FF2B5EF4-FFF2-40B4-BE49-F238E27FC236}">
                    <a16:creationId xmlns:a16="http://schemas.microsoft.com/office/drawing/2014/main" id="{0200E8A8-CE53-D245-9987-63340DF3D0A1}"/>
                  </a:ext>
                </a:extLst>
              </p:cNvPr>
              <p:cNvSpPr txBox="1">
                <a:spLocks/>
              </p:cNvSpPr>
              <p:nvPr/>
            </p:nvSpPr>
            <p:spPr>
              <a:xfrm>
                <a:off x="478518" y="1774225"/>
                <a:ext cx="5831748" cy="3232342"/>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2800" b="1">
                    <a:solidFill>
                      <a:schemeClr val="tx1"/>
                    </a:solidFill>
                    <a:latin typeface="+mj-lt"/>
                  </a:rPr>
                  <a:t>Key Concept: </a:t>
                </a:r>
                <a:r>
                  <a:rPr lang="en-US" sz="2800" b="1" i="0" u="none" strike="noStrike" baseline="0"/>
                  <a:t>Area of a Rhombus or Kite </a:t>
                </a:r>
                <a:r>
                  <a:rPr lang="en-US" sz="2800" b="0" i="0" u="none" strike="noStrike" baseline="0"/>
                  <a:t>		</a:t>
                </a:r>
                <a:r>
                  <a:rPr lang="en-US" sz="2800" b="1">
                    <a:latin typeface="+mj-lt"/>
                  </a:rPr>
                  <a:t> </a:t>
                </a:r>
              </a:p>
              <a:p>
                <a:r>
                  <a:rPr lang="en-US" sz="2800" b="0" i="0" u="none" strike="noStrike" baseline="0"/>
                  <a:t>The area </a:t>
                </a:r>
                <a:r>
                  <a:rPr lang="en-US" sz="2800" b="0" i="1" u="none" strike="noStrike" baseline="0"/>
                  <a:t>A </a:t>
                </a:r>
                <a:r>
                  <a:rPr lang="en-US" sz="2800" b="0" i="0" u="none" strike="noStrike" baseline="0"/>
                  <a:t>of a rhombus or kite is one half the product of the lengths of its diagonals, </a:t>
                </a:r>
                <a:r>
                  <a:rPr lang="en-US" sz="2800" b="0" i="1" u="none" strike="noStrike" baseline="0"/>
                  <a:t>d</a:t>
                </a:r>
                <a:r>
                  <a:rPr lang="en-US" sz="2800" b="0" i="0" u="none" strike="noStrike" baseline="-25000"/>
                  <a:t>1</a:t>
                </a:r>
                <a:r>
                  <a:rPr lang="en-US" sz="2800" b="0" i="0" u="none" strike="noStrike" baseline="0"/>
                  <a:t> and </a:t>
                </a:r>
                <a:r>
                  <a:rPr lang="en-US" sz="2800" b="0" i="1" u="none" strike="noStrike" baseline="0"/>
                  <a:t>d</a:t>
                </a:r>
                <a:r>
                  <a:rPr lang="en-US" sz="2800" b="0" i="0" u="none" strike="noStrike" baseline="-25000"/>
                  <a:t>2</a:t>
                </a:r>
                <a:r>
                  <a:rPr lang="en-US" sz="2800" b="0" i="0" u="none" strike="noStrike" baseline="0"/>
                  <a:t>. </a:t>
                </a:r>
              </a:p>
              <a:p>
                <a:pPr/>
                <a14:m>
                  <m:oMathPara xmlns:m="http://schemas.openxmlformats.org/officeDocument/2006/math">
                    <m:oMathParaPr>
                      <m:jc m:val="left"/>
                    </m:oMathParaPr>
                    <m:oMath xmlns:m="http://schemas.openxmlformats.org/officeDocument/2006/math">
                      <m:r>
                        <a:rPr lang="en-US" sz="2800" b="0" i="1" u="none" strike="noStrike" baseline="0" smtClean="0">
                          <a:latin typeface="Cambria Math" panose="02040503050406030204" pitchFamily="18" charset="0"/>
                        </a:rPr>
                        <m:t>𝐴</m:t>
                      </m:r>
                      <m:r>
                        <a:rPr lang="en-US" sz="2800" b="0" i="1" u="none" strike="noStrike" baseline="0" smtClean="0">
                          <a:latin typeface="Cambria Math" panose="02040503050406030204" pitchFamily="18" charset="0"/>
                        </a:rPr>
                        <m:t>=</m:t>
                      </m:r>
                      <m:f>
                        <m:fPr>
                          <m:ctrlPr>
                            <a:rPr lang="en-US" sz="2800" b="0" i="1" u="none" strike="noStrike" baseline="0" smtClean="0">
                              <a:latin typeface="Cambria Math" panose="02040503050406030204" pitchFamily="18" charset="0"/>
                            </a:rPr>
                          </m:ctrlPr>
                        </m:fPr>
                        <m:num>
                          <m:r>
                            <a:rPr lang="en-US" sz="2800" b="0" i="1" u="none" strike="noStrike" baseline="0" smtClean="0">
                              <a:latin typeface="Cambria Math" panose="02040503050406030204" pitchFamily="18" charset="0"/>
                            </a:rPr>
                            <m:t>1</m:t>
                          </m:r>
                        </m:num>
                        <m:den>
                          <m:r>
                            <a:rPr lang="en-US" sz="2800" b="0" i="1" u="none" strike="noStrike" baseline="0" smtClean="0">
                              <a:latin typeface="Cambria Math" panose="02040503050406030204" pitchFamily="18" charset="0"/>
                            </a:rPr>
                            <m:t>2</m:t>
                          </m:r>
                        </m:den>
                      </m:f>
                      <m:r>
                        <a:rPr lang="en-US" sz="2800" b="0" i="1" smtClean="0">
                          <a:latin typeface="Cambria Math" panose="02040503050406030204" pitchFamily="18" charset="0"/>
                        </a:rPr>
                        <m:t>𝑑</m:t>
                      </m:r>
                      <m:r>
                        <a:rPr lang="en-US" sz="2800" i="1" baseline="-25000">
                          <a:latin typeface="Cambria Math" panose="02040503050406030204" pitchFamily="18" charset="0"/>
                        </a:rPr>
                        <m:t>1</m:t>
                      </m:r>
                      <m:r>
                        <a:rPr lang="en-US" sz="2800" b="0" i="1" smtClean="0">
                          <a:latin typeface="Cambria Math" panose="02040503050406030204" pitchFamily="18" charset="0"/>
                        </a:rPr>
                        <m:t>𝑑</m:t>
                      </m:r>
                      <m:r>
                        <a:rPr lang="en-US" sz="2800" b="0" i="1" baseline="-25000" smtClean="0">
                          <a:latin typeface="Cambria Math" panose="02040503050406030204" pitchFamily="18" charset="0"/>
                        </a:rPr>
                        <m:t>2</m:t>
                      </m:r>
                    </m:oMath>
                  </m:oMathPara>
                </a14:m>
                <a:endParaRPr lang="en-US" sz="2800" b="0" i="0" u="none" strike="noStrike" baseline="0"/>
              </a:p>
            </p:txBody>
          </p:sp>
        </mc:Choice>
        <mc:Fallback xmlns="">
          <p:sp>
            <p:nvSpPr>
              <p:cNvPr id="9" name="Content Placeholder 2">
                <a:extLst>
                  <a:ext uri="{FF2B5EF4-FFF2-40B4-BE49-F238E27FC236}">
                    <a16:creationId xmlns:a16="http://schemas.microsoft.com/office/drawing/2014/main" id="{0200E8A8-CE53-D245-9987-63340DF3D0A1}"/>
                  </a:ext>
                </a:extLst>
              </p:cNvPr>
              <p:cNvSpPr txBox="1">
                <a:spLocks noRot="1" noChangeAspect="1" noMove="1" noResize="1" noEditPoints="1" noAdjustHandles="1" noChangeArrowheads="1" noChangeShapeType="1" noTextEdit="1"/>
              </p:cNvSpPr>
              <p:nvPr/>
            </p:nvSpPr>
            <p:spPr>
              <a:xfrm>
                <a:off x="478518" y="1774225"/>
                <a:ext cx="5831748" cy="3232342"/>
              </a:xfrm>
              <a:prstGeom prst="rect">
                <a:avLst/>
              </a:prstGeom>
              <a:blipFill>
                <a:blip r:embed="rId2"/>
                <a:stretch>
                  <a:fillRect l="-2090" t="-1887" r="-3762"/>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1D7FBC02-D475-4999-9FC7-588D0E3D57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8233" y="2509333"/>
            <a:ext cx="2152650" cy="1762125"/>
          </a:xfrm>
          <a:prstGeom prst="rect">
            <a:avLst/>
          </a:prstGeom>
        </p:spPr>
      </p:pic>
      <p:pic>
        <p:nvPicPr>
          <p:cNvPr id="5" name="Picture 4">
            <a:extLst>
              <a:ext uri="{FF2B5EF4-FFF2-40B4-BE49-F238E27FC236}">
                <a16:creationId xmlns:a16="http://schemas.microsoft.com/office/drawing/2014/main" id="{46253D63-1990-432B-9141-B54A471EE6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25474" y="2509333"/>
            <a:ext cx="2124075" cy="1743075"/>
          </a:xfrm>
          <a:prstGeom prst="rect">
            <a:avLst/>
          </a:prstGeom>
        </p:spPr>
      </p:pic>
    </p:spTree>
    <p:extLst>
      <p:ext uri="{BB962C8B-B14F-4D97-AF65-F5344CB8AC3E}">
        <p14:creationId xmlns:p14="http://schemas.microsoft.com/office/powerpoint/2010/main" val="1726333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pPr algn="l"/>
            <a:r>
              <a:rPr lang="en-US" sz="2800">
                <a:solidFill>
                  <a:srgbClr val="0070C0"/>
                </a:solidFill>
              </a:rPr>
              <a:t>Example 5</a:t>
            </a:r>
            <a:br>
              <a:rPr lang="en-US" sz="2800">
                <a:solidFill>
                  <a:srgbClr val="0070C0"/>
                </a:solidFill>
              </a:rPr>
            </a:br>
            <a:r>
              <a:rPr lang="en-US" sz="2800" b="0" i="0" u="none" strike="noStrike" baseline="0">
                <a:solidFill>
                  <a:schemeClr val="tx1"/>
                </a:solidFill>
              </a:rPr>
              <a:t>Area of a Rhombus</a:t>
            </a:r>
            <a:endParaRPr lang="en-US" sz="2800" b="0">
              <a:solidFill>
                <a:schemeClr val="tx1"/>
              </a:solidFill>
            </a:endParaRPr>
          </a:p>
        </p:txBody>
      </p:sp>
      <p:sp>
        <p:nvSpPr>
          <p:cNvPr id="7" name="Content Placeholder 2">
            <a:extLst>
              <a:ext uri="{FF2B5EF4-FFF2-40B4-BE49-F238E27FC236}">
                <a16:creationId xmlns:a16="http://schemas.microsoft.com/office/drawing/2014/main" id="{27F08620-76D1-463D-B1E8-802C90F4C49F}"/>
              </a:ext>
            </a:extLst>
          </p:cNvPr>
          <p:cNvSpPr txBox="1">
            <a:spLocks/>
          </p:cNvSpPr>
          <p:nvPr/>
        </p:nvSpPr>
        <p:spPr>
          <a:xfrm>
            <a:off x="458368" y="1706345"/>
            <a:ext cx="7120992" cy="4649187"/>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i="0" u="none" strike="noStrike" baseline="0">
                <a:solidFill>
                  <a:srgbClr val="221E1F"/>
                </a:solidFill>
              </a:rPr>
              <a:t>Find the area of the rhombus. </a:t>
            </a:r>
            <a:endParaRPr lang="en-US" sz="2800" b="0" i="0" u="none" strike="noStrike" baseline="0">
              <a:solidFill>
                <a:srgbClr val="221E1F"/>
              </a:solidFill>
            </a:endParaRPr>
          </a:p>
        </p:txBody>
      </p:sp>
      <p:pic>
        <p:nvPicPr>
          <p:cNvPr id="3" name="Picture 2">
            <a:extLst>
              <a:ext uri="{FF2B5EF4-FFF2-40B4-BE49-F238E27FC236}">
                <a16:creationId xmlns:a16="http://schemas.microsoft.com/office/drawing/2014/main" id="{72C07152-69A3-4D01-B043-53D396C542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49159" y="2394203"/>
            <a:ext cx="3118733" cy="2675011"/>
          </a:xfrm>
          <a:prstGeom prst="rect">
            <a:avLst/>
          </a:prstGeom>
        </p:spPr>
      </p:pic>
    </p:spTree>
    <p:extLst>
      <p:ext uri="{BB962C8B-B14F-4D97-AF65-F5344CB8AC3E}">
        <p14:creationId xmlns:p14="http://schemas.microsoft.com/office/powerpoint/2010/main" val="16226007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pPr algn="l"/>
            <a:r>
              <a:rPr lang="en-US" sz="2800">
                <a:solidFill>
                  <a:srgbClr val="0070C0"/>
                </a:solidFill>
              </a:rPr>
              <a:t>Example 5</a:t>
            </a:r>
            <a:br>
              <a:rPr lang="en-US" sz="2800">
                <a:solidFill>
                  <a:srgbClr val="0070C0"/>
                </a:solidFill>
              </a:rPr>
            </a:br>
            <a:r>
              <a:rPr lang="en-US" sz="2800" b="0" i="0" u="none" strike="noStrike" baseline="0">
                <a:solidFill>
                  <a:schemeClr val="tx1"/>
                </a:solidFill>
              </a:rPr>
              <a:t>Area of a Rhombus</a:t>
            </a:r>
            <a:endParaRPr lang="en-US" sz="2800" b="0">
              <a:solidFill>
                <a:schemeClr val="tx1"/>
              </a:solidFill>
            </a:endParaRPr>
          </a:p>
        </p:txBody>
      </p:sp>
      <p:sp>
        <p:nvSpPr>
          <p:cNvPr id="7" name="Content Placeholder 2">
            <a:extLst>
              <a:ext uri="{FF2B5EF4-FFF2-40B4-BE49-F238E27FC236}">
                <a16:creationId xmlns:a16="http://schemas.microsoft.com/office/drawing/2014/main" id="{27F08620-76D1-463D-B1E8-802C90F4C49F}"/>
              </a:ext>
            </a:extLst>
          </p:cNvPr>
          <p:cNvSpPr txBox="1">
            <a:spLocks/>
          </p:cNvSpPr>
          <p:nvPr/>
        </p:nvSpPr>
        <p:spPr>
          <a:xfrm>
            <a:off x="458368" y="1706345"/>
            <a:ext cx="7542632" cy="4649187"/>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a:solidFill>
                  <a:schemeClr val="tx1"/>
                </a:solidFill>
              </a:rPr>
              <a:t>Step 1 </a:t>
            </a:r>
            <a:r>
              <a:rPr lang="en-US" sz="2800" b="1" i="0" u="none" strike="noStrike" baseline="0">
                <a:solidFill>
                  <a:srgbClr val="221E1F"/>
                </a:solidFill>
              </a:rPr>
              <a:t>Find the length of each diagonal.</a:t>
            </a:r>
            <a:endParaRPr lang="en-US" sz="2800" b="0" i="0" u="none" strike="noStrike" baseline="0">
              <a:solidFill>
                <a:srgbClr val="221E1F"/>
              </a:solidFill>
            </a:endParaRPr>
          </a:p>
          <a:p>
            <a:r>
              <a:rPr lang="en-US" sz="2800" b="0" i="0" u="none" strike="noStrike" baseline="0"/>
              <a:t>Because the diagonals of a rhombus bisect each other, the lengths of the diagonals are </a:t>
            </a:r>
            <a:br>
              <a:rPr lang="en-US" sz="2800" b="0" i="0" u="none" strike="noStrike" baseline="0"/>
            </a:br>
            <a:r>
              <a:rPr lang="en-US" sz="2800" b="0" i="0" u="none" strike="noStrike" baseline="0"/>
              <a:t>6 + 6 or 12 millimeters and 7 + 7 or 14 millimeters.</a:t>
            </a:r>
            <a:endParaRPr lang="en-US" sz="2800" b="1" i="0" u="none" strike="noStrike" baseline="0"/>
          </a:p>
        </p:txBody>
      </p:sp>
      <p:pic>
        <p:nvPicPr>
          <p:cNvPr id="5" name="Picture 4">
            <a:extLst>
              <a:ext uri="{FF2B5EF4-FFF2-40B4-BE49-F238E27FC236}">
                <a16:creationId xmlns:a16="http://schemas.microsoft.com/office/drawing/2014/main" id="{1FEC430A-55A1-4921-B13D-F6116B892D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49159" y="2394203"/>
            <a:ext cx="3118733" cy="2675011"/>
          </a:xfrm>
          <a:prstGeom prst="rect">
            <a:avLst/>
          </a:prstGeom>
        </p:spPr>
      </p:pic>
    </p:spTree>
    <p:extLst>
      <p:ext uri="{BB962C8B-B14F-4D97-AF65-F5344CB8AC3E}">
        <p14:creationId xmlns:p14="http://schemas.microsoft.com/office/powerpoint/2010/main" val="37320781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3B444D6E-B0F7-6C42-A572-7680D7C7EF9B}"/>
              </a:ext>
            </a:extLst>
          </p:cNvPr>
          <p:cNvSpPr txBox="1"/>
          <p:nvPr/>
        </p:nvSpPr>
        <p:spPr>
          <a:xfrm>
            <a:off x="454711" y="1737359"/>
            <a:ext cx="9208834" cy="1384995"/>
          </a:xfrm>
          <a:prstGeom prst="rect">
            <a:avLst/>
          </a:prstGeom>
          <a:noFill/>
        </p:spPr>
        <p:txBody>
          <a:bodyPr wrap="square" rtlCol="0">
            <a:spAutoFit/>
          </a:bodyPr>
          <a:lstStyle/>
          <a:p>
            <a:r>
              <a:rPr lang="en-US" sz="2800" b="1" i="0" u="none" strike="noStrike" baseline="0">
                <a:solidFill>
                  <a:srgbClr val="221E1F"/>
                </a:solidFill>
              </a:rPr>
              <a:t>MA.912.GR.4.4</a:t>
            </a:r>
          </a:p>
          <a:p>
            <a:r>
              <a:rPr lang="en-US" sz="2800" b="0" i="0" u="none" strike="noStrike" baseline="0">
                <a:solidFill>
                  <a:schemeClr val="tx2"/>
                </a:solidFill>
              </a:rPr>
              <a:t>Solve mathematical and real-world problems involving the area of two-dimensional figures.</a:t>
            </a:r>
            <a:endParaRPr lang="en-US" sz="2800">
              <a:solidFill>
                <a:schemeClr val="tx2"/>
              </a:solidFill>
            </a:endParaRPr>
          </a:p>
        </p:txBody>
      </p:sp>
      <p:sp>
        <p:nvSpPr>
          <p:cNvPr id="12" name="Title 1">
            <a:extLst>
              <a:ext uri="{FF2B5EF4-FFF2-40B4-BE49-F238E27FC236}">
                <a16:creationId xmlns:a16="http://schemas.microsoft.com/office/drawing/2014/main" id="{352F29A1-B892-2443-9FA6-5499F03892A5}"/>
              </a:ext>
            </a:extLst>
          </p:cNvPr>
          <p:cNvSpPr txBox="1">
            <a:spLocks/>
          </p:cNvSpPr>
          <p:nvPr/>
        </p:nvSpPr>
        <p:spPr>
          <a:xfrm>
            <a:off x="454712" y="332811"/>
            <a:ext cx="6573409" cy="83676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IN" sz="2800">
                <a:solidFill>
                  <a:srgbClr val="0070C0"/>
                </a:solidFill>
              </a:rPr>
              <a:t>Florida’s B.E.S.T. Standards for Mathematics</a:t>
            </a:r>
            <a:endParaRPr lang="en-US" sz="2800">
              <a:solidFill>
                <a:srgbClr val="0070C0"/>
              </a:solidFill>
            </a:endParaRPr>
          </a:p>
        </p:txBody>
      </p:sp>
    </p:spTree>
    <p:extLst>
      <p:ext uri="{BB962C8B-B14F-4D97-AF65-F5344CB8AC3E}">
        <p14:creationId xmlns:p14="http://schemas.microsoft.com/office/powerpoint/2010/main" val="41851022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pPr algn="l"/>
            <a:r>
              <a:rPr lang="en-US" sz="2800">
                <a:solidFill>
                  <a:srgbClr val="0070C0"/>
                </a:solidFill>
              </a:rPr>
              <a:t>Example 5</a:t>
            </a:r>
            <a:br>
              <a:rPr lang="en-US" sz="2800">
                <a:solidFill>
                  <a:srgbClr val="0070C0"/>
                </a:solidFill>
              </a:rPr>
            </a:br>
            <a:r>
              <a:rPr lang="en-US" sz="2800" b="0" i="0" u="none" strike="noStrike" baseline="0">
                <a:solidFill>
                  <a:schemeClr val="tx1"/>
                </a:solidFill>
              </a:rPr>
              <a:t>Area of a Rhombus</a:t>
            </a:r>
            <a:endParaRPr lang="en-US" sz="2800" b="0">
              <a:solidFill>
                <a:schemeClr val="tx1"/>
              </a:solidFill>
            </a:endParaRPr>
          </a:p>
        </p:txBody>
      </p:sp>
      <p:sp>
        <p:nvSpPr>
          <p:cNvPr id="7" name="Content Placeholder 2">
            <a:extLst>
              <a:ext uri="{FF2B5EF4-FFF2-40B4-BE49-F238E27FC236}">
                <a16:creationId xmlns:a16="http://schemas.microsoft.com/office/drawing/2014/main" id="{27F08620-76D1-463D-B1E8-802C90F4C49F}"/>
              </a:ext>
            </a:extLst>
          </p:cNvPr>
          <p:cNvSpPr txBox="1">
            <a:spLocks/>
          </p:cNvSpPr>
          <p:nvPr/>
        </p:nvSpPr>
        <p:spPr>
          <a:xfrm>
            <a:off x="458367" y="1706346"/>
            <a:ext cx="6947606" cy="547968"/>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a:solidFill>
                  <a:schemeClr val="tx1"/>
                </a:solidFill>
              </a:rPr>
              <a:t>Step 2 </a:t>
            </a:r>
            <a:r>
              <a:rPr lang="en-US" sz="2800" b="1" i="0" u="none" strike="noStrike" baseline="0">
                <a:solidFill>
                  <a:srgbClr val="221E1F"/>
                </a:solidFill>
              </a:rPr>
              <a:t>Find the area of the rhombus.</a:t>
            </a:r>
            <a:endParaRPr lang="en-US" sz="2800" b="1" i="0" u="none" strike="noStrike" baseline="0"/>
          </a:p>
        </p:txBody>
      </p:sp>
      <mc:AlternateContent xmlns:mc="http://schemas.openxmlformats.org/markup-compatibility/2006" xmlns:a14="http://schemas.microsoft.com/office/drawing/2010/main">
        <mc:Choice Requires="a14">
          <p:graphicFrame>
            <p:nvGraphicFramePr>
              <p:cNvPr id="5" name="Table 2">
                <a:extLst>
                  <a:ext uri="{FF2B5EF4-FFF2-40B4-BE49-F238E27FC236}">
                    <a16:creationId xmlns:a16="http://schemas.microsoft.com/office/drawing/2014/main" id="{3DE4A321-D4EF-4C48-8716-CCCD308C758F}"/>
                  </a:ext>
                </a:extLst>
              </p:cNvPr>
              <p:cNvGraphicFramePr>
                <a:graphicFrameLocks noGrp="1"/>
              </p:cNvGraphicFramePr>
              <p:nvPr>
                <p:extLst>
                  <p:ext uri="{D42A27DB-BD31-4B8C-83A1-F6EECF244321}">
                    <p14:modId xmlns:p14="http://schemas.microsoft.com/office/powerpoint/2010/main" val="1074779684"/>
                  </p:ext>
                </p:extLst>
              </p:nvPr>
            </p:nvGraphicFramePr>
            <p:xfrm>
              <a:off x="931985" y="2370455"/>
              <a:ext cx="8053753" cy="2102358"/>
            </p:xfrm>
            <a:graphic>
              <a:graphicData uri="http://schemas.openxmlformats.org/drawingml/2006/table">
                <a:tbl>
                  <a:tblPr firstRow="1" bandRow="1">
                    <a:tableStyleId>{2D5ABB26-0587-4C30-8999-92F81FD0307C}</a:tableStyleId>
                  </a:tblPr>
                  <a:tblGrid>
                    <a:gridCol w="3235569">
                      <a:extLst>
                        <a:ext uri="{9D8B030D-6E8A-4147-A177-3AD203B41FA5}">
                          <a16:colId xmlns:a16="http://schemas.microsoft.com/office/drawing/2014/main" val="1231724626"/>
                        </a:ext>
                      </a:extLst>
                    </a:gridCol>
                    <a:gridCol w="4818184">
                      <a:extLst>
                        <a:ext uri="{9D8B030D-6E8A-4147-A177-3AD203B41FA5}">
                          <a16:colId xmlns:a16="http://schemas.microsoft.com/office/drawing/2014/main" val="837143839"/>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a:solidFill>
                                <a:schemeClr val="tx2"/>
                              </a:solidFill>
                            </a:rPr>
                            <a:t> </a:t>
                          </a:r>
                          <a14:m>
                            <m:oMath xmlns:m="http://schemas.openxmlformats.org/officeDocument/2006/math">
                              <m:r>
                                <a:rPr lang="en-US" sz="2800" i="1" smtClean="0">
                                  <a:solidFill>
                                    <a:schemeClr val="tx2"/>
                                  </a:solidFill>
                                  <a:latin typeface="Cambria Math" panose="02040503050406030204" pitchFamily="18" charset="0"/>
                                </a:rPr>
                                <m:t>𝐴</m:t>
                              </m:r>
                              <m:r>
                                <a:rPr lang="en-US" sz="2800" i="1" smtClean="0">
                                  <a:solidFill>
                                    <a:schemeClr val="tx2"/>
                                  </a:solidFill>
                                  <a:latin typeface="Cambria Math" panose="02040503050406030204" pitchFamily="18" charset="0"/>
                                </a:rPr>
                                <m:t>=</m:t>
                              </m:r>
                              <m:f>
                                <m:fPr>
                                  <m:ctrlPr>
                                    <a:rPr lang="en-US" sz="2800" i="1" smtClean="0">
                                      <a:solidFill>
                                        <a:schemeClr val="tx2"/>
                                      </a:solidFill>
                                      <a:latin typeface="Cambria Math" panose="02040503050406030204" pitchFamily="18" charset="0"/>
                                    </a:rPr>
                                  </m:ctrlPr>
                                </m:fPr>
                                <m:num>
                                  <m:r>
                                    <a:rPr lang="en-US" sz="2800" b="0" i="1" smtClean="0">
                                      <a:solidFill>
                                        <a:schemeClr val="tx2"/>
                                      </a:solidFill>
                                      <a:latin typeface="Cambria Math" panose="02040503050406030204" pitchFamily="18" charset="0"/>
                                    </a:rPr>
                                    <m:t>1</m:t>
                                  </m:r>
                                </m:num>
                                <m:den>
                                  <m:r>
                                    <a:rPr lang="en-US" sz="2800" b="0" i="1" smtClean="0">
                                      <a:solidFill>
                                        <a:schemeClr val="tx2"/>
                                      </a:solidFill>
                                      <a:latin typeface="Cambria Math" panose="02040503050406030204" pitchFamily="18" charset="0"/>
                                    </a:rPr>
                                    <m:t>2</m:t>
                                  </m:r>
                                </m:den>
                              </m:f>
                              <m:r>
                                <a:rPr lang="en-US" sz="2800" b="0" i="1" smtClean="0">
                                  <a:solidFill>
                                    <a:schemeClr val="accent3">
                                      <a:lumMod val="75000"/>
                                    </a:schemeClr>
                                  </a:solidFill>
                                  <a:latin typeface="Cambria Math" panose="02040503050406030204" pitchFamily="18" charset="0"/>
                                </a:rPr>
                                <m:t>𝑑</m:t>
                              </m:r>
                              <m:r>
                                <a:rPr lang="en-US" sz="2800" b="0" i="1" baseline="-25000" smtClean="0">
                                  <a:solidFill>
                                    <a:schemeClr val="accent3">
                                      <a:lumMod val="75000"/>
                                    </a:schemeClr>
                                  </a:solidFill>
                                  <a:latin typeface="Cambria Math" panose="02040503050406030204" pitchFamily="18" charset="0"/>
                                </a:rPr>
                                <m:t>1</m:t>
                              </m:r>
                              <m:r>
                                <a:rPr lang="en-US" sz="2800" b="0" i="1" smtClean="0">
                                  <a:solidFill>
                                    <a:srgbClr val="00B050"/>
                                  </a:solidFill>
                                  <a:latin typeface="Cambria Math" panose="02040503050406030204" pitchFamily="18" charset="0"/>
                                </a:rPr>
                                <m:t>𝑑</m:t>
                              </m:r>
                              <m:r>
                                <a:rPr lang="en-US" sz="2800" b="0" i="1" baseline="-25000" smtClean="0">
                                  <a:solidFill>
                                    <a:srgbClr val="00B050"/>
                                  </a:solidFill>
                                  <a:latin typeface="Cambria Math" panose="02040503050406030204" pitchFamily="18" charset="0"/>
                                </a:rPr>
                                <m:t>2</m:t>
                              </m:r>
                            </m:oMath>
                          </a14:m>
                          <a:endParaRPr lang="en-US" sz="2800" i="1">
                            <a:solidFill>
                              <a:schemeClr val="tx2"/>
                            </a:solidFill>
                          </a:endParaRPr>
                        </a:p>
                      </a:txBody>
                      <a:tcPr/>
                    </a:tc>
                    <a:tc>
                      <a:txBody>
                        <a:bodyPr/>
                        <a:lstStyle/>
                        <a:p>
                          <a:r>
                            <a:rPr lang="en-US" sz="2800" b="0" i="0" u="none" strike="noStrike" kern="1200" baseline="0">
                              <a:solidFill>
                                <a:srgbClr val="0070C0"/>
                              </a:solidFill>
                              <a:latin typeface="+mn-lt"/>
                              <a:ea typeface="+mn-ea"/>
                              <a:cs typeface="+mn-cs"/>
                            </a:rPr>
                            <a:t>Area of a rhombus</a:t>
                          </a:r>
                          <a:endParaRPr lang="en-US" sz="2800">
                            <a:solidFill>
                              <a:srgbClr val="0070C0"/>
                            </a:solidFill>
                          </a:endParaRPr>
                        </a:p>
                      </a:txBody>
                      <a:tcPr anchor="b"/>
                    </a:tc>
                    <a:extLst>
                      <a:ext uri="{0D108BD9-81ED-4DB2-BD59-A6C34878D82A}">
                        <a16:rowId xmlns:a16="http://schemas.microsoft.com/office/drawing/2014/main" val="261086024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US" sz="2800" b="0" i="1" smtClean="0">
                                    <a:solidFill>
                                      <a:schemeClr val="tx1"/>
                                    </a:solidFill>
                                    <a:latin typeface="Cambria Math" panose="02040503050406030204" pitchFamily="18" charset="0"/>
                                  </a:rPr>
                                  <m:t>      </m:t>
                                </m:r>
                                <m:r>
                                  <a:rPr lang="en-US" sz="2800" i="1" smtClean="0">
                                    <a:solidFill>
                                      <a:schemeClr val="tx2"/>
                                    </a:solidFill>
                                    <a:latin typeface="Cambria Math" panose="02040503050406030204" pitchFamily="18" charset="0"/>
                                  </a:rPr>
                                  <m:t>=</m:t>
                                </m:r>
                                <m:f>
                                  <m:fPr>
                                    <m:ctrlPr>
                                      <a:rPr lang="en-US" sz="2800" i="1" smtClean="0">
                                        <a:solidFill>
                                          <a:schemeClr val="tx2"/>
                                        </a:solidFill>
                                        <a:latin typeface="Cambria Math" panose="02040503050406030204" pitchFamily="18" charset="0"/>
                                      </a:rPr>
                                    </m:ctrlPr>
                                  </m:fPr>
                                  <m:num>
                                    <m:r>
                                      <a:rPr lang="en-US" sz="2800" b="0" i="1" smtClean="0">
                                        <a:solidFill>
                                          <a:schemeClr val="tx2"/>
                                        </a:solidFill>
                                        <a:latin typeface="Cambria Math" panose="02040503050406030204" pitchFamily="18" charset="0"/>
                                      </a:rPr>
                                      <m:t>1</m:t>
                                    </m:r>
                                  </m:num>
                                  <m:den>
                                    <m:r>
                                      <a:rPr lang="en-US" sz="2800" b="0" i="1" smtClean="0">
                                        <a:solidFill>
                                          <a:schemeClr val="tx2"/>
                                        </a:solidFill>
                                        <a:latin typeface="Cambria Math" panose="02040503050406030204" pitchFamily="18" charset="0"/>
                                      </a:rPr>
                                      <m:t>2</m:t>
                                    </m:r>
                                  </m:den>
                                </m:f>
                                <m:d>
                                  <m:dPr>
                                    <m:ctrlPr>
                                      <a:rPr lang="en-US" sz="2800" b="0" i="1" smtClean="0">
                                        <a:solidFill>
                                          <a:schemeClr val="tx2"/>
                                        </a:solidFill>
                                        <a:latin typeface="Cambria Math" panose="02040503050406030204" pitchFamily="18" charset="0"/>
                                      </a:rPr>
                                    </m:ctrlPr>
                                  </m:dPr>
                                  <m:e>
                                    <m:r>
                                      <a:rPr lang="en-US" sz="2800" b="0" i="1" smtClean="0">
                                        <a:solidFill>
                                          <a:schemeClr val="accent3">
                                            <a:lumMod val="75000"/>
                                          </a:schemeClr>
                                        </a:solidFill>
                                        <a:latin typeface="Cambria Math" panose="02040503050406030204" pitchFamily="18" charset="0"/>
                                      </a:rPr>
                                      <m:t>12</m:t>
                                    </m:r>
                                  </m:e>
                                </m:d>
                                <m:d>
                                  <m:dPr>
                                    <m:ctrlPr>
                                      <a:rPr lang="en-US" sz="2800" b="0" i="1" smtClean="0">
                                        <a:solidFill>
                                          <a:schemeClr val="tx2"/>
                                        </a:solidFill>
                                        <a:latin typeface="Cambria Math" panose="02040503050406030204" pitchFamily="18" charset="0"/>
                                      </a:rPr>
                                    </m:ctrlPr>
                                  </m:dPr>
                                  <m:e>
                                    <m:r>
                                      <a:rPr lang="en-US" sz="2800" b="0" i="1" smtClean="0">
                                        <a:solidFill>
                                          <a:srgbClr val="00B050"/>
                                        </a:solidFill>
                                        <a:latin typeface="Cambria Math" panose="02040503050406030204" pitchFamily="18" charset="0"/>
                                      </a:rPr>
                                      <m:t>14</m:t>
                                    </m:r>
                                  </m:e>
                                </m:d>
                              </m:oMath>
                            </m:oMathPara>
                          </a14:m>
                          <a:endParaRPr lang="en-US" sz="2800" i="1">
                            <a:solidFill>
                              <a:schemeClr val="tx1"/>
                            </a:solidFill>
                          </a:endParaRPr>
                        </a:p>
                      </a:txBody>
                      <a:tcPr/>
                    </a:tc>
                    <a:tc>
                      <a:txBody>
                        <a:bodyPr/>
                        <a:lstStyle/>
                        <a:p>
                          <a:r>
                            <a:rPr lang="en-US" sz="2800" b="0" i="1" u="none" strike="noStrike" kern="1200" baseline="0">
                              <a:solidFill>
                                <a:srgbClr val="0070C0"/>
                              </a:solidFill>
                              <a:latin typeface="+mn-lt"/>
                              <a:ea typeface="+mn-ea"/>
                              <a:cs typeface="+mn-cs"/>
                            </a:rPr>
                            <a:t>d</a:t>
                          </a:r>
                          <a:r>
                            <a:rPr lang="en-US" sz="2800" b="0" i="0" u="none" strike="noStrike" kern="1200" baseline="-25000">
                              <a:solidFill>
                                <a:srgbClr val="0070C0"/>
                              </a:solidFill>
                              <a:latin typeface="+mn-lt"/>
                              <a:ea typeface="+mn-ea"/>
                              <a:cs typeface="+mn-cs"/>
                            </a:rPr>
                            <a:t>1</a:t>
                          </a:r>
                          <a:r>
                            <a:rPr lang="en-US" sz="2800" b="0" i="0" u="none" strike="noStrike" kern="1200" baseline="0">
                              <a:solidFill>
                                <a:srgbClr val="0070C0"/>
                              </a:solidFill>
                              <a:latin typeface="+mn-lt"/>
                              <a:ea typeface="+mn-ea"/>
                              <a:cs typeface="+mn-cs"/>
                            </a:rPr>
                            <a:t> = 12 and </a:t>
                          </a:r>
                          <a:r>
                            <a:rPr lang="en-US" sz="2800" b="0" i="1" u="none" strike="noStrike" kern="1200" baseline="0">
                              <a:solidFill>
                                <a:srgbClr val="0070C0"/>
                              </a:solidFill>
                              <a:latin typeface="+mn-lt"/>
                              <a:ea typeface="+mn-ea"/>
                              <a:cs typeface="+mn-cs"/>
                            </a:rPr>
                            <a:t>d</a:t>
                          </a:r>
                          <a:r>
                            <a:rPr lang="en-US" sz="2800" b="0" i="0" u="none" strike="noStrike" kern="1200" baseline="-25000">
                              <a:solidFill>
                                <a:srgbClr val="0070C0"/>
                              </a:solidFill>
                              <a:latin typeface="+mn-lt"/>
                              <a:ea typeface="+mn-ea"/>
                              <a:cs typeface="+mn-cs"/>
                            </a:rPr>
                            <a:t>2</a:t>
                          </a:r>
                          <a:r>
                            <a:rPr lang="en-US" sz="2800" b="0" i="0" u="none" strike="noStrike" kern="1200" baseline="0">
                              <a:solidFill>
                                <a:srgbClr val="0070C0"/>
                              </a:solidFill>
                              <a:latin typeface="+mn-lt"/>
                              <a:ea typeface="+mn-ea"/>
                              <a:cs typeface="+mn-cs"/>
                            </a:rPr>
                            <a:t> = 14</a:t>
                          </a:r>
                          <a:endParaRPr lang="en-US" sz="2800">
                            <a:solidFill>
                              <a:srgbClr val="0070C0"/>
                            </a:solidFill>
                          </a:endParaRPr>
                        </a:p>
                      </a:txBody>
                      <a:tcPr anchor="b"/>
                    </a:tc>
                    <a:extLst>
                      <a:ext uri="{0D108BD9-81ED-4DB2-BD59-A6C34878D82A}">
                        <a16:rowId xmlns:a16="http://schemas.microsoft.com/office/drawing/2014/main" val="91429702"/>
                      </a:ext>
                    </a:extLst>
                  </a:tr>
                  <a:tr h="370840">
                    <a:tc>
                      <a:txBody>
                        <a:bodyPr/>
                        <a:lstStyle/>
                        <a:p>
                          <a:pPr algn="l"/>
                          <a:r>
                            <a:rPr lang="en-US" sz="2800">
                              <a:solidFill>
                                <a:schemeClr val="tx1"/>
                              </a:solidFill>
                            </a:rPr>
                            <a:t>    </a:t>
                          </a:r>
                          <a:r>
                            <a:rPr lang="en-US" sz="2800" baseline="0">
                              <a:solidFill>
                                <a:schemeClr val="tx1"/>
                              </a:solidFill>
                            </a:rPr>
                            <a:t> </a:t>
                          </a:r>
                          <a14:m>
                            <m:oMath xmlns:m="http://schemas.openxmlformats.org/officeDocument/2006/math">
                              <m:sSup>
                                <m:sSupPr>
                                  <m:ctrlPr>
                                    <a:rPr lang="en-US" sz="2800" i="1" u="none" strike="noStrike" baseline="0" smtClean="0">
                                      <a:solidFill>
                                        <a:schemeClr val="tx2"/>
                                      </a:solidFill>
                                      <a:latin typeface="Cambria Math" panose="02040503050406030204" pitchFamily="18" charset="0"/>
                                    </a:rPr>
                                  </m:ctrlPr>
                                </m:sSupPr>
                                <m:e>
                                  <m:r>
                                    <a:rPr lang="en-IN" sz="2800" b="0" i="0" u="none" strike="noStrike" baseline="0" smtClean="0">
                                      <a:solidFill>
                                        <a:schemeClr val="tx2"/>
                                      </a:solidFill>
                                      <a:latin typeface="Cambria Math" panose="02040503050406030204" pitchFamily="18" charset="0"/>
                                    </a:rPr>
                                    <m:t>=84 </m:t>
                                  </m:r>
                                  <m:r>
                                    <m:rPr>
                                      <m:sty m:val="p"/>
                                    </m:rPr>
                                    <a:rPr lang="en-US" sz="2800" b="0" i="0" u="none" strike="noStrike" baseline="0" smtClean="0">
                                      <a:solidFill>
                                        <a:schemeClr val="tx2"/>
                                      </a:solidFill>
                                      <a:latin typeface="Cambria Math" panose="02040503050406030204" pitchFamily="18" charset="0"/>
                                    </a:rPr>
                                    <m:t>mm</m:t>
                                  </m:r>
                                </m:e>
                                <m:sup>
                                  <m:r>
                                    <a:rPr lang="en-US" sz="2800" b="0" i="0" u="none" strike="noStrike" baseline="0" smtClean="0">
                                      <a:solidFill>
                                        <a:schemeClr val="tx2"/>
                                      </a:solidFill>
                                      <a:latin typeface="Cambria Math" panose="02040503050406030204" pitchFamily="18" charset="0"/>
                                    </a:rPr>
                                    <m:t>2</m:t>
                                  </m:r>
                                </m:sup>
                              </m:sSup>
                            </m:oMath>
                          </a14:m>
                          <a:endParaRPr lang="en-US" sz="280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u="none" strike="noStrike" baseline="0">
                              <a:solidFill>
                                <a:srgbClr val="0070C0"/>
                              </a:solidFill>
                            </a:rPr>
                            <a:t>Solve.</a:t>
                          </a:r>
                          <a:endParaRPr lang="en-US" sz="2800">
                            <a:solidFill>
                              <a:srgbClr val="0070C0"/>
                            </a:solidFill>
                          </a:endParaRPr>
                        </a:p>
                      </a:txBody>
                      <a:tcPr anchor="ctr"/>
                    </a:tc>
                    <a:extLst>
                      <a:ext uri="{0D108BD9-81ED-4DB2-BD59-A6C34878D82A}">
                        <a16:rowId xmlns:a16="http://schemas.microsoft.com/office/drawing/2014/main" val="298577847"/>
                      </a:ext>
                    </a:extLst>
                  </a:tr>
                </a:tbl>
              </a:graphicData>
            </a:graphic>
          </p:graphicFrame>
        </mc:Choice>
        <mc:Fallback xmlns="">
          <p:graphicFrame>
            <p:nvGraphicFramePr>
              <p:cNvPr id="5" name="Table 2">
                <a:extLst>
                  <a:ext uri="{FF2B5EF4-FFF2-40B4-BE49-F238E27FC236}">
                    <a16:creationId xmlns:a16="http://schemas.microsoft.com/office/drawing/2014/main" id="{3DE4A321-D4EF-4C48-8716-CCCD308C758F}"/>
                  </a:ext>
                </a:extLst>
              </p:cNvPr>
              <p:cNvGraphicFramePr>
                <a:graphicFrameLocks noGrp="1"/>
              </p:cNvGraphicFramePr>
              <p:nvPr>
                <p:extLst>
                  <p:ext uri="{D42A27DB-BD31-4B8C-83A1-F6EECF244321}">
                    <p14:modId xmlns:p14="http://schemas.microsoft.com/office/powerpoint/2010/main" val="1074779684"/>
                  </p:ext>
                </p:extLst>
              </p:nvPr>
            </p:nvGraphicFramePr>
            <p:xfrm>
              <a:off x="931985" y="2370455"/>
              <a:ext cx="8053753" cy="2102358"/>
            </p:xfrm>
            <a:graphic>
              <a:graphicData uri="http://schemas.openxmlformats.org/drawingml/2006/table">
                <a:tbl>
                  <a:tblPr firstRow="1" bandRow="1">
                    <a:tableStyleId>{2D5ABB26-0587-4C30-8999-92F81FD0307C}</a:tableStyleId>
                  </a:tblPr>
                  <a:tblGrid>
                    <a:gridCol w="3235569">
                      <a:extLst>
                        <a:ext uri="{9D8B030D-6E8A-4147-A177-3AD203B41FA5}">
                          <a16:colId xmlns:a16="http://schemas.microsoft.com/office/drawing/2014/main" val="1231724626"/>
                        </a:ext>
                      </a:extLst>
                    </a:gridCol>
                    <a:gridCol w="4818184">
                      <a:extLst>
                        <a:ext uri="{9D8B030D-6E8A-4147-A177-3AD203B41FA5}">
                          <a16:colId xmlns:a16="http://schemas.microsoft.com/office/drawing/2014/main" val="837143839"/>
                        </a:ext>
                      </a:extLst>
                    </a:gridCol>
                  </a:tblGrid>
                  <a:tr h="693928">
                    <a:tc>
                      <a:txBody>
                        <a:bodyPr/>
                        <a:lstStyle/>
                        <a:p>
                          <a:endParaRPr lang="en-US"/>
                        </a:p>
                      </a:txBody>
                      <a:tcPr>
                        <a:blipFill>
                          <a:blip r:embed="rId2"/>
                          <a:stretch>
                            <a:fillRect r="-148684" b="-228070"/>
                          </a:stretch>
                        </a:blipFill>
                      </a:tcPr>
                    </a:tc>
                    <a:tc>
                      <a:txBody>
                        <a:bodyPr/>
                        <a:lstStyle/>
                        <a:p>
                          <a:r>
                            <a:rPr lang="en-US" sz="2800" b="0" i="0" u="none" strike="noStrike" kern="1200" baseline="0">
                              <a:solidFill>
                                <a:srgbClr val="0070C0"/>
                              </a:solidFill>
                              <a:latin typeface="+mn-lt"/>
                              <a:ea typeface="+mn-ea"/>
                              <a:cs typeface="+mn-cs"/>
                            </a:rPr>
                            <a:t>Area of a rhombus</a:t>
                          </a:r>
                          <a:endParaRPr lang="en-US" sz="2800">
                            <a:solidFill>
                              <a:srgbClr val="0070C0"/>
                            </a:solidFill>
                          </a:endParaRPr>
                        </a:p>
                      </a:txBody>
                      <a:tcPr anchor="b"/>
                    </a:tc>
                    <a:extLst>
                      <a:ext uri="{0D108BD9-81ED-4DB2-BD59-A6C34878D82A}">
                        <a16:rowId xmlns:a16="http://schemas.microsoft.com/office/drawing/2014/main" val="2610860241"/>
                      </a:ext>
                    </a:extLst>
                  </a:tr>
                  <a:tr h="890270">
                    <a:tc>
                      <a:txBody>
                        <a:bodyPr/>
                        <a:lstStyle/>
                        <a:p>
                          <a:endParaRPr lang="en-US"/>
                        </a:p>
                      </a:txBody>
                      <a:tcPr>
                        <a:blipFill>
                          <a:blip r:embed="rId2"/>
                          <a:stretch>
                            <a:fillRect t="-77551" r="-148684" b="-76871"/>
                          </a:stretch>
                        </a:blipFill>
                      </a:tcPr>
                    </a:tc>
                    <a:tc>
                      <a:txBody>
                        <a:bodyPr/>
                        <a:lstStyle/>
                        <a:p>
                          <a:r>
                            <a:rPr lang="en-US" sz="2800" b="0" i="1" u="none" strike="noStrike" kern="1200" baseline="0">
                              <a:solidFill>
                                <a:srgbClr val="0070C0"/>
                              </a:solidFill>
                              <a:latin typeface="+mn-lt"/>
                              <a:ea typeface="+mn-ea"/>
                              <a:cs typeface="+mn-cs"/>
                            </a:rPr>
                            <a:t>d</a:t>
                          </a:r>
                          <a:r>
                            <a:rPr lang="en-US" sz="2800" b="0" i="0" u="none" strike="noStrike" kern="1200" baseline="-25000">
                              <a:solidFill>
                                <a:srgbClr val="0070C0"/>
                              </a:solidFill>
                              <a:latin typeface="+mn-lt"/>
                              <a:ea typeface="+mn-ea"/>
                              <a:cs typeface="+mn-cs"/>
                            </a:rPr>
                            <a:t>1</a:t>
                          </a:r>
                          <a:r>
                            <a:rPr lang="en-US" sz="2800" b="0" i="0" u="none" strike="noStrike" kern="1200" baseline="0">
                              <a:solidFill>
                                <a:srgbClr val="0070C0"/>
                              </a:solidFill>
                              <a:latin typeface="+mn-lt"/>
                              <a:ea typeface="+mn-ea"/>
                              <a:cs typeface="+mn-cs"/>
                            </a:rPr>
                            <a:t> = 12 and </a:t>
                          </a:r>
                          <a:r>
                            <a:rPr lang="en-US" sz="2800" b="0" i="1" u="none" strike="noStrike" kern="1200" baseline="0">
                              <a:solidFill>
                                <a:srgbClr val="0070C0"/>
                              </a:solidFill>
                              <a:latin typeface="+mn-lt"/>
                              <a:ea typeface="+mn-ea"/>
                              <a:cs typeface="+mn-cs"/>
                            </a:rPr>
                            <a:t>d</a:t>
                          </a:r>
                          <a:r>
                            <a:rPr lang="en-US" sz="2800" b="0" i="0" u="none" strike="noStrike" kern="1200" baseline="-25000">
                              <a:solidFill>
                                <a:srgbClr val="0070C0"/>
                              </a:solidFill>
                              <a:latin typeface="+mn-lt"/>
                              <a:ea typeface="+mn-ea"/>
                              <a:cs typeface="+mn-cs"/>
                            </a:rPr>
                            <a:t>2</a:t>
                          </a:r>
                          <a:r>
                            <a:rPr lang="en-US" sz="2800" b="0" i="0" u="none" strike="noStrike" kern="1200" baseline="0">
                              <a:solidFill>
                                <a:srgbClr val="0070C0"/>
                              </a:solidFill>
                              <a:latin typeface="+mn-lt"/>
                              <a:ea typeface="+mn-ea"/>
                              <a:cs typeface="+mn-cs"/>
                            </a:rPr>
                            <a:t> = 14</a:t>
                          </a:r>
                          <a:endParaRPr lang="en-US" sz="2800">
                            <a:solidFill>
                              <a:srgbClr val="0070C0"/>
                            </a:solidFill>
                          </a:endParaRPr>
                        </a:p>
                      </a:txBody>
                      <a:tcPr anchor="b"/>
                    </a:tc>
                    <a:extLst>
                      <a:ext uri="{0D108BD9-81ED-4DB2-BD59-A6C34878D82A}">
                        <a16:rowId xmlns:a16="http://schemas.microsoft.com/office/drawing/2014/main" val="91429702"/>
                      </a:ext>
                    </a:extLst>
                  </a:tr>
                  <a:tr h="518160">
                    <a:tc>
                      <a:txBody>
                        <a:bodyPr/>
                        <a:lstStyle/>
                        <a:p>
                          <a:endParaRPr lang="en-US"/>
                        </a:p>
                      </a:txBody>
                      <a:tcPr>
                        <a:blipFill>
                          <a:blip r:embed="rId2"/>
                          <a:stretch>
                            <a:fillRect t="-307059" r="-148684" b="-32941"/>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u="none" strike="noStrike" baseline="0">
                              <a:solidFill>
                                <a:srgbClr val="0070C0"/>
                              </a:solidFill>
                            </a:rPr>
                            <a:t>Solve.</a:t>
                          </a:r>
                          <a:endParaRPr lang="en-US" sz="2800">
                            <a:solidFill>
                              <a:srgbClr val="0070C0"/>
                            </a:solidFill>
                          </a:endParaRPr>
                        </a:p>
                      </a:txBody>
                      <a:tcPr anchor="ctr"/>
                    </a:tc>
                    <a:extLst>
                      <a:ext uri="{0D108BD9-81ED-4DB2-BD59-A6C34878D82A}">
                        <a16:rowId xmlns:a16="http://schemas.microsoft.com/office/drawing/2014/main" val="298577847"/>
                      </a:ext>
                    </a:extLst>
                  </a:tr>
                </a:tbl>
              </a:graphicData>
            </a:graphic>
          </p:graphicFrame>
        </mc:Fallback>
      </mc:AlternateContent>
    </p:spTree>
    <p:extLst>
      <p:ext uri="{BB962C8B-B14F-4D97-AF65-F5344CB8AC3E}">
        <p14:creationId xmlns:p14="http://schemas.microsoft.com/office/powerpoint/2010/main" val="1976712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pPr algn="l"/>
            <a:r>
              <a:rPr lang="en-US" sz="2800">
                <a:solidFill>
                  <a:srgbClr val="0070C0"/>
                </a:solidFill>
              </a:rPr>
              <a:t>Example 5</a:t>
            </a:r>
            <a:br>
              <a:rPr lang="en-US" sz="2800">
                <a:solidFill>
                  <a:srgbClr val="0070C0"/>
                </a:solidFill>
              </a:rPr>
            </a:br>
            <a:r>
              <a:rPr lang="en-US" sz="2800" b="0" i="0" u="none" strike="noStrike" baseline="0">
                <a:solidFill>
                  <a:schemeClr val="tx1"/>
                </a:solidFill>
              </a:rPr>
              <a:t>Area of a Rhombus</a:t>
            </a:r>
            <a:endParaRPr lang="en-US" sz="2800" b="0">
              <a:solidFill>
                <a:schemeClr val="tx1"/>
              </a:solidFill>
            </a:endParaRPr>
          </a:p>
        </p:txBody>
      </p:sp>
      <p:sp>
        <p:nvSpPr>
          <p:cNvPr id="7" name="Content Placeholder 2">
            <a:extLst>
              <a:ext uri="{FF2B5EF4-FFF2-40B4-BE49-F238E27FC236}">
                <a16:creationId xmlns:a16="http://schemas.microsoft.com/office/drawing/2014/main" id="{27F08620-76D1-463D-B1E8-802C90F4C49F}"/>
              </a:ext>
            </a:extLst>
          </p:cNvPr>
          <p:cNvSpPr txBox="1">
            <a:spLocks/>
          </p:cNvSpPr>
          <p:nvPr/>
        </p:nvSpPr>
        <p:spPr>
          <a:xfrm>
            <a:off x="458368" y="1706347"/>
            <a:ext cx="4910338" cy="1064014"/>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a:solidFill>
                  <a:schemeClr val="tx1"/>
                </a:solidFill>
              </a:rPr>
              <a:t>Check</a:t>
            </a:r>
          </a:p>
          <a:p>
            <a:r>
              <a:rPr lang="en-US" sz="2800" b="0" i="0" u="none" strike="noStrike" baseline="0"/>
              <a:t>Find the area of the rhombus.</a:t>
            </a:r>
            <a:endParaRPr lang="en-US" sz="2800" b="1" i="0" u="none" strike="noStrike" baseline="0"/>
          </a:p>
        </p:txBody>
      </p:sp>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5CD5D912-D37D-408B-8068-775C3451F889}"/>
                  </a:ext>
                </a:extLst>
              </p:cNvPr>
              <p:cNvSpPr txBox="1">
                <a:spLocks/>
              </p:cNvSpPr>
              <p:nvPr/>
            </p:nvSpPr>
            <p:spPr>
              <a:xfrm>
                <a:off x="612273" y="2897123"/>
                <a:ext cx="1967965" cy="506995"/>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a:latin typeface="+mj-lt"/>
                  </a:rPr>
                  <a:t>A. 45 </a:t>
                </a:r>
                <a14:m>
                  <m:oMath xmlns:m="http://schemas.openxmlformats.org/officeDocument/2006/math">
                    <m:sSup>
                      <m:sSupPr>
                        <m:ctrlPr>
                          <a:rPr lang="en-US" sz="2800" i="1" smtClean="0">
                            <a:latin typeface="Cambria Math" panose="02040503050406030204" pitchFamily="18" charset="0"/>
                          </a:rPr>
                        </m:ctrlPr>
                      </m:sSupPr>
                      <m:e>
                        <m:r>
                          <m:rPr>
                            <m:sty m:val="p"/>
                          </m:rPr>
                          <a:rPr lang="en-US" sz="2800" b="0" i="0" smtClean="0">
                            <a:latin typeface="Cambria Math" panose="02040503050406030204" pitchFamily="18" charset="0"/>
                          </a:rPr>
                          <m:t>m</m:t>
                        </m:r>
                      </m:e>
                      <m:sup>
                        <m:r>
                          <a:rPr lang="en-US" sz="2800" b="0" i="1" smtClean="0">
                            <a:latin typeface="Cambria Math" panose="02040503050406030204" pitchFamily="18" charset="0"/>
                          </a:rPr>
                          <m:t>2</m:t>
                        </m:r>
                      </m:sup>
                    </m:sSup>
                  </m:oMath>
                </a14:m>
                <a:endParaRPr lang="en-US" sz="2800">
                  <a:latin typeface="+mj-lt"/>
                </a:endParaRPr>
              </a:p>
            </p:txBody>
          </p:sp>
        </mc:Choice>
        <mc:Fallback xmlns="">
          <p:sp>
            <p:nvSpPr>
              <p:cNvPr id="6" name="Content Placeholder 2">
                <a:extLst>
                  <a:ext uri="{FF2B5EF4-FFF2-40B4-BE49-F238E27FC236}">
                    <a16:creationId xmlns:a16="http://schemas.microsoft.com/office/drawing/2014/main" id="{5CD5D912-D37D-408B-8068-775C3451F889}"/>
                  </a:ext>
                </a:extLst>
              </p:cNvPr>
              <p:cNvSpPr txBox="1">
                <a:spLocks noRot="1" noChangeAspect="1" noMove="1" noResize="1" noEditPoints="1" noAdjustHandles="1" noChangeArrowheads="1" noChangeShapeType="1" noTextEdit="1"/>
              </p:cNvSpPr>
              <p:nvPr/>
            </p:nvSpPr>
            <p:spPr>
              <a:xfrm>
                <a:off x="612273" y="2897123"/>
                <a:ext cx="1967965" cy="506995"/>
              </a:xfrm>
              <a:prstGeom prst="rect">
                <a:avLst/>
              </a:prstGeom>
              <a:blipFill>
                <a:blip r:embed="rId2"/>
                <a:stretch>
                  <a:fillRect l="-6192" t="-12048" b="-361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CFA80029-473F-4B7F-9237-D39102B80770}"/>
                  </a:ext>
                </a:extLst>
              </p:cNvPr>
              <p:cNvSpPr txBox="1">
                <a:spLocks/>
              </p:cNvSpPr>
              <p:nvPr/>
            </p:nvSpPr>
            <p:spPr>
              <a:xfrm>
                <a:off x="3317757" y="2895619"/>
                <a:ext cx="2198824" cy="506995"/>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a:latin typeface="+mj-lt"/>
                  </a:rPr>
                  <a:t>B. 90 </a:t>
                </a:r>
                <a14:m>
                  <m:oMath xmlns:m="http://schemas.openxmlformats.org/officeDocument/2006/math">
                    <m:sSup>
                      <m:sSupPr>
                        <m:ctrlPr>
                          <a:rPr lang="en-US" sz="2800" i="1" smtClean="0">
                            <a:latin typeface="Cambria Math" panose="02040503050406030204" pitchFamily="18" charset="0"/>
                          </a:rPr>
                        </m:ctrlPr>
                      </m:sSupPr>
                      <m:e>
                        <m:r>
                          <m:rPr>
                            <m:sty m:val="p"/>
                          </m:rPr>
                          <a:rPr lang="en-US" sz="2800" b="0" i="0" smtClean="0">
                            <a:latin typeface="Cambria Math" panose="02040503050406030204" pitchFamily="18" charset="0"/>
                          </a:rPr>
                          <m:t>m</m:t>
                        </m:r>
                      </m:e>
                      <m:sup>
                        <m:r>
                          <a:rPr lang="en-US" sz="2800" b="0" i="1" smtClean="0">
                            <a:latin typeface="Cambria Math" panose="02040503050406030204" pitchFamily="18" charset="0"/>
                          </a:rPr>
                          <m:t>2</m:t>
                        </m:r>
                      </m:sup>
                    </m:sSup>
                  </m:oMath>
                </a14:m>
                <a:endParaRPr lang="en-US" sz="2800">
                  <a:latin typeface="+mj-lt"/>
                </a:endParaRPr>
              </a:p>
            </p:txBody>
          </p:sp>
        </mc:Choice>
        <mc:Fallback xmlns="">
          <p:sp>
            <p:nvSpPr>
              <p:cNvPr id="8" name="Content Placeholder 2">
                <a:extLst>
                  <a:ext uri="{FF2B5EF4-FFF2-40B4-BE49-F238E27FC236}">
                    <a16:creationId xmlns:a16="http://schemas.microsoft.com/office/drawing/2014/main" id="{CFA80029-473F-4B7F-9237-D39102B80770}"/>
                  </a:ext>
                </a:extLst>
              </p:cNvPr>
              <p:cNvSpPr txBox="1">
                <a:spLocks noRot="1" noChangeAspect="1" noMove="1" noResize="1" noEditPoints="1" noAdjustHandles="1" noChangeArrowheads="1" noChangeShapeType="1" noTextEdit="1"/>
              </p:cNvSpPr>
              <p:nvPr/>
            </p:nvSpPr>
            <p:spPr>
              <a:xfrm>
                <a:off x="3317757" y="2895619"/>
                <a:ext cx="2198824" cy="506995"/>
              </a:xfrm>
              <a:prstGeom prst="rect">
                <a:avLst/>
              </a:prstGeom>
              <a:blipFill>
                <a:blip r:embed="rId3"/>
                <a:stretch>
                  <a:fillRect l="-5540" t="-12048" b="-361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Content Placeholder 2">
                <a:extLst>
                  <a:ext uri="{FF2B5EF4-FFF2-40B4-BE49-F238E27FC236}">
                    <a16:creationId xmlns:a16="http://schemas.microsoft.com/office/drawing/2014/main" id="{15B2A3B0-B8AB-4D2B-98C6-1080D638F25B}"/>
                  </a:ext>
                </a:extLst>
              </p:cNvPr>
              <p:cNvSpPr txBox="1">
                <a:spLocks/>
              </p:cNvSpPr>
              <p:nvPr/>
            </p:nvSpPr>
            <p:spPr>
              <a:xfrm>
                <a:off x="612273" y="3491640"/>
                <a:ext cx="1967965" cy="506995"/>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a:latin typeface="+mj-lt"/>
                  </a:rPr>
                  <a:t>C. 180 </a:t>
                </a:r>
                <a14:m>
                  <m:oMath xmlns:m="http://schemas.openxmlformats.org/officeDocument/2006/math">
                    <m:sSup>
                      <m:sSupPr>
                        <m:ctrlPr>
                          <a:rPr lang="en-US" sz="2800" i="1" smtClean="0">
                            <a:latin typeface="Cambria Math" panose="02040503050406030204" pitchFamily="18" charset="0"/>
                          </a:rPr>
                        </m:ctrlPr>
                      </m:sSupPr>
                      <m:e>
                        <m:r>
                          <m:rPr>
                            <m:sty m:val="p"/>
                          </m:rPr>
                          <a:rPr lang="en-US" sz="2800" b="0" i="0" smtClean="0">
                            <a:latin typeface="Cambria Math" panose="02040503050406030204" pitchFamily="18" charset="0"/>
                          </a:rPr>
                          <m:t>m</m:t>
                        </m:r>
                      </m:e>
                      <m:sup>
                        <m:r>
                          <a:rPr lang="en-US" sz="2800" b="0" i="1" smtClean="0">
                            <a:latin typeface="Cambria Math" panose="02040503050406030204" pitchFamily="18" charset="0"/>
                          </a:rPr>
                          <m:t>2</m:t>
                        </m:r>
                      </m:sup>
                    </m:sSup>
                  </m:oMath>
                </a14:m>
                <a:endParaRPr lang="en-US" sz="2800">
                  <a:latin typeface="+mj-lt"/>
                </a:endParaRPr>
              </a:p>
            </p:txBody>
          </p:sp>
        </mc:Choice>
        <mc:Fallback xmlns="">
          <p:sp>
            <p:nvSpPr>
              <p:cNvPr id="9" name="Content Placeholder 2">
                <a:extLst>
                  <a:ext uri="{FF2B5EF4-FFF2-40B4-BE49-F238E27FC236}">
                    <a16:creationId xmlns:a16="http://schemas.microsoft.com/office/drawing/2014/main" id="{15B2A3B0-B8AB-4D2B-98C6-1080D638F25B}"/>
                  </a:ext>
                </a:extLst>
              </p:cNvPr>
              <p:cNvSpPr txBox="1">
                <a:spLocks noRot="1" noChangeAspect="1" noMove="1" noResize="1" noEditPoints="1" noAdjustHandles="1" noChangeArrowheads="1" noChangeShapeType="1" noTextEdit="1"/>
              </p:cNvSpPr>
              <p:nvPr/>
            </p:nvSpPr>
            <p:spPr>
              <a:xfrm>
                <a:off x="612273" y="3491640"/>
                <a:ext cx="1967965" cy="506995"/>
              </a:xfrm>
              <a:prstGeom prst="rect">
                <a:avLst/>
              </a:prstGeom>
              <a:blipFill>
                <a:blip r:embed="rId4"/>
                <a:stretch>
                  <a:fillRect l="-6192" t="-13253" b="-361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Content Placeholder 2">
                <a:extLst>
                  <a:ext uri="{FF2B5EF4-FFF2-40B4-BE49-F238E27FC236}">
                    <a16:creationId xmlns:a16="http://schemas.microsoft.com/office/drawing/2014/main" id="{F245DD51-2875-44E4-A371-1E91339E5C42}"/>
                  </a:ext>
                </a:extLst>
              </p:cNvPr>
              <p:cNvSpPr txBox="1">
                <a:spLocks/>
              </p:cNvSpPr>
              <p:nvPr/>
            </p:nvSpPr>
            <p:spPr>
              <a:xfrm>
                <a:off x="3317758" y="3490134"/>
                <a:ext cx="2198823" cy="506995"/>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a:latin typeface="+mj-lt"/>
                  </a:rPr>
                  <a:t>D. 720 </a:t>
                </a:r>
                <a14:m>
                  <m:oMath xmlns:m="http://schemas.openxmlformats.org/officeDocument/2006/math">
                    <m:sSup>
                      <m:sSupPr>
                        <m:ctrlPr>
                          <a:rPr lang="en-US" sz="2800" i="1" smtClean="0">
                            <a:latin typeface="Cambria Math" panose="02040503050406030204" pitchFamily="18" charset="0"/>
                          </a:rPr>
                        </m:ctrlPr>
                      </m:sSupPr>
                      <m:e>
                        <m:r>
                          <m:rPr>
                            <m:sty m:val="p"/>
                          </m:rPr>
                          <a:rPr lang="en-US" sz="2800" b="0" i="0" smtClean="0">
                            <a:latin typeface="Cambria Math" panose="02040503050406030204" pitchFamily="18" charset="0"/>
                          </a:rPr>
                          <m:t>m</m:t>
                        </m:r>
                      </m:e>
                      <m:sup>
                        <m:r>
                          <a:rPr lang="en-US" sz="2800" b="0" i="1" smtClean="0">
                            <a:latin typeface="Cambria Math" panose="02040503050406030204" pitchFamily="18" charset="0"/>
                          </a:rPr>
                          <m:t>2</m:t>
                        </m:r>
                      </m:sup>
                    </m:sSup>
                  </m:oMath>
                </a14:m>
                <a:r>
                  <a:rPr lang="en-US" sz="2800">
                    <a:latin typeface="+mj-lt"/>
                  </a:rPr>
                  <a:t> </a:t>
                </a:r>
              </a:p>
            </p:txBody>
          </p:sp>
        </mc:Choice>
        <mc:Fallback xmlns="">
          <p:sp>
            <p:nvSpPr>
              <p:cNvPr id="10" name="Content Placeholder 2">
                <a:extLst>
                  <a:ext uri="{FF2B5EF4-FFF2-40B4-BE49-F238E27FC236}">
                    <a16:creationId xmlns:a16="http://schemas.microsoft.com/office/drawing/2014/main" id="{F245DD51-2875-44E4-A371-1E91339E5C42}"/>
                  </a:ext>
                </a:extLst>
              </p:cNvPr>
              <p:cNvSpPr txBox="1">
                <a:spLocks noRot="1" noChangeAspect="1" noMove="1" noResize="1" noEditPoints="1" noAdjustHandles="1" noChangeArrowheads="1" noChangeShapeType="1" noTextEdit="1"/>
              </p:cNvSpPr>
              <p:nvPr/>
            </p:nvSpPr>
            <p:spPr>
              <a:xfrm>
                <a:off x="3317758" y="3490134"/>
                <a:ext cx="2198823" cy="506995"/>
              </a:xfrm>
              <a:prstGeom prst="rect">
                <a:avLst/>
              </a:prstGeom>
              <a:blipFill>
                <a:blip r:embed="rId5"/>
                <a:stretch>
                  <a:fillRect l="-5540" t="-13253" b="-36145"/>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CE1284C8-D161-4EF7-A6D6-3D5ADFA7040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75835" y="2434143"/>
            <a:ext cx="2276475" cy="1600200"/>
          </a:xfrm>
          <a:prstGeom prst="rect">
            <a:avLst/>
          </a:prstGeom>
        </p:spPr>
      </p:pic>
    </p:spTree>
    <p:extLst>
      <p:ext uri="{BB962C8B-B14F-4D97-AF65-F5344CB8AC3E}">
        <p14:creationId xmlns:p14="http://schemas.microsoft.com/office/powerpoint/2010/main" val="42439158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pPr algn="l"/>
            <a:r>
              <a:rPr lang="en-US" sz="2800">
                <a:solidFill>
                  <a:srgbClr val="0070C0"/>
                </a:solidFill>
              </a:rPr>
              <a:t>Example 5</a:t>
            </a:r>
            <a:br>
              <a:rPr lang="en-US" sz="2800">
                <a:solidFill>
                  <a:srgbClr val="0070C0"/>
                </a:solidFill>
              </a:rPr>
            </a:br>
            <a:r>
              <a:rPr lang="en-US" sz="2800" b="0" i="0" u="none" strike="noStrike" baseline="0">
                <a:solidFill>
                  <a:schemeClr val="tx1"/>
                </a:solidFill>
              </a:rPr>
              <a:t>Area of a Rhombus</a:t>
            </a:r>
            <a:endParaRPr lang="en-US" sz="2800" b="0">
              <a:solidFill>
                <a:schemeClr val="tx1"/>
              </a:solidFill>
            </a:endParaRPr>
          </a:p>
        </p:txBody>
      </p:sp>
      <p:sp>
        <p:nvSpPr>
          <p:cNvPr id="7" name="Content Placeholder 2">
            <a:extLst>
              <a:ext uri="{FF2B5EF4-FFF2-40B4-BE49-F238E27FC236}">
                <a16:creationId xmlns:a16="http://schemas.microsoft.com/office/drawing/2014/main" id="{27F08620-76D1-463D-B1E8-802C90F4C49F}"/>
              </a:ext>
            </a:extLst>
          </p:cNvPr>
          <p:cNvSpPr txBox="1">
            <a:spLocks/>
          </p:cNvSpPr>
          <p:nvPr/>
        </p:nvSpPr>
        <p:spPr>
          <a:xfrm>
            <a:off x="458368" y="1706347"/>
            <a:ext cx="4910338" cy="1064014"/>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a:solidFill>
                  <a:schemeClr val="tx1"/>
                </a:solidFill>
              </a:rPr>
              <a:t>Check</a:t>
            </a:r>
          </a:p>
          <a:p>
            <a:r>
              <a:rPr lang="en-US" sz="2800" b="0" i="0" u="none" strike="noStrike" baseline="0"/>
              <a:t>Find the area of the rhombus.</a:t>
            </a:r>
            <a:endParaRPr lang="en-US" sz="2800" b="1" i="0" u="none" strike="noStrike" baseline="0"/>
          </a:p>
        </p:txBody>
      </p:sp>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5CD5D912-D37D-408B-8068-775C3451F889}"/>
                  </a:ext>
                </a:extLst>
              </p:cNvPr>
              <p:cNvSpPr txBox="1">
                <a:spLocks/>
              </p:cNvSpPr>
              <p:nvPr/>
            </p:nvSpPr>
            <p:spPr>
              <a:xfrm>
                <a:off x="612273" y="2897123"/>
                <a:ext cx="1967965" cy="506995"/>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a:latin typeface="+mj-lt"/>
                  </a:rPr>
                  <a:t>A. 45 </a:t>
                </a:r>
                <a14:m>
                  <m:oMath xmlns:m="http://schemas.openxmlformats.org/officeDocument/2006/math">
                    <m:sSup>
                      <m:sSupPr>
                        <m:ctrlPr>
                          <a:rPr lang="en-US" sz="2800" i="1" smtClean="0">
                            <a:latin typeface="Cambria Math" panose="02040503050406030204" pitchFamily="18" charset="0"/>
                          </a:rPr>
                        </m:ctrlPr>
                      </m:sSupPr>
                      <m:e>
                        <m:r>
                          <m:rPr>
                            <m:sty m:val="p"/>
                          </m:rPr>
                          <a:rPr lang="en-US" sz="2800" b="0" i="0" smtClean="0">
                            <a:latin typeface="Cambria Math" panose="02040503050406030204" pitchFamily="18" charset="0"/>
                          </a:rPr>
                          <m:t>m</m:t>
                        </m:r>
                      </m:e>
                      <m:sup>
                        <m:r>
                          <a:rPr lang="en-US" sz="2800" b="0" i="1" smtClean="0">
                            <a:latin typeface="Cambria Math" panose="02040503050406030204" pitchFamily="18" charset="0"/>
                          </a:rPr>
                          <m:t>2</m:t>
                        </m:r>
                      </m:sup>
                    </m:sSup>
                  </m:oMath>
                </a14:m>
                <a:endParaRPr lang="en-US" sz="2800">
                  <a:latin typeface="+mj-lt"/>
                </a:endParaRPr>
              </a:p>
            </p:txBody>
          </p:sp>
        </mc:Choice>
        <mc:Fallback xmlns="">
          <p:sp>
            <p:nvSpPr>
              <p:cNvPr id="6" name="Content Placeholder 2">
                <a:extLst>
                  <a:ext uri="{FF2B5EF4-FFF2-40B4-BE49-F238E27FC236}">
                    <a16:creationId xmlns:a16="http://schemas.microsoft.com/office/drawing/2014/main" id="{5CD5D912-D37D-408B-8068-775C3451F889}"/>
                  </a:ext>
                </a:extLst>
              </p:cNvPr>
              <p:cNvSpPr txBox="1">
                <a:spLocks noRot="1" noChangeAspect="1" noMove="1" noResize="1" noEditPoints="1" noAdjustHandles="1" noChangeArrowheads="1" noChangeShapeType="1" noTextEdit="1"/>
              </p:cNvSpPr>
              <p:nvPr/>
            </p:nvSpPr>
            <p:spPr>
              <a:xfrm>
                <a:off x="612273" y="2897123"/>
                <a:ext cx="1967965" cy="506995"/>
              </a:xfrm>
              <a:prstGeom prst="rect">
                <a:avLst/>
              </a:prstGeom>
              <a:blipFill>
                <a:blip r:embed="rId3"/>
                <a:stretch>
                  <a:fillRect l="-6192" t="-12048" b="-361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CFA80029-473F-4B7F-9237-D39102B80770}"/>
                  </a:ext>
                </a:extLst>
              </p:cNvPr>
              <p:cNvSpPr txBox="1">
                <a:spLocks/>
              </p:cNvSpPr>
              <p:nvPr/>
            </p:nvSpPr>
            <p:spPr>
              <a:xfrm>
                <a:off x="3317757" y="2895619"/>
                <a:ext cx="2198824" cy="506995"/>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a:latin typeface="+mj-lt"/>
                  </a:rPr>
                  <a:t>B. 90 </a:t>
                </a:r>
                <a14:m>
                  <m:oMath xmlns:m="http://schemas.openxmlformats.org/officeDocument/2006/math">
                    <m:sSup>
                      <m:sSupPr>
                        <m:ctrlPr>
                          <a:rPr lang="en-US" sz="2800" i="1" smtClean="0">
                            <a:latin typeface="Cambria Math" panose="02040503050406030204" pitchFamily="18" charset="0"/>
                          </a:rPr>
                        </m:ctrlPr>
                      </m:sSupPr>
                      <m:e>
                        <m:r>
                          <m:rPr>
                            <m:sty m:val="p"/>
                          </m:rPr>
                          <a:rPr lang="en-US" sz="2800" b="0" i="0" smtClean="0">
                            <a:latin typeface="Cambria Math" panose="02040503050406030204" pitchFamily="18" charset="0"/>
                          </a:rPr>
                          <m:t>m</m:t>
                        </m:r>
                      </m:e>
                      <m:sup>
                        <m:r>
                          <a:rPr lang="en-US" sz="2800" b="0" i="1" smtClean="0">
                            <a:latin typeface="Cambria Math" panose="02040503050406030204" pitchFamily="18" charset="0"/>
                          </a:rPr>
                          <m:t>2</m:t>
                        </m:r>
                      </m:sup>
                    </m:sSup>
                  </m:oMath>
                </a14:m>
                <a:endParaRPr lang="en-US" sz="2800">
                  <a:latin typeface="+mj-lt"/>
                </a:endParaRPr>
              </a:p>
            </p:txBody>
          </p:sp>
        </mc:Choice>
        <mc:Fallback xmlns="">
          <p:sp>
            <p:nvSpPr>
              <p:cNvPr id="8" name="Content Placeholder 2">
                <a:extLst>
                  <a:ext uri="{FF2B5EF4-FFF2-40B4-BE49-F238E27FC236}">
                    <a16:creationId xmlns:a16="http://schemas.microsoft.com/office/drawing/2014/main" id="{CFA80029-473F-4B7F-9237-D39102B80770}"/>
                  </a:ext>
                </a:extLst>
              </p:cNvPr>
              <p:cNvSpPr txBox="1">
                <a:spLocks noRot="1" noChangeAspect="1" noMove="1" noResize="1" noEditPoints="1" noAdjustHandles="1" noChangeArrowheads="1" noChangeShapeType="1" noTextEdit="1"/>
              </p:cNvSpPr>
              <p:nvPr/>
            </p:nvSpPr>
            <p:spPr>
              <a:xfrm>
                <a:off x="3317757" y="2895619"/>
                <a:ext cx="2198824" cy="506995"/>
              </a:xfrm>
              <a:prstGeom prst="rect">
                <a:avLst/>
              </a:prstGeom>
              <a:blipFill>
                <a:blip r:embed="rId4"/>
                <a:stretch>
                  <a:fillRect l="-5540" t="-12048" b="-361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Content Placeholder 2">
                <a:extLst>
                  <a:ext uri="{FF2B5EF4-FFF2-40B4-BE49-F238E27FC236}">
                    <a16:creationId xmlns:a16="http://schemas.microsoft.com/office/drawing/2014/main" id="{15B2A3B0-B8AB-4D2B-98C6-1080D638F25B}"/>
                  </a:ext>
                </a:extLst>
              </p:cNvPr>
              <p:cNvSpPr txBox="1">
                <a:spLocks/>
              </p:cNvSpPr>
              <p:nvPr/>
            </p:nvSpPr>
            <p:spPr>
              <a:xfrm>
                <a:off x="612273" y="3491640"/>
                <a:ext cx="1967965" cy="506995"/>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a:latin typeface="+mj-lt"/>
                  </a:rPr>
                  <a:t>C. 180 </a:t>
                </a:r>
                <a14:m>
                  <m:oMath xmlns:m="http://schemas.openxmlformats.org/officeDocument/2006/math">
                    <m:sSup>
                      <m:sSupPr>
                        <m:ctrlPr>
                          <a:rPr lang="en-US" sz="2800" i="1" smtClean="0">
                            <a:latin typeface="Cambria Math" panose="02040503050406030204" pitchFamily="18" charset="0"/>
                          </a:rPr>
                        </m:ctrlPr>
                      </m:sSupPr>
                      <m:e>
                        <m:r>
                          <m:rPr>
                            <m:sty m:val="p"/>
                          </m:rPr>
                          <a:rPr lang="en-US" sz="2800" b="0" i="0" smtClean="0">
                            <a:latin typeface="Cambria Math" panose="02040503050406030204" pitchFamily="18" charset="0"/>
                          </a:rPr>
                          <m:t>m</m:t>
                        </m:r>
                      </m:e>
                      <m:sup>
                        <m:r>
                          <a:rPr lang="en-US" sz="2800" b="0" i="1" smtClean="0">
                            <a:latin typeface="Cambria Math" panose="02040503050406030204" pitchFamily="18" charset="0"/>
                          </a:rPr>
                          <m:t>2</m:t>
                        </m:r>
                      </m:sup>
                    </m:sSup>
                  </m:oMath>
                </a14:m>
                <a:endParaRPr lang="en-US" sz="2800">
                  <a:latin typeface="+mj-lt"/>
                </a:endParaRPr>
              </a:p>
            </p:txBody>
          </p:sp>
        </mc:Choice>
        <mc:Fallback xmlns="">
          <p:sp>
            <p:nvSpPr>
              <p:cNvPr id="9" name="Content Placeholder 2">
                <a:extLst>
                  <a:ext uri="{FF2B5EF4-FFF2-40B4-BE49-F238E27FC236}">
                    <a16:creationId xmlns:a16="http://schemas.microsoft.com/office/drawing/2014/main" id="{15B2A3B0-B8AB-4D2B-98C6-1080D638F25B}"/>
                  </a:ext>
                </a:extLst>
              </p:cNvPr>
              <p:cNvSpPr txBox="1">
                <a:spLocks noRot="1" noChangeAspect="1" noMove="1" noResize="1" noEditPoints="1" noAdjustHandles="1" noChangeArrowheads="1" noChangeShapeType="1" noTextEdit="1"/>
              </p:cNvSpPr>
              <p:nvPr/>
            </p:nvSpPr>
            <p:spPr>
              <a:xfrm>
                <a:off x="612273" y="3491640"/>
                <a:ext cx="1967965" cy="506995"/>
              </a:xfrm>
              <a:prstGeom prst="rect">
                <a:avLst/>
              </a:prstGeom>
              <a:blipFill>
                <a:blip r:embed="rId5"/>
                <a:stretch>
                  <a:fillRect l="-6192" t="-13253" b="-361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Content Placeholder 2">
                <a:extLst>
                  <a:ext uri="{FF2B5EF4-FFF2-40B4-BE49-F238E27FC236}">
                    <a16:creationId xmlns:a16="http://schemas.microsoft.com/office/drawing/2014/main" id="{F245DD51-2875-44E4-A371-1E91339E5C42}"/>
                  </a:ext>
                </a:extLst>
              </p:cNvPr>
              <p:cNvSpPr txBox="1">
                <a:spLocks/>
              </p:cNvSpPr>
              <p:nvPr/>
            </p:nvSpPr>
            <p:spPr>
              <a:xfrm>
                <a:off x="3317758" y="3490134"/>
                <a:ext cx="2198823" cy="506995"/>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a:latin typeface="+mj-lt"/>
                  </a:rPr>
                  <a:t>D. 720 </a:t>
                </a:r>
                <a14:m>
                  <m:oMath xmlns:m="http://schemas.openxmlformats.org/officeDocument/2006/math">
                    <m:sSup>
                      <m:sSupPr>
                        <m:ctrlPr>
                          <a:rPr lang="en-US" sz="2800" i="1" smtClean="0">
                            <a:latin typeface="Cambria Math" panose="02040503050406030204" pitchFamily="18" charset="0"/>
                          </a:rPr>
                        </m:ctrlPr>
                      </m:sSupPr>
                      <m:e>
                        <m:r>
                          <m:rPr>
                            <m:sty m:val="p"/>
                          </m:rPr>
                          <a:rPr lang="en-US" sz="2800" b="0" i="0" smtClean="0">
                            <a:latin typeface="Cambria Math" panose="02040503050406030204" pitchFamily="18" charset="0"/>
                          </a:rPr>
                          <m:t>m</m:t>
                        </m:r>
                      </m:e>
                      <m:sup>
                        <m:r>
                          <a:rPr lang="en-US" sz="2800" b="0" i="1" smtClean="0">
                            <a:latin typeface="Cambria Math" panose="02040503050406030204" pitchFamily="18" charset="0"/>
                          </a:rPr>
                          <m:t>2</m:t>
                        </m:r>
                      </m:sup>
                    </m:sSup>
                  </m:oMath>
                </a14:m>
                <a:r>
                  <a:rPr lang="en-US" sz="2800">
                    <a:latin typeface="+mj-lt"/>
                  </a:rPr>
                  <a:t> </a:t>
                </a:r>
              </a:p>
            </p:txBody>
          </p:sp>
        </mc:Choice>
        <mc:Fallback xmlns="">
          <p:sp>
            <p:nvSpPr>
              <p:cNvPr id="10" name="Content Placeholder 2">
                <a:extLst>
                  <a:ext uri="{FF2B5EF4-FFF2-40B4-BE49-F238E27FC236}">
                    <a16:creationId xmlns:a16="http://schemas.microsoft.com/office/drawing/2014/main" id="{F245DD51-2875-44E4-A371-1E91339E5C42}"/>
                  </a:ext>
                </a:extLst>
              </p:cNvPr>
              <p:cNvSpPr txBox="1">
                <a:spLocks noRot="1" noChangeAspect="1" noMove="1" noResize="1" noEditPoints="1" noAdjustHandles="1" noChangeArrowheads="1" noChangeShapeType="1" noTextEdit="1"/>
              </p:cNvSpPr>
              <p:nvPr/>
            </p:nvSpPr>
            <p:spPr>
              <a:xfrm>
                <a:off x="3317758" y="3490134"/>
                <a:ext cx="2198823" cy="506995"/>
              </a:xfrm>
              <a:prstGeom prst="rect">
                <a:avLst/>
              </a:prstGeom>
              <a:blipFill>
                <a:blip r:embed="rId6"/>
                <a:stretch>
                  <a:fillRect l="-5540" t="-13253" b="-36145"/>
                </a:stretch>
              </a:blipFill>
            </p:spPr>
            <p:txBody>
              <a:bodyPr/>
              <a:lstStyle/>
              <a:p>
                <a:r>
                  <a:rPr lang="en-US">
                    <a:noFill/>
                  </a:rPr>
                  <a:t> </a:t>
                </a:r>
              </a:p>
            </p:txBody>
          </p:sp>
        </mc:Fallback>
      </mc:AlternateContent>
      <p:sp>
        <p:nvSpPr>
          <p:cNvPr id="11" name="Content Placeholder 2">
            <a:extLst>
              <a:ext uri="{FF2B5EF4-FFF2-40B4-BE49-F238E27FC236}">
                <a16:creationId xmlns:a16="http://schemas.microsoft.com/office/drawing/2014/main" id="{79AB4844-8915-4F1A-BF28-968F325EADD6}"/>
              </a:ext>
            </a:extLst>
          </p:cNvPr>
          <p:cNvSpPr txBox="1">
            <a:spLocks/>
          </p:cNvSpPr>
          <p:nvPr/>
        </p:nvSpPr>
        <p:spPr>
          <a:xfrm>
            <a:off x="610768" y="4151022"/>
            <a:ext cx="1967965" cy="506995"/>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a:solidFill>
                  <a:srgbClr val="FF0000"/>
                </a:solidFill>
                <a:latin typeface="+mj-lt"/>
              </a:rPr>
              <a:t>B</a:t>
            </a:r>
          </a:p>
        </p:txBody>
      </p:sp>
      <p:pic>
        <p:nvPicPr>
          <p:cNvPr id="12" name="Picture 11">
            <a:extLst>
              <a:ext uri="{FF2B5EF4-FFF2-40B4-BE49-F238E27FC236}">
                <a16:creationId xmlns:a16="http://schemas.microsoft.com/office/drawing/2014/main" id="{223338BF-C9C5-45F6-AD0E-99EDC624BE5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75835" y="2434143"/>
            <a:ext cx="2276475" cy="1600200"/>
          </a:xfrm>
          <a:prstGeom prst="rect">
            <a:avLst/>
          </a:prstGeom>
        </p:spPr>
      </p:pic>
    </p:spTree>
    <p:extLst>
      <p:ext uri="{BB962C8B-B14F-4D97-AF65-F5344CB8AC3E}">
        <p14:creationId xmlns:p14="http://schemas.microsoft.com/office/powerpoint/2010/main" val="5323678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pPr algn="l"/>
            <a:r>
              <a:rPr lang="en-US" sz="2800">
                <a:solidFill>
                  <a:srgbClr val="0070C0"/>
                </a:solidFill>
              </a:rPr>
              <a:t>Example 6</a:t>
            </a:r>
            <a:br>
              <a:rPr lang="en-US" sz="2800">
                <a:solidFill>
                  <a:srgbClr val="0070C0"/>
                </a:solidFill>
              </a:rPr>
            </a:br>
            <a:r>
              <a:rPr lang="en-US" sz="2800" b="0" i="0" u="none" strike="noStrike" baseline="0">
                <a:solidFill>
                  <a:schemeClr val="tx1"/>
                </a:solidFill>
              </a:rPr>
              <a:t>Area of a Kite</a:t>
            </a:r>
            <a:endParaRPr lang="en-US" sz="2800" b="0">
              <a:solidFill>
                <a:schemeClr val="tx1"/>
              </a:solidFill>
            </a:endParaRPr>
          </a:p>
        </p:txBody>
      </p:sp>
      <p:sp>
        <p:nvSpPr>
          <p:cNvPr id="7" name="Content Placeholder 2">
            <a:extLst>
              <a:ext uri="{FF2B5EF4-FFF2-40B4-BE49-F238E27FC236}">
                <a16:creationId xmlns:a16="http://schemas.microsoft.com/office/drawing/2014/main" id="{27F08620-76D1-463D-B1E8-802C90F4C49F}"/>
              </a:ext>
            </a:extLst>
          </p:cNvPr>
          <p:cNvSpPr txBox="1">
            <a:spLocks/>
          </p:cNvSpPr>
          <p:nvPr/>
        </p:nvSpPr>
        <p:spPr>
          <a:xfrm>
            <a:off x="458367" y="1706346"/>
            <a:ext cx="6440373" cy="547968"/>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800" b="1" i="0" u="none" strike="noStrike" baseline="0">
                <a:solidFill>
                  <a:srgbClr val="221E1F"/>
                </a:solidFill>
              </a:rPr>
              <a:t>Find the area of the kite.</a:t>
            </a:r>
            <a:endParaRPr lang="en-US" sz="2800" b="1" i="0" u="none" strike="noStrike" baseline="0"/>
          </a:p>
        </p:txBody>
      </p:sp>
      <p:pic>
        <p:nvPicPr>
          <p:cNvPr id="3" name="Picture 2">
            <a:extLst>
              <a:ext uri="{FF2B5EF4-FFF2-40B4-BE49-F238E27FC236}">
                <a16:creationId xmlns:a16="http://schemas.microsoft.com/office/drawing/2014/main" id="{C1BD8882-A68F-4CDD-B126-135A5A0154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98740" y="2643187"/>
            <a:ext cx="2247900" cy="1571625"/>
          </a:xfrm>
          <a:prstGeom prst="rect">
            <a:avLst/>
          </a:prstGeom>
        </p:spPr>
      </p:pic>
    </p:spTree>
    <p:extLst>
      <p:ext uri="{BB962C8B-B14F-4D97-AF65-F5344CB8AC3E}">
        <p14:creationId xmlns:p14="http://schemas.microsoft.com/office/powerpoint/2010/main" val="3437649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pPr algn="l"/>
            <a:r>
              <a:rPr lang="en-US" sz="2800">
                <a:solidFill>
                  <a:srgbClr val="0070C0"/>
                </a:solidFill>
              </a:rPr>
              <a:t>Example 6</a:t>
            </a:r>
            <a:br>
              <a:rPr lang="en-US" sz="2800">
                <a:solidFill>
                  <a:srgbClr val="0070C0"/>
                </a:solidFill>
              </a:rPr>
            </a:br>
            <a:r>
              <a:rPr lang="en-US" sz="2800" b="0" i="0" u="none" strike="noStrike" baseline="0">
                <a:solidFill>
                  <a:schemeClr val="tx1"/>
                </a:solidFill>
              </a:rPr>
              <a:t>Area of a Kite</a:t>
            </a:r>
            <a:endParaRPr lang="en-US" sz="2800" b="0">
              <a:solidFill>
                <a:schemeClr val="tx1"/>
              </a:solidFill>
            </a:endParaRPr>
          </a:p>
        </p:txBody>
      </p:sp>
      <p:sp>
        <p:nvSpPr>
          <p:cNvPr id="7" name="Content Placeholder 2">
            <a:extLst>
              <a:ext uri="{FF2B5EF4-FFF2-40B4-BE49-F238E27FC236}">
                <a16:creationId xmlns:a16="http://schemas.microsoft.com/office/drawing/2014/main" id="{27F08620-76D1-463D-B1E8-802C90F4C49F}"/>
              </a:ext>
            </a:extLst>
          </p:cNvPr>
          <p:cNvSpPr txBox="1">
            <a:spLocks/>
          </p:cNvSpPr>
          <p:nvPr/>
        </p:nvSpPr>
        <p:spPr>
          <a:xfrm>
            <a:off x="458367" y="1706346"/>
            <a:ext cx="6440373" cy="547968"/>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800" b="1" i="0" u="none" strike="noStrike" baseline="0">
                <a:solidFill>
                  <a:srgbClr val="221E1F"/>
                </a:solidFill>
              </a:rPr>
              <a:t>Find the area of the kite.</a:t>
            </a:r>
            <a:endParaRPr lang="en-US" sz="2800" b="1" i="0" u="none" strike="noStrike" baseline="0"/>
          </a:p>
        </p:txBody>
      </p:sp>
      <mc:AlternateContent xmlns:mc="http://schemas.openxmlformats.org/markup-compatibility/2006" xmlns:a14="http://schemas.microsoft.com/office/drawing/2010/main">
        <mc:Choice Requires="a14">
          <p:graphicFrame>
            <p:nvGraphicFramePr>
              <p:cNvPr id="5" name="Table 2">
                <a:extLst>
                  <a:ext uri="{FF2B5EF4-FFF2-40B4-BE49-F238E27FC236}">
                    <a16:creationId xmlns:a16="http://schemas.microsoft.com/office/drawing/2014/main" id="{3DE4A321-D4EF-4C48-8716-CCCD308C758F}"/>
                  </a:ext>
                </a:extLst>
              </p:cNvPr>
              <p:cNvGraphicFramePr>
                <a:graphicFrameLocks noGrp="1"/>
              </p:cNvGraphicFramePr>
              <p:nvPr>
                <p:extLst>
                  <p:ext uri="{D42A27DB-BD31-4B8C-83A1-F6EECF244321}">
                    <p14:modId xmlns:p14="http://schemas.microsoft.com/office/powerpoint/2010/main" val="4191858595"/>
                  </p:ext>
                </p:extLst>
              </p:nvPr>
            </p:nvGraphicFramePr>
            <p:xfrm>
              <a:off x="552261" y="2370455"/>
              <a:ext cx="5795376" cy="2102358"/>
            </p:xfrm>
            <a:graphic>
              <a:graphicData uri="http://schemas.openxmlformats.org/drawingml/2006/table">
                <a:tbl>
                  <a:tblPr firstRow="1" bandRow="1">
                    <a:tableStyleId>{2D5ABB26-0587-4C30-8999-92F81FD0307C}</a:tableStyleId>
                  </a:tblPr>
                  <a:tblGrid>
                    <a:gridCol w="3268301">
                      <a:extLst>
                        <a:ext uri="{9D8B030D-6E8A-4147-A177-3AD203B41FA5}">
                          <a16:colId xmlns:a16="http://schemas.microsoft.com/office/drawing/2014/main" val="1231724626"/>
                        </a:ext>
                      </a:extLst>
                    </a:gridCol>
                    <a:gridCol w="2527075">
                      <a:extLst>
                        <a:ext uri="{9D8B030D-6E8A-4147-A177-3AD203B41FA5}">
                          <a16:colId xmlns:a16="http://schemas.microsoft.com/office/drawing/2014/main" val="837143839"/>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a:solidFill>
                                <a:schemeClr val="tx2"/>
                              </a:solidFill>
                            </a:rPr>
                            <a:t>  </a:t>
                          </a:r>
                          <a14:m>
                            <m:oMath xmlns:m="http://schemas.openxmlformats.org/officeDocument/2006/math">
                              <m:r>
                                <a:rPr lang="en-US" sz="2800" i="1" smtClean="0">
                                  <a:solidFill>
                                    <a:schemeClr val="tx2"/>
                                  </a:solidFill>
                                  <a:latin typeface="Cambria Math" panose="02040503050406030204" pitchFamily="18" charset="0"/>
                                </a:rPr>
                                <m:t>𝐴</m:t>
                              </m:r>
                              <m:r>
                                <a:rPr lang="en-US" sz="2800" i="1" smtClean="0">
                                  <a:solidFill>
                                    <a:schemeClr val="tx2"/>
                                  </a:solidFill>
                                  <a:latin typeface="Cambria Math" panose="02040503050406030204" pitchFamily="18" charset="0"/>
                                </a:rPr>
                                <m:t>=</m:t>
                              </m:r>
                              <m:f>
                                <m:fPr>
                                  <m:ctrlPr>
                                    <a:rPr lang="en-US" sz="2800" i="1" smtClean="0">
                                      <a:solidFill>
                                        <a:schemeClr val="tx2"/>
                                      </a:solidFill>
                                      <a:latin typeface="Cambria Math" panose="02040503050406030204" pitchFamily="18" charset="0"/>
                                    </a:rPr>
                                  </m:ctrlPr>
                                </m:fPr>
                                <m:num>
                                  <m:r>
                                    <a:rPr lang="en-US" sz="2800" b="0" i="1" smtClean="0">
                                      <a:solidFill>
                                        <a:schemeClr val="tx2"/>
                                      </a:solidFill>
                                      <a:latin typeface="Cambria Math" panose="02040503050406030204" pitchFamily="18" charset="0"/>
                                    </a:rPr>
                                    <m:t>1</m:t>
                                  </m:r>
                                </m:num>
                                <m:den>
                                  <m:r>
                                    <a:rPr lang="en-US" sz="2800" b="0" i="1" smtClean="0">
                                      <a:solidFill>
                                        <a:schemeClr val="tx2"/>
                                      </a:solidFill>
                                      <a:latin typeface="Cambria Math" panose="02040503050406030204" pitchFamily="18" charset="0"/>
                                    </a:rPr>
                                    <m:t>2</m:t>
                                  </m:r>
                                </m:den>
                              </m:f>
                              <m:r>
                                <a:rPr lang="en-US" sz="2800" b="0" i="1" smtClean="0">
                                  <a:solidFill>
                                    <a:schemeClr val="accent3">
                                      <a:lumMod val="75000"/>
                                    </a:schemeClr>
                                  </a:solidFill>
                                  <a:latin typeface="Cambria Math" panose="02040503050406030204" pitchFamily="18" charset="0"/>
                                </a:rPr>
                                <m:t>𝑑</m:t>
                              </m:r>
                              <m:r>
                                <a:rPr lang="en-US" sz="2800" b="0" i="1" baseline="-25000" smtClean="0">
                                  <a:solidFill>
                                    <a:schemeClr val="accent3">
                                      <a:lumMod val="75000"/>
                                    </a:schemeClr>
                                  </a:solidFill>
                                  <a:latin typeface="Cambria Math" panose="02040503050406030204" pitchFamily="18" charset="0"/>
                                </a:rPr>
                                <m:t>1</m:t>
                              </m:r>
                              <m:r>
                                <a:rPr lang="en-US" sz="2800" b="0" i="1" smtClean="0">
                                  <a:solidFill>
                                    <a:srgbClr val="00B050"/>
                                  </a:solidFill>
                                  <a:latin typeface="Cambria Math" panose="02040503050406030204" pitchFamily="18" charset="0"/>
                                </a:rPr>
                                <m:t>𝑑</m:t>
                              </m:r>
                              <m:r>
                                <a:rPr lang="en-US" sz="2800" b="0" i="1" baseline="-25000" smtClean="0">
                                  <a:solidFill>
                                    <a:srgbClr val="00B050"/>
                                  </a:solidFill>
                                  <a:latin typeface="Cambria Math" panose="02040503050406030204" pitchFamily="18" charset="0"/>
                                </a:rPr>
                                <m:t>2</m:t>
                              </m:r>
                            </m:oMath>
                          </a14:m>
                          <a:endParaRPr lang="en-US" sz="2800" i="1">
                            <a:solidFill>
                              <a:schemeClr val="tx2"/>
                            </a:solidFill>
                          </a:endParaRPr>
                        </a:p>
                      </a:txBody>
                      <a:tcPr/>
                    </a:tc>
                    <a:tc>
                      <a:txBody>
                        <a:bodyPr/>
                        <a:lstStyle/>
                        <a:p>
                          <a:r>
                            <a:rPr lang="en-US" sz="2800" b="0" i="0" u="none" strike="noStrike" kern="1200" baseline="0">
                              <a:solidFill>
                                <a:srgbClr val="0070C0"/>
                              </a:solidFill>
                              <a:latin typeface="+mn-lt"/>
                              <a:ea typeface="+mn-ea"/>
                              <a:cs typeface="+mn-cs"/>
                            </a:rPr>
                            <a:t>Area of a kite</a:t>
                          </a:r>
                          <a:endParaRPr lang="en-US" sz="2800">
                            <a:solidFill>
                              <a:srgbClr val="0070C0"/>
                            </a:solidFill>
                          </a:endParaRPr>
                        </a:p>
                      </a:txBody>
                      <a:tcPr anchor="b"/>
                    </a:tc>
                    <a:extLst>
                      <a:ext uri="{0D108BD9-81ED-4DB2-BD59-A6C34878D82A}">
                        <a16:rowId xmlns:a16="http://schemas.microsoft.com/office/drawing/2014/main" val="261086024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US" sz="2800" b="0" i="1" smtClean="0">
                                    <a:solidFill>
                                      <a:schemeClr val="tx1"/>
                                    </a:solidFill>
                                    <a:latin typeface="Cambria Math" panose="02040503050406030204" pitchFamily="18" charset="0"/>
                                  </a:rPr>
                                  <m:t>      </m:t>
                                </m:r>
                                <m:r>
                                  <a:rPr lang="en-IN" sz="2800" b="0" i="1" smtClean="0">
                                    <a:solidFill>
                                      <a:schemeClr val="tx1"/>
                                    </a:solidFill>
                                    <a:latin typeface="Cambria Math" panose="02040503050406030204" pitchFamily="18" charset="0"/>
                                  </a:rPr>
                                  <m:t> </m:t>
                                </m:r>
                                <m:r>
                                  <a:rPr lang="en-US" sz="2800" i="1" smtClean="0">
                                    <a:solidFill>
                                      <a:schemeClr val="tx2"/>
                                    </a:solidFill>
                                    <a:latin typeface="Cambria Math" panose="02040503050406030204" pitchFamily="18" charset="0"/>
                                  </a:rPr>
                                  <m:t>=</m:t>
                                </m:r>
                                <m:f>
                                  <m:fPr>
                                    <m:ctrlPr>
                                      <a:rPr lang="en-US" sz="2800" i="1" smtClean="0">
                                        <a:solidFill>
                                          <a:schemeClr val="tx2"/>
                                        </a:solidFill>
                                        <a:latin typeface="Cambria Math" panose="02040503050406030204" pitchFamily="18" charset="0"/>
                                      </a:rPr>
                                    </m:ctrlPr>
                                  </m:fPr>
                                  <m:num>
                                    <m:r>
                                      <a:rPr lang="en-US" sz="2800" b="0" i="1" smtClean="0">
                                        <a:solidFill>
                                          <a:schemeClr val="tx2"/>
                                        </a:solidFill>
                                        <a:latin typeface="Cambria Math" panose="02040503050406030204" pitchFamily="18" charset="0"/>
                                      </a:rPr>
                                      <m:t>1</m:t>
                                    </m:r>
                                  </m:num>
                                  <m:den>
                                    <m:r>
                                      <a:rPr lang="en-US" sz="2800" b="0" i="1" smtClean="0">
                                        <a:solidFill>
                                          <a:schemeClr val="tx2"/>
                                        </a:solidFill>
                                        <a:latin typeface="Cambria Math" panose="02040503050406030204" pitchFamily="18" charset="0"/>
                                      </a:rPr>
                                      <m:t>2</m:t>
                                    </m:r>
                                  </m:den>
                                </m:f>
                                <m:d>
                                  <m:dPr>
                                    <m:ctrlPr>
                                      <a:rPr lang="en-US" sz="2800" b="0" i="1" smtClean="0">
                                        <a:solidFill>
                                          <a:schemeClr val="tx2"/>
                                        </a:solidFill>
                                        <a:latin typeface="Cambria Math" panose="02040503050406030204" pitchFamily="18" charset="0"/>
                                      </a:rPr>
                                    </m:ctrlPr>
                                  </m:dPr>
                                  <m:e>
                                    <m:r>
                                      <a:rPr lang="en-US" sz="2800" b="0" i="1" smtClean="0">
                                        <a:solidFill>
                                          <a:schemeClr val="accent3">
                                            <a:lumMod val="75000"/>
                                          </a:schemeClr>
                                        </a:solidFill>
                                        <a:latin typeface="Cambria Math" panose="02040503050406030204" pitchFamily="18" charset="0"/>
                                      </a:rPr>
                                      <m:t>16</m:t>
                                    </m:r>
                                  </m:e>
                                </m:d>
                                <m:d>
                                  <m:dPr>
                                    <m:ctrlPr>
                                      <a:rPr lang="en-US" sz="2800" b="0" i="1" smtClean="0">
                                        <a:solidFill>
                                          <a:schemeClr val="tx2"/>
                                        </a:solidFill>
                                        <a:latin typeface="Cambria Math" panose="02040503050406030204" pitchFamily="18" charset="0"/>
                                      </a:rPr>
                                    </m:ctrlPr>
                                  </m:dPr>
                                  <m:e>
                                    <m:r>
                                      <a:rPr lang="en-US" sz="2800" b="0" i="1" smtClean="0">
                                        <a:solidFill>
                                          <a:srgbClr val="00B050"/>
                                        </a:solidFill>
                                        <a:latin typeface="Cambria Math" panose="02040503050406030204" pitchFamily="18" charset="0"/>
                                      </a:rPr>
                                      <m:t>9</m:t>
                                    </m:r>
                                  </m:e>
                                </m:d>
                              </m:oMath>
                            </m:oMathPara>
                          </a14:m>
                          <a:endParaRPr lang="en-US" sz="2800" i="1">
                            <a:solidFill>
                              <a:schemeClr val="tx1"/>
                            </a:solidFill>
                          </a:endParaRPr>
                        </a:p>
                      </a:txBody>
                      <a:tcPr/>
                    </a:tc>
                    <a:tc>
                      <a:txBody>
                        <a:bodyPr/>
                        <a:lstStyle/>
                        <a:p>
                          <a:r>
                            <a:rPr lang="en-US" sz="2800" b="0" i="0" u="none" strike="noStrike" kern="1200" baseline="0">
                              <a:solidFill>
                                <a:srgbClr val="0070C0"/>
                              </a:solidFill>
                              <a:latin typeface="+mn-lt"/>
                              <a:ea typeface="+mn-ea"/>
                              <a:cs typeface="+mn-cs"/>
                            </a:rPr>
                            <a:t>Substitute.</a:t>
                          </a:r>
                          <a:endParaRPr lang="en-US" sz="2800">
                            <a:solidFill>
                              <a:srgbClr val="0070C0"/>
                            </a:solidFill>
                          </a:endParaRPr>
                        </a:p>
                      </a:txBody>
                      <a:tcPr anchor="ctr"/>
                    </a:tc>
                    <a:extLst>
                      <a:ext uri="{0D108BD9-81ED-4DB2-BD59-A6C34878D82A}">
                        <a16:rowId xmlns:a16="http://schemas.microsoft.com/office/drawing/2014/main" val="91429702"/>
                      </a:ext>
                    </a:extLst>
                  </a:tr>
                  <a:tr h="370840">
                    <a:tc>
                      <a:txBody>
                        <a:bodyPr/>
                        <a:lstStyle/>
                        <a:p>
                          <a:pPr algn="l"/>
                          <a:r>
                            <a:rPr lang="en-US" sz="2800">
                              <a:solidFill>
                                <a:schemeClr val="tx1"/>
                              </a:solidFill>
                            </a:rPr>
                            <a:t>     </a:t>
                          </a:r>
                          <a14:m>
                            <m:oMath xmlns:m="http://schemas.openxmlformats.org/officeDocument/2006/math">
                              <m:sSup>
                                <m:sSupPr>
                                  <m:ctrlPr>
                                    <a:rPr lang="en-US" sz="2800" i="1" u="none" strike="noStrike" baseline="0" smtClean="0">
                                      <a:solidFill>
                                        <a:schemeClr val="tx2"/>
                                      </a:solidFill>
                                      <a:latin typeface="Cambria Math" panose="02040503050406030204" pitchFamily="18" charset="0"/>
                                    </a:rPr>
                                  </m:ctrlPr>
                                </m:sSupPr>
                                <m:e>
                                  <m:r>
                                    <a:rPr lang="en-IN" sz="2800" b="0" i="0" u="none" strike="noStrike" baseline="0" smtClean="0">
                                      <a:solidFill>
                                        <a:schemeClr val="tx2"/>
                                      </a:solidFill>
                                      <a:latin typeface="Cambria Math" panose="02040503050406030204" pitchFamily="18" charset="0"/>
                                    </a:rPr>
                                    <m:t> =72 </m:t>
                                  </m:r>
                                  <m:r>
                                    <m:rPr>
                                      <m:sty m:val="p"/>
                                    </m:rPr>
                                    <a:rPr lang="en-US" sz="2800" b="0" i="0" u="none" strike="noStrike" baseline="0" smtClean="0">
                                      <a:solidFill>
                                        <a:schemeClr val="tx2"/>
                                      </a:solidFill>
                                      <a:latin typeface="Cambria Math" panose="02040503050406030204" pitchFamily="18" charset="0"/>
                                    </a:rPr>
                                    <m:t>in</m:t>
                                  </m:r>
                                </m:e>
                                <m:sup>
                                  <m:r>
                                    <a:rPr lang="en-US" sz="2800" b="0" i="0" u="none" strike="noStrike" baseline="0" smtClean="0">
                                      <a:solidFill>
                                        <a:schemeClr val="tx2"/>
                                      </a:solidFill>
                                      <a:latin typeface="Cambria Math" panose="02040503050406030204" pitchFamily="18" charset="0"/>
                                    </a:rPr>
                                    <m:t>2</m:t>
                                  </m:r>
                                </m:sup>
                              </m:sSup>
                            </m:oMath>
                          </a14:m>
                          <a:endParaRPr lang="en-US" sz="280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u="none" strike="noStrike" baseline="0">
                              <a:solidFill>
                                <a:srgbClr val="0070C0"/>
                              </a:solidFill>
                            </a:rPr>
                            <a:t>Solve.</a:t>
                          </a:r>
                          <a:endParaRPr lang="en-US" sz="2800">
                            <a:solidFill>
                              <a:srgbClr val="0070C0"/>
                            </a:solidFill>
                          </a:endParaRPr>
                        </a:p>
                      </a:txBody>
                      <a:tcPr anchor="ctr"/>
                    </a:tc>
                    <a:extLst>
                      <a:ext uri="{0D108BD9-81ED-4DB2-BD59-A6C34878D82A}">
                        <a16:rowId xmlns:a16="http://schemas.microsoft.com/office/drawing/2014/main" val="298577847"/>
                      </a:ext>
                    </a:extLst>
                  </a:tr>
                </a:tbl>
              </a:graphicData>
            </a:graphic>
          </p:graphicFrame>
        </mc:Choice>
        <mc:Fallback xmlns="">
          <p:graphicFrame>
            <p:nvGraphicFramePr>
              <p:cNvPr id="5" name="Table 2">
                <a:extLst>
                  <a:ext uri="{FF2B5EF4-FFF2-40B4-BE49-F238E27FC236}">
                    <a16:creationId xmlns:a16="http://schemas.microsoft.com/office/drawing/2014/main" id="{3DE4A321-D4EF-4C48-8716-CCCD308C758F}"/>
                  </a:ext>
                </a:extLst>
              </p:cNvPr>
              <p:cNvGraphicFramePr>
                <a:graphicFrameLocks noGrp="1"/>
              </p:cNvGraphicFramePr>
              <p:nvPr>
                <p:extLst>
                  <p:ext uri="{D42A27DB-BD31-4B8C-83A1-F6EECF244321}">
                    <p14:modId xmlns:p14="http://schemas.microsoft.com/office/powerpoint/2010/main" val="4191858595"/>
                  </p:ext>
                </p:extLst>
              </p:nvPr>
            </p:nvGraphicFramePr>
            <p:xfrm>
              <a:off x="552261" y="2370455"/>
              <a:ext cx="5795376" cy="2102358"/>
            </p:xfrm>
            <a:graphic>
              <a:graphicData uri="http://schemas.openxmlformats.org/drawingml/2006/table">
                <a:tbl>
                  <a:tblPr firstRow="1" bandRow="1">
                    <a:tableStyleId>{2D5ABB26-0587-4C30-8999-92F81FD0307C}</a:tableStyleId>
                  </a:tblPr>
                  <a:tblGrid>
                    <a:gridCol w="3268301">
                      <a:extLst>
                        <a:ext uri="{9D8B030D-6E8A-4147-A177-3AD203B41FA5}">
                          <a16:colId xmlns:a16="http://schemas.microsoft.com/office/drawing/2014/main" val="1231724626"/>
                        </a:ext>
                      </a:extLst>
                    </a:gridCol>
                    <a:gridCol w="2527075">
                      <a:extLst>
                        <a:ext uri="{9D8B030D-6E8A-4147-A177-3AD203B41FA5}">
                          <a16:colId xmlns:a16="http://schemas.microsoft.com/office/drawing/2014/main" val="837143839"/>
                        </a:ext>
                      </a:extLst>
                    </a:gridCol>
                  </a:tblGrid>
                  <a:tr h="693928">
                    <a:tc>
                      <a:txBody>
                        <a:bodyPr/>
                        <a:lstStyle/>
                        <a:p>
                          <a:endParaRPr lang="en-US"/>
                        </a:p>
                      </a:txBody>
                      <a:tcPr>
                        <a:blipFill>
                          <a:blip r:embed="rId2"/>
                          <a:stretch>
                            <a:fillRect r="-77281" b="-228070"/>
                          </a:stretch>
                        </a:blipFill>
                      </a:tcPr>
                    </a:tc>
                    <a:tc>
                      <a:txBody>
                        <a:bodyPr/>
                        <a:lstStyle/>
                        <a:p>
                          <a:r>
                            <a:rPr lang="en-US" sz="2800" b="0" i="0" u="none" strike="noStrike" kern="1200" baseline="0">
                              <a:solidFill>
                                <a:srgbClr val="0070C0"/>
                              </a:solidFill>
                              <a:latin typeface="+mn-lt"/>
                              <a:ea typeface="+mn-ea"/>
                              <a:cs typeface="+mn-cs"/>
                            </a:rPr>
                            <a:t>Area of a kite</a:t>
                          </a:r>
                          <a:endParaRPr lang="en-US" sz="2800">
                            <a:solidFill>
                              <a:srgbClr val="0070C0"/>
                            </a:solidFill>
                          </a:endParaRPr>
                        </a:p>
                      </a:txBody>
                      <a:tcPr anchor="b"/>
                    </a:tc>
                    <a:extLst>
                      <a:ext uri="{0D108BD9-81ED-4DB2-BD59-A6C34878D82A}">
                        <a16:rowId xmlns:a16="http://schemas.microsoft.com/office/drawing/2014/main" val="2610860241"/>
                      </a:ext>
                    </a:extLst>
                  </a:tr>
                  <a:tr h="890270">
                    <a:tc>
                      <a:txBody>
                        <a:bodyPr/>
                        <a:lstStyle/>
                        <a:p>
                          <a:endParaRPr lang="en-US"/>
                        </a:p>
                      </a:txBody>
                      <a:tcPr>
                        <a:blipFill>
                          <a:blip r:embed="rId2"/>
                          <a:stretch>
                            <a:fillRect t="-77551" r="-77281" b="-76871"/>
                          </a:stretch>
                        </a:blipFill>
                      </a:tcPr>
                    </a:tc>
                    <a:tc>
                      <a:txBody>
                        <a:bodyPr/>
                        <a:lstStyle/>
                        <a:p>
                          <a:r>
                            <a:rPr lang="en-US" sz="2800" b="0" i="0" u="none" strike="noStrike" kern="1200" baseline="0">
                              <a:solidFill>
                                <a:srgbClr val="0070C0"/>
                              </a:solidFill>
                              <a:latin typeface="+mn-lt"/>
                              <a:ea typeface="+mn-ea"/>
                              <a:cs typeface="+mn-cs"/>
                            </a:rPr>
                            <a:t>Substitute.</a:t>
                          </a:r>
                          <a:endParaRPr lang="en-US" sz="2800">
                            <a:solidFill>
                              <a:srgbClr val="0070C0"/>
                            </a:solidFill>
                          </a:endParaRPr>
                        </a:p>
                      </a:txBody>
                      <a:tcPr anchor="ctr"/>
                    </a:tc>
                    <a:extLst>
                      <a:ext uri="{0D108BD9-81ED-4DB2-BD59-A6C34878D82A}">
                        <a16:rowId xmlns:a16="http://schemas.microsoft.com/office/drawing/2014/main" val="91429702"/>
                      </a:ext>
                    </a:extLst>
                  </a:tr>
                  <a:tr h="518160">
                    <a:tc>
                      <a:txBody>
                        <a:bodyPr/>
                        <a:lstStyle/>
                        <a:p>
                          <a:endParaRPr lang="en-US"/>
                        </a:p>
                      </a:txBody>
                      <a:tcPr>
                        <a:blipFill>
                          <a:blip r:embed="rId2"/>
                          <a:stretch>
                            <a:fillRect t="-307059" r="-77281" b="-32941"/>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u="none" strike="noStrike" baseline="0">
                              <a:solidFill>
                                <a:srgbClr val="0070C0"/>
                              </a:solidFill>
                            </a:rPr>
                            <a:t>Solve.</a:t>
                          </a:r>
                          <a:endParaRPr lang="en-US" sz="2800">
                            <a:solidFill>
                              <a:srgbClr val="0070C0"/>
                            </a:solidFill>
                          </a:endParaRPr>
                        </a:p>
                      </a:txBody>
                      <a:tcPr anchor="ctr"/>
                    </a:tc>
                    <a:extLst>
                      <a:ext uri="{0D108BD9-81ED-4DB2-BD59-A6C34878D82A}">
                        <a16:rowId xmlns:a16="http://schemas.microsoft.com/office/drawing/2014/main" val="298577847"/>
                      </a:ext>
                    </a:extLst>
                  </a:tr>
                </a:tbl>
              </a:graphicData>
            </a:graphic>
          </p:graphicFrame>
        </mc:Fallback>
      </mc:AlternateContent>
      <p:pic>
        <p:nvPicPr>
          <p:cNvPr id="3" name="Picture 2">
            <a:extLst>
              <a:ext uri="{FF2B5EF4-FFF2-40B4-BE49-F238E27FC236}">
                <a16:creationId xmlns:a16="http://schemas.microsoft.com/office/drawing/2014/main" id="{C1BD8882-A68F-4CDD-B126-135A5A0154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8740" y="2643187"/>
            <a:ext cx="2247900" cy="1571625"/>
          </a:xfrm>
          <a:prstGeom prst="rect">
            <a:avLst/>
          </a:prstGeom>
        </p:spPr>
      </p:pic>
    </p:spTree>
    <p:extLst>
      <p:ext uri="{BB962C8B-B14F-4D97-AF65-F5344CB8AC3E}">
        <p14:creationId xmlns:p14="http://schemas.microsoft.com/office/powerpoint/2010/main" val="22395195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pPr algn="l"/>
            <a:r>
              <a:rPr lang="en-US" sz="2800">
                <a:solidFill>
                  <a:srgbClr val="0070C0"/>
                </a:solidFill>
              </a:rPr>
              <a:t>Example 6</a:t>
            </a:r>
            <a:br>
              <a:rPr lang="en-US" sz="2800">
                <a:solidFill>
                  <a:srgbClr val="0070C0"/>
                </a:solidFill>
              </a:rPr>
            </a:br>
            <a:r>
              <a:rPr lang="en-US" sz="2800" b="0" i="0" u="none" strike="noStrike" baseline="0">
                <a:solidFill>
                  <a:schemeClr val="tx1"/>
                </a:solidFill>
              </a:rPr>
              <a:t>Area of a Kite</a:t>
            </a:r>
            <a:endParaRPr lang="en-US" sz="2800" b="0">
              <a:solidFill>
                <a:schemeClr val="tx1"/>
              </a:solidFill>
            </a:endParaRPr>
          </a:p>
        </p:txBody>
      </p:sp>
      <p:sp>
        <p:nvSpPr>
          <p:cNvPr id="7" name="Content Placeholder 2">
            <a:extLst>
              <a:ext uri="{FF2B5EF4-FFF2-40B4-BE49-F238E27FC236}">
                <a16:creationId xmlns:a16="http://schemas.microsoft.com/office/drawing/2014/main" id="{27F08620-76D1-463D-B1E8-802C90F4C49F}"/>
              </a:ext>
            </a:extLst>
          </p:cNvPr>
          <p:cNvSpPr txBox="1">
            <a:spLocks/>
          </p:cNvSpPr>
          <p:nvPr/>
        </p:nvSpPr>
        <p:spPr>
          <a:xfrm>
            <a:off x="458367" y="1706347"/>
            <a:ext cx="5752309" cy="1185710"/>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a:solidFill>
                  <a:schemeClr val="tx1"/>
                </a:solidFill>
              </a:rPr>
              <a:t>Check</a:t>
            </a:r>
          </a:p>
          <a:p>
            <a:pPr marR="35200"/>
            <a:r>
              <a:rPr lang="en-US" sz="2800" b="0" i="0" u="none" strike="noStrike" baseline="0"/>
              <a:t>Find the area of the kite.</a:t>
            </a:r>
          </a:p>
        </p:txBody>
      </p:sp>
      <p:pic>
        <p:nvPicPr>
          <p:cNvPr id="3" name="Picture 2">
            <a:extLst>
              <a:ext uri="{FF2B5EF4-FFF2-40B4-BE49-F238E27FC236}">
                <a16:creationId xmlns:a16="http://schemas.microsoft.com/office/drawing/2014/main" id="{9CE8BC1C-CFE0-4076-95AA-E2664771E8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1629" y="1908433"/>
            <a:ext cx="2171700" cy="2466975"/>
          </a:xfrm>
          <a:prstGeom prst="rect">
            <a:avLst/>
          </a:prstGeom>
        </p:spPr>
      </p:pic>
    </p:spTree>
    <p:extLst>
      <p:ext uri="{BB962C8B-B14F-4D97-AF65-F5344CB8AC3E}">
        <p14:creationId xmlns:p14="http://schemas.microsoft.com/office/powerpoint/2010/main" val="25263642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pPr algn="l"/>
            <a:r>
              <a:rPr lang="en-US" sz="2800">
                <a:solidFill>
                  <a:srgbClr val="0070C0"/>
                </a:solidFill>
              </a:rPr>
              <a:t>Example 6</a:t>
            </a:r>
            <a:br>
              <a:rPr lang="en-US" sz="2800">
                <a:solidFill>
                  <a:srgbClr val="0070C0"/>
                </a:solidFill>
              </a:rPr>
            </a:br>
            <a:r>
              <a:rPr lang="en-US" sz="2800" b="0" i="0" u="none" strike="noStrike" baseline="0">
                <a:solidFill>
                  <a:schemeClr val="tx1"/>
                </a:solidFill>
              </a:rPr>
              <a:t>Area of a Kite</a:t>
            </a:r>
            <a:endParaRPr lang="en-US" sz="2800" b="0">
              <a:solidFill>
                <a:schemeClr val="tx1"/>
              </a:solidFill>
            </a:endParaRP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27F08620-76D1-463D-B1E8-802C90F4C49F}"/>
                  </a:ext>
                </a:extLst>
              </p:cNvPr>
              <p:cNvSpPr txBox="1">
                <a:spLocks/>
              </p:cNvSpPr>
              <p:nvPr/>
            </p:nvSpPr>
            <p:spPr>
              <a:xfrm>
                <a:off x="458367" y="1706346"/>
                <a:ext cx="5752309" cy="1823663"/>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a:solidFill>
                      <a:schemeClr val="tx1"/>
                    </a:solidFill>
                  </a:rPr>
                  <a:t>Check</a:t>
                </a:r>
              </a:p>
              <a:p>
                <a:pPr marR="35200"/>
                <a:r>
                  <a:rPr lang="en-US" sz="2800" b="0" i="0" u="none" strike="noStrike" baseline="0"/>
                  <a:t>Find the area of the kite.</a:t>
                </a:r>
              </a:p>
              <a:p>
                <a:pPr marR="35200"/>
                <a:r>
                  <a:rPr lang="en-US" sz="2800" b="0" i="1" u="none" strike="noStrike" baseline="0">
                    <a:solidFill>
                      <a:srgbClr val="FF0000"/>
                    </a:solidFill>
                  </a:rPr>
                  <a:t>A </a:t>
                </a:r>
                <a:r>
                  <a:rPr lang="en-US" sz="2800" b="0" i="0" u="none" strike="noStrike" baseline="0">
                    <a:solidFill>
                      <a:srgbClr val="FF0000"/>
                    </a:solidFill>
                  </a:rPr>
                  <a:t>= 178.5</a:t>
                </a:r>
                <a:r>
                  <a:rPr lang="en-US" sz="2800"/>
                  <a:t> </a:t>
                </a:r>
                <a14:m>
                  <m:oMath xmlns:m="http://schemas.openxmlformats.org/officeDocument/2006/math">
                    <m:sSup>
                      <m:sSupPr>
                        <m:ctrlPr>
                          <a:rPr lang="en-US" sz="2800" i="1" smtClean="0">
                            <a:solidFill>
                              <a:srgbClr val="FF0000"/>
                            </a:solidFill>
                            <a:latin typeface="Cambria Math" panose="02040503050406030204" pitchFamily="18" charset="0"/>
                          </a:rPr>
                        </m:ctrlPr>
                      </m:sSupPr>
                      <m:e>
                        <m:r>
                          <m:rPr>
                            <m:sty m:val="p"/>
                          </m:rPr>
                          <a:rPr lang="en-US" sz="2800" b="0" i="0" smtClean="0">
                            <a:solidFill>
                              <a:srgbClr val="FF0000"/>
                            </a:solidFill>
                            <a:latin typeface="Cambria Math" panose="02040503050406030204" pitchFamily="18" charset="0"/>
                          </a:rPr>
                          <m:t>m</m:t>
                        </m:r>
                      </m:e>
                      <m:sup>
                        <m:r>
                          <a:rPr lang="en-US" sz="2800" b="0" i="1" smtClean="0">
                            <a:solidFill>
                              <a:srgbClr val="FF0000"/>
                            </a:solidFill>
                            <a:latin typeface="Cambria Math" panose="02040503050406030204" pitchFamily="18" charset="0"/>
                          </a:rPr>
                          <m:t>2</m:t>
                        </m:r>
                      </m:sup>
                    </m:sSup>
                  </m:oMath>
                </a14:m>
                <a:endParaRPr lang="en-US" sz="2800" b="1" i="0" u="none" strike="noStrike" baseline="0"/>
              </a:p>
            </p:txBody>
          </p:sp>
        </mc:Choice>
        <mc:Fallback xmlns="">
          <p:sp>
            <p:nvSpPr>
              <p:cNvPr id="7" name="Content Placeholder 2">
                <a:extLst>
                  <a:ext uri="{FF2B5EF4-FFF2-40B4-BE49-F238E27FC236}">
                    <a16:creationId xmlns:a16="http://schemas.microsoft.com/office/drawing/2014/main" id="{27F08620-76D1-463D-B1E8-802C90F4C49F}"/>
                  </a:ext>
                </a:extLst>
              </p:cNvPr>
              <p:cNvSpPr txBox="1">
                <a:spLocks noRot="1" noChangeAspect="1" noMove="1" noResize="1" noEditPoints="1" noAdjustHandles="1" noChangeArrowheads="1" noChangeShapeType="1" noTextEdit="1"/>
              </p:cNvSpPr>
              <p:nvPr/>
            </p:nvSpPr>
            <p:spPr>
              <a:xfrm>
                <a:off x="458367" y="1706346"/>
                <a:ext cx="5752309" cy="1823663"/>
              </a:xfrm>
              <a:prstGeom prst="rect">
                <a:avLst/>
              </a:prstGeom>
              <a:blipFill>
                <a:blip r:embed="rId3"/>
                <a:stretch>
                  <a:fillRect l="-2119" t="-3679" b="-1338"/>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9CE8BC1C-CFE0-4076-95AA-E2664771E8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1629" y="1908433"/>
            <a:ext cx="2171700" cy="2466975"/>
          </a:xfrm>
          <a:prstGeom prst="rect">
            <a:avLst/>
          </a:prstGeom>
        </p:spPr>
      </p:pic>
    </p:spTree>
    <p:extLst>
      <p:ext uri="{BB962C8B-B14F-4D97-AF65-F5344CB8AC3E}">
        <p14:creationId xmlns:p14="http://schemas.microsoft.com/office/powerpoint/2010/main" val="39141545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pPr algn="l"/>
            <a:r>
              <a:rPr lang="en-US" sz="2800">
                <a:solidFill>
                  <a:srgbClr val="0070C0"/>
                </a:solidFill>
              </a:rPr>
              <a:t>Example 7</a:t>
            </a:r>
            <a:br>
              <a:rPr lang="en-US" sz="2800">
                <a:solidFill>
                  <a:srgbClr val="0070C0"/>
                </a:solidFill>
              </a:rPr>
            </a:br>
            <a:r>
              <a:rPr lang="en-US" sz="2800" b="0" i="0" u="none" strike="noStrike" baseline="0">
                <a:solidFill>
                  <a:schemeClr val="tx1"/>
                </a:solidFill>
              </a:rPr>
              <a:t>Use Area to Find Missing Measures</a:t>
            </a:r>
            <a:endParaRPr lang="en-US" sz="2800" b="0">
              <a:solidFill>
                <a:schemeClr val="tx1"/>
              </a:solidFill>
            </a:endParaRPr>
          </a:p>
        </p:txBody>
      </p:sp>
      <p:sp>
        <p:nvSpPr>
          <p:cNvPr id="7" name="Content Placeholder 2">
            <a:extLst>
              <a:ext uri="{FF2B5EF4-FFF2-40B4-BE49-F238E27FC236}">
                <a16:creationId xmlns:a16="http://schemas.microsoft.com/office/drawing/2014/main" id="{27F08620-76D1-463D-B1E8-802C90F4C49F}"/>
              </a:ext>
            </a:extLst>
          </p:cNvPr>
          <p:cNvSpPr txBox="1">
            <a:spLocks/>
          </p:cNvSpPr>
          <p:nvPr/>
        </p:nvSpPr>
        <p:spPr>
          <a:xfrm>
            <a:off x="458366" y="1706346"/>
            <a:ext cx="6947606" cy="2684585"/>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i="0" u="none" strike="noStrike" baseline="0">
                <a:solidFill>
                  <a:srgbClr val="221E1F"/>
                </a:solidFill>
              </a:rPr>
              <a:t>One diagonal of a kite measures </a:t>
            </a:r>
            <a:br>
              <a:rPr lang="en-US" sz="2800" b="1" i="0" u="none" strike="noStrike" baseline="0">
                <a:solidFill>
                  <a:srgbClr val="221E1F"/>
                </a:solidFill>
              </a:rPr>
            </a:br>
            <a:r>
              <a:rPr lang="en-US" sz="2800" b="1" i="0" u="none" strike="noStrike" baseline="0">
                <a:solidFill>
                  <a:srgbClr val="221E1F"/>
                </a:solidFill>
              </a:rPr>
              <a:t>55.88 centimeters. If the area of the kite is 92 square inches, what is the length of the other diagonal in inches rounded to the nearest tenth?</a:t>
            </a:r>
            <a:endParaRPr lang="en-US" sz="2800" b="1" i="0" u="none" strike="noStrike" baseline="0"/>
          </a:p>
        </p:txBody>
      </p:sp>
      <p:pic>
        <p:nvPicPr>
          <p:cNvPr id="5" name="Picture 4">
            <a:extLst>
              <a:ext uri="{FF2B5EF4-FFF2-40B4-BE49-F238E27FC236}">
                <a16:creationId xmlns:a16="http://schemas.microsoft.com/office/drawing/2014/main" id="{4C6CDA67-731C-45C7-96FD-38B044F36D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80712" y="2049855"/>
            <a:ext cx="3232833" cy="2142545"/>
          </a:xfrm>
          <a:prstGeom prst="rect">
            <a:avLst/>
          </a:prstGeom>
        </p:spPr>
      </p:pic>
    </p:spTree>
    <p:extLst>
      <p:ext uri="{BB962C8B-B14F-4D97-AF65-F5344CB8AC3E}">
        <p14:creationId xmlns:p14="http://schemas.microsoft.com/office/powerpoint/2010/main" val="37908241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pPr algn="l"/>
            <a:r>
              <a:rPr lang="en-US" sz="2800">
                <a:solidFill>
                  <a:srgbClr val="0070C0"/>
                </a:solidFill>
              </a:rPr>
              <a:t>Example 7</a:t>
            </a:r>
            <a:br>
              <a:rPr lang="en-US" sz="2800">
                <a:solidFill>
                  <a:srgbClr val="0070C0"/>
                </a:solidFill>
              </a:rPr>
            </a:br>
            <a:r>
              <a:rPr lang="en-US" sz="2800" b="0" i="0" u="none" strike="noStrike" baseline="0">
                <a:solidFill>
                  <a:schemeClr val="tx1"/>
                </a:solidFill>
              </a:rPr>
              <a:t>Use Area to Find Missing Measures</a:t>
            </a:r>
            <a:endParaRPr lang="en-US" sz="2800" b="0">
              <a:solidFill>
                <a:schemeClr val="tx1"/>
              </a:solidFill>
            </a:endParaRPr>
          </a:p>
        </p:txBody>
      </p:sp>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63ED06F2-E6A2-48B2-BE48-28A14A3D70BA}"/>
                  </a:ext>
                </a:extLst>
              </p:cNvPr>
              <p:cNvSpPr txBox="1">
                <a:spLocks/>
              </p:cNvSpPr>
              <p:nvPr/>
            </p:nvSpPr>
            <p:spPr>
              <a:xfrm>
                <a:off x="456859" y="1713899"/>
                <a:ext cx="7305381" cy="2858101"/>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a:solidFill>
                      <a:schemeClr val="tx1"/>
                    </a:solidFill>
                  </a:rPr>
                  <a:t>Step 1 </a:t>
                </a:r>
                <a:r>
                  <a:rPr lang="en-US" sz="2800" b="1" i="0" u="none" strike="noStrike" baseline="0">
                    <a:solidFill>
                      <a:srgbClr val="221E1F"/>
                    </a:solidFill>
                  </a:rPr>
                  <a:t>Convert units. </a:t>
                </a:r>
                <a:endParaRPr lang="en-US" sz="2800" b="0" i="0" u="none" strike="noStrike" baseline="0">
                  <a:solidFill>
                    <a:srgbClr val="221E1F"/>
                  </a:solidFill>
                </a:endParaRPr>
              </a:p>
              <a:p>
                <a:r>
                  <a:rPr lang="en-US" sz="2800" b="0" i="0" u="none" strike="noStrike" baseline="0"/>
                  <a:t>The length of one of the diagonals is given in centimeters. Convert that measure to inches. Recall that 1 inch equals 2.54 centimeters.</a:t>
                </a:r>
              </a:p>
              <a:p>
                <a:pPr/>
                <a14:m>
                  <m:oMathPara xmlns:m="http://schemas.openxmlformats.org/officeDocument/2006/math">
                    <m:oMathParaPr>
                      <m:jc m:val="centerGroup"/>
                    </m:oMathParaPr>
                    <m:oMath xmlns:m="http://schemas.openxmlformats.org/officeDocument/2006/math">
                      <m:d>
                        <m:dPr>
                          <m:ctrlPr>
                            <a:rPr lang="en-US" sz="2800" i="1" u="none" strike="noStrike" baseline="0" smtClean="0">
                              <a:solidFill>
                                <a:schemeClr val="tx2"/>
                              </a:solidFill>
                              <a:latin typeface="Cambria Math" panose="02040503050406030204" pitchFamily="18" charset="0"/>
                            </a:rPr>
                          </m:ctrlPr>
                        </m:dPr>
                        <m:e>
                          <m:r>
                            <a:rPr lang="en-US" sz="2800" b="0" i="0" u="none" strike="noStrike" baseline="0" smtClean="0">
                              <a:solidFill>
                                <a:schemeClr val="tx2"/>
                              </a:solidFill>
                              <a:latin typeface="Cambria Math" panose="02040503050406030204" pitchFamily="18" charset="0"/>
                            </a:rPr>
                            <m:t>55.88 </m:t>
                          </m:r>
                          <m:r>
                            <m:rPr>
                              <m:sty m:val="p"/>
                            </m:rPr>
                            <a:rPr lang="en-US" sz="2800" b="0" i="0" u="none" strike="noStrike" baseline="0" smtClean="0">
                              <a:solidFill>
                                <a:schemeClr val="tx2"/>
                              </a:solidFill>
                              <a:latin typeface="Cambria Math" panose="02040503050406030204" pitchFamily="18" charset="0"/>
                            </a:rPr>
                            <m:t>cm</m:t>
                          </m:r>
                        </m:e>
                      </m:d>
                      <m:r>
                        <a:rPr lang="en-US" sz="2800" b="0" i="0" u="none" strike="noStrike" baseline="0" smtClean="0">
                          <a:solidFill>
                            <a:schemeClr val="tx2"/>
                          </a:solidFill>
                          <a:latin typeface="Cambria Math" panose="02040503050406030204" pitchFamily="18" charset="0"/>
                        </a:rPr>
                        <m:t>×</m:t>
                      </m:r>
                      <m:f>
                        <m:fPr>
                          <m:ctrlPr>
                            <a:rPr lang="en-US" sz="2800" i="1" u="none" strike="noStrike" baseline="0" smtClean="0">
                              <a:solidFill>
                                <a:schemeClr val="tx2"/>
                              </a:solidFill>
                              <a:latin typeface="Cambria Math" panose="02040503050406030204" pitchFamily="18" charset="0"/>
                            </a:rPr>
                          </m:ctrlPr>
                        </m:fPr>
                        <m:num>
                          <m:r>
                            <a:rPr lang="en-US" sz="2800" b="0" i="0" u="none" strike="noStrike" baseline="0" smtClean="0">
                              <a:solidFill>
                                <a:schemeClr val="tx2"/>
                              </a:solidFill>
                              <a:latin typeface="Cambria Math" panose="02040503050406030204" pitchFamily="18" charset="0"/>
                            </a:rPr>
                            <m:t>1 </m:t>
                          </m:r>
                          <m:r>
                            <m:rPr>
                              <m:sty m:val="p"/>
                            </m:rPr>
                            <a:rPr lang="en-US" sz="2800" b="0" i="0" u="none" strike="noStrike" baseline="0" smtClean="0">
                              <a:solidFill>
                                <a:schemeClr val="tx2"/>
                              </a:solidFill>
                              <a:latin typeface="Cambria Math" panose="02040503050406030204" pitchFamily="18" charset="0"/>
                            </a:rPr>
                            <m:t>in</m:t>
                          </m:r>
                          <m:r>
                            <a:rPr lang="en-US" sz="2800" b="0" i="0" u="none" strike="noStrike" baseline="0" smtClean="0">
                              <a:solidFill>
                                <a:schemeClr val="tx2"/>
                              </a:solidFill>
                              <a:latin typeface="Cambria Math" panose="02040503050406030204" pitchFamily="18" charset="0"/>
                            </a:rPr>
                            <m:t>.</m:t>
                          </m:r>
                        </m:num>
                        <m:den>
                          <m:r>
                            <a:rPr lang="en-US" sz="2800" b="0" i="0" u="none" strike="noStrike" baseline="0" smtClean="0">
                              <a:solidFill>
                                <a:schemeClr val="tx2"/>
                              </a:solidFill>
                              <a:latin typeface="Cambria Math" panose="02040503050406030204" pitchFamily="18" charset="0"/>
                            </a:rPr>
                            <m:t>2.54 </m:t>
                          </m:r>
                          <m:r>
                            <m:rPr>
                              <m:sty m:val="p"/>
                            </m:rPr>
                            <a:rPr lang="en-US" sz="2800" b="0" i="0" u="none" strike="noStrike" baseline="0" smtClean="0">
                              <a:solidFill>
                                <a:schemeClr val="tx2"/>
                              </a:solidFill>
                              <a:latin typeface="Cambria Math" panose="02040503050406030204" pitchFamily="18" charset="0"/>
                            </a:rPr>
                            <m:t>cm</m:t>
                          </m:r>
                        </m:den>
                      </m:f>
                      <m:r>
                        <a:rPr lang="en-US" sz="2800" b="0" i="0" u="none" strike="noStrike" baseline="0" smtClean="0">
                          <a:solidFill>
                            <a:schemeClr val="tx2"/>
                          </a:solidFill>
                          <a:latin typeface="Cambria Math" panose="02040503050406030204" pitchFamily="18" charset="0"/>
                        </a:rPr>
                        <m:t>=22 </m:t>
                      </m:r>
                      <m:r>
                        <m:rPr>
                          <m:sty m:val="p"/>
                        </m:rPr>
                        <a:rPr lang="en-US" sz="2800" b="0" i="0" u="none" strike="noStrike" baseline="0" smtClean="0">
                          <a:solidFill>
                            <a:schemeClr val="tx2"/>
                          </a:solidFill>
                          <a:latin typeface="Cambria Math" panose="02040503050406030204" pitchFamily="18" charset="0"/>
                        </a:rPr>
                        <m:t>in</m:t>
                      </m:r>
                      <m:r>
                        <a:rPr lang="en-US" sz="2800" b="0" i="0" u="none" strike="noStrike" baseline="0" smtClean="0">
                          <a:solidFill>
                            <a:schemeClr val="tx2"/>
                          </a:solidFill>
                          <a:latin typeface="Cambria Math" panose="02040503050406030204" pitchFamily="18" charset="0"/>
                        </a:rPr>
                        <m:t>.</m:t>
                      </m:r>
                    </m:oMath>
                  </m:oMathPara>
                </a14:m>
                <a:endParaRPr lang="en-US" sz="2800" u="none" strike="noStrike" baseline="0">
                  <a:solidFill>
                    <a:schemeClr val="tx1"/>
                  </a:solidFill>
                </a:endParaRPr>
              </a:p>
            </p:txBody>
          </p:sp>
        </mc:Choice>
        <mc:Fallback xmlns="">
          <p:sp>
            <p:nvSpPr>
              <p:cNvPr id="6" name="Content Placeholder 2">
                <a:extLst>
                  <a:ext uri="{FF2B5EF4-FFF2-40B4-BE49-F238E27FC236}">
                    <a16:creationId xmlns:a16="http://schemas.microsoft.com/office/drawing/2014/main" id="{63ED06F2-E6A2-48B2-BE48-28A14A3D70BA}"/>
                  </a:ext>
                </a:extLst>
              </p:cNvPr>
              <p:cNvSpPr txBox="1">
                <a:spLocks noRot="1" noChangeAspect="1" noMove="1" noResize="1" noEditPoints="1" noAdjustHandles="1" noChangeArrowheads="1" noChangeShapeType="1" noTextEdit="1"/>
              </p:cNvSpPr>
              <p:nvPr/>
            </p:nvSpPr>
            <p:spPr>
              <a:xfrm>
                <a:off x="456859" y="1713899"/>
                <a:ext cx="7305381" cy="2858101"/>
              </a:xfrm>
              <a:prstGeom prst="rect">
                <a:avLst/>
              </a:prstGeom>
              <a:blipFill>
                <a:blip r:embed="rId2"/>
                <a:stretch>
                  <a:fillRect l="-1753" t="-2132" r="-2588"/>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8318CEAB-48E0-440A-9C9C-0842F7C59A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80712" y="2049855"/>
            <a:ext cx="3232833" cy="2142545"/>
          </a:xfrm>
          <a:prstGeom prst="rect">
            <a:avLst/>
          </a:prstGeom>
        </p:spPr>
      </p:pic>
    </p:spTree>
    <p:extLst>
      <p:ext uri="{BB962C8B-B14F-4D97-AF65-F5344CB8AC3E}">
        <p14:creationId xmlns:p14="http://schemas.microsoft.com/office/powerpoint/2010/main" val="6394609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pPr algn="l"/>
            <a:r>
              <a:rPr lang="en-US" sz="2800">
                <a:solidFill>
                  <a:srgbClr val="0070C0"/>
                </a:solidFill>
              </a:rPr>
              <a:t>Example 7</a:t>
            </a:r>
            <a:br>
              <a:rPr lang="en-US" sz="2800">
                <a:solidFill>
                  <a:srgbClr val="0070C0"/>
                </a:solidFill>
              </a:rPr>
            </a:br>
            <a:r>
              <a:rPr lang="en-US" sz="2800" b="0" i="0" u="none" strike="noStrike" baseline="0">
                <a:solidFill>
                  <a:schemeClr val="tx1"/>
                </a:solidFill>
              </a:rPr>
              <a:t>Use Area to Find Missing Measures</a:t>
            </a:r>
            <a:endParaRPr lang="en-US" sz="2800" b="0">
              <a:solidFill>
                <a:schemeClr val="tx1"/>
              </a:solidFill>
            </a:endParaRPr>
          </a:p>
        </p:txBody>
      </p:sp>
      <p:sp>
        <p:nvSpPr>
          <p:cNvPr id="6" name="Content Placeholder 2">
            <a:extLst>
              <a:ext uri="{FF2B5EF4-FFF2-40B4-BE49-F238E27FC236}">
                <a16:creationId xmlns:a16="http://schemas.microsoft.com/office/drawing/2014/main" id="{63ED06F2-E6A2-48B2-BE48-28A14A3D70BA}"/>
              </a:ext>
            </a:extLst>
          </p:cNvPr>
          <p:cNvSpPr txBox="1">
            <a:spLocks/>
          </p:cNvSpPr>
          <p:nvPr/>
        </p:nvSpPr>
        <p:spPr>
          <a:xfrm>
            <a:off x="456860" y="1713899"/>
            <a:ext cx="9266562" cy="1527241"/>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a:solidFill>
                  <a:schemeClr val="tx1"/>
                </a:solidFill>
              </a:rPr>
              <a:t>Step 2 </a:t>
            </a:r>
            <a:r>
              <a:rPr lang="en-US" sz="2800" b="1" i="0" u="none" strike="noStrike" baseline="0">
                <a:solidFill>
                  <a:srgbClr val="221E1F"/>
                </a:solidFill>
              </a:rPr>
              <a:t>Use the formula for the area of a kite. </a:t>
            </a:r>
            <a:endParaRPr lang="en-US" sz="2800" b="0" i="0" u="none" strike="noStrike" baseline="0">
              <a:solidFill>
                <a:srgbClr val="221E1F"/>
              </a:solidFill>
            </a:endParaRPr>
          </a:p>
          <a:p>
            <a:r>
              <a:rPr lang="en-US" sz="2800" b="0" i="0" u="none" strike="noStrike" baseline="0"/>
              <a:t>Use the formula for the area of a kite to find the measure of the other diagonal in inches.</a:t>
            </a:r>
            <a:endParaRPr lang="en-US" sz="2800" u="none" strike="noStrike" baseline="0"/>
          </a:p>
        </p:txBody>
      </p:sp>
      <mc:AlternateContent xmlns:mc="http://schemas.openxmlformats.org/markup-compatibility/2006" xmlns:a14="http://schemas.microsoft.com/office/drawing/2010/main">
        <mc:Choice Requires="a14">
          <p:graphicFrame>
            <p:nvGraphicFramePr>
              <p:cNvPr id="5" name="Table 2">
                <a:extLst>
                  <a:ext uri="{FF2B5EF4-FFF2-40B4-BE49-F238E27FC236}">
                    <a16:creationId xmlns:a16="http://schemas.microsoft.com/office/drawing/2014/main" id="{DB56DE4C-4DEF-4009-8CA7-F39A9D5CB155}"/>
                  </a:ext>
                </a:extLst>
              </p:cNvPr>
              <p:cNvGraphicFramePr>
                <a:graphicFrameLocks noGrp="1"/>
              </p:cNvGraphicFramePr>
              <p:nvPr>
                <p:extLst>
                  <p:ext uri="{D42A27DB-BD31-4B8C-83A1-F6EECF244321}">
                    <p14:modId xmlns:p14="http://schemas.microsoft.com/office/powerpoint/2010/main" val="3817803147"/>
                  </p:ext>
                </p:extLst>
              </p:nvPr>
            </p:nvGraphicFramePr>
            <p:xfrm>
              <a:off x="552261" y="3284852"/>
              <a:ext cx="8292801" cy="2298700"/>
            </p:xfrm>
            <a:graphic>
              <a:graphicData uri="http://schemas.openxmlformats.org/drawingml/2006/table">
                <a:tbl>
                  <a:tblPr firstRow="1" bandRow="1">
                    <a:tableStyleId>{2D5ABB26-0587-4C30-8999-92F81FD0307C}</a:tableStyleId>
                  </a:tblPr>
                  <a:tblGrid>
                    <a:gridCol w="3404277">
                      <a:extLst>
                        <a:ext uri="{9D8B030D-6E8A-4147-A177-3AD203B41FA5}">
                          <a16:colId xmlns:a16="http://schemas.microsoft.com/office/drawing/2014/main" val="1231724626"/>
                        </a:ext>
                      </a:extLst>
                    </a:gridCol>
                    <a:gridCol w="4888524">
                      <a:extLst>
                        <a:ext uri="{9D8B030D-6E8A-4147-A177-3AD203B41FA5}">
                          <a16:colId xmlns:a16="http://schemas.microsoft.com/office/drawing/2014/main" val="837143839"/>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IN" sz="2800" b="0" i="1" smtClean="0">
                                    <a:solidFill>
                                      <a:schemeClr val="tx2"/>
                                    </a:solidFill>
                                    <a:latin typeface="Cambria Math" panose="02040503050406030204" pitchFamily="18" charset="0"/>
                                  </a:rPr>
                                  <m:t>       </m:t>
                                </m:r>
                                <m:f>
                                  <m:fPr>
                                    <m:ctrlPr>
                                      <a:rPr lang="en-US" sz="2800" i="1" smtClean="0">
                                        <a:solidFill>
                                          <a:schemeClr val="tx2"/>
                                        </a:solidFill>
                                        <a:latin typeface="Cambria Math" panose="02040503050406030204" pitchFamily="18" charset="0"/>
                                      </a:rPr>
                                    </m:ctrlPr>
                                  </m:fPr>
                                  <m:num>
                                    <m:r>
                                      <a:rPr lang="en-US" sz="2800" b="0" i="1" smtClean="0">
                                        <a:solidFill>
                                          <a:schemeClr val="tx2"/>
                                        </a:solidFill>
                                        <a:latin typeface="Cambria Math" panose="02040503050406030204" pitchFamily="18" charset="0"/>
                                      </a:rPr>
                                      <m:t>1</m:t>
                                    </m:r>
                                  </m:num>
                                  <m:den>
                                    <m:r>
                                      <a:rPr lang="en-US" sz="2800" b="0" i="1" smtClean="0">
                                        <a:solidFill>
                                          <a:schemeClr val="tx2"/>
                                        </a:solidFill>
                                        <a:latin typeface="Cambria Math" panose="02040503050406030204" pitchFamily="18" charset="0"/>
                                      </a:rPr>
                                      <m:t>2</m:t>
                                    </m:r>
                                  </m:den>
                                </m:f>
                                <m:r>
                                  <a:rPr lang="en-US" sz="2800" b="0" i="1" smtClean="0">
                                    <a:solidFill>
                                      <a:schemeClr val="tx2"/>
                                    </a:solidFill>
                                    <a:latin typeface="Cambria Math" panose="02040503050406030204" pitchFamily="18" charset="0"/>
                                  </a:rPr>
                                  <m:t>𝑑</m:t>
                                </m:r>
                                <m:r>
                                  <a:rPr lang="en-US" sz="2800" b="0" i="1" baseline="-25000" smtClean="0">
                                    <a:solidFill>
                                      <a:schemeClr val="tx2"/>
                                    </a:solidFill>
                                    <a:latin typeface="Cambria Math" panose="02040503050406030204" pitchFamily="18" charset="0"/>
                                  </a:rPr>
                                  <m:t>1</m:t>
                                </m:r>
                                <m:r>
                                  <a:rPr lang="en-US" sz="2800" b="0" i="1" smtClean="0">
                                    <a:solidFill>
                                      <a:schemeClr val="tx2"/>
                                    </a:solidFill>
                                    <a:latin typeface="Cambria Math" panose="02040503050406030204" pitchFamily="18" charset="0"/>
                                  </a:rPr>
                                  <m:t>𝑑</m:t>
                                </m:r>
                                <m:r>
                                  <a:rPr lang="en-US" sz="2800" b="0" i="1" baseline="-25000" smtClean="0">
                                    <a:solidFill>
                                      <a:schemeClr val="tx2"/>
                                    </a:solidFill>
                                    <a:latin typeface="Cambria Math" panose="02040503050406030204" pitchFamily="18" charset="0"/>
                                  </a:rPr>
                                  <m:t>2</m:t>
                                </m:r>
                                <m:r>
                                  <a:rPr lang="en-US" sz="2800" b="0" i="1" baseline="0" smtClean="0">
                                    <a:solidFill>
                                      <a:schemeClr val="tx2"/>
                                    </a:solidFill>
                                    <a:latin typeface="Cambria Math" panose="02040503050406030204" pitchFamily="18" charset="0"/>
                                  </a:rPr>
                                  <m:t>=</m:t>
                                </m:r>
                                <m:r>
                                  <a:rPr lang="en-US" sz="2800" b="0" i="1" baseline="0" smtClean="0">
                                    <a:solidFill>
                                      <a:schemeClr val="tx2"/>
                                    </a:solidFill>
                                    <a:latin typeface="Cambria Math" panose="02040503050406030204" pitchFamily="18" charset="0"/>
                                  </a:rPr>
                                  <m:t>𝐴</m:t>
                                </m:r>
                              </m:oMath>
                            </m:oMathPara>
                          </a14:m>
                          <a:endParaRPr lang="en-US" sz="2800" i="1" baseline="0">
                            <a:solidFill>
                              <a:schemeClr val="tx2"/>
                            </a:solidFill>
                          </a:endParaRPr>
                        </a:p>
                      </a:txBody>
                      <a:tcPr/>
                    </a:tc>
                    <a:tc>
                      <a:txBody>
                        <a:bodyPr/>
                        <a:lstStyle/>
                        <a:p>
                          <a:r>
                            <a:rPr lang="en-US" sz="2800" b="0" i="0" u="none" strike="noStrike" kern="1200" baseline="0">
                              <a:solidFill>
                                <a:srgbClr val="0070C0"/>
                              </a:solidFill>
                              <a:latin typeface="+mn-lt"/>
                              <a:ea typeface="+mn-ea"/>
                              <a:cs typeface="+mn-cs"/>
                            </a:rPr>
                            <a:t>Area of a kite</a:t>
                          </a:r>
                          <a:endParaRPr lang="en-US" sz="2800">
                            <a:solidFill>
                              <a:srgbClr val="0070C0"/>
                            </a:solidFill>
                          </a:endParaRPr>
                        </a:p>
                      </a:txBody>
                      <a:tcPr anchor="ctr"/>
                    </a:tc>
                    <a:extLst>
                      <a:ext uri="{0D108BD9-81ED-4DB2-BD59-A6C34878D82A}">
                        <a16:rowId xmlns:a16="http://schemas.microsoft.com/office/drawing/2014/main" val="261086024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f>
                                  <m:fPr>
                                    <m:ctrlPr>
                                      <a:rPr lang="en-US" sz="2800" i="1" smtClean="0">
                                        <a:solidFill>
                                          <a:schemeClr val="tx2"/>
                                        </a:solidFill>
                                        <a:latin typeface="Cambria Math" panose="02040503050406030204" pitchFamily="18" charset="0"/>
                                      </a:rPr>
                                    </m:ctrlPr>
                                  </m:fPr>
                                  <m:num>
                                    <m:r>
                                      <a:rPr lang="en-US" sz="2800" b="0" i="1" smtClean="0">
                                        <a:solidFill>
                                          <a:schemeClr val="tx2"/>
                                        </a:solidFill>
                                        <a:latin typeface="Cambria Math" panose="02040503050406030204" pitchFamily="18" charset="0"/>
                                      </a:rPr>
                                      <m:t>1</m:t>
                                    </m:r>
                                  </m:num>
                                  <m:den>
                                    <m:r>
                                      <a:rPr lang="en-US" sz="2800" b="0" i="1" smtClean="0">
                                        <a:solidFill>
                                          <a:schemeClr val="tx2"/>
                                        </a:solidFill>
                                        <a:latin typeface="Cambria Math" panose="02040503050406030204" pitchFamily="18" charset="0"/>
                                      </a:rPr>
                                      <m:t>2</m:t>
                                    </m:r>
                                  </m:den>
                                </m:f>
                                <m:d>
                                  <m:dPr>
                                    <m:ctrlPr>
                                      <a:rPr lang="en-US" sz="2800" b="0" i="1" smtClean="0">
                                        <a:solidFill>
                                          <a:schemeClr val="tx2"/>
                                        </a:solidFill>
                                        <a:latin typeface="Cambria Math" panose="02040503050406030204" pitchFamily="18" charset="0"/>
                                      </a:rPr>
                                    </m:ctrlPr>
                                  </m:dPr>
                                  <m:e>
                                    <m:r>
                                      <a:rPr lang="en-US" sz="2800" b="0" i="1" smtClean="0">
                                        <a:solidFill>
                                          <a:schemeClr val="tx2"/>
                                        </a:solidFill>
                                        <a:latin typeface="Cambria Math" panose="02040503050406030204" pitchFamily="18" charset="0"/>
                                      </a:rPr>
                                      <m:t>22</m:t>
                                    </m:r>
                                  </m:e>
                                </m:d>
                                <m:d>
                                  <m:dPr>
                                    <m:ctrlPr>
                                      <a:rPr lang="en-US" sz="2800" b="0" i="1" smtClean="0">
                                        <a:solidFill>
                                          <a:schemeClr val="tx2"/>
                                        </a:solidFill>
                                        <a:latin typeface="Cambria Math" panose="02040503050406030204" pitchFamily="18" charset="0"/>
                                      </a:rPr>
                                    </m:ctrlPr>
                                  </m:dPr>
                                  <m:e>
                                    <m:r>
                                      <a:rPr lang="en-US" sz="2800" b="0" i="1" smtClean="0">
                                        <a:solidFill>
                                          <a:schemeClr val="tx2"/>
                                        </a:solidFill>
                                        <a:latin typeface="Cambria Math" panose="02040503050406030204" pitchFamily="18" charset="0"/>
                                      </a:rPr>
                                      <m:t>𝑥</m:t>
                                    </m:r>
                                  </m:e>
                                </m:d>
                                <m:r>
                                  <a:rPr lang="en-US" sz="2800" b="0" i="1" smtClean="0">
                                    <a:solidFill>
                                      <a:schemeClr val="tx2"/>
                                    </a:solidFill>
                                    <a:latin typeface="Cambria Math" panose="02040503050406030204" pitchFamily="18" charset="0"/>
                                  </a:rPr>
                                  <m:t>=92</m:t>
                                </m:r>
                              </m:oMath>
                            </m:oMathPara>
                          </a14:m>
                          <a:endParaRPr lang="en-US" sz="2800" i="1">
                            <a:solidFill>
                              <a:schemeClr val="tx1"/>
                            </a:solidFill>
                          </a:endParaRPr>
                        </a:p>
                      </a:txBody>
                      <a:tcPr/>
                    </a:tc>
                    <a:tc>
                      <a:txBody>
                        <a:bodyPr/>
                        <a:lstStyle/>
                        <a:p>
                          <a:endParaRPr lang="en-US" sz="1800" b="0" i="0" u="none" strike="noStrike" kern="1200" baseline="0">
                            <a:solidFill>
                              <a:schemeClr val="tx1"/>
                            </a:solidFill>
                            <a:latin typeface="+mn-lt"/>
                            <a:ea typeface="+mn-ea"/>
                            <a:cs typeface="+mn-cs"/>
                          </a:endParaRPr>
                        </a:p>
                        <a:p>
                          <a:r>
                            <a:rPr lang="en-US" sz="1800" b="0" i="0" u="none" strike="noStrike" kern="1200" baseline="0">
                              <a:solidFill>
                                <a:schemeClr val="tx1"/>
                              </a:solidFill>
                              <a:latin typeface="+mn-lt"/>
                              <a:ea typeface="+mn-ea"/>
                              <a:cs typeface="+mn-cs"/>
                            </a:rPr>
                            <a:t> </a:t>
                          </a:r>
                          <a:r>
                            <a:rPr lang="en-US" sz="2800" b="0" i="1" u="none" strike="noStrike" kern="1200" baseline="0">
                              <a:solidFill>
                                <a:srgbClr val="0070C0"/>
                              </a:solidFill>
                              <a:latin typeface="+mn-lt"/>
                              <a:ea typeface="+mn-ea"/>
                              <a:cs typeface="+mn-cs"/>
                            </a:rPr>
                            <a:t>A </a:t>
                          </a:r>
                          <a:r>
                            <a:rPr lang="en-US" sz="2800" b="0" i="0" u="none" strike="noStrike" kern="1200" baseline="0">
                              <a:solidFill>
                                <a:srgbClr val="0070C0"/>
                              </a:solidFill>
                              <a:latin typeface="+mn-lt"/>
                              <a:ea typeface="+mn-ea"/>
                              <a:cs typeface="+mn-cs"/>
                            </a:rPr>
                            <a:t>= 92, </a:t>
                          </a:r>
                          <a:r>
                            <a:rPr lang="en-US" sz="2800" b="0" i="1" u="none" strike="noStrike" kern="1200" baseline="0">
                              <a:solidFill>
                                <a:srgbClr val="0070C0"/>
                              </a:solidFill>
                              <a:latin typeface="+mn-lt"/>
                              <a:ea typeface="+mn-ea"/>
                              <a:cs typeface="+mn-cs"/>
                            </a:rPr>
                            <a:t>d</a:t>
                          </a:r>
                          <a:r>
                            <a:rPr lang="en-US" sz="2800" b="0" i="0" u="none" strike="noStrike" kern="1200" baseline="-25000">
                              <a:solidFill>
                                <a:srgbClr val="0070C0"/>
                              </a:solidFill>
                              <a:latin typeface="+mn-lt"/>
                              <a:ea typeface="+mn-ea"/>
                              <a:cs typeface="+mn-cs"/>
                            </a:rPr>
                            <a:t>1</a:t>
                          </a:r>
                          <a:r>
                            <a:rPr lang="en-US" sz="2800" b="0" i="0" u="none" strike="noStrike" kern="1200" baseline="0">
                              <a:solidFill>
                                <a:srgbClr val="0070C0"/>
                              </a:solidFill>
                              <a:latin typeface="+mn-lt"/>
                              <a:ea typeface="+mn-ea"/>
                              <a:cs typeface="+mn-cs"/>
                            </a:rPr>
                            <a:t> = 22, and </a:t>
                          </a:r>
                          <a:r>
                            <a:rPr lang="en-US" sz="2800" b="0" i="1" u="none" strike="noStrike" kern="1200" baseline="0">
                              <a:solidFill>
                                <a:srgbClr val="0070C0"/>
                              </a:solidFill>
                              <a:latin typeface="+mn-lt"/>
                              <a:ea typeface="+mn-ea"/>
                              <a:cs typeface="+mn-cs"/>
                            </a:rPr>
                            <a:t>d</a:t>
                          </a:r>
                          <a:r>
                            <a:rPr lang="en-US" sz="2800" b="0" i="0" u="none" strike="noStrike" kern="1200" baseline="-25000">
                              <a:solidFill>
                                <a:srgbClr val="0070C0"/>
                              </a:solidFill>
                              <a:latin typeface="+mn-lt"/>
                              <a:ea typeface="+mn-ea"/>
                              <a:cs typeface="+mn-cs"/>
                            </a:rPr>
                            <a:t>2</a:t>
                          </a:r>
                          <a:r>
                            <a:rPr lang="en-US" sz="2800" b="0" i="0" u="none" strike="noStrike" kern="1200" baseline="0">
                              <a:solidFill>
                                <a:srgbClr val="0070C0"/>
                              </a:solidFill>
                              <a:latin typeface="+mn-lt"/>
                              <a:ea typeface="+mn-ea"/>
                              <a:cs typeface="+mn-cs"/>
                            </a:rPr>
                            <a:t> = </a:t>
                          </a:r>
                          <a:r>
                            <a:rPr lang="en-US" sz="2800" b="0" i="1" u="none" strike="noStrike" kern="1200" baseline="0">
                              <a:solidFill>
                                <a:srgbClr val="0070C0"/>
                              </a:solidFill>
                              <a:latin typeface="+mn-lt"/>
                              <a:ea typeface="+mn-ea"/>
                              <a:cs typeface="+mn-cs"/>
                            </a:rPr>
                            <a:t>x</a:t>
                          </a:r>
                          <a:endParaRPr lang="en-US" sz="2800">
                            <a:solidFill>
                              <a:srgbClr val="0070C0"/>
                            </a:solidFill>
                          </a:endParaRPr>
                        </a:p>
                      </a:txBody>
                      <a:tcPr anchor="ctr"/>
                    </a:tc>
                    <a:extLst>
                      <a:ext uri="{0D108BD9-81ED-4DB2-BD59-A6C34878D82A}">
                        <a16:rowId xmlns:a16="http://schemas.microsoft.com/office/drawing/2014/main" val="91429702"/>
                      </a:ext>
                    </a:extLst>
                  </a:tr>
                  <a:tr h="370840">
                    <a:tc>
                      <a:txBody>
                        <a:bodyPr/>
                        <a:lstStyle/>
                        <a:p>
                          <a:r>
                            <a:rPr lang="en-US" sz="2800">
                              <a:solidFill>
                                <a:schemeClr val="tx2"/>
                              </a:solidFill>
                            </a:rPr>
                            <a:t>             </a:t>
                          </a:r>
                          <a:r>
                            <a:rPr lang="en-US" sz="2800" i="1">
                              <a:solidFill>
                                <a:schemeClr val="tx2"/>
                              </a:solidFill>
                            </a:rPr>
                            <a:t>x ≈ </a:t>
                          </a:r>
                          <a:r>
                            <a:rPr lang="en-US" sz="2800" i="0">
                              <a:solidFill>
                                <a:schemeClr val="tx2"/>
                              </a:solidFill>
                            </a:rPr>
                            <a:t>8.4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u="none" strike="noStrike" baseline="0">
                              <a:solidFill>
                                <a:srgbClr val="0070C0"/>
                              </a:solidFill>
                            </a:rPr>
                            <a:t>Solve.</a:t>
                          </a:r>
                          <a:endParaRPr lang="en-US" sz="2800">
                            <a:solidFill>
                              <a:srgbClr val="0070C0"/>
                            </a:solidFill>
                          </a:endParaRPr>
                        </a:p>
                      </a:txBody>
                      <a:tcPr anchor="ctr"/>
                    </a:tc>
                    <a:extLst>
                      <a:ext uri="{0D108BD9-81ED-4DB2-BD59-A6C34878D82A}">
                        <a16:rowId xmlns:a16="http://schemas.microsoft.com/office/drawing/2014/main" val="298577847"/>
                      </a:ext>
                    </a:extLst>
                  </a:tr>
                </a:tbl>
              </a:graphicData>
            </a:graphic>
          </p:graphicFrame>
        </mc:Choice>
        <mc:Fallback xmlns="">
          <p:graphicFrame>
            <p:nvGraphicFramePr>
              <p:cNvPr id="5" name="Table 2">
                <a:extLst>
                  <a:ext uri="{FF2B5EF4-FFF2-40B4-BE49-F238E27FC236}">
                    <a16:creationId xmlns:a16="http://schemas.microsoft.com/office/drawing/2014/main" id="{DB56DE4C-4DEF-4009-8CA7-F39A9D5CB155}"/>
                  </a:ext>
                </a:extLst>
              </p:cNvPr>
              <p:cNvGraphicFramePr>
                <a:graphicFrameLocks noGrp="1"/>
              </p:cNvGraphicFramePr>
              <p:nvPr>
                <p:extLst>
                  <p:ext uri="{D42A27DB-BD31-4B8C-83A1-F6EECF244321}">
                    <p14:modId xmlns:p14="http://schemas.microsoft.com/office/powerpoint/2010/main" val="3817803147"/>
                  </p:ext>
                </p:extLst>
              </p:nvPr>
            </p:nvGraphicFramePr>
            <p:xfrm>
              <a:off x="552261" y="3284852"/>
              <a:ext cx="8292801" cy="2298700"/>
            </p:xfrm>
            <a:graphic>
              <a:graphicData uri="http://schemas.openxmlformats.org/drawingml/2006/table">
                <a:tbl>
                  <a:tblPr firstRow="1" bandRow="1">
                    <a:tableStyleId>{2D5ABB26-0587-4C30-8999-92F81FD0307C}</a:tableStyleId>
                  </a:tblPr>
                  <a:tblGrid>
                    <a:gridCol w="3404277">
                      <a:extLst>
                        <a:ext uri="{9D8B030D-6E8A-4147-A177-3AD203B41FA5}">
                          <a16:colId xmlns:a16="http://schemas.microsoft.com/office/drawing/2014/main" val="1231724626"/>
                        </a:ext>
                      </a:extLst>
                    </a:gridCol>
                    <a:gridCol w="4888524">
                      <a:extLst>
                        <a:ext uri="{9D8B030D-6E8A-4147-A177-3AD203B41FA5}">
                          <a16:colId xmlns:a16="http://schemas.microsoft.com/office/drawing/2014/main" val="837143839"/>
                        </a:ext>
                      </a:extLst>
                    </a:gridCol>
                  </a:tblGrid>
                  <a:tr h="890270">
                    <a:tc>
                      <a:txBody>
                        <a:bodyPr/>
                        <a:lstStyle/>
                        <a:p>
                          <a:endParaRPr lang="en-US"/>
                        </a:p>
                      </a:txBody>
                      <a:tcPr>
                        <a:blipFill>
                          <a:blip r:embed="rId2"/>
                          <a:stretch>
                            <a:fillRect r="-143470" b="-178082"/>
                          </a:stretch>
                        </a:blipFill>
                      </a:tcPr>
                    </a:tc>
                    <a:tc>
                      <a:txBody>
                        <a:bodyPr/>
                        <a:lstStyle/>
                        <a:p>
                          <a:r>
                            <a:rPr lang="en-US" sz="2800" b="0" i="0" u="none" strike="noStrike" kern="1200" baseline="0">
                              <a:solidFill>
                                <a:srgbClr val="0070C0"/>
                              </a:solidFill>
                              <a:latin typeface="+mn-lt"/>
                              <a:ea typeface="+mn-ea"/>
                              <a:cs typeface="+mn-cs"/>
                            </a:rPr>
                            <a:t>Area of a kite</a:t>
                          </a:r>
                          <a:endParaRPr lang="en-US" sz="2800">
                            <a:solidFill>
                              <a:srgbClr val="0070C0"/>
                            </a:solidFill>
                          </a:endParaRPr>
                        </a:p>
                      </a:txBody>
                      <a:tcPr anchor="ctr"/>
                    </a:tc>
                    <a:extLst>
                      <a:ext uri="{0D108BD9-81ED-4DB2-BD59-A6C34878D82A}">
                        <a16:rowId xmlns:a16="http://schemas.microsoft.com/office/drawing/2014/main" val="2610860241"/>
                      </a:ext>
                    </a:extLst>
                  </a:tr>
                  <a:tr h="890270">
                    <a:tc>
                      <a:txBody>
                        <a:bodyPr/>
                        <a:lstStyle/>
                        <a:p>
                          <a:endParaRPr lang="en-US"/>
                        </a:p>
                      </a:txBody>
                      <a:tcPr>
                        <a:blipFill>
                          <a:blip r:embed="rId2"/>
                          <a:stretch>
                            <a:fillRect t="-99320" r="-143470" b="-76871"/>
                          </a:stretch>
                        </a:blipFill>
                      </a:tcPr>
                    </a:tc>
                    <a:tc>
                      <a:txBody>
                        <a:bodyPr/>
                        <a:lstStyle/>
                        <a:p>
                          <a:endParaRPr lang="en-US" sz="1800" b="0" i="0" u="none" strike="noStrike" kern="1200" baseline="0">
                            <a:solidFill>
                              <a:schemeClr val="tx1"/>
                            </a:solidFill>
                            <a:latin typeface="+mn-lt"/>
                            <a:ea typeface="+mn-ea"/>
                            <a:cs typeface="+mn-cs"/>
                          </a:endParaRPr>
                        </a:p>
                        <a:p>
                          <a:r>
                            <a:rPr lang="en-US" sz="1800" b="0" i="0" u="none" strike="noStrike" kern="1200" baseline="0">
                              <a:solidFill>
                                <a:schemeClr val="tx1"/>
                              </a:solidFill>
                              <a:latin typeface="+mn-lt"/>
                              <a:ea typeface="+mn-ea"/>
                              <a:cs typeface="+mn-cs"/>
                            </a:rPr>
                            <a:t> </a:t>
                          </a:r>
                          <a:r>
                            <a:rPr lang="en-US" sz="2800" b="0" i="1" u="none" strike="noStrike" kern="1200" baseline="0">
                              <a:solidFill>
                                <a:srgbClr val="0070C0"/>
                              </a:solidFill>
                              <a:latin typeface="+mn-lt"/>
                              <a:ea typeface="+mn-ea"/>
                              <a:cs typeface="+mn-cs"/>
                            </a:rPr>
                            <a:t>A </a:t>
                          </a:r>
                          <a:r>
                            <a:rPr lang="en-US" sz="2800" b="0" i="0" u="none" strike="noStrike" kern="1200" baseline="0">
                              <a:solidFill>
                                <a:srgbClr val="0070C0"/>
                              </a:solidFill>
                              <a:latin typeface="+mn-lt"/>
                              <a:ea typeface="+mn-ea"/>
                              <a:cs typeface="+mn-cs"/>
                            </a:rPr>
                            <a:t>= 92, </a:t>
                          </a:r>
                          <a:r>
                            <a:rPr lang="en-US" sz="2800" b="0" i="1" u="none" strike="noStrike" kern="1200" baseline="0">
                              <a:solidFill>
                                <a:srgbClr val="0070C0"/>
                              </a:solidFill>
                              <a:latin typeface="+mn-lt"/>
                              <a:ea typeface="+mn-ea"/>
                              <a:cs typeface="+mn-cs"/>
                            </a:rPr>
                            <a:t>d</a:t>
                          </a:r>
                          <a:r>
                            <a:rPr lang="en-US" sz="2800" b="0" i="0" u="none" strike="noStrike" kern="1200" baseline="-25000">
                              <a:solidFill>
                                <a:srgbClr val="0070C0"/>
                              </a:solidFill>
                              <a:latin typeface="+mn-lt"/>
                              <a:ea typeface="+mn-ea"/>
                              <a:cs typeface="+mn-cs"/>
                            </a:rPr>
                            <a:t>1</a:t>
                          </a:r>
                          <a:r>
                            <a:rPr lang="en-US" sz="2800" b="0" i="0" u="none" strike="noStrike" kern="1200" baseline="0">
                              <a:solidFill>
                                <a:srgbClr val="0070C0"/>
                              </a:solidFill>
                              <a:latin typeface="+mn-lt"/>
                              <a:ea typeface="+mn-ea"/>
                              <a:cs typeface="+mn-cs"/>
                            </a:rPr>
                            <a:t> = 22, and </a:t>
                          </a:r>
                          <a:r>
                            <a:rPr lang="en-US" sz="2800" b="0" i="1" u="none" strike="noStrike" kern="1200" baseline="0">
                              <a:solidFill>
                                <a:srgbClr val="0070C0"/>
                              </a:solidFill>
                              <a:latin typeface="+mn-lt"/>
                              <a:ea typeface="+mn-ea"/>
                              <a:cs typeface="+mn-cs"/>
                            </a:rPr>
                            <a:t>d</a:t>
                          </a:r>
                          <a:r>
                            <a:rPr lang="en-US" sz="2800" b="0" i="0" u="none" strike="noStrike" kern="1200" baseline="-25000">
                              <a:solidFill>
                                <a:srgbClr val="0070C0"/>
                              </a:solidFill>
                              <a:latin typeface="+mn-lt"/>
                              <a:ea typeface="+mn-ea"/>
                              <a:cs typeface="+mn-cs"/>
                            </a:rPr>
                            <a:t>2</a:t>
                          </a:r>
                          <a:r>
                            <a:rPr lang="en-US" sz="2800" b="0" i="0" u="none" strike="noStrike" kern="1200" baseline="0">
                              <a:solidFill>
                                <a:srgbClr val="0070C0"/>
                              </a:solidFill>
                              <a:latin typeface="+mn-lt"/>
                              <a:ea typeface="+mn-ea"/>
                              <a:cs typeface="+mn-cs"/>
                            </a:rPr>
                            <a:t> = </a:t>
                          </a:r>
                          <a:r>
                            <a:rPr lang="en-US" sz="2800" b="0" i="1" u="none" strike="noStrike" kern="1200" baseline="0">
                              <a:solidFill>
                                <a:srgbClr val="0070C0"/>
                              </a:solidFill>
                              <a:latin typeface="+mn-lt"/>
                              <a:ea typeface="+mn-ea"/>
                              <a:cs typeface="+mn-cs"/>
                            </a:rPr>
                            <a:t>x</a:t>
                          </a:r>
                          <a:endParaRPr lang="en-US" sz="2800">
                            <a:solidFill>
                              <a:srgbClr val="0070C0"/>
                            </a:solidFill>
                          </a:endParaRPr>
                        </a:p>
                      </a:txBody>
                      <a:tcPr anchor="ctr"/>
                    </a:tc>
                    <a:extLst>
                      <a:ext uri="{0D108BD9-81ED-4DB2-BD59-A6C34878D82A}">
                        <a16:rowId xmlns:a16="http://schemas.microsoft.com/office/drawing/2014/main" val="91429702"/>
                      </a:ext>
                    </a:extLst>
                  </a:tr>
                  <a:tr h="518160">
                    <a:tc>
                      <a:txBody>
                        <a:bodyPr/>
                        <a:lstStyle/>
                        <a:p>
                          <a:r>
                            <a:rPr lang="en-US" sz="2800">
                              <a:solidFill>
                                <a:schemeClr val="tx2"/>
                              </a:solidFill>
                            </a:rPr>
                            <a:t>             </a:t>
                          </a:r>
                          <a:r>
                            <a:rPr lang="en-US" sz="2800" i="1">
                              <a:solidFill>
                                <a:schemeClr val="tx2"/>
                              </a:solidFill>
                            </a:rPr>
                            <a:t>x ≈ </a:t>
                          </a:r>
                          <a:r>
                            <a:rPr lang="en-US" sz="2800" i="0">
                              <a:solidFill>
                                <a:schemeClr val="tx2"/>
                              </a:solidFill>
                            </a:rPr>
                            <a:t>8.4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u="none" strike="noStrike" baseline="0">
                              <a:solidFill>
                                <a:srgbClr val="0070C0"/>
                              </a:solidFill>
                            </a:rPr>
                            <a:t>Solve.</a:t>
                          </a:r>
                          <a:endParaRPr lang="en-US" sz="2800">
                            <a:solidFill>
                              <a:srgbClr val="0070C0"/>
                            </a:solidFill>
                          </a:endParaRPr>
                        </a:p>
                      </a:txBody>
                      <a:tcPr anchor="ctr"/>
                    </a:tc>
                    <a:extLst>
                      <a:ext uri="{0D108BD9-81ED-4DB2-BD59-A6C34878D82A}">
                        <a16:rowId xmlns:a16="http://schemas.microsoft.com/office/drawing/2014/main" val="298577847"/>
                      </a:ext>
                    </a:extLst>
                  </a:tr>
                </a:tbl>
              </a:graphicData>
            </a:graphic>
          </p:graphicFrame>
        </mc:Fallback>
      </mc:AlternateContent>
      <p:sp>
        <p:nvSpPr>
          <p:cNvPr id="7" name="Content Placeholder 2">
            <a:extLst>
              <a:ext uri="{FF2B5EF4-FFF2-40B4-BE49-F238E27FC236}">
                <a16:creationId xmlns:a16="http://schemas.microsoft.com/office/drawing/2014/main" id="{D624DAAE-B860-4878-8CE0-BA12A0F67C06}"/>
              </a:ext>
            </a:extLst>
          </p:cNvPr>
          <p:cNvSpPr txBox="1">
            <a:spLocks/>
          </p:cNvSpPr>
          <p:nvPr/>
        </p:nvSpPr>
        <p:spPr>
          <a:xfrm>
            <a:off x="455354" y="5627264"/>
            <a:ext cx="9266562" cy="538146"/>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0" i="0" u="none" strike="noStrike" baseline="0"/>
              <a:t>The length of the diagonal is about</a:t>
            </a:r>
            <a:r>
              <a:rPr lang="en-US" sz="2800" b="0" i="0" u="none" strike="noStrike" baseline="0">
                <a:solidFill>
                  <a:srgbClr val="221E1F"/>
                </a:solidFill>
              </a:rPr>
              <a:t> </a:t>
            </a:r>
            <a:r>
              <a:rPr lang="en-US" sz="2800" b="0" i="0" u="none" strike="noStrike" baseline="0"/>
              <a:t>8.4 inches.</a:t>
            </a:r>
            <a:endParaRPr lang="en-US" sz="2800" u="none" strike="noStrike" baseline="0"/>
          </a:p>
        </p:txBody>
      </p:sp>
    </p:spTree>
    <p:extLst>
      <p:ext uri="{BB962C8B-B14F-4D97-AF65-F5344CB8AC3E}">
        <p14:creationId xmlns:p14="http://schemas.microsoft.com/office/powerpoint/2010/main" val="8797613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3B444D6E-B0F7-6C42-A572-7680D7C7EF9B}"/>
              </a:ext>
            </a:extLst>
          </p:cNvPr>
          <p:cNvSpPr txBox="1"/>
          <p:nvPr/>
        </p:nvSpPr>
        <p:spPr>
          <a:xfrm>
            <a:off x="454711" y="1737359"/>
            <a:ext cx="9208834" cy="1384995"/>
          </a:xfrm>
          <a:prstGeom prst="rect">
            <a:avLst/>
          </a:prstGeom>
          <a:noFill/>
        </p:spPr>
        <p:txBody>
          <a:bodyPr wrap="square" rtlCol="0">
            <a:spAutoFit/>
          </a:bodyPr>
          <a:lstStyle/>
          <a:p>
            <a:pPr fontAlgn="t"/>
            <a:r>
              <a:rPr lang="en-US" sz="2800" b="1" dirty="0"/>
              <a:t>MA.K12.MTR.4.1 </a:t>
            </a:r>
            <a:endParaRPr lang="en-US" sz="2800" dirty="0"/>
          </a:p>
          <a:p>
            <a:pPr fontAlgn="t"/>
            <a:r>
              <a:rPr lang="en-US" sz="2800" dirty="0">
                <a:solidFill>
                  <a:schemeClr val="tx2"/>
                </a:solidFill>
              </a:rPr>
              <a:t>Engage in discussions that reflect on the mathematical thinking of self and others.</a:t>
            </a:r>
          </a:p>
        </p:txBody>
      </p:sp>
      <p:sp>
        <p:nvSpPr>
          <p:cNvPr id="12" name="Title 1">
            <a:extLst>
              <a:ext uri="{FF2B5EF4-FFF2-40B4-BE49-F238E27FC236}">
                <a16:creationId xmlns:a16="http://schemas.microsoft.com/office/drawing/2014/main" id="{352F29A1-B892-2443-9FA6-5499F03892A5}"/>
              </a:ext>
            </a:extLst>
          </p:cNvPr>
          <p:cNvSpPr txBox="1">
            <a:spLocks/>
          </p:cNvSpPr>
          <p:nvPr/>
        </p:nvSpPr>
        <p:spPr>
          <a:xfrm>
            <a:off x="454712" y="332811"/>
            <a:ext cx="6549937" cy="85763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Florida’s Mathematical Thinking and Reasoning Standards</a:t>
            </a:r>
          </a:p>
        </p:txBody>
      </p:sp>
    </p:spTree>
    <p:extLst>
      <p:ext uri="{BB962C8B-B14F-4D97-AF65-F5344CB8AC3E}">
        <p14:creationId xmlns:p14="http://schemas.microsoft.com/office/powerpoint/2010/main" val="15687493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pPr algn="l"/>
            <a:r>
              <a:rPr lang="en-US" sz="2800">
                <a:solidFill>
                  <a:srgbClr val="0070C0"/>
                </a:solidFill>
              </a:rPr>
              <a:t>Example 7</a:t>
            </a:r>
            <a:br>
              <a:rPr lang="en-US" sz="2800">
                <a:solidFill>
                  <a:srgbClr val="0070C0"/>
                </a:solidFill>
              </a:rPr>
            </a:br>
            <a:r>
              <a:rPr lang="en-US" sz="2800" b="0" i="0" u="none" strike="noStrike" baseline="0">
                <a:solidFill>
                  <a:schemeClr val="tx1"/>
                </a:solidFill>
              </a:rPr>
              <a:t>Use Area to Find Missing Measures</a:t>
            </a:r>
            <a:endParaRPr lang="en-US" sz="2800" b="0">
              <a:solidFill>
                <a:schemeClr val="tx1"/>
              </a:solidFill>
            </a:endParaRPr>
          </a:p>
        </p:txBody>
      </p:sp>
      <p:sp>
        <p:nvSpPr>
          <p:cNvPr id="7" name="Content Placeholder 2">
            <a:extLst>
              <a:ext uri="{FF2B5EF4-FFF2-40B4-BE49-F238E27FC236}">
                <a16:creationId xmlns:a16="http://schemas.microsoft.com/office/drawing/2014/main" id="{27F08620-76D1-463D-B1E8-802C90F4C49F}"/>
              </a:ext>
            </a:extLst>
          </p:cNvPr>
          <p:cNvSpPr txBox="1">
            <a:spLocks/>
          </p:cNvSpPr>
          <p:nvPr/>
        </p:nvSpPr>
        <p:spPr>
          <a:xfrm>
            <a:off x="458367" y="1706347"/>
            <a:ext cx="7388461" cy="2908184"/>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a:solidFill>
                  <a:schemeClr val="tx1"/>
                </a:solidFill>
              </a:rPr>
              <a:t>Check</a:t>
            </a:r>
          </a:p>
          <a:p>
            <a:r>
              <a:rPr lang="en-US" sz="2800" b="0" i="0" u="none" strike="noStrike" baseline="0"/>
              <a:t>In rhombus </a:t>
            </a:r>
            <a:r>
              <a:rPr lang="en-US" sz="2800" b="0" i="1" u="none" strike="noStrike" baseline="0"/>
              <a:t>ABCD</a:t>
            </a:r>
            <a:r>
              <a:rPr lang="en-US" sz="2800" b="0" i="0" u="none" strike="noStrike" baseline="0"/>
              <a:t>, </a:t>
            </a:r>
            <a:r>
              <a:rPr lang="en-US" sz="2800" b="0" i="1" u="none" strike="noStrike" baseline="0"/>
              <a:t>AE </a:t>
            </a:r>
            <a:r>
              <a:rPr lang="en-US" sz="2800" b="0" i="0" u="none" strike="noStrike" baseline="0"/>
              <a:t>= 7.3 inches. If the area of the rhombus is 96 square inches, find the value of </a:t>
            </a:r>
            <a:r>
              <a:rPr lang="en-US" sz="2800" b="0" i="1" u="none" strike="noStrike" baseline="0"/>
              <a:t>x </a:t>
            </a:r>
            <a:r>
              <a:rPr lang="en-US" sz="2800" b="0" i="0" u="none" strike="noStrike" baseline="0"/>
              <a:t>and the length of each diagonal. Round to the nearest tenth, if necessary.</a:t>
            </a:r>
            <a:endParaRPr lang="en-US" sz="1800" b="0" i="0" u="none" strike="noStrike" baseline="0">
              <a:solidFill>
                <a:srgbClr val="000000"/>
              </a:solidFill>
              <a:latin typeface="Proxima Nova" panose="02000506030000020004" pitchFamily="50" charset="0"/>
            </a:endParaRPr>
          </a:p>
        </p:txBody>
      </p:sp>
      <p:pic>
        <p:nvPicPr>
          <p:cNvPr id="3" name="Picture 2">
            <a:extLst>
              <a:ext uri="{FF2B5EF4-FFF2-40B4-BE49-F238E27FC236}">
                <a16:creationId xmlns:a16="http://schemas.microsoft.com/office/drawing/2014/main" id="{1A1F7E1B-00EA-4184-8BB8-904A3E388B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5691" y="2113886"/>
            <a:ext cx="2752725" cy="1885950"/>
          </a:xfrm>
          <a:prstGeom prst="rect">
            <a:avLst/>
          </a:prstGeom>
        </p:spPr>
      </p:pic>
    </p:spTree>
    <p:extLst>
      <p:ext uri="{BB962C8B-B14F-4D97-AF65-F5344CB8AC3E}">
        <p14:creationId xmlns:p14="http://schemas.microsoft.com/office/powerpoint/2010/main" val="13137156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pPr algn="l"/>
            <a:r>
              <a:rPr lang="en-US" sz="2800">
                <a:solidFill>
                  <a:srgbClr val="0070C0"/>
                </a:solidFill>
              </a:rPr>
              <a:t>Example 6</a:t>
            </a:r>
            <a:br>
              <a:rPr lang="en-US" sz="2800">
                <a:solidFill>
                  <a:srgbClr val="0070C0"/>
                </a:solidFill>
              </a:rPr>
            </a:br>
            <a:r>
              <a:rPr lang="en-US" sz="2800" b="0" i="0" u="none" strike="noStrike" baseline="0">
                <a:solidFill>
                  <a:schemeClr val="tx1"/>
                </a:solidFill>
              </a:rPr>
              <a:t>Use Area to Find Missing Measures</a:t>
            </a:r>
            <a:endParaRPr lang="en-US" sz="2800" b="0">
              <a:solidFill>
                <a:schemeClr val="tx1"/>
              </a:solidFill>
            </a:endParaRPr>
          </a:p>
        </p:txBody>
      </p:sp>
      <p:sp>
        <p:nvSpPr>
          <p:cNvPr id="7" name="Content Placeholder 2">
            <a:extLst>
              <a:ext uri="{FF2B5EF4-FFF2-40B4-BE49-F238E27FC236}">
                <a16:creationId xmlns:a16="http://schemas.microsoft.com/office/drawing/2014/main" id="{27F08620-76D1-463D-B1E8-802C90F4C49F}"/>
              </a:ext>
            </a:extLst>
          </p:cNvPr>
          <p:cNvSpPr txBox="1">
            <a:spLocks/>
          </p:cNvSpPr>
          <p:nvPr/>
        </p:nvSpPr>
        <p:spPr>
          <a:xfrm>
            <a:off x="458367" y="1706346"/>
            <a:ext cx="7441624" cy="4620026"/>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a:solidFill>
                  <a:schemeClr val="tx1"/>
                </a:solidFill>
              </a:rPr>
              <a:t>Check</a:t>
            </a:r>
          </a:p>
          <a:p>
            <a:r>
              <a:rPr lang="en-US" sz="2800" b="0" i="0" u="none" strike="noStrike" baseline="0"/>
              <a:t>In rhombus </a:t>
            </a:r>
            <a:r>
              <a:rPr lang="en-US" sz="2800" b="0" i="1" u="none" strike="noStrike" baseline="0"/>
              <a:t>ABCD</a:t>
            </a:r>
            <a:r>
              <a:rPr lang="en-US" sz="2800" b="0" i="0" u="none" strike="noStrike" baseline="0"/>
              <a:t>, </a:t>
            </a:r>
            <a:r>
              <a:rPr lang="en-US" sz="2800" b="0" i="1" u="none" strike="noStrike" baseline="0"/>
              <a:t>AE </a:t>
            </a:r>
            <a:r>
              <a:rPr lang="en-US" sz="2800" b="0" i="0" u="none" strike="noStrike" baseline="0"/>
              <a:t>= 7.3 inches. If the area of the rhombus is 96 square inches, find the value of </a:t>
            </a:r>
            <a:r>
              <a:rPr lang="en-US" sz="2800" b="0" i="1" u="none" strike="noStrike" baseline="0"/>
              <a:t>x </a:t>
            </a:r>
            <a:r>
              <a:rPr lang="en-US" sz="2800" b="0" i="0" u="none" strike="noStrike" baseline="0"/>
              <a:t>and the length of each diagonal. Round to the nearest tenth, if necessary.</a:t>
            </a:r>
            <a:endParaRPr lang="en-US" sz="1800" b="0" i="0" u="none" strike="noStrike" baseline="0">
              <a:solidFill>
                <a:srgbClr val="000000"/>
              </a:solidFill>
              <a:latin typeface="Proxima Nova" panose="02000506030000020004" pitchFamily="50" charset="0"/>
            </a:endParaRPr>
          </a:p>
          <a:p>
            <a:r>
              <a:rPr lang="en-US" sz="2800" b="0" i="1" u="none" strike="noStrike" baseline="0">
                <a:solidFill>
                  <a:srgbClr val="FF0000"/>
                </a:solidFill>
              </a:rPr>
              <a:t>   x </a:t>
            </a:r>
            <a:r>
              <a:rPr lang="en-US" sz="2800" b="0" i="0" u="none" strike="noStrike" baseline="0">
                <a:solidFill>
                  <a:srgbClr val="FF0000"/>
                </a:solidFill>
              </a:rPr>
              <a:t>≈ 6.6 in. </a:t>
            </a:r>
          </a:p>
          <a:p>
            <a:r>
              <a:rPr lang="en-US" sz="2800" b="0" i="1" u="none" strike="noStrike" baseline="0">
                <a:solidFill>
                  <a:srgbClr val="FF0000"/>
                </a:solidFill>
              </a:rPr>
              <a:t>AC </a:t>
            </a:r>
            <a:r>
              <a:rPr lang="en-US" sz="2800" b="0" i="0" u="none" strike="noStrike" baseline="0">
                <a:solidFill>
                  <a:srgbClr val="FF0000"/>
                </a:solidFill>
              </a:rPr>
              <a:t>= 14.6 in. </a:t>
            </a:r>
          </a:p>
          <a:p>
            <a:r>
              <a:rPr lang="en-US" sz="2800" b="0" i="1" u="none" strike="noStrike" baseline="0">
                <a:solidFill>
                  <a:srgbClr val="FF0000"/>
                </a:solidFill>
              </a:rPr>
              <a:t>BD </a:t>
            </a:r>
            <a:r>
              <a:rPr lang="en-US" sz="2800" b="0" i="0" u="none" strike="noStrike" baseline="0">
                <a:solidFill>
                  <a:srgbClr val="FF0000"/>
                </a:solidFill>
              </a:rPr>
              <a:t>≈ 13.2 in.</a:t>
            </a:r>
            <a:endParaRPr lang="en-US" sz="2800" b="1" i="0" u="none" strike="noStrike" baseline="0">
              <a:solidFill>
                <a:srgbClr val="FF0000"/>
              </a:solidFill>
            </a:endParaRPr>
          </a:p>
        </p:txBody>
      </p:sp>
      <p:pic>
        <p:nvPicPr>
          <p:cNvPr id="5" name="Picture 4">
            <a:extLst>
              <a:ext uri="{FF2B5EF4-FFF2-40B4-BE49-F238E27FC236}">
                <a16:creationId xmlns:a16="http://schemas.microsoft.com/office/drawing/2014/main" id="{67193F5D-0E79-47F4-85BA-16C120CF62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5691" y="2113886"/>
            <a:ext cx="2752725" cy="1885950"/>
          </a:xfrm>
          <a:prstGeom prst="rect">
            <a:avLst/>
          </a:prstGeom>
        </p:spPr>
      </p:pic>
    </p:spTree>
    <p:extLst>
      <p:ext uri="{BB962C8B-B14F-4D97-AF65-F5344CB8AC3E}">
        <p14:creationId xmlns:p14="http://schemas.microsoft.com/office/powerpoint/2010/main" val="33042940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2" y="332811"/>
            <a:ext cx="7937508"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Pause and Reflect</a:t>
            </a:r>
            <a:endParaRPr lang="en-US" sz="2800" b="0">
              <a:solidFill>
                <a:schemeClr val="tx1"/>
              </a:solidFill>
            </a:endParaRPr>
          </a:p>
        </p:txBody>
      </p:sp>
      <p:sp>
        <p:nvSpPr>
          <p:cNvPr id="12" name="Content Placeholder 2">
            <a:extLst>
              <a:ext uri="{FF2B5EF4-FFF2-40B4-BE49-F238E27FC236}">
                <a16:creationId xmlns:a16="http://schemas.microsoft.com/office/drawing/2014/main" id="{A8E898F8-389E-3F4C-B5FF-C53A28BA732A}"/>
              </a:ext>
            </a:extLst>
          </p:cNvPr>
          <p:cNvSpPr txBox="1">
            <a:spLocks/>
          </p:cNvSpPr>
          <p:nvPr/>
        </p:nvSpPr>
        <p:spPr>
          <a:xfrm>
            <a:off x="459873" y="1707845"/>
            <a:ext cx="8390512" cy="1441413"/>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0" i="0" u="none" strike="noStrike" baseline="0"/>
              <a:t>Did you struggle with anything in this lesson? If so, how did you deal with it?</a:t>
            </a:r>
            <a:endParaRPr lang="en-US" sz="2800"/>
          </a:p>
        </p:txBody>
      </p:sp>
    </p:spTree>
    <p:extLst>
      <p:ext uri="{BB962C8B-B14F-4D97-AF65-F5344CB8AC3E}">
        <p14:creationId xmlns:p14="http://schemas.microsoft.com/office/powerpoint/2010/main" val="6601684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2" y="332811"/>
            <a:ext cx="7937508"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Exit Ticket</a:t>
            </a:r>
            <a:endParaRPr lang="en-US" sz="2800" b="0">
              <a:solidFill>
                <a:schemeClr val="tx1"/>
              </a:solidFill>
            </a:endParaRPr>
          </a:p>
        </p:txBody>
      </p:sp>
      <p:sp>
        <p:nvSpPr>
          <p:cNvPr id="12" name="Content Placeholder 2">
            <a:extLst>
              <a:ext uri="{FF2B5EF4-FFF2-40B4-BE49-F238E27FC236}">
                <a16:creationId xmlns:a16="http://schemas.microsoft.com/office/drawing/2014/main" id="{A8E898F8-389E-3F4C-B5FF-C53A28BA732A}"/>
              </a:ext>
            </a:extLst>
          </p:cNvPr>
          <p:cNvSpPr txBox="1">
            <a:spLocks/>
          </p:cNvSpPr>
          <p:nvPr/>
        </p:nvSpPr>
        <p:spPr>
          <a:xfrm>
            <a:off x="459873" y="1707845"/>
            <a:ext cx="5888376" cy="2307107"/>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36575" indent="-536575"/>
            <a:r>
              <a:rPr lang="en-US" sz="2800" b="1">
                <a:solidFill>
                  <a:schemeClr val="tx1"/>
                </a:solidFill>
              </a:rPr>
              <a:t>1.  CONSTRUCTION</a:t>
            </a:r>
            <a:r>
              <a:rPr lang="en-US" sz="2800" b="1"/>
              <a:t> </a:t>
            </a:r>
            <a:r>
              <a:rPr lang="en-US" sz="2800"/>
              <a:t>Vinyl siding is sold by the square, which is 100 square feet. How many squares of siding would be necessary to cover the side of the house?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5053" y="1707845"/>
            <a:ext cx="4424625" cy="4408879"/>
          </a:xfrm>
          <a:prstGeom prst="rect">
            <a:avLst/>
          </a:prstGeom>
        </p:spPr>
      </p:pic>
    </p:spTree>
    <p:extLst>
      <p:ext uri="{BB962C8B-B14F-4D97-AF65-F5344CB8AC3E}">
        <p14:creationId xmlns:p14="http://schemas.microsoft.com/office/powerpoint/2010/main" val="26959565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2" y="332811"/>
            <a:ext cx="7937508"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Exit Ticket</a:t>
            </a:r>
            <a:endParaRPr lang="en-US" sz="2800" b="0">
              <a:solidFill>
                <a:schemeClr val="tx1"/>
              </a:solidFill>
            </a:endParaRPr>
          </a:p>
        </p:txBody>
      </p:sp>
      <p:sp>
        <p:nvSpPr>
          <p:cNvPr id="5" name="Content Placeholder 2">
            <a:extLst>
              <a:ext uri="{FF2B5EF4-FFF2-40B4-BE49-F238E27FC236}">
                <a16:creationId xmlns:a16="http://schemas.microsoft.com/office/drawing/2014/main" id="{A8E898F8-389E-3F4C-B5FF-C53A28BA732A}"/>
              </a:ext>
            </a:extLst>
          </p:cNvPr>
          <p:cNvSpPr txBox="1">
            <a:spLocks/>
          </p:cNvSpPr>
          <p:nvPr/>
        </p:nvSpPr>
        <p:spPr>
          <a:xfrm>
            <a:off x="459871" y="1702676"/>
            <a:ext cx="9272707" cy="2317530"/>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44513" indent="-544513"/>
            <a:r>
              <a:rPr lang="en-US" sz="2800" b="1">
                <a:solidFill>
                  <a:schemeClr val="tx1"/>
                </a:solidFill>
              </a:rPr>
              <a:t>2.  ENTERTAINMENT</a:t>
            </a:r>
            <a:r>
              <a:rPr lang="en-US" sz="2800" b="1"/>
              <a:t> </a:t>
            </a:r>
            <a:r>
              <a:rPr lang="en-US" sz="2800"/>
              <a:t>The stage at the Glen Head Reception Hall is shaped like an isosceles trapezoid. The bases measure 12 feet and 15 feet, and the depth of the stage is 14 feet. The stage floor is 3 feet off the ground. What is the area of the stage?</a:t>
            </a:r>
          </a:p>
        </p:txBody>
      </p:sp>
    </p:spTree>
    <p:extLst>
      <p:ext uri="{BB962C8B-B14F-4D97-AF65-F5344CB8AC3E}">
        <p14:creationId xmlns:p14="http://schemas.microsoft.com/office/powerpoint/2010/main" val="133020377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2" y="332811"/>
            <a:ext cx="7937508"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Exit Ticket</a:t>
            </a:r>
            <a:endParaRPr lang="en-US" sz="2800" b="0">
              <a:solidFill>
                <a:schemeClr val="tx1"/>
              </a:solidFill>
            </a:endParaRPr>
          </a:p>
        </p:txBody>
      </p:sp>
      <p:sp>
        <p:nvSpPr>
          <p:cNvPr id="12" name="Content Placeholder 2">
            <a:extLst>
              <a:ext uri="{FF2B5EF4-FFF2-40B4-BE49-F238E27FC236}">
                <a16:creationId xmlns:a16="http://schemas.microsoft.com/office/drawing/2014/main" id="{A8E898F8-389E-3F4C-B5FF-C53A28BA732A}"/>
              </a:ext>
            </a:extLst>
          </p:cNvPr>
          <p:cNvSpPr txBox="1">
            <a:spLocks/>
          </p:cNvSpPr>
          <p:nvPr/>
        </p:nvSpPr>
        <p:spPr>
          <a:xfrm>
            <a:off x="459873" y="1707845"/>
            <a:ext cx="5888376" cy="2307107"/>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36575" indent="-536575"/>
            <a:r>
              <a:rPr lang="en-US" sz="2800" b="1">
                <a:solidFill>
                  <a:schemeClr val="tx1"/>
                </a:solidFill>
              </a:rPr>
              <a:t>1.  CONSTRUCTION</a:t>
            </a:r>
            <a:r>
              <a:rPr lang="en-US" sz="2800" b="1"/>
              <a:t> </a:t>
            </a:r>
            <a:r>
              <a:rPr lang="en-US" sz="2800"/>
              <a:t>Vinyl siding is sold by the square, which is 100 square feet. How many squares of siding would be necessary to cover the side of the house?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5053" y="1707845"/>
            <a:ext cx="4424625" cy="4408879"/>
          </a:xfrm>
          <a:prstGeom prst="rect">
            <a:avLst/>
          </a:prstGeom>
        </p:spPr>
      </p:pic>
      <p:sp>
        <p:nvSpPr>
          <p:cNvPr id="6" name="Content Placeholder 2">
            <a:extLst>
              <a:ext uri="{FF2B5EF4-FFF2-40B4-BE49-F238E27FC236}">
                <a16:creationId xmlns:a16="http://schemas.microsoft.com/office/drawing/2014/main" id="{A8E898F8-389E-3F4C-B5FF-C53A28BA732A}"/>
              </a:ext>
            </a:extLst>
          </p:cNvPr>
          <p:cNvSpPr txBox="1">
            <a:spLocks/>
          </p:cNvSpPr>
          <p:nvPr/>
        </p:nvSpPr>
        <p:spPr>
          <a:xfrm>
            <a:off x="1051034" y="3993839"/>
            <a:ext cx="493988" cy="525609"/>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36575" indent="-536575"/>
            <a:r>
              <a:rPr lang="en-US" sz="2800">
                <a:solidFill>
                  <a:srgbClr val="FF0000"/>
                </a:solidFill>
              </a:rPr>
              <a:t>4</a:t>
            </a:r>
          </a:p>
        </p:txBody>
      </p:sp>
    </p:spTree>
    <p:extLst>
      <p:ext uri="{BB962C8B-B14F-4D97-AF65-F5344CB8AC3E}">
        <p14:creationId xmlns:p14="http://schemas.microsoft.com/office/powerpoint/2010/main" val="335280387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2" y="332811"/>
            <a:ext cx="7937508"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Exit Ticket</a:t>
            </a:r>
            <a:endParaRPr lang="en-US" sz="2800" b="0">
              <a:solidFill>
                <a:schemeClr val="tx1"/>
              </a:solidFill>
            </a:endParaRPr>
          </a:p>
        </p:txBody>
      </p:sp>
      <p:sp>
        <p:nvSpPr>
          <p:cNvPr id="5" name="Content Placeholder 2">
            <a:extLst>
              <a:ext uri="{FF2B5EF4-FFF2-40B4-BE49-F238E27FC236}">
                <a16:creationId xmlns:a16="http://schemas.microsoft.com/office/drawing/2014/main" id="{A8E898F8-389E-3F4C-B5FF-C53A28BA732A}"/>
              </a:ext>
            </a:extLst>
          </p:cNvPr>
          <p:cNvSpPr txBox="1">
            <a:spLocks/>
          </p:cNvSpPr>
          <p:nvPr/>
        </p:nvSpPr>
        <p:spPr>
          <a:xfrm>
            <a:off x="459871" y="1702676"/>
            <a:ext cx="9272707" cy="2317530"/>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36575" indent="-536575"/>
            <a:r>
              <a:rPr lang="en-US" sz="2800" b="1">
                <a:solidFill>
                  <a:schemeClr val="tx1"/>
                </a:solidFill>
              </a:rPr>
              <a:t>2.  ENTERTAINMENT</a:t>
            </a:r>
            <a:r>
              <a:rPr lang="en-US" sz="2800" b="1"/>
              <a:t> </a:t>
            </a:r>
            <a:r>
              <a:rPr lang="en-US" sz="2800"/>
              <a:t>The stage at the Glen Head Reception Hall is shaped like an isosceles trapezoid. The bases measure 12 feet and 15 feet, and the depth of the stage is 14 feet. The stage floor is 3 feet off the ground. What is the area of the stage?</a:t>
            </a:r>
          </a:p>
        </p:txBody>
      </p:sp>
      <p:sp>
        <p:nvSpPr>
          <p:cNvPr id="6" name="Content Placeholder 2">
            <a:extLst>
              <a:ext uri="{FF2B5EF4-FFF2-40B4-BE49-F238E27FC236}">
                <a16:creationId xmlns:a16="http://schemas.microsoft.com/office/drawing/2014/main" id="{A8E898F8-389E-3F4C-B5FF-C53A28BA732A}"/>
              </a:ext>
            </a:extLst>
          </p:cNvPr>
          <p:cNvSpPr txBox="1">
            <a:spLocks/>
          </p:cNvSpPr>
          <p:nvPr/>
        </p:nvSpPr>
        <p:spPr>
          <a:xfrm>
            <a:off x="1040523" y="3993839"/>
            <a:ext cx="2848305" cy="525609"/>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a:solidFill>
                  <a:srgbClr val="FF0000"/>
                </a:solidFill>
              </a:rPr>
              <a:t>189 square feet</a:t>
            </a:r>
          </a:p>
        </p:txBody>
      </p:sp>
    </p:spTree>
    <p:extLst>
      <p:ext uri="{BB962C8B-B14F-4D97-AF65-F5344CB8AC3E}">
        <p14:creationId xmlns:p14="http://schemas.microsoft.com/office/powerpoint/2010/main" val="2701862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3" y="1707845"/>
            <a:ext cx="9209228" cy="4351338"/>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i="0" u="none" strike="noStrike" baseline="0">
                <a:solidFill>
                  <a:srgbClr val="221E1F"/>
                </a:solidFill>
              </a:rPr>
              <a:t>Content Objective</a:t>
            </a:r>
          </a:p>
          <a:p>
            <a:r>
              <a:rPr lang="en-US" sz="2800" b="0" i="0" u="none" strike="noStrike" baseline="0"/>
              <a:t>Students find areas of quadrilaterals.</a:t>
            </a:r>
          </a:p>
          <a:p>
            <a:endParaRPr lang="en-US" sz="2800"/>
          </a:p>
          <a:p>
            <a:r>
              <a:rPr lang="en-US" sz="2800" b="1">
                <a:solidFill>
                  <a:srgbClr val="221E1F"/>
                </a:solidFill>
              </a:rPr>
              <a:t>Language Objectives</a:t>
            </a:r>
            <a:endParaRPr lang="en-US" sz="2800" b="0" i="0" u="none" strike="noStrike" baseline="0">
              <a:solidFill>
                <a:srgbClr val="221E1F"/>
              </a:solidFill>
            </a:endParaRPr>
          </a:p>
          <a:p>
            <a:pPr marL="291600" indent="-291600">
              <a:buClr>
                <a:schemeClr val="tx1"/>
              </a:buClr>
              <a:buFont typeface="Arial" panose="020B0604020202020204" pitchFamily="34" charset="0"/>
              <a:buChar char="•"/>
            </a:pPr>
            <a:r>
              <a:rPr lang="en-US" sz="2800" b="0" i="0" u="none" strike="noStrike" baseline="0"/>
              <a:t>Students use </a:t>
            </a:r>
            <a:r>
              <a:rPr lang="en-US" sz="2800" b="0" i="1" u="none" strike="noStrike" baseline="0"/>
              <a:t>same </a:t>
            </a:r>
            <a:r>
              <a:rPr lang="en-US" sz="2800" b="0" i="0" u="none" strike="noStrike" baseline="0"/>
              <a:t>and </a:t>
            </a:r>
            <a:r>
              <a:rPr lang="en-US" sz="2800" b="0" i="1" u="none" strike="noStrike" baseline="0"/>
              <a:t>different </a:t>
            </a:r>
            <a:r>
              <a:rPr lang="en-US" sz="2800" b="0" i="0" u="none" strike="noStrike" baseline="0"/>
              <a:t>to explain how to find areas of quadrilaterals. </a:t>
            </a:r>
          </a:p>
          <a:p>
            <a:pPr marL="291600" indent="-291600">
              <a:buClr>
                <a:schemeClr val="tx1"/>
              </a:buClr>
              <a:buFont typeface="Arial" panose="020B0604020202020204" pitchFamily="34" charset="0"/>
              <a:buChar char="•"/>
            </a:pPr>
            <a:r>
              <a:rPr lang="en-US" sz="2800" b="0" i="0" u="none" strike="noStrike" baseline="0"/>
              <a:t>To cultivate conversation, students participate in MLR8: Discussion Supports.</a:t>
            </a:r>
          </a:p>
        </p:txBody>
      </p:sp>
      <p:sp>
        <p:nvSpPr>
          <p:cNvPr id="12" name="Title 1">
            <a:extLst>
              <a:ext uri="{FF2B5EF4-FFF2-40B4-BE49-F238E27FC236}">
                <a16:creationId xmlns:a16="http://schemas.microsoft.com/office/drawing/2014/main" id="{A9DD125F-CFF1-4547-A589-1CE0FB62F2E8}"/>
              </a:ext>
            </a:extLst>
          </p:cNvPr>
          <p:cNvSpPr txBox="1">
            <a:spLocks/>
          </p:cNvSpPr>
          <p:nvPr/>
        </p:nvSpPr>
        <p:spPr>
          <a:xfrm>
            <a:off x="459873" y="332812"/>
            <a:ext cx="3904129" cy="66112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Lesson Objectives</a:t>
            </a:r>
            <a:endParaRPr lang="en-US">
              <a:solidFill>
                <a:srgbClr val="0070C0"/>
              </a:solidFill>
            </a:endParaRPr>
          </a:p>
        </p:txBody>
      </p:sp>
    </p:spTree>
    <p:extLst>
      <p:ext uri="{BB962C8B-B14F-4D97-AF65-F5344CB8AC3E}">
        <p14:creationId xmlns:p14="http://schemas.microsoft.com/office/powerpoint/2010/main" val="41534064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4" y="1707845"/>
            <a:ext cx="6687160" cy="3470212"/>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0" i="0" u="none" strike="noStrike" baseline="0"/>
              <a:t>A parallelogram is a quadrilateral with both pairs of opposite sides parallel. </a:t>
            </a:r>
          </a:p>
          <a:p>
            <a:r>
              <a:rPr lang="en-US" sz="2800" b="0" i="0" u="none" strike="noStrike" baseline="0"/>
              <a:t>The</a:t>
            </a:r>
            <a:r>
              <a:rPr lang="en-US" sz="2800" b="0" i="0" u="none" strike="noStrike" baseline="0">
                <a:solidFill>
                  <a:srgbClr val="221E1F"/>
                </a:solidFill>
              </a:rPr>
              <a:t> </a:t>
            </a:r>
            <a:r>
              <a:rPr lang="en-US" sz="2800" b="1" i="0" u="none" strike="noStrike" baseline="0">
                <a:solidFill>
                  <a:srgbClr val="221E1F"/>
                </a:solidFill>
              </a:rPr>
              <a:t>base of a parallelogram </a:t>
            </a:r>
            <a:r>
              <a:rPr lang="en-US" sz="2800" b="0" i="0" u="none" strike="noStrike" baseline="0"/>
              <a:t>is any side of the parallelogram.</a:t>
            </a:r>
            <a:r>
              <a:rPr lang="en-US" sz="2800" b="0" i="0" u="none" strike="noStrike" baseline="0">
                <a:solidFill>
                  <a:srgbClr val="221E1F"/>
                </a:solidFill>
              </a:rPr>
              <a:t> </a:t>
            </a:r>
          </a:p>
          <a:p>
            <a:r>
              <a:rPr lang="en-US" sz="2800" b="0" i="0" u="none" strike="noStrike" baseline="0"/>
              <a:t>An</a:t>
            </a:r>
            <a:r>
              <a:rPr lang="en-US" sz="2800" b="0" i="0" u="none" strike="noStrike" baseline="0">
                <a:solidFill>
                  <a:srgbClr val="221E1F"/>
                </a:solidFill>
              </a:rPr>
              <a:t> </a:t>
            </a:r>
            <a:r>
              <a:rPr lang="en-US" sz="2800" b="1" i="0" u="none" strike="noStrike" baseline="0">
                <a:solidFill>
                  <a:srgbClr val="221E1F"/>
                </a:solidFill>
              </a:rPr>
              <a:t>altitude of a parallelogram </a:t>
            </a:r>
            <a:r>
              <a:rPr lang="en-US" sz="2800" b="0" i="0" u="none" strike="noStrike" baseline="0"/>
              <a:t>is defined as a perpendicular segment between any two parallel bases.</a:t>
            </a:r>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pPr algn="l"/>
            <a:r>
              <a:rPr lang="en-US" sz="2800">
                <a:solidFill>
                  <a:srgbClr val="0070C0"/>
                </a:solidFill>
              </a:rPr>
              <a:t>Learn</a:t>
            </a:r>
            <a:endParaRPr lang="en-US" sz="1800" b="0" i="0" u="none" strike="noStrike" baseline="0">
              <a:solidFill>
                <a:srgbClr val="000000"/>
              </a:solidFill>
              <a:latin typeface="Vectipede Bk"/>
            </a:endParaRPr>
          </a:p>
          <a:p>
            <a:r>
              <a:rPr lang="en-US" sz="2800" b="0" i="0" u="none" strike="noStrike" baseline="0">
                <a:solidFill>
                  <a:schemeClr val="tx1"/>
                </a:solidFill>
              </a:rPr>
              <a:t>Areas of Parallelograms </a:t>
            </a:r>
            <a:endParaRPr lang="en-US" sz="2800" b="0">
              <a:solidFill>
                <a:schemeClr val="tx1"/>
              </a:solidFill>
            </a:endParaRPr>
          </a:p>
        </p:txBody>
      </p:sp>
      <p:pic>
        <p:nvPicPr>
          <p:cNvPr id="5" name="Picture 4">
            <a:extLst>
              <a:ext uri="{FF2B5EF4-FFF2-40B4-BE49-F238E27FC236}">
                <a16:creationId xmlns:a16="http://schemas.microsoft.com/office/drawing/2014/main" id="{498FB8B8-D7B1-40E2-815C-6316BF77B1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57505" y="2363737"/>
            <a:ext cx="4274621" cy="2620456"/>
          </a:xfrm>
          <a:prstGeom prst="rect">
            <a:avLst/>
          </a:prstGeom>
        </p:spPr>
      </p:pic>
    </p:spTree>
    <p:extLst>
      <p:ext uri="{BB962C8B-B14F-4D97-AF65-F5344CB8AC3E}">
        <p14:creationId xmlns:p14="http://schemas.microsoft.com/office/powerpoint/2010/main" val="33945595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4" y="1707844"/>
            <a:ext cx="6565616" cy="4193225"/>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a:t>The</a:t>
            </a:r>
            <a:r>
              <a:rPr lang="en-US" sz="2800">
                <a:solidFill>
                  <a:srgbClr val="221E1F"/>
                </a:solidFill>
              </a:rPr>
              <a:t> </a:t>
            </a:r>
            <a:r>
              <a:rPr lang="en-US" sz="2800" b="1">
                <a:solidFill>
                  <a:srgbClr val="221E1F"/>
                </a:solidFill>
              </a:rPr>
              <a:t>height of a parallelogram </a:t>
            </a:r>
            <a:r>
              <a:rPr lang="en-US" sz="2800"/>
              <a:t>is the length of an altitude of the parallelogram.</a:t>
            </a:r>
            <a:endParaRPr lang="en-US" sz="2800" b="0" i="0" u="none" strike="noStrike" baseline="0"/>
          </a:p>
          <a:p>
            <a:r>
              <a:rPr lang="en-US" sz="2800" b="0" i="0" u="none" strike="noStrike" baseline="0"/>
              <a:t>You can use the Area Addition Postulate and </a:t>
            </a:r>
            <a:r>
              <a:rPr lang="en-US" sz="2800" b="0" i="1" u="none" strike="noStrike" baseline="0"/>
              <a:t>decomposition </a:t>
            </a:r>
            <a:r>
              <a:rPr lang="en-US" sz="2800" b="0" i="0" u="none" strike="noStrike" baseline="0"/>
              <a:t>to develop the formula for the area of a parallelogram. </a:t>
            </a:r>
            <a:r>
              <a:rPr lang="en-US" sz="2800" b="1" i="0" u="none" strike="noStrike" baseline="0">
                <a:solidFill>
                  <a:srgbClr val="221E1F"/>
                </a:solidFill>
              </a:rPr>
              <a:t>Decomposition </a:t>
            </a:r>
            <a:r>
              <a:rPr lang="en-US" sz="2800" b="0" i="0" u="none" strike="noStrike" baseline="0"/>
              <a:t>is the process of separating a figure into two or more nonoverlapping parts.</a:t>
            </a:r>
            <a:endParaRPr lang="en-US" sz="2800"/>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pPr algn="l"/>
            <a:r>
              <a:rPr lang="en-US" sz="2800">
                <a:solidFill>
                  <a:srgbClr val="0070C0"/>
                </a:solidFill>
              </a:rPr>
              <a:t>Learn</a:t>
            </a:r>
            <a:endParaRPr lang="en-US" sz="1800" b="0" i="0" u="none" strike="noStrike" baseline="0">
              <a:solidFill>
                <a:srgbClr val="000000"/>
              </a:solidFill>
              <a:latin typeface="Vectipede Bk"/>
            </a:endParaRPr>
          </a:p>
          <a:p>
            <a:r>
              <a:rPr lang="en-US" sz="2800" b="0" i="0" u="none" strike="noStrike" baseline="0">
                <a:solidFill>
                  <a:schemeClr val="tx1"/>
                </a:solidFill>
              </a:rPr>
              <a:t>Areas of Parallelograms </a:t>
            </a:r>
            <a:endParaRPr lang="en-US" sz="2800" b="0">
              <a:solidFill>
                <a:schemeClr val="tx1"/>
              </a:solidFill>
            </a:endParaRPr>
          </a:p>
        </p:txBody>
      </p:sp>
      <p:pic>
        <p:nvPicPr>
          <p:cNvPr id="3" name="Picture 2">
            <a:extLst>
              <a:ext uri="{FF2B5EF4-FFF2-40B4-BE49-F238E27FC236}">
                <a16:creationId xmlns:a16="http://schemas.microsoft.com/office/drawing/2014/main" id="{498FB8B8-D7B1-40E2-815C-6316BF77B1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57505" y="2363737"/>
            <a:ext cx="4274621" cy="2620456"/>
          </a:xfrm>
          <a:prstGeom prst="rect">
            <a:avLst/>
          </a:prstGeom>
        </p:spPr>
      </p:pic>
    </p:spTree>
    <p:extLst>
      <p:ext uri="{BB962C8B-B14F-4D97-AF65-F5344CB8AC3E}">
        <p14:creationId xmlns:p14="http://schemas.microsoft.com/office/powerpoint/2010/main" val="13645840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Learn</a:t>
            </a:r>
            <a:br>
              <a:rPr lang="en-US" sz="2800">
                <a:solidFill>
                  <a:srgbClr val="0070C0"/>
                </a:solidFill>
              </a:rPr>
            </a:br>
            <a:r>
              <a:rPr lang="en-US" sz="2800" b="0" i="0" u="none" strike="noStrike" baseline="0">
                <a:solidFill>
                  <a:schemeClr val="tx1"/>
                </a:solidFill>
              </a:rPr>
              <a:t>Areas of Parallelograms</a:t>
            </a:r>
            <a:endParaRPr lang="en-US" sz="2800" b="0">
              <a:solidFill>
                <a:schemeClr val="tx1"/>
              </a:solidFill>
            </a:endParaRPr>
          </a:p>
        </p:txBody>
      </p:sp>
      <p:sp>
        <p:nvSpPr>
          <p:cNvPr id="19" name="Content Placeholder 2">
            <a:extLst>
              <a:ext uri="{FF2B5EF4-FFF2-40B4-BE49-F238E27FC236}">
                <a16:creationId xmlns:a16="http://schemas.microsoft.com/office/drawing/2014/main" id="{D201104B-FD48-1B42-8014-F9EF2EB20A4F}"/>
              </a:ext>
            </a:extLst>
          </p:cNvPr>
          <p:cNvSpPr txBox="1">
            <a:spLocks/>
          </p:cNvSpPr>
          <p:nvPr/>
        </p:nvSpPr>
        <p:spPr>
          <a:xfrm>
            <a:off x="459873" y="1707845"/>
            <a:ext cx="7139807" cy="4335603"/>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2800" b="1">
                <a:solidFill>
                  <a:schemeClr val="tx1"/>
                </a:solidFill>
                <a:latin typeface="+mj-lt"/>
              </a:rPr>
              <a:t>Postulate 11.1: </a:t>
            </a:r>
            <a:r>
              <a:rPr lang="en-US" sz="2800" b="1" i="0" u="none" strike="noStrike" baseline="0"/>
              <a:t>Area Addition Postulate</a:t>
            </a:r>
          </a:p>
          <a:p>
            <a:pPr algn="l"/>
            <a:r>
              <a:rPr lang="en-US" sz="2800" b="0" i="0" u="none" strike="noStrike" baseline="0"/>
              <a:t>The area of a region is the sum of the areas of its nonoverlapping parts.</a:t>
            </a:r>
            <a:br>
              <a:rPr lang="en-US" sz="2800" b="0" i="0" u="none" strike="noStrike" baseline="0"/>
            </a:br>
            <a:endParaRPr lang="en-US" sz="2800" b="0" i="0" u="none" strike="noStrike" baseline="0"/>
          </a:p>
          <a:p>
            <a:r>
              <a:rPr lang="en-US" sz="2800" b="0" i="0" u="none" strike="noStrike" baseline="0"/>
              <a:t>To find the area of a parallelogram, imagine cutting off a right triangle from one side of a parallelogram and translating the triangle to the other side to form a rectangle with the same base and height.</a:t>
            </a:r>
            <a:endParaRPr lang="en-US" sz="2800"/>
          </a:p>
          <a:p>
            <a:endParaRPr lang="en-US" sz="2800">
              <a:latin typeface="+mj-lt"/>
            </a:endParaRPr>
          </a:p>
          <a:p>
            <a:endParaRPr lang="en-US" sz="2800">
              <a:latin typeface="+mj-lt"/>
            </a:endParaRPr>
          </a:p>
          <a:p>
            <a:endParaRPr lang="en-US" sz="2800">
              <a:latin typeface="+mj-lt"/>
            </a:endParaRPr>
          </a:p>
          <a:p>
            <a:endParaRPr lang="en-US" sz="2800">
              <a:latin typeface="+mj-lt"/>
            </a:endParaRPr>
          </a:p>
          <a:p>
            <a:endParaRPr lang="en-US" sz="2800">
              <a:latin typeface="+mj-lt"/>
            </a:endParaRPr>
          </a:p>
        </p:txBody>
      </p:sp>
      <p:pic>
        <p:nvPicPr>
          <p:cNvPr id="3" name="Picture 2">
            <a:extLst>
              <a:ext uri="{FF2B5EF4-FFF2-40B4-BE49-F238E27FC236}">
                <a16:creationId xmlns:a16="http://schemas.microsoft.com/office/drawing/2014/main" id="{91E4E320-A356-4373-9E2F-92D15DC2CA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4327" y="3665731"/>
            <a:ext cx="3098702" cy="2377717"/>
          </a:xfrm>
          <a:prstGeom prst="rect">
            <a:avLst/>
          </a:prstGeom>
        </p:spPr>
      </p:pic>
    </p:spTree>
    <p:extLst>
      <p:ext uri="{BB962C8B-B14F-4D97-AF65-F5344CB8AC3E}">
        <p14:creationId xmlns:p14="http://schemas.microsoft.com/office/powerpoint/2010/main" val="108065649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8dfdc7cc7edec5a1815d882a7f7ce31defdd4"/>
</p:tagLst>
</file>

<file path=ppt/theme/theme1.xml><?xml version="1.0" encoding="utf-8"?>
<a:theme xmlns:a="http://schemas.openxmlformats.org/drawingml/2006/main" name="Title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 Slide">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PT Template 16x9 2020 update" id="{5E47A058-0525-4FF8-ABFF-DAB3961E1CA4}" vid="{3779B88A-58AE-471A-9261-01943B1F04F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ebb11a2-b469-44b8-8bf8-081d58bb6473" xsi:nil="true"/>
    <lcf76f155ced4ddcb4097134ff3c332f xmlns="9450ef5d-1a70-432a-a187-b784c13ee2c7">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266630E732CA44D970B0FD5490C9BA6" ma:contentTypeVersion="18" ma:contentTypeDescription="Create a new document." ma:contentTypeScope="" ma:versionID="90db7acf3981c1b8afc1ad983dca2cb0">
  <xsd:schema xmlns:xsd="http://www.w3.org/2001/XMLSchema" xmlns:xs="http://www.w3.org/2001/XMLSchema" xmlns:p="http://schemas.microsoft.com/office/2006/metadata/properties" xmlns:ns2="9450ef5d-1a70-432a-a187-b784c13ee2c7" xmlns:ns3="eebb11a2-b469-44b8-8bf8-081d58bb6473" targetNamespace="http://schemas.microsoft.com/office/2006/metadata/properties" ma:root="true" ma:fieldsID="43b234907c8b9389a0c1a05c706dc29a" ns2:_="" ns3:_="">
    <xsd:import namespace="9450ef5d-1a70-432a-a187-b784c13ee2c7"/>
    <xsd:import namespace="eebb11a2-b469-44b8-8bf8-081d58bb647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LengthInSeconds" minOccurs="0"/>
                <xsd:element ref="ns3: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50ef5d-1a70-432a-a187-b784c13ee2c7"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db8617a1-beef-4e24-867f-51551f54cfe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ebb11a2-b469-44b8-8bf8-081d58bb6473"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253635cd-e542-46dd-a609-9988ad3410aa}" ma:internalName="TaxCatchAll" ma:showField="CatchAllData" ma:web="eebb11a2-b469-44b8-8bf8-081d58bb647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A7B8949-CBC3-4377-A494-7591C33E696E}">
  <ds:schemaRefs>
    <ds:schemaRef ds:uri="http://purl.org/dc/elements/1.1/"/>
    <ds:schemaRef ds:uri="http://schemas.microsoft.com/office/2006/metadata/properties"/>
    <ds:schemaRef ds:uri="http://purl.org/dc/terms/"/>
    <ds:schemaRef ds:uri="9450ef5d-1a70-432a-a187-b784c13ee2c7"/>
    <ds:schemaRef ds:uri="http://schemas.microsoft.com/office/infopath/2007/PartnerControls"/>
    <ds:schemaRef ds:uri="http://schemas.microsoft.com/office/2006/documentManagement/types"/>
    <ds:schemaRef ds:uri="http://schemas.openxmlformats.org/package/2006/metadata/core-properties"/>
    <ds:schemaRef ds:uri="eebb11a2-b469-44b8-8bf8-081d58bb6473"/>
    <ds:schemaRef ds:uri="http://www.w3.org/XML/1998/namespace"/>
    <ds:schemaRef ds:uri="http://purl.org/dc/dcmitype/"/>
  </ds:schemaRefs>
</ds:datastoreItem>
</file>

<file path=customXml/itemProps2.xml><?xml version="1.0" encoding="utf-8"?>
<ds:datastoreItem xmlns:ds="http://schemas.openxmlformats.org/officeDocument/2006/customXml" ds:itemID="{B2E133B8-09A6-418F-B025-685AE42D53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450ef5d-1a70-432a-a187-b784c13ee2c7"/>
    <ds:schemaRef ds:uri="eebb11a2-b469-44b8-8bf8-081d58bb647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2019317-E879-42C5-A38E-278820CBC08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664</TotalTime>
  <Words>2414</Words>
  <Application>Microsoft Office PowerPoint</Application>
  <PresentationFormat>Widescreen</PresentationFormat>
  <Paragraphs>312</Paragraphs>
  <Slides>56</Slides>
  <Notes>16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56</vt:i4>
      </vt:variant>
    </vt:vector>
  </HeadingPairs>
  <TitlesOfParts>
    <vt:vector size="64" baseType="lpstr">
      <vt:lpstr>Arial</vt:lpstr>
      <vt:lpstr>Calibri</vt:lpstr>
      <vt:lpstr>Cambria Math</vt:lpstr>
      <vt:lpstr>Proxima Nova</vt:lpstr>
      <vt:lpstr>UniMath2 A</vt:lpstr>
      <vt:lpstr>Vectipede Bk</vt:lpstr>
      <vt:lpstr>Title Slide</vt:lpstr>
      <vt:lpstr>Content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16:9 PPT Template: User Notes Delete this slide from final presentation.</dc:title>
  <dc:creator>Grubelich, Rocio</dc:creator>
  <cp:lastModifiedBy>Sobalvarro, Jaime A.</cp:lastModifiedBy>
  <cp:revision>8</cp:revision>
  <cp:lastPrinted>2018-08-01T21:17:27Z</cp:lastPrinted>
  <dcterms:created xsi:type="dcterms:W3CDTF">2020-09-17T18:06:02Z</dcterms:created>
  <dcterms:modified xsi:type="dcterms:W3CDTF">2023-03-30T12:39:38Z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0x0101000266630E732CA44D970B0FD5490C9BA6</vt:lpwstr>
  </property>
</Properties>
</file>