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33"/>
  </p:notesMasterIdLst>
  <p:handoutMasterIdLst>
    <p:handoutMasterId r:id="rId34"/>
  </p:handoutMasterIdLst>
  <p:sldIdLst>
    <p:sldId id="362" r:id="rId6"/>
    <p:sldId id="374" r:id="rId7"/>
    <p:sldId id="368" r:id="rId8"/>
    <p:sldId id="377" r:id="rId9"/>
    <p:sldId id="304" r:id="rId10"/>
    <p:sldId id="305" r:id="rId11"/>
    <p:sldId id="409" r:id="rId12"/>
    <p:sldId id="410" r:id="rId13"/>
    <p:sldId id="307" r:id="rId14"/>
    <p:sldId id="385" r:id="rId15"/>
    <p:sldId id="386" r:id="rId16"/>
    <p:sldId id="308" r:id="rId17"/>
    <p:sldId id="390" r:id="rId18"/>
    <p:sldId id="393" r:id="rId19"/>
    <p:sldId id="394" r:id="rId20"/>
    <p:sldId id="395" r:id="rId21"/>
    <p:sldId id="396" r:id="rId22"/>
    <p:sldId id="364" r:id="rId23"/>
    <p:sldId id="412" r:id="rId24"/>
    <p:sldId id="397" r:id="rId25"/>
    <p:sldId id="398" r:id="rId26"/>
    <p:sldId id="399" r:id="rId27"/>
    <p:sldId id="400" r:id="rId28"/>
    <p:sldId id="402" r:id="rId29"/>
    <p:sldId id="403" r:id="rId30"/>
    <p:sldId id="404" r:id="rId31"/>
    <p:sldId id="405" r:id="rId32"/>
  </p:sldIdLst>
  <p:sldSz cx="12192000" cy="6858000"/>
  <p:notesSz cx="70104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27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710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Oxley, Angela" initials="OA" lastIdx="102" clrIdx="1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3" name="Crowl, Jennifer" initials="CJ" lastIdx="1" clrIdx="2">
    <p:extLst>
      <p:ext uri="{19B8F6BF-5375-455C-9EA6-DF929625EA0E}">
        <p15:presenceInfo xmlns:p15="http://schemas.microsoft.com/office/powerpoint/2012/main" userId="S::jennifer.crowl@mheducation.com::77259450-2fd8-46bb-9e27-f3a51ab93a25" providerId="AD"/>
      </p:ext>
    </p:extLst>
  </p:cmAuthor>
  <p:cmAuthor id="4" name="R2, Ranjithkumar" initials="RR" lastIdx="7" clrIdx="3">
    <p:extLst>
      <p:ext uri="{19B8F6BF-5375-455C-9EA6-DF929625EA0E}">
        <p15:presenceInfo xmlns:p15="http://schemas.microsoft.com/office/powerpoint/2012/main" userId="R2, Ranjithkumar" providerId="None"/>
      </p:ext>
    </p:extLst>
  </p:cmAuthor>
  <p:cmAuthor id="5" name="T, Karthika" initials="TK" lastIdx="14" clrIdx="4">
    <p:extLst>
      <p:ext uri="{19B8F6BF-5375-455C-9EA6-DF929625EA0E}">
        <p15:presenceInfo xmlns:p15="http://schemas.microsoft.com/office/powerpoint/2012/main" userId="T, Karthika" providerId="None"/>
      </p:ext>
    </p:extLst>
  </p:cmAuthor>
  <p:cmAuthor id="6" name="Nithiyanadhan Rajagopal" initials="NR" lastIdx="14" clrIdx="5">
    <p:extLst>
      <p:ext uri="{19B8F6BF-5375-455C-9EA6-DF929625EA0E}">
        <p15:presenceInfo xmlns:p15="http://schemas.microsoft.com/office/powerpoint/2012/main" userId="S::Nithiyanandhan.R@spi-global.com::7ab3c0d7-e1d9-4568-9b85-35969e8fd2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75A"/>
    <a:srgbClr val="FF0000"/>
    <a:srgbClr val="00A6B9"/>
    <a:srgbClr val="00C7C3"/>
    <a:srgbClr val="02F0DE"/>
    <a:srgbClr val="FFB600"/>
    <a:srgbClr val="33F0E1"/>
    <a:srgbClr val="01708C"/>
    <a:srgbClr val="692146"/>
    <a:srgbClr val="720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FDAB4-0877-4575-8797-053C1FFF4765}" v="66" dt="2021-11-25T12:19:29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0" autoAdjust="0"/>
    <p:restoredTop sz="73098" autoAdjust="0"/>
  </p:normalViewPr>
  <p:slideViewPr>
    <p:cSldViewPr snapToGrid="0">
      <p:cViewPr varScale="1">
        <p:scale>
          <a:sx n="60" d="100"/>
          <a:sy n="60" d="100"/>
        </p:scale>
        <p:origin x="1555" y="48"/>
      </p:cViewPr>
      <p:guideLst>
        <p:guide pos="1527"/>
        <p:guide orient="horz" pos="2999"/>
        <p:guide orient="horz" pos="384"/>
        <p:guide orient="horz" pos="2520"/>
        <p:guide orient="horz" pos="1080"/>
        <p:guide orient="horz" pos="1680"/>
        <p:guide orient="horz" pos="3430"/>
        <p:guide orient="horz" pos="3120"/>
        <p:guide pos="48"/>
        <p:guide pos="710"/>
        <p:guide pos="6480"/>
        <p:guide pos="2597"/>
        <p:guide pos="288"/>
        <p:guide orient="horz" pos="2160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outlineViewPr>
    <p:cViewPr>
      <p:scale>
        <a:sx n="33" d="100"/>
        <a:sy n="33" d="100"/>
      </p:scale>
      <p:origin x="0" y="-58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145" cy="465743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5" cy="465743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58"/>
            <a:ext cx="3038145" cy="465742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58"/>
            <a:ext cx="3038145" cy="465742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1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A, 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50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24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9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7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731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6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14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4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Relationships</a:t>
            </a:r>
            <a:endParaRPr lang="en-US" sz="9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387838" y="120296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3600" b="1" dirty="0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2-2 Angle Relationships</a:t>
            </a:r>
          </a:p>
          <a:p>
            <a:endParaRPr lang="en-IN" sz="3600" b="1" dirty="0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COMPLEMENTARY AND SUPPLEMENTARY ANGLES</a:t>
            </a:r>
            <a:endParaRPr lang="en-US" sz="3600" b="1" dirty="0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7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 pg. 72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Perpendicularity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3" y="1780269"/>
            <a:ext cx="9245442" cy="2545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Lines, segments, or rays that intersect at right angles are </a:t>
            </a:r>
            <a:r>
              <a:rPr lang="en-US" sz="2800" b="1" dirty="0">
                <a:solidFill>
                  <a:schemeClr val="tx1"/>
                </a:solidFill>
              </a:rPr>
              <a:t>perpendicular</a:t>
            </a:r>
            <a:r>
              <a:rPr lang="en-US" sz="2800" dirty="0"/>
              <a:t>. Segments or rays can be perpendicular to lines or other line segments and rays. The right angle symbol indicates that the lines are perpendicular. </a:t>
            </a:r>
          </a:p>
        </p:txBody>
      </p:sp>
    </p:spTree>
    <p:extLst>
      <p:ext uri="{BB962C8B-B14F-4D97-AF65-F5344CB8AC3E}">
        <p14:creationId xmlns:p14="http://schemas.microsoft.com/office/powerpoint/2010/main" val="57888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 pg. 73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Perpendicularity 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853"/>
              </p:ext>
            </p:extLst>
          </p:nvPr>
        </p:nvGraphicFramePr>
        <p:xfrm>
          <a:off x="459871" y="1789979"/>
          <a:ext cx="859620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066">
                  <a:extLst>
                    <a:ext uri="{9D8B030D-6E8A-4147-A177-3AD203B41FA5}">
                      <a16:colId xmlns:a16="http://schemas.microsoft.com/office/drawing/2014/main" val="3462162027"/>
                    </a:ext>
                  </a:extLst>
                </a:gridCol>
                <a:gridCol w="4160139">
                  <a:extLst>
                    <a:ext uri="{9D8B030D-6E8A-4147-A177-3AD203B41FA5}">
                      <a16:colId xmlns:a16="http://schemas.microsoft.com/office/drawing/2014/main" val="302968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Perpendicular lines intersect to form four right angles. </a:t>
                      </a:r>
                    </a:p>
                    <a:p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Perpendicular lines intersect to form congruent adjacent angles. 	</a:t>
                      </a:r>
                    </a:p>
                    <a:p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039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03623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B57C142-2064-4A98-8EAF-F8C590D66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1438286"/>
            <a:ext cx="4806462" cy="44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4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2 pg. 73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Perpendicular Lines 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666470"/>
                <a:ext cx="6433296" cy="352505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0" u="none" strike="noStrike" baseline="0" dirty="0">
                    <a:solidFill>
                      <a:schemeClr val="tx1"/>
                    </a:solidFill>
                  </a:rPr>
                  <a:t>TANGRAMS</a:t>
                </a:r>
                <a:r>
                  <a:rPr lang="en-US" sz="2800" i="0" u="none" strike="noStrike" baseline="0" dirty="0">
                    <a:solidFill>
                      <a:srgbClr val="0082A8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The tangram is a puzzle consisting of eight flat shapes called </a:t>
                </a:r>
                <a:r>
                  <a:rPr lang="en-US" sz="2800" b="1" i="1" dirty="0">
                    <a:solidFill>
                      <a:schemeClr val="tx2"/>
                    </a:solidFill>
                  </a:rPr>
                  <a:t>tans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which are put together to form images. Find the values of </a:t>
                </a:r>
                <a:r>
                  <a:rPr lang="en-US" sz="2800" b="1" i="1" dirty="0">
                    <a:solidFill>
                      <a:schemeClr val="tx2"/>
                    </a:solidFill>
                  </a:rPr>
                  <a:t>x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and </a:t>
                </a:r>
                <a:r>
                  <a:rPr lang="en-US" sz="2800" b="1" i="1" dirty="0">
                    <a:solidFill>
                      <a:schemeClr val="tx2"/>
                    </a:solidFill>
                  </a:rPr>
                  <a:t>y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such that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800" b="1" i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𝑬𝑪</m:t>
                        </m:r>
                      </m:e>
                    </m:acc>
                  </m:oMath>
                </a14:m>
                <a:r>
                  <a:rPr lang="en-US" sz="2800" b="1" i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in the tangram are perpendicular. 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666470"/>
                <a:ext cx="6433296" cy="3525059"/>
              </a:xfrm>
              <a:prstGeom prst="rect">
                <a:avLst/>
              </a:prstGeom>
              <a:blipFill>
                <a:blip r:embed="rId2"/>
                <a:stretch>
                  <a:fillRect l="-1894" t="-1727" r="-3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93" y="1278185"/>
            <a:ext cx="4749207" cy="47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6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2 pg. 74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Perpendicular Lines 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9C1DBD9-32BF-E948-A5DF-6D4B93F333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698736"/>
                <a:ext cx="7578341" cy="44787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4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DESIGN</a:t>
                </a:r>
                <a:r>
                  <a:rPr lang="en-US" sz="2800" b="1" dirty="0"/>
                  <a:t> </a:t>
                </a:r>
                <a:r>
                  <a:rPr lang="en-US" sz="2800" dirty="0"/>
                  <a:t>Find the values of </a:t>
                </a:r>
                <a:r>
                  <a:rPr lang="en-US" sz="2800" i="1" dirty="0"/>
                  <a:t>x </a:t>
                </a:r>
                <a:r>
                  <a:rPr lang="en-US" sz="2800" dirty="0"/>
                  <a:t>and </a:t>
                </a:r>
                <a:r>
                  <a:rPr lang="en-US" sz="2800" i="1" dirty="0"/>
                  <a:t>y </a:t>
                </a:r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𝑃𝑅</m:t>
                        </m:r>
                      </m:e>
                    </m:acc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𝑄𝑆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are perpendicular.</a:t>
                </a:r>
              </a:p>
              <a:p>
                <a:endParaRPr lang="en-US" sz="2800" b="0" i="0" u="none" strike="noStrike" baseline="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9C1DBD9-32BF-E948-A5DF-6D4B93F33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698736"/>
                <a:ext cx="7578341" cy="4478779"/>
              </a:xfrm>
              <a:prstGeom prst="rect">
                <a:avLst/>
              </a:prstGeom>
              <a:blipFill>
                <a:blip r:embed="rId2"/>
                <a:stretch>
                  <a:fillRect l="-1608" t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31" y="1698736"/>
            <a:ext cx="3309096" cy="46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8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 pg. 74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Interpreting Diagrams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78518" y="1774223"/>
            <a:ext cx="7624334" cy="43911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 geometry, figures are sketches that are used to depict a situation. They are not drawn to reflect total accuracy. Certain relationships can be assumed from a figure, but most cannot. </a:t>
            </a:r>
          </a:p>
        </p:txBody>
      </p:sp>
    </p:spTree>
    <p:extLst>
      <p:ext uri="{BB962C8B-B14F-4D97-AF65-F5344CB8AC3E}">
        <p14:creationId xmlns:p14="http://schemas.microsoft.com/office/powerpoint/2010/main" val="2075843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 pg. 74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Interpreting Diagrams 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518" y="1774223"/>
                <a:ext cx="9456790" cy="467737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400" b="1" dirty="0">
                    <a:solidFill>
                      <a:schemeClr val="tx1"/>
                    </a:solidFill>
                  </a:rPr>
                  <a:t>Interpreting Diagrams</a:t>
                </a:r>
              </a:p>
              <a:p>
                <a:r>
                  <a:rPr lang="en-IN" sz="2400" b="1" dirty="0">
                    <a:solidFill>
                      <a:schemeClr val="tx1"/>
                    </a:solidFill>
                  </a:rPr>
                  <a:t>Can Be Assumed</a:t>
                </a:r>
              </a:p>
              <a:p>
                <a:r>
                  <a:rPr lang="en-US" sz="2400" dirty="0"/>
                  <a:t>All points and lines shown are coplanar. </a:t>
                </a:r>
                <a:r>
                  <a:rPr lang="en-US" sz="2400" i="1" dirty="0"/>
                  <a:t>G</a:t>
                </a:r>
                <a:r>
                  <a:rPr lang="en-US" sz="2400" dirty="0"/>
                  <a:t>, </a:t>
                </a:r>
                <a:r>
                  <a:rPr lang="en-US" sz="2400" i="1" dirty="0"/>
                  <a:t>H</a:t>
                </a:r>
                <a:r>
                  <a:rPr lang="en-US" sz="2400" dirty="0"/>
                  <a:t>, and </a:t>
                </a:r>
                <a:r>
                  <a:rPr lang="en-US" sz="2400" i="1" dirty="0"/>
                  <a:t>J </a:t>
                </a:r>
                <a:r>
                  <a:rPr lang="en-US" sz="2400" dirty="0"/>
                  <a:t>are collinear.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𝐻𝑀</m:t>
                        </m:r>
                      </m:e>
                    </m:acc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𝐻𝐿</m:t>
                        </m:r>
                      </m:e>
                    </m:acc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𝐻𝐾</m:t>
                        </m:r>
                      </m:e>
                    </m:acc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𝐺𝐽</m:t>
                        </m:r>
                      </m:e>
                    </m:acc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intersect at </a:t>
                </a:r>
                <a:r>
                  <a:rPr lang="en-US" sz="2400" i="1" dirty="0"/>
                  <a:t>H</a:t>
                </a:r>
                <a:r>
                  <a:rPr lang="en-US" sz="2400" dirty="0"/>
                  <a:t>. </a:t>
                </a:r>
              </a:p>
              <a:p>
                <a:r>
                  <a:rPr lang="en-US" sz="2400" i="1" dirty="0"/>
                  <a:t>H </a:t>
                </a:r>
                <a:r>
                  <a:rPr lang="en-US" sz="2400" dirty="0"/>
                  <a:t>is between </a:t>
                </a:r>
                <a:r>
                  <a:rPr lang="en-US" sz="2400" i="1" dirty="0"/>
                  <a:t>G </a:t>
                </a:r>
                <a:r>
                  <a:rPr lang="en-US" sz="2400" dirty="0"/>
                  <a:t>and </a:t>
                </a:r>
                <a:r>
                  <a:rPr lang="en-US" sz="2400" i="1" dirty="0"/>
                  <a:t>J</a:t>
                </a:r>
                <a:r>
                  <a:rPr lang="en-US" sz="2400" dirty="0"/>
                  <a:t>. </a:t>
                </a:r>
              </a:p>
              <a:p>
                <a:r>
                  <a:rPr lang="en-US" sz="2400" i="1" dirty="0"/>
                  <a:t>L </a:t>
                </a:r>
                <a:r>
                  <a:rPr lang="en-US" sz="2400" dirty="0"/>
                  <a:t>is in the interior of ∠</a:t>
                </a:r>
                <a:r>
                  <a:rPr lang="en-US" sz="2400" i="1" dirty="0"/>
                  <a:t>MHK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∠</a:t>
                </a:r>
                <a:r>
                  <a:rPr lang="en-US" sz="2400" i="1" dirty="0"/>
                  <a:t>GHM </a:t>
                </a:r>
                <a:r>
                  <a:rPr lang="en-US" sz="2400" dirty="0"/>
                  <a:t>and ∠</a:t>
                </a:r>
                <a:r>
                  <a:rPr lang="en-US" sz="2400" i="1" dirty="0"/>
                  <a:t>MHL </a:t>
                </a:r>
                <a:r>
                  <a:rPr lang="en-US" sz="2400" dirty="0"/>
                  <a:t>are adjacent angles. </a:t>
                </a:r>
              </a:p>
              <a:p>
                <a:r>
                  <a:rPr lang="en-US" sz="2400" dirty="0"/>
                  <a:t>∠</a:t>
                </a:r>
                <a:r>
                  <a:rPr lang="en-US" sz="2400" i="1" dirty="0"/>
                  <a:t>GHL </a:t>
                </a:r>
                <a:r>
                  <a:rPr lang="en-US" sz="2400" dirty="0"/>
                  <a:t>and ∠</a:t>
                </a:r>
                <a:r>
                  <a:rPr lang="en-US" sz="2400" i="1" dirty="0"/>
                  <a:t>LHJ </a:t>
                </a:r>
                <a:r>
                  <a:rPr lang="en-US" sz="2400" dirty="0"/>
                  <a:t>are a linear pair. </a:t>
                </a:r>
              </a:p>
              <a:p>
                <a:r>
                  <a:rPr lang="en-US" sz="2400" dirty="0"/>
                  <a:t>∠</a:t>
                </a:r>
                <a:r>
                  <a:rPr lang="en-US" sz="2400" i="1" dirty="0"/>
                  <a:t>JHK </a:t>
                </a:r>
                <a:r>
                  <a:rPr lang="en-US" sz="2400" dirty="0"/>
                  <a:t>and ∠</a:t>
                </a:r>
                <a:r>
                  <a:rPr lang="en-US" sz="2400" i="1" dirty="0"/>
                  <a:t>KHG </a:t>
                </a:r>
                <a:r>
                  <a:rPr lang="en-US" sz="2400" dirty="0"/>
                  <a:t>are supplementary.</a:t>
                </a:r>
                <a:endParaRPr lang="en-IN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8" y="1774223"/>
                <a:ext cx="9456790" cy="4677377"/>
              </a:xfrm>
              <a:prstGeom prst="rect">
                <a:avLst/>
              </a:prstGeom>
              <a:blipFill>
                <a:blip r:embed="rId3"/>
                <a:stretch>
                  <a:fillRect l="-966" t="-913" b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6" y="3429001"/>
            <a:ext cx="3149569" cy="23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73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 pg. 74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Interpreting Diagrams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78518" y="1774223"/>
            <a:ext cx="8182882" cy="46773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chemeClr val="tx1"/>
                </a:solidFill>
              </a:rPr>
              <a:t>Interpreting Diagrams</a:t>
            </a:r>
          </a:p>
          <a:p>
            <a:r>
              <a:rPr lang="en-IN" sz="2400" b="1" dirty="0">
                <a:solidFill>
                  <a:schemeClr val="tx1"/>
                </a:solidFill>
              </a:rPr>
              <a:t>Cannot Be Assumed</a:t>
            </a:r>
          </a:p>
          <a:p>
            <a:r>
              <a:rPr lang="en-US" sz="2400" dirty="0"/>
              <a:t>Lines that appear perpendicular may not be perpendicular. </a:t>
            </a:r>
          </a:p>
          <a:p>
            <a:r>
              <a:rPr lang="en-US" sz="2400" dirty="0"/>
              <a:t>Angles that appear congruent may not be congruent. </a:t>
            </a:r>
          </a:p>
          <a:p>
            <a:r>
              <a:rPr lang="en-US" sz="2400" dirty="0"/>
              <a:t>Segments that appear congruent may not be congruent. 	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518" y="4588143"/>
            <a:ext cx="9224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The list of statements that can be assumed is not a complete list. There are more special pairs of angles than those listed. </a:t>
            </a:r>
            <a:endParaRPr lang="en-IN" sz="28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4A3F5-5170-49F7-9B4B-D88EC17D9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1981347"/>
            <a:ext cx="3149569" cy="23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98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 pg. 75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Interpreting Diagrams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78518" y="1598373"/>
            <a:ext cx="6947606" cy="46773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Because points of intersection can be assumed, you can identify vertical angles from the figure.</a:t>
            </a:r>
          </a:p>
          <a:p>
            <a:r>
              <a:rPr lang="en-US" sz="2800" dirty="0"/>
              <a:t>Because linear pairs can be assumed from the figure, you can apply known characteristics of a linear pair, such as supplementary angles. </a:t>
            </a:r>
          </a:p>
          <a:p>
            <a:r>
              <a:rPr lang="en-US" sz="2800" dirty="0"/>
              <a:t>∠</a:t>
            </a:r>
            <a:r>
              <a:rPr lang="en-US" sz="2800" i="1" dirty="0"/>
              <a:t>ABD </a:t>
            </a:r>
            <a:r>
              <a:rPr lang="en-US" sz="2800" dirty="0"/>
              <a:t>and ∠</a:t>
            </a:r>
            <a:r>
              <a:rPr lang="en-US" sz="2800" i="1" dirty="0"/>
              <a:t>CBE </a:t>
            </a:r>
            <a:r>
              <a:rPr lang="en-US" sz="2800" dirty="0"/>
              <a:t>are vertical angles. </a:t>
            </a:r>
          </a:p>
          <a:p>
            <a:r>
              <a:rPr lang="en-US" sz="2800" dirty="0"/>
              <a:t>∠</a:t>
            </a:r>
            <a:r>
              <a:rPr lang="en-US" sz="2800" i="1" dirty="0"/>
              <a:t>EBA </a:t>
            </a:r>
            <a:r>
              <a:rPr lang="en-US" sz="2800" dirty="0"/>
              <a:t>and ∠</a:t>
            </a:r>
            <a:r>
              <a:rPr lang="en-US" sz="2800" i="1" dirty="0"/>
              <a:t>ABD </a:t>
            </a:r>
            <a:r>
              <a:rPr lang="en-US" sz="2800" dirty="0"/>
              <a:t>form a linear pair, so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EBA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+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ABD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= 180°.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09" y="2241549"/>
            <a:ext cx="4153891" cy="333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05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3 pg. 76 “ YOU DO!”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Interpreting Diagrams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78518" y="1774225"/>
            <a:ext cx="6397067" cy="39673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Determine whether each statement can be assumed from the figure. Explain.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A2316-9726-49F3-9B8B-4DD0B9612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82" y="2107457"/>
            <a:ext cx="4241372" cy="32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45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3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Interpreting Diagrams 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1029856-DA12-4457-8263-390A7BC208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74224"/>
                <a:ext cx="7997268" cy="396735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44500" indent="-444500"/>
                <a:r>
                  <a:rPr lang="en-US" sz="2800" b="1" dirty="0">
                    <a:solidFill>
                      <a:schemeClr val="tx1"/>
                    </a:solidFill>
                  </a:rPr>
                  <a:t>a.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are opposite rays. </a:t>
                </a:r>
              </a:p>
              <a:p>
                <a:pPr marL="444500" indent="-444500"/>
                <a:r>
                  <a:rPr lang="en-US" sz="2800" b="1" dirty="0">
                    <a:solidFill>
                      <a:schemeClr val="tx1"/>
                    </a:solidFill>
                  </a:rPr>
                  <a:t>b.</a:t>
                </a:r>
                <a:r>
                  <a:rPr lang="en-US" sz="2800" b="1" dirty="0"/>
                  <a:t> </a:t>
                </a:r>
                <a:r>
                  <a:rPr lang="en-US" sz="2800" dirty="0"/>
                  <a:t>∠</a:t>
                </a:r>
                <a:r>
                  <a:rPr lang="en-US" sz="2800" i="1" dirty="0"/>
                  <a:t>BGC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KGC </a:t>
                </a:r>
                <a:r>
                  <a:rPr lang="en-US" sz="2800" dirty="0"/>
                  <a:t>form a linear pair. </a:t>
                </a:r>
              </a:p>
              <a:p>
                <a:pPr marL="444500" indent="-444500"/>
                <a:r>
                  <a:rPr lang="en-US" sz="2800" b="1" dirty="0">
                    <a:solidFill>
                      <a:schemeClr val="tx1"/>
                    </a:solidFill>
                  </a:rPr>
                  <a:t>c. </a:t>
                </a:r>
                <a:r>
                  <a:rPr lang="en-US" sz="2800" dirty="0"/>
                  <a:t>∠</a:t>
                </a:r>
                <a:r>
                  <a:rPr lang="en-US" sz="2800" i="1" dirty="0"/>
                  <a:t>ABJ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CBG </a:t>
                </a:r>
                <a:r>
                  <a:rPr lang="en-US" sz="2800" dirty="0"/>
                  <a:t>are vertical angles.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d.</a:t>
                </a:r>
                <a:r>
                  <a:rPr lang="en-US" sz="2800" b="1" dirty="0"/>
                  <a:t> </a:t>
                </a:r>
                <a:r>
                  <a:rPr lang="en-US" sz="2800" dirty="0"/>
                  <a:t>∠</a:t>
                </a:r>
                <a:r>
                  <a:rPr lang="en-US" sz="2800" i="1" dirty="0"/>
                  <a:t>BCG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DCF </a:t>
                </a:r>
                <a:r>
                  <a:rPr lang="en-US" sz="2800" dirty="0"/>
                  <a:t>are congruent.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e.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𝐼𝐹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are perpendicular.</a:t>
                </a:r>
              </a:p>
              <a:p>
                <a:pPr marL="355600" indent="-355600"/>
                <a:r>
                  <a:rPr lang="en-US" sz="2800" b="1" dirty="0">
                    <a:solidFill>
                      <a:schemeClr val="tx1"/>
                    </a:solidFill>
                  </a:rPr>
                  <a:t>f.</a:t>
                </a:r>
                <a:r>
                  <a:rPr lang="en-US" sz="2800" b="1" dirty="0"/>
                  <a:t> </a:t>
                </a:r>
                <a:r>
                  <a:rPr lang="en-US" sz="2800" dirty="0"/>
                  <a:t>∠</a:t>
                </a:r>
                <a:r>
                  <a:rPr lang="en-US" sz="2800" i="1" dirty="0"/>
                  <a:t>EBC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GBC </a:t>
                </a:r>
                <a:r>
                  <a:rPr lang="en-US" sz="2800" dirty="0"/>
                  <a:t>are complementary angles. </a:t>
                </a:r>
              </a:p>
              <a:p>
                <a:pPr marL="355600" indent="-355600"/>
                <a:r>
                  <a:rPr lang="en-US" sz="2800" b="1" dirty="0">
                    <a:solidFill>
                      <a:schemeClr val="tx1"/>
                    </a:solidFill>
                  </a:rPr>
                  <a:t>g.</a:t>
                </a:r>
                <a:r>
                  <a:rPr lang="en-US" sz="2800" b="1" dirty="0"/>
                  <a:t> </a:t>
                </a:r>
                <a:r>
                  <a:rPr lang="en-US" sz="2800" dirty="0"/>
                  <a:t>∠</a:t>
                </a:r>
                <a:r>
                  <a:rPr lang="en-US" sz="2800" i="1" dirty="0"/>
                  <a:t>ICH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HCD </a:t>
                </a:r>
                <a:r>
                  <a:rPr lang="en-US" sz="2800" dirty="0"/>
                  <a:t>are adjacent angles.</a:t>
                </a:r>
              </a:p>
              <a:p>
                <a:pPr marL="355600" indent="-355600"/>
                <a:r>
                  <a:rPr lang="en-US" sz="2800" b="1" dirty="0">
                    <a:solidFill>
                      <a:schemeClr val="tx1"/>
                    </a:solidFill>
                  </a:rPr>
                  <a:t>h.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an angle bisector of ∠</a:t>
                </a:r>
                <a:r>
                  <a:rPr lang="en-US" sz="2800" i="1" dirty="0"/>
                  <a:t>ECG</a:t>
                </a:r>
                <a:r>
                  <a:rPr lang="en-US" sz="2800" dirty="0"/>
                  <a:t>. </a:t>
                </a:r>
              </a:p>
              <a:p>
                <a:pPr marL="355600" indent="-355600"/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pPr marL="444500" indent="-444500"/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1029856-DA12-4457-8263-390A7BC20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74224"/>
                <a:ext cx="7997268" cy="3967356"/>
              </a:xfrm>
              <a:prstGeom prst="rect">
                <a:avLst/>
              </a:prstGeom>
              <a:blipFill>
                <a:blip r:embed="rId2"/>
                <a:stretch>
                  <a:fillRect l="-1524" t="-154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EDC421B-C905-4C72-B9B1-AA6349AE2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82" y="2107457"/>
            <a:ext cx="4241372" cy="32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4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05DD29-3106-482A-8092-ADDE8E9F4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10" y="1787628"/>
            <a:ext cx="4929554" cy="264188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175236" y="1169580"/>
            <a:ext cx="920883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Use the figure to complete each exercise.</a:t>
            </a:r>
          </a:p>
          <a:p>
            <a:r>
              <a:rPr lang="en-US" sz="2800" b="1" dirty="0"/>
              <a:t> 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1.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Find the measure of ∠</a:t>
            </a:r>
            <a:r>
              <a:rPr lang="en-US" sz="2800" i="1" dirty="0">
                <a:solidFill>
                  <a:schemeClr val="tx2"/>
                </a:solidFill>
              </a:rPr>
              <a:t>APB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r>
              <a:rPr lang="en-US" sz="28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2.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Find the measure of ∠</a:t>
            </a:r>
            <a:r>
              <a:rPr lang="en-US" sz="2800" i="1" dirty="0">
                <a:solidFill>
                  <a:schemeClr val="tx2"/>
                </a:solidFill>
              </a:rPr>
              <a:t>FPD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en-US" sz="2800" dirty="0"/>
          </a:p>
          <a:p>
            <a:pPr marL="536575" indent="-536575"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3.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Find the measure of ∠</a:t>
            </a:r>
            <a:r>
              <a:rPr lang="en-US" sz="2800" i="1" dirty="0">
                <a:solidFill>
                  <a:schemeClr val="tx2"/>
                </a:solidFill>
              </a:rPr>
              <a:t>APC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en-US" sz="2800" dirty="0"/>
          </a:p>
          <a:p>
            <a:pPr marL="536575" indent="-536575"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4.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Name all of the obtuse angles.</a:t>
            </a:r>
            <a:r>
              <a:rPr lang="en-US" sz="28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5.</a:t>
            </a:r>
            <a:r>
              <a:rPr lang="en-US" sz="2800" b="1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What kind of angle is ∠</a:t>
            </a:r>
            <a:r>
              <a:rPr lang="en-US" sz="2800" i="1" dirty="0">
                <a:solidFill>
                  <a:schemeClr val="tx2"/>
                </a:solidFill>
              </a:rPr>
              <a:t>BPD</a:t>
            </a:r>
            <a:r>
              <a:rPr lang="en-US" sz="28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Warm Up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73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3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Interpreting Diagrams 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518" y="1565830"/>
                <a:ext cx="6947606" cy="480371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44500" indent="-444500"/>
                <a:r>
                  <a:rPr lang="en-US" sz="2800" b="1" dirty="0">
                    <a:solidFill>
                      <a:schemeClr val="tx1"/>
                    </a:solidFill>
                  </a:rPr>
                  <a:t>a.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are opposite rays. </a:t>
                </a:r>
                <a:br>
                  <a:rPr lang="en-US" sz="2800" dirty="0"/>
                </a:br>
                <a:r>
                  <a:rPr lang="en-US" sz="2800" dirty="0"/>
                  <a:t>Yes; </a:t>
                </a:r>
                <a:r>
                  <a:rPr lang="en-US" sz="2800" i="1" dirty="0"/>
                  <a:t>C </a:t>
                </a:r>
                <a:r>
                  <a:rPr lang="en-US" sz="2800" dirty="0"/>
                  <a:t>is a common endpoint.</a:t>
                </a:r>
                <a:br>
                  <a:rPr lang="en-US" sz="2800" dirty="0"/>
                </a:br>
                <a:endParaRPr lang="en-US" sz="2800" dirty="0"/>
              </a:p>
              <a:p>
                <a:pPr marL="444500" indent="-444500"/>
                <a:r>
                  <a:rPr lang="en-US" sz="2800" b="1" dirty="0">
                    <a:solidFill>
                      <a:schemeClr val="tx1"/>
                    </a:solidFill>
                  </a:rPr>
                  <a:t>b.</a:t>
                </a:r>
                <a:r>
                  <a:rPr lang="en-US" sz="2800" b="1" dirty="0"/>
                  <a:t> </a:t>
                </a:r>
                <a:r>
                  <a:rPr lang="en-US" sz="2800" dirty="0"/>
                  <a:t>∠</a:t>
                </a:r>
                <a:r>
                  <a:rPr lang="en-US" sz="2800" i="1" dirty="0"/>
                  <a:t>BGC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KGC </a:t>
                </a:r>
                <a:r>
                  <a:rPr lang="en-US" sz="2800" dirty="0"/>
                  <a:t>form a linear pair. </a:t>
                </a:r>
                <a:br>
                  <a:rPr lang="en-US" sz="2800" dirty="0"/>
                </a:br>
                <a:r>
                  <a:rPr lang="en-IN" sz="2800" dirty="0"/>
                  <a:t>Yes</a:t>
                </a:r>
                <a:r>
                  <a:rPr lang="en-US" sz="2800" dirty="0"/>
                  <a:t>; their noncommon sides are opposite rays. </a:t>
                </a:r>
                <a:br>
                  <a:rPr lang="en-US" sz="2800" dirty="0"/>
                </a:br>
                <a:endParaRPr lang="en-US" sz="2800" dirty="0"/>
              </a:p>
              <a:p>
                <a:pPr marL="444500" indent="-444500"/>
                <a:r>
                  <a:rPr lang="en-US" sz="2800" b="1" dirty="0">
                    <a:solidFill>
                      <a:schemeClr val="tx1"/>
                    </a:solidFill>
                  </a:rPr>
                  <a:t>c. </a:t>
                </a:r>
                <a:r>
                  <a:rPr lang="en-US" sz="2800" dirty="0"/>
                  <a:t>∠</a:t>
                </a:r>
                <a:r>
                  <a:rPr lang="en-US" sz="2800" i="1" dirty="0"/>
                  <a:t>ABJ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CBG </a:t>
                </a:r>
                <a:r>
                  <a:rPr lang="en-US" sz="2800" dirty="0"/>
                  <a:t>are vertical angles. </a:t>
                </a:r>
              </a:p>
              <a:p>
                <a:pPr marL="444500"/>
                <a:r>
                  <a:rPr lang="en-US" sz="2800" dirty="0"/>
                  <a:t>Yes; these angles are nonadjacent and are formed by </a:t>
                </a:r>
                <a:r>
                  <a:rPr lang="en-IN" sz="2800" dirty="0"/>
                  <a:t>two intersecting lines.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8" y="1565830"/>
                <a:ext cx="6947606" cy="4803719"/>
              </a:xfrm>
              <a:prstGeom prst="rect">
                <a:avLst/>
              </a:prstGeom>
              <a:blipFill>
                <a:blip r:embed="rId2"/>
                <a:stretch>
                  <a:fillRect l="-1754" t="-254" r="-789" b="-4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91F168D-BE2A-44DD-85EC-1CD8586BD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82" y="2107457"/>
            <a:ext cx="4241372" cy="32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09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3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Interpreting Diagrams 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518" y="1774225"/>
                <a:ext cx="6947606" cy="396735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</a:rPr>
                  <a:t>d.</a:t>
                </a:r>
                <a:r>
                  <a:rPr lang="en-US" sz="2800" b="1" dirty="0"/>
                  <a:t> </a:t>
                </a:r>
                <a:r>
                  <a:rPr lang="en-US" sz="2800" dirty="0"/>
                  <a:t>∠</a:t>
                </a:r>
                <a:r>
                  <a:rPr lang="en-US" sz="2800" i="1" dirty="0"/>
                  <a:t>BCG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DCF </a:t>
                </a:r>
                <a:r>
                  <a:rPr lang="en-US" sz="2800" dirty="0"/>
                  <a:t>are congruent.</a:t>
                </a:r>
              </a:p>
              <a:p>
                <a:pPr marL="444500"/>
                <a:r>
                  <a:rPr lang="en-US" sz="2800" dirty="0"/>
                  <a:t>No; these angles are not vertical angles. There isn’t enough information given to determine this. </a:t>
                </a:r>
                <a:br>
                  <a:rPr lang="en-US" sz="2800" dirty="0"/>
                </a:br>
                <a:endParaRPr lang="en-US" sz="2800" dirty="0"/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e.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𝐼𝐹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are perpendicular.</a:t>
                </a:r>
              </a:p>
              <a:p>
                <a:pPr marL="444500"/>
                <a:r>
                  <a:rPr lang="en-US" sz="2800" dirty="0"/>
                  <a:t>No; there isn’t enough information given to determine this.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8" y="1774225"/>
                <a:ext cx="6947606" cy="3967356"/>
              </a:xfrm>
              <a:prstGeom prst="rect">
                <a:avLst/>
              </a:prstGeom>
              <a:blipFill>
                <a:blip r:embed="rId2"/>
                <a:stretch>
                  <a:fillRect l="-1754" t="-1536" r="-2895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82A4887-C4D2-461E-BA7E-653E008FB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82" y="2107457"/>
            <a:ext cx="4241372" cy="32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25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3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Interpreting Diagrams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78518" y="1774225"/>
            <a:ext cx="6947606" cy="39673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/>
            <a:r>
              <a:rPr lang="en-US" sz="2800" b="1" dirty="0">
                <a:solidFill>
                  <a:schemeClr val="tx1"/>
                </a:solidFill>
              </a:rPr>
              <a:t>f.</a:t>
            </a:r>
            <a:r>
              <a:rPr lang="en-US" sz="2800" b="1" dirty="0"/>
              <a:t> </a:t>
            </a:r>
            <a:r>
              <a:rPr lang="en-US" sz="2800" dirty="0"/>
              <a:t>∠</a:t>
            </a:r>
            <a:r>
              <a:rPr lang="en-US" sz="2800" i="1" dirty="0"/>
              <a:t>EBC </a:t>
            </a:r>
            <a:r>
              <a:rPr lang="en-US" sz="2800" dirty="0"/>
              <a:t>and ∠</a:t>
            </a:r>
            <a:r>
              <a:rPr lang="en-US" sz="2800" i="1" dirty="0"/>
              <a:t>GBC </a:t>
            </a:r>
            <a:r>
              <a:rPr lang="en-US" sz="2800" dirty="0"/>
              <a:t>are complementary angles. </a:t>
            </a:r>
          </a:p>
          <a:p>
            <a:pPr marL="355600"/>
            <a:r>
              <a:rPr lang="en-US" sz="2800" dirty="0"/>
              <a:t>No; there isn’t any information about perpendicularity or angle measure so this cannot be determined.</a:t>
            </a:r>
            <a:br>
              <a:rPr lang="en-US" sz="2800" dirty="0"/>
            </a:br>
            <a:endParaRPr lang="en-US" sz="2800" dirty="0"/>
          </a:p>
          <a:p>
            <a:pPr marL="355600" indent="-355600"/>
            <a:r>
              <a:rPr lang="en-US" sz="2800" b="1" dirty="0">
                <a:solidFill>
                  <a:schemeClr val="tx1"/>
                </a:solidFill>
              </a:rPr>
              <a:t>g.</a:t>
            </a:r>
            <a:r>
              <a:rPr lang="en-US" sz="2800" b="1" dirty="0"/>
              <a:t> </a:t>
            </a:r>
            <a:r>
              <a:rPr lang="en-US" sz="2800" dirty="0"/>
              <a:t>∠</a:t>
            </a:r>
            <a:r>
              <a:rPr lang="en-US" sz="2800" i="1" dirty="0"/>
              <a:t>ICH </a:t>
            </a:r>
            <a:r>
              <a:rPr lang="en-US" sz="2800" dirty="0"/>
              <a:t>and ∠</a:t>
            </a:r>
            <a:r>
              <a:rPr lang="en-US" sz="2800" i="1" dirty="0"/>
              <a:t>HCD </a:t>
            </a:r>
            <a:r>
              <a:rPr lang="en-US" sz="2800" dirty="0"/>
              <a:t>are adjacent angles. </a:t>
            </a:r>
          </a:p>
          <a:p>
            <a:pPr marL="355600"/>
            <a:r>
              <a:rPr lang="en-US" sz="2800" dirty="0"/>
              <a:t>Yes; these angles share a common side.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50588C-840D-46B9-BCC0-B9DDCF663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82" y="2107457"/>
            <a:ext cx="4241372" cy="32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4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3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Interpreting Diagrams 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518" y="1774225"/>
                <a:ext cx="6947606" cy="396735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</a:rPr>
                  <a:t>h.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an angle bisector of ∠</a:t>
                </a:r>
                <a:r>
                  <a:rPr lang="en-US" sz="2800" i="1" dirty="0"/>
                  <a:t>ECG</a:t>
                </a:r>
                <a:r>
                  <a:rPr lang="en-US" sz="2800" dirty="0"/>
                  <a:t>. </a:t>
                </a:r>
              </a:p>
              <a:p>
                <a:pPr marL="444500"/>
                <a:r>
                  <a:rPr lang="en-US" sz="2800" dirty="0"/>
                  <a:t>No; there isn’t any information about congruent angles so this cannot be determined.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8" y="1774225"/>
                <a:ext cx="6947606" cy="3967356"/>
              </a:xfrm>
              <a:prstGeom prst="rect">
                <a:avLst/>
              </a:prstGeom>
              <a:blipFill>
                <a:blip r:embed="rId2"/>
                <a:stretch>
                  <a:fillRect l="-1754" t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3BE78DA-5BCA-4FD9-83C3-15478EA9E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82" y="2107457"/>
            <a:ext cx="4241372" cy="32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07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3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Interpreting Diagrams 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9C1DBD9-32BF-E948-A5DF-6D4B93F333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698736"/>
                <a:ext cx="9446127" cy="44787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4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US" sz="2800" dirty="0"/>
                  <a:t>Which statement(s) cannot be assumed from the figure?</a:t>
                </a:r>
              </a:p>
              <a:p>
                <a:r>
                  <a:rPr lang="en-US" sz="2800" dirty="0"/>
                  <a:t>A. ∠</a:t>
                </a:r>
                <a:r>
                  <a:rPr lang="en-US" sz="2800" i="1" dirty="0"/>
                  <a:t>KHJ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GHM </a:t>
                </a:r>
                <a:r>
                  <a:rPr lang="en-US" sz="2800" dirty="0"/>
                  <a:t>are complementary. </a:t>
                </a:r>
              </a:p>
              <a:p>
                <a:r>
                  <a:rPr lang="en-US" sz="2800" dirty="0"/>
                  <a:t>B. ∠</a:t>
                </a:r>
                <a:r>
                  <a:rPr lang="en-US" sz="2800" i="1" dirty="0"/>
                  <a:t>GHK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JHK </a:t>
                </a:r>
                <a:r>
                  <a:rPr lang="en-US" sz="2800" dirty="0"/>
                  <a:t>are a linear pair. </a:t>
                </a:r>
              </a:p>
              <a:p>
                <a:r>
                  <a:rPr lang="en-US" sz="2800" dirty="0"/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𝐻𝐿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D. ∠</a:t>
                </a:r>
                <a:r>
                  <a:rPr lang="en-US" sz="2800" i="1" dirty="0"/>
                  <a:t>GHM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MHK </a:t>
                </a:r>
                <a:r>
                  <a:rPr lang="en-US" sz="2800" dirty="0"/>
                  <a:t>are adjacent angles. </a:t>
                </a:r>
              </a:p>
              <a:p>
                <a:r>
                  <a:rPr lang="en-US" sz="2800" dirty="0"/>
                  <a:t>E.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𝐻𝐿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800" dirty="0"/>
                  <a:t>.  </a:t>
                </a:r>
                <a:endParaRPr lang="en-US" sz="2800" b="0" i="0" u="none" strike="noStrike" baseline="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9C1DBD9-32BF-E948-A5DF-6D4B93F33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698736"/>
                <a:ext cx="9446127" cy="4478779"/>
              </a:xfrm>
              <a:prstGeom prst="rect">
                <a:avLst/>
              </a:prstGeom>
              <a:blipFill>
                <a:blip r:embed="rId2"/>
                <a:stretch>
                  <a:fillRect l="-1290" t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25" y="3060237"/>
            <a:ext cx="3541572" cy="25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7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3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Interpreting Diagrams 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9C1DBD9-32BF-E948-A5DF-6D4B93F333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698736"/>
                <a:ext cx="9446127" cy="44787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4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US" sz="2800" dirty="0"/>
                  <a:t>Which statement(s) cannot be assumed from the figure?</a:t>
                </a:r>
              </a:p>
              <a:p>
                <a:r>
                  <a:rPr lang="en-US" sz="2800" dirty="0"/>
                  <a:t>A. ∠</a:t>
                </a:r>
                <a:r>
                  <a:rPr lang="en-US" sz="2800" i="1" dirty="0"/>
                  <a:t>KHJ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GHM </a:t>
                </a:r>
                <a:r>
                  <a:rPr lang="en-US" sz="2800" dirty="0"/>
                  <a:t>are complementary. </a:t>
                </a:r>
              </a:p>
              <a:p>
                <a:r>
                  <a:rPr lang="en-US" sz="2800" dirty="0"/>
                  <a:t>B. ∠</a:t>
                </a:r>
                <a:r>
                  <a:rPr lang="en-US" sz="2800" i="1" dirty="0"/>
                  <a:t>GHK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JHK </a:t>
                </a:r>
                <a:r>
                  <a:rPr lang="en-US" sz="2800" dirty="0"/>
                  <a:t>are a linear pair. </a:t>
                </a:r>
              </a:p>
              <a:p>
                <a:r>
                  <a:rPr lang="en-US" sz="2800" dirty="0"/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𝐻𝐿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D. ∠</a:t>
                </a:r>
                <a:r>
                  <a:rPr lang="en-US" sz="2800" i="1" dirty="0"/>
                  <a:t>GHM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MHK </a:t>
                </a:r>
                <a:r>
                  <a:rPr lang="en-US" sz="2800" dirty="0"/>
                  <a:t>are adjacent angles. </a:t>
                </a:r>
              </a:p>
              <a:p>
                <a:r>
                  <a:rPr lang="en-US" sz="2800" dirty="0"/>
                  <a:t>E.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𝐻𝐿</m:t>
                        </m:r>
                      </m:e>
                    </m:acc>
                  </m:oMath>
                </a14:m>
                <a:r>
                  <a:rPr lang="en-US" sz="2800" dirty="0"/>
                  <a:t> is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800" dirty="0"/>
                  <a:t>.  </a:t>
                </a:r>
                <a:endParaRPr lang="en-US" sz="2800" b="0" i="0" u="none" strike="noStrike" baseline="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9C1DBD9-32BF-E948-A5DF-6D4B93F33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698736"/>
                <a:ext cx="9446127" cy="4478779"/>
              </a:xfrm>
              <a:prstGeom prst="rect">
                <a:avLst/>
              </a:prstGeom>
              <a:blipFill>
                <a:blip r:embed="rId3"/>
                <a:stretch>
                  <a:fillRect l="-1290" t="-20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25" y="3060237"/>
            <a:ext cx="3541572" cy="25277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4F56AC-6A58-440D-8226-1049604061BD}"/>
              </a:ext>
            </a:extLst>
          </p:cNvPr>
          <p:cNvSpPr txBox="1">
            <a:spLocks/>
          </p:cNvSpPr>
          <p:nvPr/>
        </p:nvSpPr>
        <p:spPr>
          <a:xfrm>
            <a:off x="459873" y="5892980"/>
            <a:ext cx="1210665" cy="4902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A, C</a:t>
            </a:r>
          </a:p>
        </p:txBody>
      </p:sp>
    </p:spTree>
    <p:extLst>
      <p:ext uri="{BB962C8B-B14F-4D97-AF65-F5344CB8AC3E}">
        <p14:creationId xmlns:p14="http://schemas.microsoft.com/office/powerpoint/2010/main" val="3049848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7287128" cy="35851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Use the figure. </a:t>
            </a:r>
            <a:endParaRPr lang="en-US" sz="2800" b="1" dirty="0">
              <a:solidFill>
                <a:schemeClr val="tx1"/>
              </a:solidFill>
            </a:endParaRPr>
          </a:p>
          <a:p>
            <a:pPr marL="355600" indent="-355600"/>
            <a:r>
              <a:rPr lang="en-US" sz="2800" b="1" dirty="0">
                <a:solidFill>
                  <a:schemeClr val="tx1"/>
                </a:solidFill>
              </a:rPr>
              <a:t>1. </a:t>
            </a:r>
            <a:r>
              <a:rPr lang="en-US" sz="2800" dirty="0"/>
              <a:t>∠1 and what other angle are complementary angles? </a:t>
            </a:r>
          </a:p>
          <a:p>
            <a:pPr marL="355600" indent="-355600"/>
            <a:r>
              <a:rPr lang="en-US" sz="2800" b="1" dirty="0">
                <a:solidFill>
                  <a:schemeClr val="tx1"/>
                </a:solidFill>
              </a:rPr>
              <a:t>2. </a:t>
            </a:r>
            <a:r>
              <a:rPr lang="en-US" sz="2800" dirty="0"/>
              <a:t>∠5 and what other angle are supplementary angles? </a:t>
            </a:r>
          </a:p>
          <a:p>
            <a:pPr marL="355600" indent="-355600"/>
            <a:r>
              <a:rPr lang="en-US" sz="2800" b="1" dirty="0">
                <a:solidFill>
                  <a:schemeClr val="tx1"/>
                </a:solidFill>
              </a:rPr>
              <a:t>3. </a:t>
            </a:r>
            <a:r>
              <a:rPr lang="en-US" sz="2800" dirty="0"/>
              <a:t>Are ∠1 and ∠2 a linear pair of angles?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A8420-E2E4-488F-A794-4CF586D78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08" y="1707845"/>
            <a:ext cx="4136292" cy="3778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208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7287128" cy="31056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Use the figure. </a:t>
            </a:r>
            <a:endParaRPr lang="en-US" sz="2800" b="1" dirty="0">
              <a:solidFill>
                <a:schemeClr val="tx1"/>
              </a:solidFill>
            </a:endParaRPr>
          </a:p>
          <a:p>
            <a:pPr marL="355600" indent="-355600"/>
            <a:r>
              <a:rPr lang="en-US" sz="2800" b="1" dirty="0">
                <a:solidFill>
                  <a:schemeClr val="tx1"/>
                </a:solidFill>
              </a:rPr>
              <a:t>4. </a:t>
            </a:r>
            <a:r>
              <a:rPr lang="en-US" sz="2800" dirty="0"/>
              <a:t>How are the vertical and horizontal lines in the figure related? </a:t>
            </a:r>
          </a:p>
          <a:p>
            <a:pPr marL="355600" indent="-355600"/>
            <a:r>
              <a:rPr lang="en-US" sz="2800" b="1" dirty="0">
                <a:solidFill>
                  <a:schemeClr val="tx1"/>
                </a:solidFill>
              </a:rPr>
              <a:t>5. </a:t>
            </a:r>
            <a:r>
              <a:rPr lang="en-US" sz="2800" dirty="0"/>
              <a:t>If </a:t>
            </a:r>
            <a:r>
              <a:rPr lang="en-US" sz="2800" i="1" dirty="0"/>
              <a:t>m</a:t>
            </a:r>
            <a:r>
              <a:rPr lang="en-US" sz="2800" dirty="0"/>
              <a:t>∠2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=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27° and </a:t>
            </a:r>
            <a:r>
              <a:rPr lang="en-US" sz="2800" i="1" dirty="0"/>
              <a:t>m</a:t>
            </a:r>
            <a:r>
              <a:rPr lang="en-US" sz="2800" dirty="0"/>
              <a:t>∠3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=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59°, what is </a:t>
            </a:r>
            <a:r>
              <a:rPr lang="en-US" sz="2800" i="1" dirty="0"/>
              <a:t>m</a:t>
            </a:r>
            <a:r>
              <a:rPr lang="en-US" sz="2800" dirty="0"/>
              <a:t>∠1, </a:t>
            </a:r>
            <a:r>
              <a:rPr lang="en-US" sz="2800" i="1" dirty="0"/>
              <a:t>m</a:t>
            </a:r>
            <a:r>
              <a:rPr lang="en-US" sz="2800" dirty="0"/>
              <a:t>∠4, and </a:t>
            </a:r>
            <a:r>
              <a:rPr lang="en-US" sz="2800" i="1" dirty="0"/>
              <a:t>m</a:t>
            </a:r>
            <a:r>
              <a:rPr lang="en-US" sz="2800" dirty="0"/>
              <a:t>∠5?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490F9-A4ED-4A88-9688-84069A717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08" y="1707845"/>
            <a:ext cx="4136292" cy="3778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14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MA.912.GR.1.1</a:t>
            </a:r>
          </a:p>
          <a:p>
            <a:r>
              <a:rPr lang="en-US" sz="2800" dirty="0">
                <a:solidFill>
                  <a:schemeClr val="tx2"/>
                </a:solidFill>
              </a:rPr>
              <a:t>Prove relationships and theorems about lines and angles. Solve mathematical and real-world problems involving postulates, relationships and theorems of lines and angles.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Florida’s B.E.S.T. Standards for Mathematics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0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MA.K12.MTR.1.1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Actively participate in effortful learning both individually and collectively.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62285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07099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 dirty="0">
                <a:solidFill>
                  <a:srgbClr val="221E1F"/>
                </a:solidFill>
              </a:rPr>
              <a:t>Content Objective</a:t>
            </a:r>
          </a:p>
          <a:p>
            <a:r>
              <a:rPr lang="en-US" sz="2800" dirty="0"/>
              <a:t>Students use the properties of perpendicular lines to find the measures of angles.</a:t>
            </a:r>
            <a:endParaRPr lang="en-US" sz="2800" b="0" i="0" u="none" strike="noStrike" baseline="0" dirty="0"/>
          </a:p>
          <a:p>
            <a:r>
              <a:rPr lang="en-US" sz="2800" b="1" dirty="0">
                <a:solidFill>
                  <a:srgbClr val="221E1F"/>
                </a:solidFill>
              </a:rPr>
              <a:t>Language Objectives</a:t>
            </a:r>
            <a:endParaRPr lang="en-US" sz="2800" b="0" i="0" u="none" strike="noStrike" baseline="0" dirty="0">
              <a:solidFill>
                <a:srgbClr val="221E1F"/>
              </a:solidFill>
            </a:endParaRPr>
          </a:p>
          <a:p>
            <a:pPr marL="291600" indent="-291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Students talk about angle relationships using </a:t>
            </a:r>
            <a:r>
              <a:rPr lang="en-US" sz="2800" i="1" dirty="0"/>
              <a:t>assume</a:t>
            </a:r>
            <a:r>
              <a:rPr lang="en-US" sz="2800" dirty="0"/>
              <a:t>, </a:t>
            </a:r>
            <a:r>
              <a:rPr lang="en-US" sz="2800" i="1" dirty="0"/>
              <a:t>assuming</a:t>
            </a:r>
            <a:r>
              <a:rPr lang="en-US" sz="2800" dirty="0"/>
              <a:t>, and </a:t>
            </a:r>
            <a:r>
              <a:rPr lang="en-US" sz="2800" i="1" dirty="0"/>
              <a:t>assumption</a:t>
            </a:r>
            <a:r>
              <a:rPr lang="en-US" sz="2800" dirty="0"/>
              <a:t>.</a:t>
            </a:r>
          </a:p>
          <a:p>
            <a:pPr marL="291600" indent="-291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To support sense-making, students participate in MLR2: Collect and Display.</a:t>
            </a:r>
            <a:endParaRPr lang="en-US" sz="2800" b="0" i="0" u="none" strike="noStrike" baseline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Lesson Objectives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900027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 pg. 71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Complementary and Supplementary Angles 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91856"/>
              </p:ext>
            </p:extLst>
          </p:nvPr>
        </p:nvGraphicFramePr>
        <p:xfrm>
          <a:off x="586872" y="1828800"/>
          <a:ext cx="948422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728">
                  <a:extLst>
                    <a:ext uri="{9D8B030D-6E8A-4147-A177-3AD203B41FA5}">
                      <a16:colId xmlns:a16="http://schemas.microsoft.com/office/drawing/2014/main" val="1216306015"/>
                    </a:ext>
                  </a:extLst>
                </a:gridCol>
                <a:gridCol w="4508500">
                  <a:extLst>
                    <a:ext uri="{9D8B030D-6E8A-4147-A177-3AD203B41FA5}">
                      <a16:colId xmlns:a16="http://schemas.microsoft.com/office/drawing/2014/main" val="2276574950"/>
                    </a:ext>
                  </a:extLst>
                </a:gridCol>
              </a:tblGrid>
              <a:tr h="441843">
                <a:tc gridSpan="2">
                  <a:txBody>
                    <a:bodyPr/>
                    <a:lstStyle/>
                    <a:p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Complementary and Supplementary Angles</a:t>
                      </a:r>
                      <a:b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83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Complementary Angles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Supplementary Angles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18139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91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two angles with measures that have a sum of 90°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two angles with measures that have a sum of 180°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51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900027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Complementary and Supplementary Angles 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104D9-5C75-466B-AAF5-AF96A149C6E8}"/>
              </a:ext>
            </a:extLst>
          </p:cNvPr>
          <p:cNvSpPr txBox="1"/>
          <p:nvPr/>
        </p:nvSpPr>
        <p:spPr>
          <a:xfrm>
            <a:off x="287802" y="1482890"/>
            <a:ext cx="6852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Examples of Complementary Angles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B9C1DFEC-F34A-4CF7-948F-3098EAC7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98" y="1956409"/>
            <a:ext cx="2561260" cy="3401353"/>
          </a:xfrm>
          <a:prstGeom prst="rect">
            <a:avLst/>
          </a:prstGeom>
        </p:spPr>
      </p:pic>
      <p:pic>
        <p:nvPicPr>
          <p:cNvPr id="5" name="Picture 4" descr="Chart, shape, polygon&#10;&#10;Description automatically generated">
            <a:extLst>
              <a:ext uri="{FF2B5EF4-FFF2-40B4-BE49-F238E27FC236}">
                <a16:creationId xmlns:a16="http://schemas.microsoft.com/office/drawing/2014/main" id="{26261F86-D20F-4C54-86A0-A7EC4401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76" y="2399092"/>
            <a:ext cx="1747984" cy="248626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A7384A-C46F-420E-9CCE-7406C8952B52}"/>
              </a:ext>
            </a:extLst>
          </p:cNvPr>
          <p:cNvSpPr txBox="1">
            <a:spLocks/>
          </p:cNvSpPr>
          <p:nvPr/>
        </p:nvSpPr>
        <p:spPr>
          <a:xfrm>
            <a:off x="459873" y="5272390"/>
            <a:ext cx="4229837" cy="1057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IN" sz="2800" i="1" dirty="0"/>
              <a:t>m</a:t>
            </a:r>
            <a:r>
              <a:rPr lang="en-US" sz="2800" dirty="0"/>
              <a:t>∠</a:t>
            </a:r>
            <a:r>
              <a:rPr lang="en-US" sz="2800" i="1" dirty="0"/>
              <a:t>QRS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+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i="1" dirty="0"/>
              <a:t>m</a:t>
            </a:r>
            <a:r>
              <a:rPr lang="en-US" sz="2800" dirty="0"/>
              <a:t>∠</a:t>
            </a:r>
            <a:r>
              <a:rPr lang="en-US" sz="2800" i="1" dirty="0"/>
              <a:t>SRT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90°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               67°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+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23°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90°</a:t>
            </a:r>
            <a:r>
              <a:rPr lang="en-US" sz="2800" i="1" dirty="0"/>
              <a:t>    </a:t>
            </a:r>
            <a:endParaRPr lang="en-US" sz="2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46FB726-C06B-47C1-A4C0-4E11A1D648F5}"/>
              </a:ext>
            </a:extLst>
          </p:cNvPr>
          <p:cNvSpPr txBox="1">
            <a:spLocks/>
          </p:cNvSpPr>
          <p:nvPr/>
        </p:nvSpPr>
        <p:spPr>
          <a:xfrm>
            <a:off x="5865210" y="5308060"/>
            <a:ext cx="4229837" cy="1057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IN" sz="2800" i="1" dirty="0"/>
              <a:t>m</a:t>
            </a:r>
            <a:r>
              <a:rPr lang="en-US" sz="2800" dirty="0"/>
              <a:t>∠</a:t>
            </a:r>
            <a:r>
              <a:rPr lang="en-US" sz="2800" i="1" dirty="0"/>
              <a:t>JKL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+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i="1" dirty="0"/>
              <a:t>m</a:t>
            </a:r>
            <a:r>
              <a:rPr lang="en-US" sz="2800" dirty="0"/>
              <a:t>∠</a:t>
            </a:r>
            <a:r>
              <a:rPr lang="en-US" sz="2800" i="1" dirty="0"/>
              <a:t>ABC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90°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             30°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+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60°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90°</a:t>
            </a:r>
            <a:r>
              <a:rPr lang="en-US" sz="2800" i="1" dirty="0"/>
              <a:t>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342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900027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Complementary and Supplementary Angles 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104D9-5C75-466B-AAF5-AF96A149C6E8}"/>
              </a:ext>
            </a:extLst>
          </p:cNvPr>
          <p:cNvSpPr txBox="1"/>
          <p:nvPr/>
        </p:nvSpPr>
        <p:spPr>
          <a:xfrm>
            <a:off x="287803" y="1619075"/>
            <a:ext cx="843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Examples of Supplementary Angles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6E0271-9CD0-4CEA-84A7-469BCB384410}"/>
              </a:ext>
            </a:extLst>
          </p:cNvPr>
          <p:cNvSpPr txBox="1">
            <a:spLocks/>
          </p:cNvSpPr>
          <p:nvPr/>
        </p:nvSpPr>
        <p:spPr>
          <a:xfrm>
            <a:off x="459873" y="5272390"/>
            <a:ext cx="4535499" cy="1057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IN" sz="2800" i="1" dirty="0"/>
              <a:t>m</a:t>
            </a:r>
            <a:r>
              <a:rPr lang="en-US" sz="2800" dirty="0"/>
              <a:t>∠</a:t>
            </a:r>
            <a:r>
              <a:rPr lang="en-US" sz="2800" i="1" dirty="0"/>
              <a:t>DEF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+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i="1" dirty="0"/>
              <a:t>m</a:t>
            </a:r>
            <a:r>
              <a:rPr lang="en-US" sz="2800" dirty="0"/>
              <a:t>∠</a:t>
            </a:r>
            <a:r>
              <a:rPr lang="en-US" sz="2800" i="1" dirty="0"/>
              <a:t>GHJ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180°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            110°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+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70°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180°</a:t>
            </a:r>
            <a:r>
              <a:rPr lang="en-US" sz="2800" i="1" dirty="0"/>
              <a:t>    </a:t>
            </a:r>
            <a:endParaRPr lang="en-US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E2088FF-8ADE-4462-9746-8D7961DC006A}"/>
              </a:ext>
            </a:extLst>
          </p:cNvPr>
          <p:cNvSpPr txBox="1">
            <a:spLocks/>
          </p:cNvSpPr>
          <p:nvPr/>
        </p:nvSpPr>
        <p:spPr>
          <a:xfrm>
            <a:off x="6254315" y="5249695"/>
            <a:ext cx="4826392" cy="1057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IN" sz="2800" i="1" dirty="0"/>
              <a:t>m</a:t>
            </a:r>
            <a:r>
              <a:rPr lang="en-US" sz="2800" dirty="0"/>
              <a:t>∠</a:t>
            </a:r>
            <a:r>
              <a:rPr lang="en-US" sz="2800" i="1" dirty="0"/>
              <a:t>UVW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+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i="1" dirty="0"/>
              <a:t>m</a:t>
            </a:r>
            <a:r>
              <a:rPr lang="en-US" sz="2800" dirty="0"/>
              <a:t>∠</a:t>
            </a:r>
            <a:r>
              <a:rPr lang="en-US" sz="2800" i="1" dirty="0"/>
              <a:t>WVX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180°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              135°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+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45°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180°</a:t>
            </a:r>
            <a:r>
              <a:rPr lang="en-US" sz="2800" i="1" dirty="0"/>
              <a:t>    </a:t>
            </a:r>
            <a:endParaRPr lang="en-US" sz="2800" dirty="0"/>
          </a:p>
        </p:txBody>
      </p:sp>
      <p:pic>
        <p:nvPicPr>
          <p:cNvPr id="3" name="Picture 2" descr="Polygon&#10;&#10;Description automatically generated">
            <a:extLst>
              <a:ext uri="{FF2B5EF4-FFF2-40B4-BE49-F238E27FC236}">
                <a16:creationId xmlns:a16="http://schemas.microsoft.com/office/drawing/2014/main" id="{4CE0A97D-1706-41F1-A641-123D23F83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5" y="2905339"/>
            <a:ext cx="3833093" cy="1796078"/>
          </a:xfrm>
          <a:prstGeom prst="rect">
            <a:avLst/>
          </a:prstGeom>
        </p:spPr>
      </p:pic>
      <p:pic>
        <p:nvPicPr>
          <p:cNvPr id="5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1FE46E3D-D92B-4590-B0C5-7F6EFC5F3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37" y="2905339"/>
            <a:ext cx="3833093" cy="19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0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366627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 pg. 72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Complementary and Supplementary Angles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999816"/>
            <a:ext cx="8508281" cy="21276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Find the measures of two complementary angles if the measure of the larger angle is five more than four times the measure of the smaller angle. </a:t>
            </a:r>
          </a:p>
        </p:txBody>
      </p:sp>
    </p:spTree>
    <p:extLst>
      <p:ext uri="{BB962C8B-B14F-4D97-AF65-F5344CB8AC3E}">
        <p14:creationId xmlns:p14="http://schemas.microsoft.com/office/powerpoint/2010/main" val="2092848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dfdc7cc7edec5a1815d882a7f7ce31defdd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C6388-222D-4FD9-A06D-7972709AE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019317-E879-42C5-A38E-278820CBC0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7B8949-CBC3-4377-A494-7591C33E696E}">
  <ds:schemaRefs>
    <ds:schemaRef ds:uri="http://purl.org/dc/dcmitype/"/>
    <ds:schemaRef ds:uri="http://purl.org/dc/elements/1.1/"/>
    <ds:schemaRef ds:uri="http://schemas.microsoft.com/office/2006/metadata/properties"/>
    <ds:schemaRef ds:uri="eebb11a2-b469-44b8-8bf8-081d58bb647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450ef5d-1a70-432a-a187-b784c13ee2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12070</TotalTime>
  <Words>1346</Words>
  <Application>Microsoft Office PowerPoint</Application>
  <PresentationFormat>Widescreen</PresentationFormat>
  <Paragraphs>168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Proxima Nova</vt:lpstr>
      <vt:lpstr>Vectipede Bk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Jaime Sobalvarro</cp:lastModifiedBy>
  <cp:revision>288</cp:revision>
  <cp:lastPrinted>2022-09-06T11:34:48Z</cp:lastPrinted>
  <dcterms:created xsi:type="dcterms:W3CDTF">2020-09-17T18:06:02Z</dcterms:created>
  <dcterms:modified xsi:type="dcterms:W3CDTF">2024-09-04T21:59:06Z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