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8"/>
  </p:notesMasterIdLst>
  <p:handoutMasterIdLst>
    <p:handoutMasterId r:id="rId39"/>
  </p:handoutMasterIdLst>
  <p:sldIdLst>
    <p:sldId id="327" r:id="rId6"/>
    <p:sldId id="355" r:id="rId7"/>
    <p:sldId id="437" r:id="rId8"/>
    <p:sldId id="357" r:id="rId9"/>
    <p:sldId id="378" r:id="rId10"/>
    <p:sldId id="358" r:id="rId11"/>
    <p:sldId id="359" r:id="rId12"/>
    <p:sldId id="438" r:id="rId13"/>
    <p:sldId id="440" r:id="rId14"/>
    <p:sldId id="441" r:id="rId15"/>
    <p:sldId id="442" r:id="rId16"/>
    <p:sldId id="465" r:id="rId17"/>
    <p:sldId id="443" r:id="rId18"/>
    <p:sldId id="444" r:id="rId19"/>
    <p:sldId id="445" r:id="rId20"/>
    <p:sldId id="446" r:id="rId21"/>
    <p:sldId id="447" r:id="rId22"/>
    <p:sldId id="448" r:id="rId23"/>
    <p:sldId id="449" r:id="rId24"/>
    <p:sldId id="450" r:id="rId25"/>
    <p:sldId id="452" r:id="rId26"/>
    <p:sldId id="453" r:id="rId27"/>
    <p:sldId id="454" r:id="rId28"/>
    <p:sldId id="455" r:id="rId29"/>
    <p:sldId id="456" r:id="rId30"/>
    <p:sldId id="458" r:id="rId31"/>
    <p:sldId id="459" r:id="rId32"/>
    <p:sldId id="460" r:id="rId33"/>
    <p:sldId id="462" r:id="rId34"/>
    <p:sldId id="466" r:id="rId35"/>
    <p:sldId id="463" r:id="rId36"/>
    <p:sldId id="464"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81" userDrawn="1">
          <p15:clr>
            <a:srgbClr val="A4A3A4"/>
          </p15:clr>
        </p15:guide>
        <p15:guide id="2" orient="horz" pos="3000" userDrawn="1">
          <p15:clr>
            <a:srgbClr val="A4A3A4"/>
          </p15:clr>
        </p15:guide>
        <p15:guide id="3" orient="horz" pos="368" userDrawn="1">
          <p15:clr>
            <a:srgbClr val="A4A3A4"/>
          </p15:clr>
        </p15:guide>
        <p15:guide id="4" orient="horz" pos="2455" userDrawn="1">
          <p15:clr>
            <a:srgbClr val="A4A3A4"/>
          </p15:clr>
        </p15:guide>
        <p15:guide id="5" orient="horz" pos="1117" userDrawn="1">
          <p15:clr>
            <a:srgbClr val="A4A3A4"/>
          </p15:clr>
        </p15:guide>
        <p15:guide id="6" orient="horz" pos="1680" userDrawn="1">
          <p15:clr>
            <a:srgbClr val="A4A3A4"/>
          </p15:clr>
        </p15:guide>
        <p15:guide id="7" orient="horz" pos="3407" userDrawn="1">
          <p15:clr>
            <a:srgbClr val="A4A3A4"/>
          </p15:clr>
        </p15:guide>
        <p15:guide id="8" orient="horz" pos="3120" userDrawn="1">
          <p15:clr>
            <a:srgbClr val="A4A3A4"/>
          </p15:clr>
        </p15:guide>
        <p15:guide id="9" pos="75" userDrawn="1">
          <p15:clr>
            <a:srgbClr val="A4A3A4"/>
          </p15:clr>
        </p15:guide>
        <p15:guide id="10" pos="360" userDrawn="1">
          <p15:clr>
            <a:srgbClr val="A4A3A4"/>
          </p15:clr>
        </p15:guide>
        <p15:guide id="11" pos="6480" userDrawn="1">
          <p15:clr>
            <a:srgbClr val="A4A3A4"/>
          </p15:clr>
        </p15:guide>
        <p15:guide id="12" pos="2616"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13" userDrawn="1">
          <p15:clr>
            <a:srgbClr val="A4A3A4"/>
          </p15:clr>
        </p15:guide>
        <p15:guide id="17" pos="4368" userDrawn="1">
          <p15:clr>
            <a:srgbClr val="A4A3A4"/>
          </p15:clr>
        </p15:guide>
        <p15:guide id="18" pos="7272"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guide id="22" orient="horz" pos="29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08C"/>
    <a:srgbClr val="00A6B9"/>
    <a:srgbClr val="00C7C3"/>
    <a:srgbClr val="5E5E5E"/>
    <a:srgbClr val="02F0DE"/>
    <a:srgbClr val="33F0E1"/>
    <a:srgbClr val="33175A"/>
    <a:srgbClr val="FFB600"/>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3D841-5CB2-4064-B8A0-C17FDB2C2BB6}" v="70" dt="2022-01-05T19:38:30.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80729" autoAdjust="0"/>
  </p:normalViewPr>
  <p:slideViewPr>
    <p:cSldViewPr snapToGrid="0">
      <p:cViewPr varScale="1">
        <p:scale>
          <a:sx n="48" d="100"/>
          <a:sy n="48" d="100"/>
        </p:scale>
        <p:origin x="720" y="32"/>
      </p:cViewPr>
      <p:guideLst>
        <p:guide pos="1481"/>
        <p:guide orient="horz" pos="3000"/>
        <p:guide orient="horz" pos="368"/>
        <p:guide orient="horz" pos="2455"/>
        <p:guide orient="horz" pos="1117"/>
        <p:guide orient="horz" pos="1680"/>
        <p:guide orient="horz" pos="3407"/>
        <p:guide orient="horz" pos="3120"/>
        <p:guide pos="75"/>
        <p:guide pos="360"/>
        <p:guide pos="6480"/>
        <p:guide pos="2616"/>
        <p:guide pos="288"/>
        <p:guide orient="horz" pos="2160"/>
        <p:guide orient="horz" pos="216"/>
        <p:guide orient="horz" pos="913"/>
        <p:guide pos="4368"/>
        <p:guide pos="7272"/>
        <p:guide pos="3288"/>
        <p:guide pos="5904"/>
        <p:guide pos="5568"/>
        <p:guide orient="horz" pos="2954"/>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mtClean="0">
                    <a:solidFill>
                      <a:srgbClr val="FF0000"/>
                    </a:solidFill>
                    <a:latin typeface="Cambria Math" panose="02040503050406030204" pitchFamily="18" charset="0"/>
                  </a:rPr>
                  <a:t>−</a:t>
                </a:r>
                <a:r>
                  <a:rPr lang="en-US" sz="1200" b="0" i="0" smtClean="0">
                    <a:solidFill>
                      <a:srgbClr val="FF0000"/>
                    </a:solidFill>
                    <a:latin typeface="Cambria Math" panose="02040503050406030204" pitchFamily="18" charset="0"/>
                  </a:rPr>
                  <a:t>3/2</a:t>
                </a:r>
                <a:endParaRPr lang="en-IN" sz="12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smtClean="0">
                    <a:solidFill>
                      <a:srgbClr val="FF0000"/>
                    </a:solidFill>
                  </a:rPr>
                  <a:t>x </a:t>
                </a:r>
                <a:r>
                  <a:rPr lang="en-IN" sz="1200" dirty="0" smtClean="0">
                    <a:solidFill>
                      <a:srgbClr val="FF0000"/>
                    </a:solidFill>
                  </a:rPr>
                  <a:t>&gt; 0 and </a:t>
                </a:r>
                <a:r>
                  <a:rPr lang="en-IN" sz="1200" i="1" dirty="0" smtClean="0">
                    <a:solidFill>
                      <a:srgbClr val="FF0000"/>
                    </a:solidFill>
                  </a:rPr>
                  <a:t>x </a:t>
                </a:r>
                <a:r>
                  <a:rPr lang="en-IN" sz="1200" dirty="0" smtClean="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smtClean="0">
                    <a:solidFill>
                      <a:srgbClr val="FF0000"/>
                    </a:solidFill>
                  </a:rPr>
                  <a:t>x </a:t>
                </a:r>
                <a:r>
                  <a:rPr lang="en-IN" sz="1200" dirty="0" smtClean="0">
                    <a:solidFill>
                      <a:srgbClr val="FF0000"/>
                    </a:solidFill>
                  </a:rPr>
                  <a:t>&lt; </a:t>
                </a:r>
                <a:r>
                  <a:rPr lang="en-IN" sz="1200" dirty="0" smtClean="0">
                    <a:solidFill>
                      <a:srgbClr val="FF0000"/>
                    </a:solidFill>
                    <a:cs typeface="Arial" panose="020B0604020202020204" pitchFamily="34" charset="0"/>
                  </a:rPr>
                  <a:t>−</a:t>
                </a:r>
                <a:r>
                  <a:rPr lang="en-IN" sz="1200" dirty="0" smtClean="0">
                    <a:solidFill>
                      <a:srgbClr val="FF0000"/>
                    </a:solidFill>
                  </a:rPr>
                  <a:t>2 or </a:t>
                </a:r>
                <a:r>
                  <a:rPr lang="en-IN" sz="1200" i="1" dirty="0" smtClean="0">
                    <a:solidFill>
                      <a:srgbClr val="FF0000"/>
                    </a:solidFill>
                  </a:rPr>
                  <a:t>x </a:t>
                </a:r>
                <a:r>
                  <a:rPr lang="en-IN" sz="1200" dirty="0" smtClean="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65027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12</a:t>
            </a:fld>
            <a:endParaRPr lang="en-US" dirty="0"/>
          </a:p>
        </p:txBody>
      </p:sp>
    </p:spTree>
    <p:extLst>
      <p:ext uri="{BB962C8B-B14F-4D97-AF65-F5344CB8AC3E}">
        <p14:creationId xmlns:p14="http://schemas.microsoft.com/office/powerpoint/2010/main" val="176831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255226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225726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47560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221620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386814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2715874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176059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ad>
                      <m:radPr>
                        <m:degHide m:val="on"/>
                        <m:ctrlPr>
                          <a:rPr lang="en-US" sz="1200" b="1" i="1" smtClean="0">
                            <a:solidFill>
                              <a:srgbClr val="FF0000"/>
                            </a:solidFill>
                            <a:latin typeface="Cambria Math" panose="02040503050406030204" pitchFamily="18" charset="0"/>
                          </a:rPr>
                        </m:ctrlPr>
                      </m:radPr>
                      <m:deg/>
                      <m:e>
                        <m:r>
                          <a:rPr lang="en-US" sz="1200" b="1" i="1" smtClean="0">
                            <a:solidFill>
                              <a:srgbClr val="FF0000"/>
                            </a:solidFill>
                            <a:latin typeface="Cambria Math" panose="02040503050406030204" pitchFamily="18" charset="0"/>
                          </a:rPr>
                          <m:t>𝟏𝟒𝟓</m:t>
                        </m:r>
                      </m:e>
                    </m:rad>
                  </m:oMath>
                </a14:m>
                <a:r>
                  <a:rPr lang="en-US" sz="1200" dirty="0">
                    <a:solidFill>
                      <a:srgbClr val="FF0000"/>
                    </a:solidFill>
                  </a:rPr>
                  <a:t> ft</a:t>
                </a:r>
                <a:endParaRPr lang="en-US" dirty="0"/>
              </a:p>
            </p:txBody>
          </p:sp>
        </mc:Choice>
        <mc:Fallback xmlns="">
          <p:sp>
            <p:nvSpPr>
              <p:cNvPr id="3" name="Notes Placeholder 2"/>
              <p:cNvSpPr>
                <a:spLocks noGrp="1"/>
              </p:cNvSpPr>
              <p:nvPr>
                <p:ph type="body" idx="1"/>
              </p:nvPr>
            </p:nvSpPr>
            <p:spPr/>
            <p:txBody>
              <a:bodyPr/>
              <a:lstStyle/>
              <a:p>
                <a:r>
                  <a:rPr lang="en-US" sz="1200" b="1" i="0">
                    <a:solidFill>
                      <a:srgbClr val="FF0000"/>
                    </a:solidFill>
                    <a:latin typeface="Cambria Math" panose="02040503050406030204" pitchFamily="18" charset="0"/>
                  </a:rPr>
                  <a:t>√𝟏𝟒𝟓</a:t>
                </a:r>
                <a:r>
                  <a:rPr lang="en-US" sz="1200" dirty="0">
                    <a:solidFill>
                      <a:srgbClr val="FF0000"/>
                    </a:solidFill>
                  </a:rPr>
                  <a:t> </a:t>
                </a:r>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3893525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323838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false</a:t>
            </a: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4104291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333850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1443765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2675242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3763657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2193528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3824417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1167140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3923787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yes; right</a:t>
            </a: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226344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28006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1650813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Sample answer: The square of an odd number is an odd number, and the square of an even number is an even number. So when two of the numbers are even, the sum of their squares is even. Therefore, the third number must also be even. When two of the numbers are odd, the sum of their squares is even, so the third number must also be even.</a:t>
            </a: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78014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240567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rPr>
                  <a:t>−3/2</a:t>
                </a:r>
                <a:endParaRPr lang="en-I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&gt; 0 and </a:t>
                </a:r>
                <a:r>
                  <a:rPr lang="en-IN" sz="1200" i="1" dirty="0">
                    <a:solidFill>
                      <a:srgbClr val="FF0000"/>
                    </a:solidFill>
                  </a:rPr>
                  <a:t>x </a:t>
                </a:r>
                <a:r>
                  <a:rPr lang="en-IN" sz="1200" dirty="0">
                    <a:solidFill>
                      <a:srgbClr val="FF0000"/>
                    </a:solidFill>
                  </a:rPr>
                  <a:t>&lt;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x </a:t>
                </a:r>
                <a:r>
                  <a:rPr lang="en-IN" sz="1200" dirty="0">
                    <a:solidFill>
                      <a:srgbClr val="FF0000"/>
                    </a:solidFill>
                  </a:rPr>
                  <a:t>&lt; </a:t>
                </a:r>
                <a:r>
                  <a:rPr lang="en-IN" sz="1200" dirty="0">
                    <a:solidFill>
                      <a:srgbClr val="FF0000"/>
                    </a:solidFill>
                    <a:cs typeface="Arial" panose="020B0604020202020204" pitchFamily="34" charset="0"/>
                  </a:rPr>
                  <a:t>−</a:t>
                </a:r>
                <a:r>
                  <a:rPr lang="en-IN" sz="1200" dirty="0">
                    <a:solidFill>
                      <a:srgbClr val="FF0000"/>
                    </a:solidFill>
                  </a:rPr>
                  <a:t>2 or </a:t>
                </a:r>
                <a:r>
                  <a:rPr lang="en-IN" sz="1200" i="1" dirty="0">
                    <a:solidFill>
                      <a:srgbClr val="FF0000"/>
                    </a:solidFill>
                  </a:rPr>
                  <a:t>x </a:t>
                </a:r>
                <a:r>
                  <a:rPr lang="en-IN" sz="1200" dirty="0">
                    <a:solidFill>
                      <a:srgbClr val="FF0000"/>
                    </a:solidFill>
                  </a:rPr>
                  <a:t>&gt;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FF0000"/>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7</a:t>
            </a:fld>
            <a:endParaRPr lang="en-US" dirty="0"/>
          </a:p>
        </p:txBody>
      </p:sp>
    </p:spTree>
    <p:extLst>
      <p:ext uri="{BB962C8B-B14F-4D97-AF65-F5344CB8AC3E}">
        <p14:creationId xmlns:p14="http://schemas.microsoft.com/office/powerpoint/2010/main" val="278004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8</a:t>
            </a:fld>
            <a:endParaRPr lang="en-US" dirty="0"/>
          </a:p>
        </p:txBody>
      </p:sp>
    </p:spTree>
    <p:extLst>
      <p:ext uri="{BB962C8B-B14F-4D97-AF65-F5344CB8AC3E}">
        <p14:creationId xmlns:p14="http://schemas.microsoft.com/office/powerpoint/2010/main" val="43035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9</a:t>
            </a:fld>
            <a:endParaRPr lang="en-US" dirty="0"/>
          </a:p>
        </p:txBody>
      </p:sp>
    </p:spTree>
    <p:extLst>
      <p:ext uri="{BB962C8B-B14F-4D97-AF65-F5344CB8AC3E}">
        <p14:creationId xmlns:p14="http://schemas.microsoft.com/office/powerpoint/2010/main" val="360702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10</a:t>
            </a:fld>
            <a:endParaRPr lang="en-US" dirty="0"/>
          </a:p>
        </p:txBody>
      </p:sp>
    </p:spTree>
    <p:extLst>
      <p:ext uri="{BB962C8B-B14F-4D97-AF65-F5344CB8AC3E}">
        <p14:creationId xmlns:p14="http://schemas.microsoft.com/office/powerpoint/2010/main" val="407817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11</a:t>
            </a:fld>
            <a:endParaRPr lang="en-US" dirty="0"/>
          </a:p>
        </p:txBody>
      </p:sp>
    </p:spTree>
    <p:extLst>
      <p:ext uri="{BB962C8B-B14F-4D97-AF65-F5344CB8AC3E}">
        <p14:creationId xmlns:p14="http://schemas.microsoft.com/office/powerpoint/2010/main" val="235609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1"/>
                </a:solidFill>
                <a:latin typeface="Arial" panose="020B0604020202020204" pitchFamily="34" charset="0"/>
                <a:cs typeface="Arial" panose="020B0604020202020204" pitchFamily="34" charset="0"/>
              </a:rPr>
              <a:t>Pythagorean Theorem and Its Converse</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Pythagorean Theorem and Its Converse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0"/>
            <a:ext cx="8171510" cy="11496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1</a:t>
            </a:r>
          </a:p>
          <a:p>
            <a:r>
              <a:rPr lang="en-IN" sz="2800" b="0" dirty="0">
                <a:solidFill>
                  <a:schemeClr val="tx1"/>
                </a:solidFill>
              </a:rPr>
              <a:t>Find Missing Measures by Using the Pythagorean Theorem</a:t>
            </a: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586C287D-C642-4E1C-801B-0991A23B69AF}"/>
                  </a:ext>
                </a:extLst>
              </p:cNvPr>
              <p:cNvGraphicFramePr>
                <a:graphicFrameLocks noGrp="1"/>
              </p:cNvGraphicFramePr>
              <p:nvPr>
                <p:extLst>
                  <p:ext uri="{D42A27DB-BD31-4B8C-83A1-F6EECF244321}">
                    <p14:modId xmlns:p14="http://schemas.microsoft.com/office/powerpoint/2010/main" val="3152580774"/>
                  </p:ext>
                </p:extLst>
              </p:nvPr>
            </p:nvGraphicFramePr>
            <p:xfrm>
              <a:off x="529936" y="2749207"/>
              <a:ext cx="8129155" cy="3585909"/>
            </p:xfrm>
            <a:graphic>
              <a:graphicData uri="http://schemas.openxmlformats.org/drawingml/2006/table">
                <a:tbl>
                  <a:tblPr firstRow="1" bandRow="1">
                    <a:tableStyleId>{5C22544A-7EE6-4342-B048-85BDC9FD1C3A}</a:tableStyleId>
                  </a:tblPr>
                  <a:tblGrid>
                    <a:gridCol w="2649185">
                      <a:extLst>
                        <a:ext uri="{9D8B030D-6E8A-4147-A177-3AD203B41FA5}">
                          <a16:colId xmlns:a16="http://schemas.microsoft.com/office/drawing/2014/main" val="3730240251"/>
                        </a:ext>
                      </a:extLst>
                    </a:gridCol>
                    <a:gridCol w="5479970">
                      <a:extLst>
                        <a:ext uri="{9D8B030D-6E8A-4147-A177-3AD203B41FA5}">
                          <a16:colId xmlns:a16="http://schemas.microsoft.com/office/drawing/2014/main" val="3071347972"/>
                        </a:ext>
                      </a:extLst>
                    </a:gridCol>
                  </a:tblGrid>
                  <a:tr h="370840">
                    <a:tc>
                      <a:txBody>
                        <a:bodyPr/>
                        <a:lstStyle/>
                        <a:p>
                          <a:pPr marL="0" indent="179388"/>
                          <a14:m>
                            <m:oMathPara xmlns:m="http://schemas.openxmlformats.org/officeDocument/2006/math">
                              <m:oMathParaPr>
                                <m:jc m:val="left"/>
                              </m:oMathParaPr>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7030A0"/>
                                        </a:solidFill>
                                        <a:latin typeface="Cambria Math" panose="02040503050406030204" pitchFamily="18" charset="0"/>
                                        <a:ea typeface="+mn-ea"/>
                                        <a:cs typeface="+mn-cs"/>
                                      </a:rPr>
                                      <m:t>𝑎</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accent1"/>
                                        </a:solidFill>
                                        <a:latin typeface="Cambria Math" panose="02040503050406030204" pitchFamily="18" charset="0"/>
                                        <a:ea typeface="+mn-ea"/>
                                        <a:cs typeface="+mn-cs"/>
                                      </a:rPr>
                                      <m:t>𝑏</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accent3"/>
                                        </a:solidFill>
                                        <a:latin typeface="Cambria Math" panose="02040503050406030204" pitchFamily="18" charset="0"/>
                                        <a:ea typeface="+mn-ea"/>
                                        <a:cs typeface="+mn-cs"/>
                                      </a:rPr>
                                      <m:t>𝑐</m:t>
                                    </m:r>
                                  </m:e>
                                  <m:sup>
                                    <m:r>
                                      <a:rPr lang="en-US" sz="2800" b="0" i="1" u="none" strike="noStrike" kern="1200" baseline="0" smtClean="0">
                                        <a:solidFill>
                                          <a:schemeClr val="tx2"/>
                                        </a:solidFill>
                                        <a:latin typeface="Cambria Math" panose="02040503050406030204" pitchFamily="18" charset="0"/>
                                        <a:ea typeface="+mn-ea"/>
                                        <a:cs typeface="+mn-cs"/>
                                      </a:rPr>
                                      <m:t>2</m:t>
                                    </m:r>
                                  </m:sup>
                                </m:sSup>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Pythagorean Theorem</a:t>
                          </a:r>
                        </a:p>
                      </a:txBody>
                      <a:tcPr>
                        <a:solidFill>
                          <a:schemeClr val="bg1"/>
                        </a:solidFill>
                      </a:tcPr>
                    </a:tc>
                    <a:extLst>
                      <a:ext uri="{0D108BD9-81ED-4DB2-BD59-A6C34878D82A}">
                        <a16:rowId xmlns:a16="http://schemas.microsoft.com/office/drawing/2014/main" val="1781976052"/>
                      </a:ext>
                    </a:extLst>
                  </a:tr>
                  <a:tr h="370840">
                    <a:tc>
                      <a:txBody>
                        <a:bodyPr/>
                        <a:lstStyle/>
                        <a:p>
                          <a:pPr marL="0" marR="0" lvl="0" indent="41275"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7030A0"/>
                                        </a:solidFill>
                                        <a:latin typeface="Cambria Math" panose="02040503050406030204" pitchFamily="18" charset="0"/>
                                        <a:ea typeface="+mn-ea"/>
                                        <a:cs typeface="+mn-cs"/>
                                      </a:rPr>
                                      <m:t>17</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accent1"/>
                                        </a:solidFill>
                                        <a:latin typeface="Cambria Math" panose="02040503050406030204" pitchFamily="18" charset="0"/>
                                        <a:ea typeface="+mn-ea"/>
                                        <a:cs typeface="+mn-cs"/>
                                      </a:rPr>
                                      <m:t>7</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accent3"/>
                                        </a:solidFill>
                                        <a:latin typeface="Cambria Math" panose="02040503050406030204" pitchFamily="18" charset="0"/>
                                        <a:ea typeface="+mn-ea"/>
                                        <a:cs typeface="+mn-cs"/>
                                      </a:rPr>
                                      <m:t>𝑥</m:t>
                                    </m:r>
                                  </m:e>
                                  <m:sup>
                                    <m:r>
                                      <a:rPr lang="en-US" sz="2800" b="0" i="1" u="none" strike="noStrike" kern="1200" baseline="0" smtClean="0">
                                        <a:solidFill>
                                          <a:schemeClr val="tx2"/>
                                        </a:solidFill>
                                        <a:latin typeface="Cambria Math" panose="02040503050406030204" pitchFamily="18" charset="0"/>
                                        <a:ea typeface="+mn-ea"/>
                                        <a:cs typeface="+mn-cs"/>
                                      </a:rPr>
                                      <m:t>2</m:t>
                                    </m:r>
                                  </m:sup>
                                </m:sSup>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1" u="none" strike="noStrike" kern="1200" baseline="0" dirty="0">
                              <a:solidFill>
                                <a:srgbClr val="0070C0"/>
                              </a:solidFill>
                              <a:latin typeface="+mn-lt"/>
                              <a:ea typeface="+mn-ea"/>
                              <a:cs typeface="+mn-cs"/>
                            </a:rPr>
                            <a:t>a </a:t>
                          </a:r>
                          <a:r>
                            <a:rPr lang="en-IN" sz="2800" b="0" i="0" u="none" strike="noStrike" kern="1200" baseline="0" dirty="0">
                              <a:solidFill>
                                <a:srgbClr val="0070C0"/>
                              </a:solidFill>
                              <a:latin typeface="+mn-lt"/>
                              <a:ea typeface="+mn-ea"/>
                              <a:cs typeface="+mn-cs"/>
                            </a:rPr>
                            <a:t>= 17, </a:t>
                          </a:r>
                          <a:r>
                            <a:rPr lang="en-IN" sz="2800" b="0" i="1" u="none" strike="noStrike" kern="1200" baseline="0" dirty="0">
                              <a:solidFill>
                                <a:srgbClr val="0070C0"/>
                              </a:solidFill>
                              <a:latin typeface="+mn-lt"/>
                              <a:ea typeface="+mn-ea"/>
                              <a:cs typeface="+mn-cs"/>
                            </a:rPr>
                            <a:t>b </a:t>
                          </a:r>
                          <a:r>
                            <a:rPr lang="en-IN" sz="2800" b="0" i="0" u="none" strike="noStrike" kern="1200" baseline="0" dirty="0">
                              <a:solidFill>
                                <a:srgbClr val="0070C0"/>
                              </a:solidFill>
                              <a:latin typeface="+mn-lt"/>
                              <a:ea typeface="+mn-ea"/>
                              <a:cs typeface="+mn-cs"/>
                            </a:rPr>
                            <a:t>= 7, and </a:t>
                          </a:r>
                          <a:r>
                            <a:rPr lang="en-IN" sz="2800" b="0" i="1" u="none" strike="noStrike" kern="1200" baseline="0" dirty="0">
                              <a:solidFill>
                                <a:srgbClr val="0070C0"/>
                              </a:solidFill>
                              <a:latin typeface="+mn-lt"/>
                              <a:ea typeface="+mn-ea"/>
                              <a:cs typeface="+mn-cs"/>
                            </a:rPr>
                            <a:t>c </a:t>
                          </a:r>
                          <a:r>
                            <a:rPr lang="en-IN" sz="2800" b="0" i="0" u="none" strike="noStrike" kern="1200" baseline="0" dirty="0">
                              <a:solidFill>
                                <a:srgbClr val="0070C0"/>
                              </a:solidFill>
                              <a:latin typeface="+mn-lt"/>
                              <a:ea typeface="+mn-ea"/>
                              <a:cs typeface="+mn-cs"/>
                            </a:rPr>
                            <a:t>= </a:t>
                          </a:r>
                          <a:r>
                            <a:rPr lang="en-IN" sz="2800" b="0" i="1" u="none" strike="noStrike" kern="1200" baseline="0" dirty="0">
                              <a:solidFill>
                                <a:srgbClr val="0070C0"/>
                              </a:solidFill>
                              <a:latin typeface="+mn-lt"/>
                              <a:ea typeface="+mn-ea"/>
                              <a:cs typeface="+mn-cs"/>
                            </a:rPr>
                            <a:t>x</a:t>
                          </a:r>
                          <a:endParaRPr lang="en-IN" sz="2800" b="0" i="0" u="none" strike="noStrike" kern="1200" baseline="0" dirty="0">
                            <a:solidFill>
                              <a:srgbClr val="0070C0"/>
                            </a:solidFill>
                            <a:latin typeface="+mn-lt"/>
                            <a:ea typeface="+mn-ea"/>
                            <a:cs typeface="+mn-cs"/>
                          </a:endParaRPr>
                        </a:p>
                      </a:txBody>
                      <a:tcPr>
                        <a:solidFill>
                          <a:schemeClr val="bg1"/>
                        </a:solidFill>
                      </a:tcPr>
                    </a:tc>
                    <a:extLst>
                      <a:ext uri="{0D108BD9-81ED-4DB2-BD59-A6C34878D82A}">
                        <a16:rowId xmlns:a16="http://schemas.microsoft.com/office/drawing/2014/main" val="561492798"/>
                      </a:ext>
                    </a:extLst>
                  </a:tr>
                  <a:tr h="441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289+49=</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tx2"/>
                                        </a:solidFill>
                                        <a:latin typeface="Cambria Math" panose="02040503050406030204" pitchFamily="18" charset="0"/>
                                        <a:ea typeface="+mn-ea"/>
                                        <a:cs typeface="+mn-cs"/>
                                      </a:rPr>
                                      <m:t>𝑥</m:t>
                                    </m:r>
                                  </m:e>
                                  <m:sup>
                                    <m:r>
                                      <a:rPr lang="en-US" sz="2800" b="0" i="1" u="none" strike="noStrike" kern="1200" baseline="0" smtClean="0">
                                        <a:solidFill>
                                          <a:schemeClr val="tx2"/>
                                        </a:solidFill>
                                        <a:latin typeface="Cambria Math" panose="02040503050406030204" pitchFamily="18" charset="0"/>
                                        <a:ea typeface="+mn-ea"/>
                                        <a:cs typeface="+mn-cs"/>
                                      </a:rPr>
                                      <m:t>2</m:t>
                                    </m:r>
                                  </m:sup>
                                </m:sSup>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solidFill>
                          <a:schemeClr val="bg1"/>
                        </a:solidFill>
                      </a:tcPr>
                    </a:tc>
                    <a:extLst>
                      <a:ext uri="{0D108BD9-81ED-4DB2-BD59-A6C34878D82A}">
                        <a16:rowId xmlns:a16="http://schemas.microsoft.com/office/drawing/2014/main" val="2412717934"/>
                      </a:ext>
                    </a:extLst>
                  </a:tr>
                  <a:tr h="370840">
                    <a:tc>
                      <a:txBody>
                        <a:bodyPr/>
                        <a:lstStyle/>
                        <a:p>
                          <a:pPr marL="0" marR="0" lvl="0" indent="803275" algn="l" defTabSz="914400" rtl="0" eaLnBrk="1" fontAlgn="auto" latinLnBrk="0" hangingPunct="1">
                            <a:lnSpc>
                              <a:spcPct val="100000"/>
                            </a:lnSpc>
                            <a:spcBef>
                              <a:spcPts val="0"/>
                            </a:spcBef>
                            <a:spcAft>
                              <a:spcPts val="0"/>
                            </a:spcAft>
                            <a:buClrTx/>
                            <a:buSzTx/>
                            <a:buFontTx/>
                            <a:buNone/>
                            <a:tabLst>
                              <a:tab pos="623888" algn="l"/>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338=</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tx2"/>
                                        </a:solidFill>
                                        <a:latin typeface="Cambria Math" panose="02040503050406030204" pitchFamily="18" charset="0"/>
                                        <a:ea typeface="+mn-ea"/>
                                        <a:cs typeface="+mn-cs"/>
                                      </a:rPr>
                                      <m:t>𝑥</m:t>
                                    </m:r>
                                  </m:e>
                                  <m:sup>
                                    <m:r>
                                      <a:rPr lang="en-US" sz="2800" b="0" i="1" u="none" strike="noStrike" kern="1200" baseline="0" smtClean="0">
                                        <a:solidFill>
                                          <a:schemeClr val="tx2"/>
                                        </a:solidFill>
                                        <a:latin typeface="Cambria Math" panose="02040503050406030204" pitchFamily="18" charset="0"/>
                                        <a:ea typeface="+mn-ea"/>
                                        <a:cs typeface="+mn-cs"/>
                                      </a:rPr>
                                      <m:t>2</m:t>
                                    </m:r>
                                  </m:sup>
                                </m:sSup>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Add.</a:t>
                          </a:r>
                        </a:p>
                      </a:txBody>
                      <a:tcPr>
                        <a:solidFill>
                          <a:schemeClr val="bg1"/>
                        </a:solidFill>
                      </a:tcPr>
                    </a:tc>
                    <a:extLst>
                      <a:ext uri="{0D108BD9-81ED-4DB2-BD59-A6C34878D82A}">
                        <a16:rowId xmlns:a16="http://schemas.microsoft.com/office/drawing/2014/main" val="1726729886"/>
                      </a:ext>
                    </a:extLst>
                  </a:tr>
                  <a:tr h="370840">
                    <a:tc>
                      <a:txBody>
                        <a:bodyPr/>
                        <a:lstStyle/>
                        <a:p>
                          <a:pPr marL="0" marR="0" lvl="0" indent="595313" algn="l" defTabSz="914400" rtl="0" eaLnBrk="1" fontAlgn="auto" latinLnBrk="0" hangingPunct="1">
                            <a:lnSpc>
                              <a:spcPct val="100000"/>
                            </a:lnSpc>
                            <a:spcBef>
                              <a:spcPts val="0"/>
                            </a:spcBef>
                            <a:spcAft>
                              <a:spcPts val="0"/>
                            </a:spcAft>
                            <a:buClrTx/>
                            <a:buSzTx/>
                            <a:buFontTx/>
                            <a:buNone/>
                            <a:tabLst>
                              <a:tab pos="609600" algn="l"/>
                            </a:tabLst>
                            <a:defRPr/>
                          </a:pPr>
                          <a14:m>
                            <m:oMathPara xmlns:m="http://schemas.openxmlformats.org/officeDocument/2006/math">
                              <m:oMathParaPr>
                                <m:jc m:val="left"/>
                              </m:oMathParaPr>
                              <m:oMath xmlns:m="http://schemas.openxmlformats.org/officeDocument/2006/math">
                                <m:rad>
                                  <m:radPr>
                                    <m:degHide m:val="on"/>
                                    <m:ctrlPr>
                                      <a:rPr lang="en-US" sz="2800" b="0" i="1" u="none" strike="noStrike" kern="1200" baseline="0" smtClean="0">
                                        <a:solidFill>
                                          <a:schemeClr val="tx2"/>
                                        </a:solidFill>
                                        <a:latin typeface="Cambria Math" panose="02040503050406030204" pitchFamily="18" charset="0"/>
                                        <a:ea typeface="+mn-ea"/>
                                        <a:cs typeface="+mn-cs"/>
                                      </a:rPr>
                                    </m:ctrlPr>
                                  </m:radPr>
                                  <m:deg/>
                                  <m:e>
                                    <m:r>
                                      <a:rPr lang="en-US" sz="2800" b="0" i="1" u="none" strike="noStrike" kern="1200" baseline="0" smtClean="0">
                                        <a:solidFill>
                                          <a:schemeClr val="tx2"/>
                                        </a:solidFill>
                                        <a:latin typeface="Cambria Math" panose="02040503050406030204" pitchFamily="18" charset="0"/>
                                        <a:ea typeface="+mn-ea"/>
                                        <a:cs typeface="+mn-cs"/>
                                      </a:rPr>
                                      <m:t>338</m:t>
                                    </m:r>
                                  </m:e>
                                </m:rad>
                                <m:r>
                                  <a:rPr lang="en-US" sz="2800" b="0" i="1" u="none" strike="noStrike" kern="1200" baseline="0" smtClean="0">
                                    <a:solidFill>
                                      <a:schemeClr val="tx2"/>
                                    </a:solidFill>
                                    <a:latin typeface="Cambria Math" panose="02040503050406030204" pitchFamily="18" charset="0"/>
                                    <a:ea typeface="+mn-ea"/>
                                    <a:cs typeface="+mn-cs"/>
                                  </a:rPr>
                                  <m:t>=</m:t>
                                </m:r>
                                <m:r>
                                  <a:rPr lang="en-US" sz="2800" b="0" i="1" u="none" strike="noStrike" kern="1200" baseline="0" smtClean="0">
                                    <a:solidFill>
                                      <a:schemeClr val="tx2"/>
                                    </a:solidFill>
                                    <a:latin typeface="Cambria Math" panose="02040503050406030204" pitchFamily="18" charset="0"/>
                                    <a:ea typeface="+mn-ea"/>
                                    <a:cs typeface="+mn-cs"/>
                                  </a:rPr>
                                  <m:t>𝑥</m:t>
                                </m:r>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070C0"/>
                              </a:solidFill>
                              <a:latin typeface="+mn-lt"/>
                              <a:ea typeface="+mn-ea"/>
                              <a:cs typeface="+mn-cs"/>
                            </a:rPr>
                            <a:t>Take the positive square root of each side.</a:t>
                          </a:r>
                        </a:p>
                      </a:txBody>
                      <a:tcPr>
                        <a:solidFill>
                          <a:schemeClr val="bg1"/>
                        </a:solidFill>
                      </a:tcPr>
                    </a:tc>
                    <a:extLst>
                      <a:ext uri="{0D108BD9-81ED-4DB2-BD59-A6C34878D82A}">
                        <a16:rowId xmlns:a16="http://schemas.microsoft.com/office/drawing/2014/main" val="3116362258"/>
                      </a:ext>
                    </a:extLst>
                  </a:tr>
                  <a:tr h="370840">
                    <a:tc>
                      <a:txBody>
                        <a:bodyPr/>
                        <a:lstStyle/>
                        <a:p>
                          <a:pPr marL="0" marR="0" lvl="0" indent="623888"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13</m:t>
                                </m:r>
                                <m:rad>
                                  <m:radPr>
                                    <m:degHide m:val="on"/>
                                    <m:ctrlPr>
                                      <a:rPr lang="en-US" sz="2800" b="0" i="1" u="none" strike="noStrike" kern="1200" baseline="0" smtClean="0">
                                        <a:solidFill>
                                          <a:schemeClr val="tx2"/>
                                        </a:solidFill>
                                        <a:latin typeface="Cambria Math" panose="02040503050406030204" pitchFamily="18" charset="0"/>
                                        <a:ea typeface="+mn-ea"/>
                                        <a:cs typeface="+mn-cs"/>
                                      </a:rPr>
                                    </m:ctrlPr>
                                  </m:radPr>
                                  <m:deg/>
                                  <m:e>
                                    <m:r>
                                      <a:rPr lang="en-US" sz="2800" b="0" i="1" u="none" strike="noStrike" kern="1200" baseline="0" smtClean="0">
                                        <a:solidFill>
                                          <a:schemeClr val="tx2"/>
                                        </a:solidFill>
                                        <a:latin typeface="Cambria Math" panose="02040503050406030204" pitchFamily="18" charset="0"/>
                                        <a:ea typeface="+mn-ea"/>
                                        <a:cs typeface="+mn-cs"/>
                                      </a:rPr>
                                      <m:t>2</m:t>
                                    </m:r>
                                  </m:e>
                                </m:rad>
                                <m:r>
                                  <a:rPr lang="en-US" sz="2800" b="0" i="1" u="none" strike="noStrike" kern="1200" baseline="0" smtClean="0">
                                    <a:solidFill>
                                      <a:schemeClr val="tx2"/>
                                    </a:solidFill>
                                    <a:latin typeface="Cambria Math" panose="02040503050406030204" pitchFamily="18" charset="0"/>
                                    <a:ea typeface="+mn-ea"/>
                                    <a:cs typeface="+mn-cs"/>
                                  </a:rPr>
                                  <m:t>=</m:t>
                                </m:r>
                                <m:r>
                                  <a:rPr lang="en-US" sz="2800" b="0" i="1" u="none" strike="noStrike" kern="1200" baseline="0" smtClean="0">
                                    <a:solidFill>
                                      <a:schemeClr val="tx2"/>
                                    </a:solidFill>
                                    <a:latin typeface="Cambria Math" panose="02040503050406030204" pitchFamily="18" charset="0"/>
                                    <a:ea typeface="+mn-ea"/>
                                    <a:cs typeface="+mn-cs"/>
                                  </a:rPr>
                                  <m:t>𝑥</m:t>
                                </m:r>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solidFill>
                          <a:schemeClr val="bg1"/>
                        </a:solidFill>
                      </a:tcPr>
                    </a:tc>
                    <a:extLst>
                      <a:ext uri="{0D108BD9-81ED-4DB2-BD59-A6C34878D82A}">
                        <a16:rowId xmlns:a16="http://schemas.microsoft.com/office/drawing/2014/main" val="3270681093"/>
                      </a:ext>
                    </a:extLst>
                  </a:tr>
                </a:tbl>
              </a:graphicData>
            </a:graphic>
          </p:graphicFrame>
        </mc:Choice>
        <mc:Fallback xmlns="">
          <p:graphicFrame>
            <p:nvGraphicFramePr>
              <p:cNvPr id="2" name="Table 2">
                <a:extLst>
                  <a:ext uri="{FF2B5EF4-FFF2-40B4-BE49-F238E27FC236}">
                    <a16:creationId xmlns:a16="http://schemas.microsoft.com/office/drawing/2014/main" id="{586C287D-C642-4E1C-801B-0991A23B69AF}"/>
                  </a:ext>
                </a:extLst>
              </p:cNvPr>
              <p:cNvGraphicFramePr>
                <a:graphicFrameLocks noGrp="1"/>
              </p:cNvGraphicFramePr>
              <p:nvPr>
                <p:extLst>
                  <p:ext uri="{D42A27DB-BD31-4B8C-83A1-F6EECF244321}">
                    <p14:modId xmlns:p14="http://schemas.microsoft.com/office/powerpoint/2010/main" val="3152580774"/>
                  </p:ext>
                </p:extLst>
              </p:nvPr>
            </p:nvGraphicFramePr>
            <p:xfrm>
              <a:off x="529936" y="2749207"/>
              <a:ext cx="8129155" cy="3585909"/>
            </p:xfrm>
            <a:graphic>
              <a:graphicData uri="http://schemas.openxmlformats.org/drawingml/2006/table">
                <a:tbl>
                  <a:tblPr firstRow="1" bandRow="1">
                    <a:tableStyleId>{5C22544A-7EE6-4342-B048-85BDC9FD1C3A}</a:tableStyleId>
                  </a:tblPr>
                  <a:tblGrid>
                    <a:gridCol w="2649185">
                      <a:extLst>
                        <a:ext uri="{9D8B030D-6E8A-4147-A177-3AD203B41FA5}">
                          <a16:colId xmlns:a16="http://schemas.microsoft.com/office/drawing/2014/main" val="3730240251"/>
                        </a:ext>
                      </a:extLst>
                    </a:gridCol>
                    <a:gridCol w="5479970">
                      <a:extLst>
                        <a:ext uri="{9D8B030D-6E8A-4147-A177-3AD203B41FA5}">
                          <a16:colId xmlns:a16="http://schemas.microsoft.com/office/drawing/2014/main" val="3071347972"/>
                        </a:ext>
                      </a:extLst>
                    </a:gridCol>
                  </a:tblGrid>
                  <a:tr h="518160">
                    <a:tc>
                      <a:txBody>
                        <a:bodyPr/>
                        <a:lstStyle/>
                        <a:p>
                          <a:endParaRPr lang="en-US"/>
                        </a:p>
                      </a:txBody>
                      <a:tcPr>
                        <a:blipFill>
                          <a:blip r:embed="rId3"/>
                          <a:stretch>
                            <a:fillRect l="-230" t="-11765" r="-207816" b="-6164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Pythagorean Theorem</a:t>
                          </a:r>
                        </a:p>
                      </a:txBody>
                      <a:tcPr>
                        <a:solidFill>
                          <a:schemeClr val="bg1"/>
                        </a:solidFill>
                      </a:tcPr>
                    </a:tc>
                    <a:extLst>
                      <a:ext uri="{0D108BD9-81ED-4DB2-BD59-A6C34878D82A}">
                        <a16:rowId xmlns:a16="http://schemas.microsoft.com/office/drawing/2014/main" val="1781976052"/>
                      </a:ext>
                    </a:extLst>
                  </a:tr>
                  <a:tr h="518160">
                    <a:tc>
                      <a:txBody>
                        <a:bodyPr/>
                        <a:lstStyle/>
                        <a:p>
                          <a:endParaRPr lang="en-US"/>
                        </a:p>
                      </a:txBody>
                      <a:tcPr>
                        <a:blipFill>
                          <a:blip r:embed="rId3"/>
                          <a:stretch>
                            <a:fillRect l="-230" t="-110465" r="-207816" b="-50930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1" u="none" strike="noStrike" kern="1200" baseline="0" dirty="0">
                              <a:solidFill>
                                <a:srgbClr val="0070C0"/>
                              </a:solidFill>
                              <a:latin typeface="+mn-lt"/>
                              <a:ea typeface="+mn-ea"/>
                              <a:cs typeface="+mn-cs"/>
                            </a:rPr>
                            <a:t>a </a:t>
                          </a:r>
                          <a:r>
                            <a:rPr lang="en-IN" sz="2800" b="0" i="0" u="none" strike="noStrike" kern="1200" baseline="0" dirty="0">
                              <a:solidFill>
                                <a:srgbClr val="0070C0"/>
                              </a:solidFill>
                              <a:latin typeface="+mn-lt"/>
                              <a:ea typeface="+mn-ea"/>
                              <a:cs typeface="+mn-cs"/>
                            </a:rPr>
                            <a:t>= 17, </a:t>
                          </a:r>
                          <a:r>
                            <a:rPr lang="en-IN" sz="2800" b="0" i="1" u="none" strike="noStrike" kern="1200" baseline="0" dirty="0">
                              <a:solidFill>
                                <a:srgbClr val="0070C0"/>
                              </a:solidFill>
                              <a:latin typeface="+mn-lt"/>
                              <a:ea typeface="+mn-ea"/>
                              <a:cs typeface="+mn-cs"/>
                            </a:rPr>
                            <a:t>b </a:t>
                          </a:r>
                          <a:r>
                            <a:rPr lang="en-IN" sz="2800" b="0" i="0" u="none" strike="noStrike" kern="1200" baseline="0" dirty="0">
                              <a:solidFill>
                                <a:srgbClr val="0070C0"/>
                              </a:solidFill>
                              <a:latin typeface="+mn-lt"/>
                              <a:ea typeface="+mn-ea"/>
                              <a:cs typeface="+mn-cs"/>
                            </a:rPr>
                            <a:t>= 7, and </a:t>
                          </a:r>
                          <a:r>
                            <a:rPr lang="en-IN" sz="2800" b="0" i="1" u="none" strike="noStrike" kern="1200" baseline="0" dirty="0">
                              <a:solidFill>
                                <a:srgbClr val="0070C0"/>
                              </a:solidFill>
                              <a:latin typeface="+mn-lt"/>
                              <a:ea typeface="+mn-ea"/>
                              <a:cs typeface="+mn-cs"/>
                            </a:rPr>
                            <a:t>c </a:t>
                          </a:r>
                          <a:r>
                            <a:rPr lang="en-IN" sz="2800" b="0" i="0" u="none" strike="noStrike" kern="1200" baseline="0" dirty="0">
                              <a:solidFill>
                                <a:srgbClr val="0070C0"/>
                              </a:solidFill>
                              <a:latin typeface="+mn-lt"/>
                              <a:ea typeface="+mn-ea"/>
                              <a:cs typeface="+mn-cs"/>
                            </a:rPr>
                            <a:t>= </a:t>
                          </a:r>
                          <a:r>
                            <a:rPr lang="en-IN" sz="2800" b="0" i="1" u="none" strike="noStrike" kern="1200" baseline="0" dirty="0">
                              <a:solidFill>
                                <a:srgbClr val="0070C0"/>
                              </a:solidFill>
                              <a:latin typeface="+mn-lt"/>
                              <a:ea typeface="+mn-ea"/>
                              <a:cs typeface="+mn-cs"/>
                            </a:rPr>
                            <a:t>x</a:t>
                          </a:r>
                          <a:endParaRPr lang="en-IN" sz="2800" b="0" i="0" u="none" strike="noStrike" kern="1200" baseline="0" dirty="0">
                            <a:solidFill>
                              <a:srgbClr val="0070C0"/>
                            </a:solidFill>
                            <a:latin typeface="+mn-lt"/>
                            <a:ea typeface="+mn-ea"/>
                            <a:cs typeface="+mn-cs"/>
                          </a:endParaRPr>
                        </a:p>
                      </a:txBody>
                      <a:tcPr>
                        <a:solidFill>
                          <a:schemeClr val="bg1"/>
                        </a:solidFill>
                      </a:tcPr>
                    </a:tc>
                    <a:extLst>
                      <a:ext uri="{0D108BD9-81ED-4DB2-BD59-A6C34878D82A}">
                        <a16:rowId xmlns:a16="http://schemas.microsoft.com/office/drawing/2014/main" val="561492798"/>
                      </a:ext>
                    </a:extLst>
                  </a:tr>
                  <a:tr h="518160">
                    <a:tc>
                      <a:txBody>
                        <a:bodyPr/>
                        <a:lstStyle/>
                        <a:p>
                          <a:endParaRPr lang="en-US"/>
                        </a:p>
                      </a:txBody>
                      <a:tcPr>
                        <a:blipFill>
                          <a:blip r:embed="rId3"/>
                          <a:stretch>
                            <a:fillRect l="-230" t="-212941" r="-207816" b="-41529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solidFill>
                          <a:schemeClr val="bg1"/>
                        </a:solidFill>
                      </a:tcPr>
                    </a:tc>
                    <a:extLst>
                      <a:ext uri="{0D108BD9-81ED-4DB2-BD59-A6C34878D82A}">
                        <a16:rowId xmlns:a16="http://schemas.microsoft.com/office/drawing/2014/main" val="2412717934"/>
                      </a:ext>
                    </a:extLst>
                  </a:tr>
                  <a:tr h="518160">
                    <a:tc>
                      <a:txBody>
                        <a:bodyPr/>
                        <a:lstStyle/>
                        <a:p>
                          <a:endParaRPr lang="en-US"/>
                        </a:p>
                      </a:txBody>
                      <a:tcPr>
                        <a:blipFill>
                          <a:blip r:embed="rId3"/>
                          <a:stretch>
                            <a:fillRect l="-230" t="-312941" r="-207816" b="-31529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Add.</a:t>
                          </a:r>
                        </a:p>
                      </a:txBody>
                      <a:tcPr>
                        <a:solidFill>
                          <a:schemeClr val="bg1"/>
                        </a:solidFill>
                      </a:tcPr>
                    </a:tc>
                    <a:extLst>
                      <a:ext uri="{0D108BD9-81ED-4DB2-BD59-A6C34878D82A}">
                        <a16:rowId xmlns:a16="http://schemas.microsoft.com/office/drawing/2014/main" val="1726729886"/>
                      </a:ext>
                    </a:extLst>
                  </a:tr>
                  <a:tr h="944880">
                    <a:tc>
                      <a:txBody>
                        <a:bodyPr/>
                        <a:lstStyle/>
                        <a:p>
                          <a:endParaRPr lang="en-US"/>
                        </a:p>
                      </a:txBody>
                      <a:tcPr>
                        <a:blipFill>
                          <a:blip r:embed="rId3"/>
                          <a:stretch>
                            <a:fillRect l="-230" t="-226452" r="-207816" b="-729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070C0"/>
                              </a:solidFill>
                              <a:latin typeface="+mn-lt"/>
                              <a:ea typeface="+mn-ea"/>
                              <a:cs typeface="+mn-cs"/>
                            </a:rPr>
                            <a:t>Take the positive square root of each side.</a:t>
                          </a:r>
                        </a:p>
                      </a:txBody>
                      <a:tcPr>
                        <a:solidFill>
                          <a:schemeClr val="bg1"/>
                        </a:solidFill>
                      </a:tcPr>
                    </a:tc>
                    <a:extLst>
                      <a:ext uri="{0D108BD9-81ED-4DB2-BD59-A6C34878D82A}">
                        <a16:rowId xmlns:a16="http://schemas.microsoft.com/office/drawing/2014/main" val="3116362258"/>
                      </a:ext>
                    </a:extLst>
                  </a:tr>
                  <a:tr h="568389">
                    <a:tc>
                      <a:txBody>
                        <a:bodyPr/>
                        <a:lstStyle/>
                        <a:p>
                          <a:endParaRPr lang="en-US"/>
                        </a:p>
                      </a:txBody>
                      <a:tcPr>
                        <a:blipFill>
                          <a:blip r:embed="rId3"/>
                          <a:stretch>
                            <a:fillRect l="-230" t="-538298" r="-207816" b="-2021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70C0"/>
                              </a:solidFill>
                              <a:latin typeface="+mn-lt"/>
                              <a:ea typeface="+mn-ea"/>
                              <a:cs typeface="+mn-cs"/>
                            </a:rPr>
                            <a:t>Simplify.</a:t>
                          </a:r>
                        </a:p>
                      </a:txBody>
                      <a:tcPr>
                        <a:solidFill>
                          <a:schemeClr val="bg1"/>
                        </a:solidFill>
                      </a:tcPr>
                    </a:tc>
                    <a:extLst>
                      <a:ext uri="{0D108BD9-81ED-4DB2-BD59-A6C34878D82A}">
                        <a16:rowId xmlns:a16="http://schemas.microsoft.com/office/drawing/2014/main" val="3270681093"/>
                      </a:ext>
                    </a:extLst>
                  </a:tr>
                </a:tbl>
              </a:graphicData>
            </a:graphic>
          </p:graphicFrame>
        </mc:Fallback>
      </mc:AlternateContent>
      <p:pic>
        <p:nvPicPr>
          <p:cNvPr id="4" name="Picture 3">
            <a:extLst>
              <a:ext uri="{FF2B5EF4-FFF2-40B4-BE49-F238E27FC236}">
                <a16:creationId xmlns:a16="http://schemas.microsoft.com/office/drawing/2014/main" id="{0CF4B99D-E7F3-4C2C-909B-9EC7B8043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853" y="1788731"/>
            <a:ext cx="3561348" cy="1506311"/>
          </a:xfrm>
          <a:prstGeom prst="rect">
            <a:avLst/>
          </a:prstGeom>
        </p:spPr>
      </p:pic>
      <p:sp>
        <p:nvSpPr>
          <p:cNvPr id="5" name="Content Placeholder 2">
            <a:extLst>
              <a:ext uri="{FF2B5EF4-FFF2-40B4-BE49-F238E27FC236}">
                <a16:creationId xmlns:a16="http://schemas.microsoft.com/office/drawing/2014/main" id="{CA7245C4-A8D1-4FD8-B5B4-E2D2464464BE}"/>
              </a:ext>
            </a:extLst>
          </p:cNvPr>
          <p:cNvSpPr txBox="1">
            <a:spLocks/>
          </p:cNvSpPr>
          <p:nvPr/>
        </p:nvSpPr>
        <p:spPr>
          <a:xfrm>
            <a:off x="457200" y="1687201"/>
            <a:ext cx="6068292" cy="9141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The side opposite the right angle is the hypotenuse, so </a:t>
            </a:r>
            <a:r>
              <a:rPr lang="en-IN" sz="2800" i="1" dirty="0"/>
              <a:t>c </a:t>
            </a:r>
            <a:r>
              <a:rPr lang="en-IN" sz="2800" dirty="0"/>
              <a:t>= </a:t>
            </a:r>
            <a:r>
              <a:rPr lang="en-IN" sz="2800" i="1" dirty="0"/>
              <a:t>x</a:t>
            </a:r>
            <a:r>
              <a:rPr lang="en-IN" sz="2800" dirty="0"/>
              <a:t>.</a:t>
            </a:r>
          </a:p>
        </p:txBody>
      </p:sp>
    </p:spTree>
    <p:extLst>
      <p:ext uri="{BB962C8B-B14F-4D97-AF65-F5344CB8AC3E}">
        <p14:creationId xmlns:p14="http://schemas.microsoft.com/office/powerpoint/2010/main" val="243320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Use a Pythagorean Triple</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5888182" cy="997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Use a Pythagorean triple to find the value of </a:t>
            </a:r>
            <a:r>
              <a:rPr lang="en-IN" sz="2800" b="1" i="1" dirty="0">
                <a:solidFill>
                  <a:schemeClr val="tx1"/>
                </a:solidFill>
              </a:rPr>
              <a:t>x</a:t>
            </a:r>
            <a:r>
              <a:rPr lang="en-IN" sz="2800" b="1" dirty="0">
                <a:solidFill>
                  <a:schemeClr val="tx1"/>
                </a:solidFill>
              </a:rPr>
              <a:t>.</a:t>
            </a:r>
            <a:endParaRPr lang="en-IN" sz="2800" dirty="0">
              <a:solidFill>
                <a:schemeClr val="tx1"/>
              </a:solidFill>
            </a:endParaRPr>
          </a:p>
        </p:txBody>
      </p:sp>
      <p:pic>
        <p:nvPicPr>
          <p:cNvPr id="7" name="Picture 6">
            <a:extLst>
              <a:ext uri="{FF2B5EF4-FFF2-40B4-BE49-F238E27FC236}">
                <a16:creationId xmlns:a16="http://schemas.microsoft.com/office/drawing/2014/main" id="{989552B6-B69C-434D-9FF8-3E0BC93B1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525" y="1667352"/>
            <a:ext cx="3486150" cy="1295400"/>
          </a:xfrm>
          <a:prstGeom prst="rect">
            <a:avLst/>
          </a:prstGeom>
        </p:spPr>
      </p:pic>
    </p:spTree>
    <p:extLst>
      <p:ext uri="{BB962C8B-B14F-4D97-AF65-F5344CB8AC3E}">
        <p14:creationId xmlns:p14="http://schemas.microsoft.com/office/powerpoint/2010/main" val="35688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Use a Pythagorean Triple</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D1B03D6-11C2-448F-BB7C-CFE42F029E72}"/>
                  </a:ext>
                </a:extLst>
              </p:cNvPr>
              <p:cNvSpPr txBox="1"/>
              <p:nvPr/>
            </p:nvSpPr>
            <p:spPr>
              <a:xfrm>
                <a:off x="457200" y="1860800"/>
                <a:ext cx="6416566" cy="2246769"/>
              </a:xfrm>
              <a:prstGeom prst="rect">
                <a:avLst/>
              </a:prstGeom>
              <a:noFill/>
            </p:spPr>
            <p:txBody>
              <a:bodyPr wrap="square" rtlCol="0">
                <a:spAutoFit/>
              </a:bodyPr>
              <a:lstStyle/>
              <a:p>
                <a:r>
                  <a:rPr lang="en-IN" sz="2800" dirty="0">
                    <a:solidFill>
                      <a:schemeClr val="tx2"/>
                    </a:solidFill>
                  </a:rPr>
                  <a:t>Notice that </a:t>
                </a:r>
                <a:r>
                  <a:rPr lang="en-IN" sz="2800" dirty="0">
                    <a:solidFill>
                      <a:srgbClr val="7030A0"/>
                    </a:solidFill>
                  </a:rPr>
                  <a:t>14</a:t>
                </a:r>
                <a:r>
                  <a:rPr lang="en-IN" sz="2800" dirty="0">
                    <a:solidFill>
                      <a:schemeClr val="tx2"/>
                    </a:solidFill>
                  </a:rPr>
                  <a:t> and </a:t>
                </a:r>
                <a:r>
                  <a:rPr lang="en-IN" sz="2800" dirty="0">
                    <a:solidFill>
                      <a:schemeClr val="accent3"/>
                    </a:solidFill>
                  </a:rPr>
                  <a:t>50</a:t>
                </a:r>
                <a:r>
                  <a:rPr lang="en-IN" sz="2800" dirty="0">
                    <a:solidFill>
                      <a:schemeClr val="tx2"/>
                    </a:solidFill>
                  </a:rPr>
                  <a:t> are both multiples of 2, because </a:t>
                </a:r>
                <a14:m>
                  <m:oMath xmlns:m="http://schemas.openxmlformats.org/officeDocument/2006/math">
                    <m:r>
                      <a:rPr lang="en-US" sz="2800" b="0" i="1" smtClean="0">
                        <a:solidFill>
                          <a:schemeClr val="tx2"/>
                        </a:solidFill>
                        <a:latin typeface="Cambria Math" panose="02040503050406030204" pitchFamily="18" charset="0"/>
                      </a:rPr>
                      <m:t>14=2</m:t>
                    </m:r>
                    <m:r>
                      <m:rPr>
                        <m:nor/>
                      </m:rPr>
                      <a:rPr lang="en-IN" sz="2800" dirty="0">
                        <a:solidFill>
                          <a:schemeClr val="tx2"/>
                        </a:solidFill>
                      </a:rPr>
                      <m:t>⋅</m:t>
                    </m:r>
                    <m:r>
                      <m:rPr>
                        <m:nor/>
                      </m:rPr>
                      <a:rPr lang="en-US" sz="2800" b="0" i="0" smtClean="0">
                        <a:solidFill>
                          <a:srgbClr val="7030A0"/>
                        </a:solidFill>
                        <a:latin typeface="Cambria Math" panose="02040503050406030204" pitchFamily="18" charset="0"/>
                      </a:rPr>
                      <m:t>7</m:t>
                    </m:r>
                  </m:oMath>
                </a14:m>
                <a:r>
                  <a:rPr lang="en-IN" sz="2800" dirty="0">
                    <a:solidFill>
                      <a:schemeClr val="tx2"/>
                    </a:solidFill>
                  </a:rPr>
                  <a:t> and </a:t>
                </a:r>
                <a14:m>
                  <m:oMath xmlns:m="http://schemas.openxmlformats.org/officeDocument/2006/math">
                    <m:r>
                      <a:rPr lang="en-US" sz="2800" b="0" i="1" smtClean="0">
                        <a:solidFill>
                          <a:schemeClr val="tx2"/>
                        </a:solidFill>
                        <a:latin typeface="Cambria Math" panose="02040503050406030204" pitchFamily="18" charset="0"/>
                      </a:rPr>
                      <m:t>50</m:t>
                    </m:r>
                    <m:r>
                      <a:rPr lang="en-US" sz="2800" i="1">
                        <a:solidFill>
                          <a:schemeClr val="tx2"/>
                        </a:solidFill>
                        <a:latin typeface="Cambria Math" panose="02040503050406030204" pitchFamily="18" charset="0"/>
                      </a:rPr>
                      <m:t>=2</m:t>
                    </m:r>
                    <m:r>
                      <m:rPr>
                        <m:nor/>
                      </m:rPr>
                      <a:rPr lang="en-IN" sz="2800" dirty="0">
                        <a:solidFill>
                          <a:schemeClr val="tx2"/>
                        </a:solidFill>
                      </a:rPr>
                      <m:t>⋅</m:t>
                    </m:r>
                    <m:r>
                      <m:rPr>
                        <m:nor/>
                      </m:rPr>
                      <a:rPr lang="en-US" sz="2800" b="0" i="0" smtClean="0">
                        <a:solidFill>
                          <a:schemeClr val="accent3"/>
                        </a:solidFill>
                        <a:latin typeface="Cambria Math" panose="02040503050406030204" pitchFamily="18" charset="0"/>
                      </a:rPr>
                      <m:t>25</m:t>
                    </m:r>
                  </m:oMath>
                </a14:m>
                <a:r>
                  <a:rPr lang="en-IN" sz="2800" dirty="0">
                    <a:solidFill>
                      <a:schemeClr val="tx2"/>
                    </a:solidFill>
                  </a:rPr>
                  <a:t>. Because </a:t>
                </a:r>
                <a:r>
                  <a:rPr lang="en-IN" sz="2800" dirty="0">
                    <a:solidFill>
                      <a:srgbClr val="7030A0"/>
                    </a:solidFill>
                  </a:rPr>
                  <a:t>7</a:t>
                </a:r>
                <a:r>
                  <a:rPr lang="en-IN" sz="2800" dirty="0">
                    <a:solidFill>
                      <a:schemeClr val="tx2"/>
                    </a:solidFill>
                  </a:rPr>
                  <a:t>, </a:t>
                </a:r>
                <a:r>
                  <a:rPr lang="en-IN" sz="2800" dirty="0">
                    <a:solidFill>
                      <a:srgbClr val="0070C0"/>
                    </a:solidFill>
                  </a:rPr>
                  <a:t>24</a:t>
                </a:r>
                <a:r>
                  <a:rPr lang="en-IN" sz="2800" dirty="0">
                    <a:solidFill>
                      <a:schemeClr val="tx2"/>
                    </a:solidFill>
                  </a:rPr>
                  <a:t>, </a:t>
                </a:r>
                <a:r>
                  <a:rPr lang="en-IN" sz="2800" dirty="0">
                    <a:solidFill>
                      <a:schemeClr val="accent3"/>
                    </a:solidFill>
                  </a:rPr>
                  <a:t>25</a:t>
                </a:r>
                <a:r>
                  <a:rPr lang="en-IN" sz="2800" dirty="0">
                    <a:solidFill>
                      <a:schemeClr val="tx2"/>
                    </a:solidFill>
                  </a:rPr>
                  <a:t> is a Pythagorean triple, the missing leg length </a:t>
                </a:r>
                <a:r>
                  <a:rPr lang="en-IN" sz="2800" i="1" dirty="0">
                    <a:solidFill>
                      <a:schemeClr val="tx2"/>
                    </a:solidFill>
                  </a:rPr>
                  <a:t>x </a:t>
                </a:r>
                <a:r>
                  <a:rPr lang="en-IN" sz="2800" dirty="0">
                    <a:solidFill>
                      <a:schemeClr val="tx2"/>
                    </a:solidFill>
                  </a:rPr>
                  <a:t>is </a:t>
                </a:r>
                <a14:m>
                  <m:oMath xmlns:m="http://schemas.openxmlformats.org/officeDocument/2006/math">
                    <m:r>
                      <a:rPr lang="en-US" sz="2800" i="1">
                        <a:solidFill>
                          <a:schemeClr val="tx2"/>
                        </a:solidFill>
                        <a:latin typeface="Cambria Math" panose="02040503050406030204" pitchFamily="18" charset="0"/>
                      </a:rPr>
                      <m:t>2</m:t>
                    </m:r>
                    <m:r>
                      <m:rPr>
                        <m:nor/>
                      </m:rPr>
                      <a:rPr lang="en-IN" sz="2800" dirty="0">
                        <a:solidFill>
                          <a:schemeClr val="tx2"/>
                        </a:solidFill>
                      </a:rPr>
                      <m:t>⋅</m:t>
                    </m:r>
                    <m:r>
                      <m:rPr>
                        <m:nor/>
                      </m:rPr>
                      <a:rPr lang="en-US" sz="2800" b="0" i="0" smtClean="0">
                        <a:solidFill>
                          <a:srgbClr val="0070C0"/>
                        </a:solidFill>
                        <a:latin typeface="Cambria Math" panose="02040503050406030204" pitchFamily="18" charset="0"/>
                      </a:rPr>
                      <m:t>24</m:t>
                    </m:r>
                    <m:r>
                      <m:rPr>
                        <m:nor/>
                      </m:rPr>
                      <a:rPr lang="en-US" sz="2800" b="0" i="0" smtClean="0">
                        <a:solidFill>
                          <a:schemeClr val="tx2"/>
                        </a:solidFill>
                        <a:latin typeface="Cambria Math" panose="02040503050406030204" pitchFamily="18" charset="0"/>
                      </a:rPr>
                      <m:t> </m:t>
                    </m:r>
                    <m:r>
                      <m:rPr>
                        <m:nor/>
                      </m:rPr>
                      <a:rPr lang="en-US" sz="2800" b="0" i="0" smtClean="0">
                        <a:solidFill>
                          <a:schemeClr val="tx2"/>
                        </a:solidFill>
                        <a:latin typeface="Cambria Math" panose="02040503050406030204" pitchFamily="18" charset="0"/>
                      </a:rPr>
                      <m:t>or</m:t>
                    </m:r>
                    <m:r>
                      <m:rPr>
                        <m:nor/>
                      </m:rPr>
                      <a:rPr lang="en-US" sz="2800" b="0" i="0" smtClean="0">
                        <a:solidFill>
                          <a:schemeClr val="tx2"/>
                        </a:solidFill>
                        <a:latin typeface="Cambria Math" panose="02040503050406030204" pitchFamily="18" charset="0"/>
                      </a:rPr>
                      <m:t> 48.</m:t>
                    </m:r>
                  </m:oMath>
                </a14:m>
                <a:endParaRPr lang="en-IN" sz="2800" dirty="0">
                  <a:solidFill>
                    <a:schemeClr val="tx2"/>
                  </a:solidFill>
                </a:endParaRPr>
              </a:p>
            </p:txBody>
          </p:sp>
        </mc:Choice>
        <mc:Fallback xmlns="">
          <p:sp>
            <p:nvSpPr>
              <p:cNvPr id="2" name="TextBox 1">
                <a:extLst>
                  <a:ext uri="{FF2B5EF4-FFF2-40B4-BE49-F238E27FC236}">
                    <a16:creationId xmlns:a16="http://schemas.microsoft.com/office/drawing/2014/main" id="{5D1B03D6-11C2-448F-BB7C-CFE42F029E72}"/>
                  </a:ext>
                </a:extLst>
              </p:cNvPr>
              <p:cNvSpPr txBox="1">
                <a:spLocks noRot="1" noChangeAspect="1" noMove="1" noResize="1" noEditPoints="1" noAdjustHandles="1" noChangeArrowheads="1" noChangeShapeType="1" noTextEdit="1"/>
              </p:cNvSpPr>
              <p:nvPr/>
            </p:nvSpPr>
            <p:spPr>
              <a:xfrm>
                <a:off x="457200" y="1860800"/>
                <a:ext cx="6416566" cy="2246769"/>
              </a:xfrm>
              <a:prstGeom prst="rect">
                <a:avLst/>
              </a:prstGeom>
              <a:blipFill>
                <a:blip r:embed="rId3"/>
                <a:stretch>
                  <a:fillRect l="-1899" t="-2710" b="-65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6CEE9AD-9B90-46C9-A44C-A11C35DFD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525" y="1667352"/>
            <a:ext cx="3486150" cy="1295400"/>
          </a:xfrm>
          <a:prstGeom prst="rect">
            <a:avLst/>
          </a:prstGeom>
        </p:spPr>
      </p:pic>
    </p:spTree>
    <p:extLst>
      <p:ext uri="{BB962C8B-B14F-4D97-AF65-F5344CB8AC3E}">
        <p14:creationId xmlns:p14="http://schemas.microsoft.com/office/powerpoint/2010/main" val="65897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Use a Pythagorean Triple</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3131127" cy="5407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00B050"/>
                </a:solidFill>
              </a:rPr>
              <a:t>Alternate Method</a:t>
            </a: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698598B4-632C-4964-84BA-D15DEE47373F}"/>
                  </a:ext>
                </a:extLst>
              </p:cNvPr>
              <p:cNvGraphicFramePr>
                <a:graphicFrameLocks noGrp="1"/>
              </p:cNvGraphicFramePr>
              <p:nvPr>
                <p:extLst>
                  <p:ext uri="{D42A27DB-BD31-4B8C-83A1-F6EECF244321}">
                    <p14:modId xmlns:p14="http://schemas.microsoft.com/office/powerpoint/2010/main" val="3086371536"/>
                  </p:ext>
                </p:extLst>
              </p:nvPr>
            </p:nvGraphicFramePr>
            <p:xfrm>
              <a:off x="609600" y="3180715"/>
              <a:ext cx="10543310" cy="3017520"/>
            </p:xfrm>
            <a:graphic>
              <a:graphicData uri="http://schemas.openxmlformats.org/drawingml/2006/table">
                <a:tbl>
                  <a:tblPr firstRow="1" bandRow="1">
                    <a:tableStyleId>{5C22544A-7EE6-4342-B048-85BDC9FD1C3A}</a:tableStyleId>
                  </a:tblPr>
                  <a:tblGrid>
                    <a:gridCol w="4405745">
                      <a:extLst>
                        <a:ext uri="{9D8B030D-6E8A-4147-A177-3AD203B41FA5}">
                          <a16:colId xmlns:a16="http://schemas.microsoft.com/office/drawing/2014/main" val="3730240251"/>
                        </a:ext>
                      </a:extLst>
                    </a:gridCol>
                    <a:gridCol w="6137565">
                      <a:extLst>
                        <a:ext uri="{9D8B030D-6E8A-4147-A177-3AD203B41FA5}">
                          <a16:colId xmlns:a16="http://schemas.microsoft.com/office/drawing/2014/main" val="3071347972"/>
                        </a:ext>
                      </a:extLst>
                    </a:gridCol>
                  </a:tblGrid>
                  <a:tr h="370840">
                    <a:tc>
                      <a:txBody>
                        <a:bodyPr/>
                        <a:lstStyle/>
                        <a:p>
                          <a:pPr marL="0" indent="179388"/>
                          <a14:m>
                            <m:oMathPara xmlns:m="http://schemas.openxmlformats.org/officeDocument/2006/math">
                              <m:oMathParaPr>
                                <m:jc m:val="left"/>
                              </m:oMathParaPr>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7030A0"/>
                                        </a:solidFill>
                                        <a:latin typeface="Cambria Math" panose="02040503050406030204" pitchFamily="18" charset="0"/>
                                        <a:ea typeface="+mn-ea"/>
                                        <a:cs typeface="+mn-cs"/>
                                      </a:rPr>
                                      <m:t>𝑎</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0070C0"/>
                                        </a:solidFill>
                                        <a:latin typeface="Cambria Math" panose="02040503050406030204" pitchFamily="18" charset="0"/>
                                        <a:ea typeface="+mn-ea"/>
                                        <a:cs typeface="+mn-cs"/>
                                      </a:rPr>
                                      <m:t>𝑏</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accent3"/>
                                        </a:solidFill>
                                        <a:latin typeface="Cambria Math" panose="02040503050406030204" pitchFamily="18" charset="0"/>
                                        <a:ea typeface="+mn-ea"/>
                                        <a:cs typeface="+mn-cs"/>
                                      </a:rPr>
                                      <m:t>𝑐</m:t>
                                    </m:r>
                                  </m:e>
                                  <m:sup>
                                    <m:r>
                                      <a:rPr lang="en-US" sz="2800" b="0" i="1" u="none" strike="noStrike" kern="1200" baseline="0" smtClean="0">
                                        <a:solidFill>
                                          <a:schemeClr val="tx2"/>
                                        </a:solidFill>
                                        <a:latin typeface="Cambria Math" panose="02040503050406030204" pitchFamily="18" charset="0"/>
                                        <a:ea typeface="+mn-ea"/>
                                        <a:cs typeface="+mn-cs"/>
                                      </a:rPr>
                                      <m:t>2</m:t>
                                    </m:r>
                                  </m:sup>
                                </m:sSup>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Pythagorean Theorem</a:t>
                          </a:r>
                        </a:p>
                      </a:txBody>
                      <a:tcPr>
                        <a:solidFill>
                          <a:schemeClr val="bg1"/>
                        </a:solidFill>
                      </a:tcPr>
                    </a:tc>
                    <a:extLst>
                      <a:ext uri="{0D108BD9-81ED-4DB2-BD59-A6C34878D82A}">
                        <a16:rowId xmlns:a16="http://schemas.microsoft.com/office/drawing/2014/main" val="1781976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7030A0"/>
                                        </a:solidFill>
                                        <a:latin typeface="Cambria Math" panose="02040503050406030204" pitchFamily="18" charset="0"/>
                                        <a:ea typeface="+mn-ea"/>
                                        <a:cs typeface="+mn-cs"/>
                                      </a:rPr>
                                      <m:t>14</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rgbClr val="0070C0"/>
                                        </a:solidFill>
                                        <a:latin typeface="Cambria Math" panose="02040503050406030204" pitchFamily="18" charset="0"/>
                                        <a:ea typeface="+mn-ea"/>
                                        <a:cs typeface="+mn-cs"/>
                                      </a:rPr>
                                      <m:t>𝑥</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accent3"/>
                                        </a:solidFill>
                                        <a:latin typeface="Cambria Math" panose="02040503050406030204" pitchFamily="18" charset="0"/>
                                        <a:ea typeface="+mn-ea"/>
                                        <a:cs typeface="+mn-cs"/>
                                      </a:rPr>
                                      <m:t>50</m:t>
                                    </m:r>
                                  </m:e>
                                  <m:sup>
                                    <m:r>
                                      <a:rPr lang="en-US" sz="2800" b="0" i="1" u="none" strike="noStrike" kern="1200" baseline="0" smtClean="0">
                                        <a:solidFill>
                                          <a:schemeClr val="tx2"/>
                                        </a:solidFill>
                                        <a:latin typeface="Cambria Math" panose="02040503050406030204" pitchFamily="18" charset="0"/>
                                        <a:ea typeface="+mn-ea"/>
                                        <a:cs typeface="+mn-cs"/>
                                      </a:rPr>
                                      <m:t>2</m:t>
                                    </m:r>
                                  </m:sup>
                                </m:sSup>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r>
                            <a:rPr lang="en-US" sz="2800" b="0" i="0" u="none" strike="noStrike" kern="1200" baseline="0" dirty="0">
                              <a:solidFill>
                                <a:schemeClr val="accent1"/>
                              </a:solidFill>
                              <a:latin typeface="+mn-lt"/>
                              <a:ea typeface="+mn-ea"/>
                              <a:cs typeface="+mn-cs"/>
                            </a:rPr>
                            <a:t>Substitution</a:t>
                          </a:r>
                        </a:p>
                      </a:txBody>
                      <a:tcPr>
                        <a:solidFill>
                          <a:schemeClr val="bg1"/>
                        </a:solidFill>
                      </a:tcPr>
                    </a:tc>
                    <a:extLst>
                      <a:ext uri="{0D108BD9-81ED-4DB2-BD59-A6C34878D82A}">
                        <a16:rowId xmlns:a16="http://schemas.microsoft.com/office/drawing/2014/main" val="5614927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196+</m:t>
                                </m:r>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tx2"/>
                                        </a:solidFill>
                                        <a:latin typeface="Cambria Math" panose="02040503050406030204" pitchFamily="18" charset="0"/>
                                        <a:ea typeface="+mn-ea"/>
                                        <a:cs typeface="+mn-cs"/>
                                      </a:rPr>
                                      <m:t>𝑥</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=2500</m:t>
                                </m:r>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a:t>
                          </a:r>
                        </a:p>
                      </a:txBody>
                      <a:tcPr>
                        <a:solidFill>
                          <a:schemeClr val="bg1"/>
                        </a:solidFill>
                      </a:tcPr>
                    </a:tc>
                    <a:extLst>
                      <a:ext uri="{0D108BD9-81ED-4DB2-BD59-A6C34878D82A}">
                        <a16:rowId xmlns:a16="http://schemas.microsoft.com/office/drawing/2014/main" val="2412717934"/>
                      </a:ext>
                    </a:extLst>
                  </a:tr>
                  <a:tr h="370840">
                    <a:tc>
                      <a:txBody>
                        <a:bodyPr/>
                        <a:lstStyle/>
                        <a:p>
                          <a:pPr marL="0" marR="0" lvl="0" indent="984250" algn="l" defTabSz="914400" rtl="0" eaLnBrk="1" fontAlgn="auto" latinLnBrk="0" hangingPunct="1">
                            <a:lnSpc>
                              <a:spcPct val="100000"/>
                            </a:lnSpc>
                            <a:spcBef>
                              <a:spcPts val="0"/>
                            </a:spcBef>
                            <a:spcAft>
                              <a:spcPts val="0"/>
                            </a:spcAft>
                            <a:buClrTx/>
                            <a:buSzTx/>
                            <a:buFontTx/>
                            <a:buNone/>
                            <a:tabLst>
                              <a:tab pos="984250" algn="l"/>
                            </a:tabLst>
                            <a:defRPr/>
                          </a:pPr>
                          <a14:m>
                            <m:oMathPara xmlns:m="http://schemas.openxmlformats.org/officeDocument/2006/math">
                              <m:oMathParaPr>
                                <m:jc m:val="left"/>
                              </m:oMathParaPr>
                              <m:oMath xmlns:m="http://schemas.openxmlformats.org/officeDocument/2006/math">
                                <m:sSup>
                                  <m:sSupPr>
                                    <m:ctrlPr>
                                      <a:rPr lang="en-US" sz="2800" b="0" i="1" u="none" strike="noStrike" kern="1200" baseline="0" smtClean="0">
                                        <a:solidFill>
                                          <a:schemeClr val="tx2"/>
                                        </a:solidFill>
                                        <a:latin typeface="Cambria Math" panose="02040503050406030204" pitchFamily="18" charset="0"/>
                                        <a:ea typeface="+mn-ea"/>
                                        <a:cs typeface="+mn-cs"/>
                                      </a:rPr>
                                    </m:ctrlPr>
                                  </m:sSupPr>
                                  <m:e>
                                    <m:r>
                                      <a:rPr lang="en-US" sz="2800" b="0" i="1" u="none" strike="noStrike" kern="1200" baseline="0" smtClean="0">
                                        <a:solidFill>
                                          <a:schemeClr val="tx2"/>
                                        </a:solidFill>
                                        <a:latin typeface="Cambria Math" panose="02040503050406030204" pitchFamily="18" charset="0"/>
                                        <a:ea typeface="+mn-ea"/>
                                        <a:cs typeface="+mn-cs"/>
                                      </a:rPr>
                                      <m:t>𝑥</m:t>
                                    </m:r>
                                  </m:e>
                                  <m:sup>
                                    <m:r>
                                      <a:rPr lang="en-US" sz="2800" b="0" i="1" u="none" strike="noStrike" kern="1200" baseline="0" smtClean="0">
                                        <a:solidFill>
                                          <a:schemeClr val="tx2"/>
                                        </a:solidFill>
                                        <a:latin typeface="Cambria Math" panose="02040503050406030204" pitchFamily="18" charset="0"/>
                                        <a:ea typeface="+mn-ea"/>
                                        <a:cs typeface="+mn-cs"/>
                                      </a:rPr>
                                      <m:t>2</m:t>
                                    </m:r>
                                  </m:sup>
                                </m:sSup>
                                <m:r>
                                  <a:rPr lang="en-US" sz="2800" b="0" i="1" u="none" strike="noStrike" kern="1200" baseline="0" smtClean="0">
                                    <a:solidFill>
                                      <a:schemeClr val="tx2"/>
                                    </a:solidFill>
                                    <a:latin typeface="Cambria Math" panose="02040503050406030204" pitchFamily="18" charset="0"/>
                                    <a:ea typeface="+mn-ea"/>
                                    <a:cs typeface="+mn-cs"/>
                                  </a:rPr>
                                  <m:t>=2304</m:t>
                                </m:r>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r>
                            <a:rPr lang="en-IN" sz="2800" b="0" i="0" u="none" strike="noStrike" kern="1200" baseline="0" dirty="0">
                              <a:solidFill>
                                <a:schemeClr val="accent1"/>
                              </a:solidFill>
                              <a:latin typeface="+mn-lt"/>
                              <a:ea typeface="+mn-ea"/>
                              <a:cs typeface="+mn-cs"/>
                            </a:rPr>
                            <a:t>Subtract 196 from each side.</a:t>
                          </a:r>
                        </a:p>
                      </a:txBody>
                      <a:tcPr>
                        <a:solidFill>
                          <a:schemeClr val="bg1"/>
                        </a:solidFill>
                      </a:tcPr>
                    </a:tc>
                    <a:extLst>
                      <a:ext uri="{0D108BD9-81ED-4DB2-BD59-A6C34878D82A}">
                        <a16:rowId xmlns:a16="http://schemas.microsoft.com/office/drawing/2014/main" val="1726729886"/>
                      </a:ext>
                    </a:extLst>
                  </a:tr>
                  <a:tr h="370840">
                    <a:tc>
                      <a:txBody>
                        <a:bodyPr/>
                        <a:lstStyle/>
                        <a:p>
                          <a:pPr marL="0" marR="0" lvl="0" indent="1163638"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𝑥</m:t>
                                </m:r>
                                <m:r>
                                  <a:rPr lang="en-US" sz="2800" b="0" i="1" u="none" strike="noStrike" kern="1200" baseline="0" smtClean="0">
                                    <a:solidFill>
                                      <a:schemeClr val="tx2"/>
                                    </a:solidFill>
                                    <a:latin typeface="Cambria Math" panose="02040503050406030204" pitchFamily="18" charset="0"/>
                                    <a:ea typeface="+mn-ea"/>
                                    <a:cs typeface="+mn-cs"/>
                                  </a:rPr>
                                  <m:t>=</m:t>
                                </m:r>
                                <m:rad>
                                  <m:radPr>
                                    <m:degHide m:val="on"/>
                                    <m:ctrlPr>
                                      <a:rPr lang="en-US" sz="2800" b="0" i="1" u="none" strike="noStrike" kern="1200" baseline="0" smtClean="0">
                                        <a:solidFill>
                                          <a:schemeClr val="tx2"/>
                                        </a:solidFill>
                                        <a:latin typeface="Cambria Math" panose="02040503050406030204" pitchFamily="18" charset="0"/>
                                        <a:ea typeface="+mn-ea"/>
                                        <a:cs typeface="+mn-cs"/>
                                      </a:rPr>
                                    </m:ctrlPr>
                                  </m:radPr>
                                  <m:deg/>
                                  <m:e>
                                    <m:r>
                                      <a:rPr lang="en-US" sz="2800" b="0" i="1" u="none" strike="noStrike" kern="1200" baseline="0" smtClean="0">
                                        <a:solidFill>
                                          <a:schemeClr val="tx2"/>
                                        </a:solidFill>
                                        <a:latin typeface="Cambria Math" panose="02040503050406030204" pitchFamily="18" charset="0"/>
                                        <a:ea typeface="+mn-ea"/>
                                        <a:cs typeface="+mn-cs"/>
                                      </a:rPr>
                                      <m:t>2304</m:t>
                                    </m:r>
                                  </m:e>
                                </m:rad>
                                <m:r>
                                  <a:rPr lang="en-US" sz="2800" b="0" i="1" u="none" strike="noStrike" kern="1200" baseline="0" smtClean="0">
                                    <a:solidFill>
                                      <a:schemeClr val="tx2"/>
                                    </a:solidFill>
                                    <a:latin typeface="Cambria Math" panose="02040503050406030204" pitchFamily="18" charset="0"/>
                                    <a:ea typeface="+mn-ea"/>
                                    <a:cs typeface="+mn-cs"/>
                                  </a:rPr>
                                  <m:t> </m:t>
                                </m:r>
                                <m:r>
                                  <m:rPr>
                                    <m:sty m:val="p"/>
                                  </m:rPr>
                                  <a:rPr lang="en-US" sz="2800" b="0" i="0" u="none" strike="noStrike" kern="1200" baseline="0" smtClean="0">
                                    <a:solidFill>
                                      <a:schemeClr val="tx2"/>
                                    </a:solidFill>
                                    <a:latin typeface="Cambria Math" panose="02040503050406030204" pitchFamily="18" charset="0"/>
                                    <a:ea typeface="+mn-ea"/>
                                    <a:cs typeface="+mn-cs"/>
                                  </a:rPr>
                                  <m:t>or</m:t>
                                </m:r>
                                <m:r>
                                  <a:rPr lang="en-US" sz="2800" b="0" i="0" u="none" strike="noStrike" kern="1200" baseline="0" smtClean="0">
                                    <a:solidFill>
                                      <a:schemeClr val="tx2"/>
                                    </a:solidFill>
                                    <a:latin typeface="Cambria Math" panose="02040503050406030204" pitchFamily="18" charset="0"/>
                                    <a:ea typeface="+mn-ea"/>
                                    <a:cs typeface="+mn-cs"/>
                                  </a:rPr>
                                  <m:t> 48</m:t>
                                </m:r>
                              </m:oMath>
                            </m:oMathPara>
                          </a14:m>
                          <a:endParaRPr lang="en-US" sz="2800" b="0" i="0" u="none" strike="noStrike" kern="1200" baseline="0" dirty="0">
                            <a:solidFill>
                              <a:schemeClr val="tx2"/>
                            </a:solidFill>
                            <a:latin typeface="+mn-lt"/>
                            <a:ea typeface="+mn-ea"/>
                            <a:cs typeface="+mn-cs"/>
                          </a:endParaRPr>
                        </a:p>
                      </a:txBody>
                      <a:tcPr>
                        <a:solidFill>
                          <a:schemeClr val="bg1"/>
                        </a:solidFill>
                      </a:tcPr>
                    </a:tc>
                    <a:tc>
                      <a:txBody>
                        <a:bodyPr/>
                        <a:lstStyle/>
                        <a:p>
                          <a:r>
                            <a:rPr lang="en-IN" sz="2800" b="0" i="0" u="none" strike="noStrike" kern="1200" baseline="0" dirty="0">
                              <a:solidFill>
                                <a:schemeClr val="accent1"/>
                              </a:solidFill>
                              <a:latin typeface="+mn-lt"/>
                              <a:ea typeface="+mn-ea"/>
                              <a:cs typeface="+mn-cs"/>
                            </a:rPr>
                            <a:t>Take the positive square root of each side </a:t>
                          </a:r>
                          <a:r>
                            <a:rPr lang="en-US" sz="2800" b="0" i="0" u="none" strike="noStrike" kern="1200" baseline="0" dirty="0">
                              <a:solidFill>
                                <a:schemeClr val="accent1"/>
                              </a:solidFill>
                              <a:latin typeface="+mn-lt"/>
                              <a:ea typeface="+mn-ea"/>
                              <a:cs typeface="+mn-cs"/>
                            </a:rPr>
                            <a:t>and simplify.</a:t>
                          </a:r>
                        </a:p>
                      </a:txBody>
                      <a:tcPr>
                        <a:solidFill>
                          <a:schemeClr val="bg1"/>
                        </a:solidFill>
                      </a:tcPr>
                    </a:tc>
                    <a:extLst>
                      <a:ext uri="{0D108BD9-81ED-4DB2-BD59-A6C34878D82A}">
                        <a16:rowId xmlns:a16="http://schemas.microsoft.com/office/drawing/2014/main" val="3116362258"/>
                      </a:ext>
                    </a:extLst>
                  </a:tr>
                </a:tbl>
              </a:graphicData>
            </a:graphic>
          </p:graphicFrame>
        </mc:Choice>
        <mc:Fallback xmlns="">
          <p:graphicFrame>
            <p:nvGraphicFramePr>
              <p:cNvPr id="5" name="Table 2">
                <a:extLst>
                  <a:ext uri="{FF2B5EF4-FFF2-40B4-BE49-F238E27FC236}">
                    <a16:creationId xmlns:a16="http://schemas.microsoft.com/office/drawing/2014/main" id="{698598B4-632C-4964-84BA-D15DEE47373F}"/>
                  </a:ext>
                </a:extLst>
              </p:cNvPr>
              <p:cNvGraphicFramePr>
                <a:graphicFrameLocks noGrp="1"/>
              </p:cNvGraphicFramePr>
              <p:nvPr>
                <p:extLst>
                  <p:ext uri="{D42A27DB-BD31-4B8C-83A1-F6EECF244321}">
                    <p14:modId xmlns:p14="http://schemas.microsoft.com/office/powerpoint/2010/main" val="3086371536"/>
                  </p:ext>
                </p:extLst>
              </p:nvPr>
            </p:nvGraphicFramePr>
            <p:xfrm>
              <a:off x="609600" y="3180715"/>
              <a:ext cx="10543310" cy="3017520"/>
            </p:xfrm>
            <a:graphic>
              <a:graphicData uri="http://schemas.openxmlformats.org/drawingml/2006/table">
                <a:tbl>
                  <a:tblPr firstRow="1" bandRow="1">
                    <a:tableStyleId>{5C22544A-7EE6-4342-B048-85BDC9FD1C3A}</a:tableStyleId>
                  </a:tblPr>
                  <a:tblGrid>
                    <a:gridCol w="4405745">
                      <a:extLst>
                        <a:ext uri="{9D8B030D-6E8A-4147-A177-3AD203B41FA5}">
                          <a16:colId xmlns:a16="http://schemas.microsoft.com/office/drawing/2014/main" val="3730240251"/>
                        </a:ext>
                      </a:extLst>
                    </a:gridCol>
                    <a:gridCol w="6137565">
                      <a:extLst>
                        <a:ext uri="{9D8B030D-6E8A-4147-A177-3AD203B41FA5}">
                          <a16:colId xmlns:a16="http://schemas.microsoft.com/office/drawing/2014/main" val="3071347972"/>
                        </a:ext>
                      </a:extLst>
                    </a:gridCol>
                  </a:tblGrid>
                  <a:tr h="518160">
                    <a:tc>
                      <a:txBody>
                        <a:bodyPr/>
                        <a:lstStyle/>
                        <a:p>
                          <a:endParaRPr lang="en-US"/>
                        </a:p>
                      </a:txBody>
                      <a:tcPr>
                        <a:blipFill>
                          <a:blip r:embed="rId3"/>
                          <a:stretch>
                            <a:fillRect l="-277" t="-11765" r="-139834" b="-5164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Pythagorean Theorem</a:t>
                          </a:r>
                        </a:p>
                      </a:txBody>
                      <a:tcPr>
                        <a:solidFill>
                          <a:schemeClr val="bg1"/>
                        </a:solidFill>
                      </a:tcPr>
                    </a:tc>
                    <a:extLst>
                      <a:ext uri="{0D108BD9-81ED-4DB2-BD59-A6C34878D82A}">
                        <a16:rowId xmlns:a16="http://schemas.microsoft.com/office/drawing/2014/main" val="1781976052"/>
                      </a:ext>
                    </a:extLst>
                  </a:tr>
                  <a:tr h="518160">
                    <a:tc>
                      <a:txBody>
                        <a:bodyPr/>
                        <a:lstStyle/>
                        <a:p>
                          <a:endParaRPr lang="en-US"/>
                        </a:p>
                      </a:txBody>
                      <a:tcPr>
                        <a:blipFill>
                          <a:blip r:embed="rId3"/>
                          <a:stretch>
                            <a:fillRect l="-277" t="-111765" r="-139834" b="-416471"/>
                          </a:stretch>
                        </a:blipFill>
                      </a:tcPr>
                    </a:tc>
                    <a:tc>
                      <a:txBody>
                        <a:bodyPr/>
                        <a:lstStyle/>
                        <a:p>
                          <a:r>
                            <a:rPr lang="en-US" sz="2800" b="0" i="0" u="none" strike="noStrike" kern="1200" baseline="0" dirty="0">
                              <a:solidFill>
                                <a:schemeClr val="accent1"/>
                              </a:solidFill>
                              <a:latin typeface="+mn-lt"/>
                              <a:ea typeface="+mn-ea"/>
                              <a:cs typeface="+mn-cs"/>
                            </a:rPr>
                            <a:t>Substitution</a:t>
                          </a:r>
                        </a:p>
                      </a:txBody>
                      <a:tcPr>
                        <a:solidFill>
                          <a:schemeClr val="bg1"/>
                        </a:solidFill>
                      </a:tcPr>
                    </a:tc>
                    <a:extLst>
                      <a:ext uri="{0D108BD9-81ED-4DB2-BD59-A6C34878D82A}">
                        <a16:rowId xmlns:a16="http://schemas.microsoft.com/office/drawing/2014/main" val="561492798"/>
                      </a:ext>
                    </a:extLst>
                  </a:tr>
                  <a:tr h="518160">
                    <a:tc>
                      <a:txBody>
                        <a:bodyPr/>
                        <a:lstStyle/>
                        <a:p>
                          <a:endParaRPr lang="en-US"/>
                        </a:p>
                      </a:txBody>
                      <a:tcPr>
                        <a:blipFill>
                          <a:blip r:embed="rId3"/>
                          <a:stretch>
                            <a:fillRect l="-277" t="-209302" r="-139834" b="-31162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a:t>
                          </a:r>
                        </a:p>
                      </a:txBody>
                      <a:tcPr>
                        <a:solidFill>
                          <a:schemeClr val="bg1"/>
                        </a:solidFill>
                      </a:tcPr>
                    </a:tc>
                    <a:extLst>
                      <a:ext uri="{0D108BD9-81ED-4DB2-BD59-A6C34878D82A}">
                        <a16:rowId xmlns:a16="http://schemas.microsoft.com/office/drawing/2014/main" val="2412717934"/>
                      </a:ext>
                    </a:extLst>
                  </a:tr>
                  <a:tr h="518160">
                    <a:tc>
                      <a:txBody>
                        <a:bodyPr/>
                        <a:lstStyle/>
                        <a:p>
                          <a:endParaRPr lang="en-US"/>
                        </a:p>
                      </a:txBody>
                      <a:tcPr>
                        <a:blipFill>
                          <a:blip r:embed="rId3"/>
                          <a:stretch>
                            <a:fillRect l="-277" t="-312941" r="-139834" b="-215294"/>
                          </a:stretch>
                        </a:blipFill>
                      </a:tcPr>
                    </a:tc>
                    <a:tc>
                      <a:txBody>
                        <a:bodyPr/>
                        <a:lstStyle/>
                        <a:p>
                          <a:r>
                            <a:rPr lang="en-IN" sz="2800" b="0" i="0" u="none" strike="noStrike" kern="1200" baseline="0" dirty="0">
                              <a:solidFill>
                                <a:schemeClr val="accent1"/>
                              </a:solidFill>
                              <a:latin typeface="+mn-lt"/>
                              <a:ea typeface="+mn-ea"/>
                              <a:cs typeface="+mn-cs"/>
                            </a:rPr>
                            <a:t>Subtract 196 from each side.</a:t>
                          </a:r>
                        </a:p>
                      </a:txBody>
                      <a:tcPr>
                        <a:solidFill>
                          <a:schemeClr val="bg1"/>
                        </a:solidFill>
                      </a:tcPr>
                    </a:tc>
                    <a:extLst>
                      <a:ext uri="{0D108BD9-81ED-4DB2-BD59-A6C34878D82A}">
                        <a16:rowId xmlns:a16="http://schemas.microsoft.com/office/drawing/2014/main" val="1726729886"/>
                      </a:ext>
                    </a:extLst>
                  </a:tr>
                  <a:tr h="944880">
                    <a:tc>
                      <a:txBody>
                        <a:bodyPr/>
                        <a:lstStyle/>
                        <a:p>
                          <a:endParaRPr lang="en-US"/>
                        </a:p>
                      </a:txBody>
                      <a:tcPr>
                        <a:blipFill>
                          <a:blip r:embed="rId3"/>
                          <a:stretch>
                            <a:fillRect l="-277" t="-226452" r="-139834" b="-18065"/>
                          </a:stretch>
                        </a:blipFill>
                      </a:tcPr>
                    </a:tc>
                    <a:tc>
                      <a:txBody>
                        <a:bodyPr/>
                        <a:lstStyle/>
                        <a:p>
                          <a:r>
                            <a:rPr lang="en-IN" sz="2800" b="0" i="0" u="none" strike="noStrike" kern="1200" baseline="0" dirty="0">
                              <a:solidFill>
                                <a:schemeClr val="accent1"/>
                              </a:solidFill>
                              <a:latin typeface="+mn-lt"/>
                              <a:ea typeface="+mn-ea"/>
                              <a:cs typeface="+mn-cs"/>
                            </a:rPr>
                            <a:t>Take the positive square root of each side </a:t>
                          </a:r>
                          <a:r>
                            <a:rPr lang="en-US" sz="2800" b="0" i="0" u="none" strike="noStrike" kern="1200" baseline="0" dirty="0">
                              <a:solidFill>
                                <a:schemeClr val="accent1"/>
                              </a:solidFill>
                              <a:latin typeface="+mn-lt"/>
                              <a:ea typeface="+mn-ea"/>
                              <a:cs typeface="+mn-cs"/>
                            </a:rPr>
                            <a:t>and simplify.</a:t>
                          </a:r>
                        </a:p>
                      </a:txBody>
                      <a:tcPr>
                        <a:solidFill>
                          <a:schemeClr val="bg1"/>
                        </a:solidFill>
                      </a:tcPr>
                    </a:tc>
                    <a:extLst>
                      <a:ext uri="{0D108BD9-81ED-4DB2-BD59-A6C34878D82A}">
                        <a16:rowId xmlns:a16="http://schemas.microsoft.com/office/drawing/2014/main" val="3116362258"/>
                      </a:ext>
                    </a:extLst>
                  </a:tr>
                </a:tbl>
              </a:graphicData>
            </a:graphic>
          </p:graphicFrame>
        </mc:Fallback>
      </mc:AlternateContent>
      <p:pic>
        <p:nvPicPr>
          <p:cNvPr id="7" name="Picture 6">
            <a:extLst>
              <a:ext uri="{FF2B5EF4-FFF2-40B4-BE49-F238E27FC236}">
                <a16:creationId xmlns:a16="http://schemas.microsoft.com/office/drawing/2014/main" id="{8B87DDF8-6574-4973-92DE-628B0D58A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525" y="1667352"/>
            <a:ext cx="3486150" cy="1295400"/>
          </a:xfrm>
          <a:prstGeom prst="rect">
            <a:avLst/>
          </a:prstGeom>
        </p:spPr>
      </p:pic>
    </p:spTree>
    <p:extLst>
      <p:ext uri="{BB962C8B-B14F-4D97-AF65-F5344CB8AC3E}">
        <p14:creationId xmlns:p14="http://schemas.microsoft.com/office/powerpoint/2010/main" val="205840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2</a:t>
            </a:r>
          </a:p>
          <a:p>
            <a:r>
              <a:rPr lang="en-IN" sz="2800" b="0" dirty="0">
                <a:solidFill>
                  <a:schemeClr val="tx1"/>
                </a:solidFill>
              </a:rPr>
              <a:t>Use a Pythagorean Triple</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8"/>
            <a:ext cx="9337964" cy="18777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Compare and contrast the methods. Which method do you think is more efficient?</a:t>
            </a:r>
          </a:p>
        </p:txBody>
      </p:sp>
    </p:spTree>
    <p:extLst>
      <p:ext uri="{BB962C8B-B14F-4D97-AF65-F5344CB8AC3E}">
        <p14:creationId xmlns:p14="http://schemas.microsoft.com/office/powerpoint/2010/main" val="76965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Use the Pythagorean Theorem</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8"/>
            <a:ext cx="9337964" cy="336708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ZIP LINING </a:t>
            </a:r>
            <a:r>
              <a:rPr lang="en-IN" sz="2800" b="1" dirty="0"/>
              <a:t>A summer camp is building a new zip lining course. The designer of the course wants the last zip line to start at a platform 450 meters above the ground and end 775 meters away from the base of the platform. How long must the zip line be to meet the designer’s specifications?</a:t>
            </a:r>
          </a:p>
        </p:txBody>
      </p:sp>
    </p:spTree>
    <p:extLst>
      <p:ext uri="{BB962C8B-B14F-4D97-AF65-F5344CB8AC3E}">
        <p14:creationId xmlns:p14="http://schemas.microsoft.com/office/powerpoint/2010/main" val="2990455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Use the Pythagorean Theorem</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8"/>
            <a:ext cx="7273636" cy="340172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IN" sz="2800" b="1" dirty="0">
                <a:solidFill>
                  <a:schemeClr val="tx1"/>
                </a:solidFill>
              </a:rPr>
              <a:t>Step 1</a:t>
            </a:r>
            <a:r>
              <a:rPr lang="en-US" sz="2800" b="1" dirty="0">
                <a:solidFill>
                  <a:schemeClr val="tx1"/>
                </a:solidFill>
              </a:rPr>
              <a:t> </a:t>
            </a:r>
            <a:r>
              <a:rPr lang="en-IN" sz="2800" b="1" dirty="0">
                <a:solidFill>
                  <a:schemeClr val="tx1"/>
                </a:solidFill>
              </a:rPr>
              <a:t>Visualize and describe the situation.</a:t>
            </a:r>
          </a:p>
          <a:p>
            <a:r>
              <a:rPr lang="en-IN" sz="2800" dirty="0"/>
              <a:t>The base of the platform and the ground should be approximately perpendicular. We need to find the length of the zip line, which is the hypotenuse of a right triangle. Draw a diagram that models the situation.</a:t>
            </a:r>
          </a:p>
        </p:txBody>
      </p:sp>
      <p:pic>
        <p:nvPicPr>
          <p:cNvPr id="3" name="Picture 2">
            <a:extLst>
              <a:ext uri="{FF2B5EF4-FFF2-40B4-BE49-F238E27FC236}">
                <a16:creationId xmlns:a16="http://schemas.microsoft.com/office/drawing/2014/main" id="{B322C8BE-EE57-44A0-A5DA-164BC8A36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475" y="2285351"/>
            <a:ext cx="3362325" cy="1933575"/>
          </a:xfrm>
          <a:prstGeom prst="rect">
            <a:avLst/>
          </a:prstGeom>
        </p:spPr>
      </p:pic>
    </p:spTree>
    <p:extLst>
      <p:ext uri="{BB962C8B-B14F-4D97-AF65-F5344CB8AC3E}">
        <p14:creationId xmlns:p14="http://schemas.microsoft.com/office/powerpoint/2010/main" val="348334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Use the Pythagorean Theorem</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1028218" cy="113650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2</a:t>
            </a:r>
            <a:r>
              <a:rPr lang="en-US" sz="2800" b="1" dirty="0">
                <a:solidFill>
                  <a:schemeClr val="tx1"/>
                </a:solidFill>
              </a:rPr>
              <a:t> </a:t>
            </a:r>
            <a:r>
              <a:rPr lang="en-IN" sz="2800" b="1" dirty="0">
                <a:solidFill>
                  <a:schemeClr val="tx1"/>
                </a:solidFill>
              </a:rPr>
              <a:t>Find the length of the zip line.</a:t>
            </a:r>
            <a:endParaRPr lang="en-IN" sz="2800" dirty="0">
              <a:solidFill>
                <a:schemeClr val="tx1"/>
              </a:solidFill>
            </a:endParaRPr>
          </a:p>
          <a:p>
            <a:r>
              <a:rPr lang="en-IN" sz="2800" dirty="0"/>
              <a:t>Use the Pythagorean Theorem to find the length </a:t>
            </a:r>
            <a:r>
              <a:rPr lang="en-IN" sz="2800" i="1" dirty="0"/>
              <a:t>x </a:t>
            </a:r>
            <a:r>
              <a:rPr lang="en-IN" sz="2800" dirty="0"/>
              <a:t>of the zip line.</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371A5C65-BA3A-4A14-B4E8-AD1DEBE4465B}"/>
                  </a:ext>
                </a:extLst>
              </p:cNvPr>
              <p:cNvGraphicFramePr>
                <a:graphicFrameLocks noGrp="1"/>
              </p:cNvGraphicFramePr>
              <p:nvPr>
                <p:extLst>
                  <p:ext uri="{D42A27DB-BD31-4B8C-83A1-F6EECF244321}">
                    <p14:modId xmlns:p14="http://schemas.microsoft.com/office/powerpoint/2010/main" val="591993817"/>
                  </p:ext>
                </p:extLst>
              </p:nvPr>
            </p:nvGraphicFramePr>
            <p:xfrm>
              <a:off x="955964" y="2734151"/>
              <a:ext cx="10321636" cy="3009148"/>
            </p:xfrm>
            <a:graphic>
              <a:graphicData uri="http://schemas.openxmlformats.org/drawingml/2006/table">
                <a:tbl>
                  <a:tblPr firstRow="1" bandRow="1">
                    <a:tableStyleId>{5C22544A-7EE6-4342-B048-85BDC9FD1C3A}</a:tableStyleId>
                  </a:tblPr>
                  <a:tblGrid>
                    <a:gridCol w="4683210">
                      <a:extLst>
                        <a:ext uri="{9D8B030D-6E8A-4147-A177-3AD203B41FA5}">
                          <a16:colId xmlns:a16="http://schemas.microsoft.com/office/drawing/2014/main" val="22226416"/>
                        </a:ext>
                      </a:extLst>
                    </a:gridCol>
                    <a:gridCol w="5638426">
                      <a:extLst>
                        <a:ext uri="{9D8B030D-6E8A-4147-A177-3AD203B41FA5}">
                          <a16:colId xmlns:a16="http://schemas.microsoft.com/office/drawing/2014/main" val="231482379"/>
                        </a:ext>
                      </a:extLst>
                    </a:gridCol>
                  </a:tblGrid>
                  <a:tr h="500475">
                    <a:tc>
                      <a:txBody>
                        <a:bodyPr/>
                        <a:lstStyle/>
                        <a:p>
                          <a:pPr marL="0" indent="984250">
                            <a:tabLst>
                              <a:tab pos="803275" algn="l"/>
                              <a:tab pos="1081088" algn="l"/>
                            </a:tabLst>
                          </a:pPr>
                          <a14:m>
                            <m:oMathPara xmlns:m="http://schemas.openxmlformats.org/officeDocument/2006/math">
                              <m:oMathParaPr>
                                <m:jc m:val="left"/>
                              </m:oMathParaPr>
                              <m:oMath xmlns:m="http://schemas.openxmlformats.org/officeDocument/2006/math">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450</m:t>
                                    </m:r>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775</m:t>
                                    </m:r>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𝑥</m:t>
                                    </m:r>
                                  </m:e>
                                  <m:sup>
                                    <m:r>
                                      <a:rPr lang="en-US" sz="2800" b="0" i="1" smtClean="0">
                                        <a:solidFill>
                                          <a:schemeClr val="tx2"/>
                                        </a:solidFill>
                                        <a:latin typeface="Cambria Math" panose="02040503050406030204" pitchFamily="18" charset="0"/>
                                      </a:rPr>
                                      <m:t>2</m:t>
                                    </m:r>
                                  </m:sup>
                                </m:sSup>
                              </m:oMath>
                            </m:oMathPara>
                          </a14:m>
                          <a:endParaRPr lang="en-US" sz="2800" b="0" dirty="0">
                            <a:solidFill>
                              <a:schemeClr val="tx2"/>
                            </a:solidFill>
                          </a:endParaRPr>
                        </a:p>
                      </a:txBody>
                      <a:tcPr marT="38990" marB="3899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Pythagorean Theorem</a:t>
                          </a:r>
                        </a:p>
                      </a:txBody>
                      <a:tcPr marT="38990" marB="38990">
                        <a:solidFill>
                          <a:schemeClr val="bg1"/>
                        </a:solidFill>
                      </a:tcPr>
                    </a:tc>
                    <a:extLst>
                      <a:ext uri="{0D108BD9-81ED-4DB2-BD59-A6C34878D82A}">
                        <a16:rowId xmlns:a16="http://schemas.microsoft.com/office/drawing/2014/main" val="1471085393"/>
                      </a:ext>
                    </a:extLst>
                  </a:tr>
                  <a:tr h="500475">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202,500+600,625=</m:t>
                                </m:r>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𝑥</m:t>
                                    </m:r>
                                  </m:e>
                                  <m:sup>
                                    <m:r>
                                      <a:rPr lang="en-US" sz="2800" b="0" i="1" smtClean="0">
                                        <a:solidFill>
                                          <a:schemeClr val="tx2"/>
                                        </a:solidFill>
                                        <a:latin typeface="Cambria Math" panose="02040503050406030204" pitchFamily="18" charset="0"/>
                                      </a:rPr>
                                      <m:t>2</m:t>
                                    </m:r>
                                  </m:sup>
                                </m:sSup>
                              </m:oMath>
                            </m:oMathPara>
                          </a14:m>
                          <a:endParaRPr lang="en-US" sz="2800" b="0" dirty="0">
                            <a:solidFill>
                              <a:schemeClr val="tx2"/>
                            </a:solidFill>
                          </a:endParaRPr>
                        </a:p>
                      </a:txBody>
                      <a:tcPr marT="38990" marB="38990">
                        <a:solidFill>
                          <a:schemeClr val="bg1"/>
                        </a:solidFill>
                      </a:tcPr>
                    </a:tc>
                    <a:tc>
                      <a:txBody>
                        <a:bodyPr/>
                        <a:lstStyle/>
                        <a:p>
                          <a:r>
                            <a:rPr lang="en-US" sz="2800" b="0" i="0" u="none" strike="noStrike" kern="1200" baseline="0" dirty="0">
                              <a:solidFill>
                                <a:schemeClr val="accent1"/>
                              </a:solidFill>
                              <a:latin typeface="+mn-lt"/>
                              <a:ea typeface="+mn-ea"/>
                              <a:cs typeface="+mn-cs"/>
                            </a:rPr>
                            <a:t>Simplify. </a:t>
                          </a:r>
                        </a:p>
                      </a:txBody>
                      <a:tcPr marT="38990" marB="38990">
                        <a:solidFill>
                          <a:schemeClr val="bg1"/>
                        </a:solidFill>
                      </a:tcPr>
                    </a:tc>
                    <a:extLst>
                      <a:ext uri="{0D108BD9-81ED-4DB2-BD59-A6C34878D82A}">
                        <a16:rowId xmlns:a16="http://schemas.microsoft.com/office/drawing/2014/main" val="2111989198"/>
                      </a:ext>
                    </a:extLst>
                  </a:tr>
                  <a:tr h="500475">
                    <a:tc>
                      <a:txBody>
                        <a:bodyPr/>
                        <a:lstStyle/>
                        <a:p>
                          <a:pPr marL="0" indent="1703388"/>
                          <a14:m>
                            <m:oMathPara xmlns:m="http://schemas.openxmlformats.org/officeDocument/2006/math">
                              <m:oMathParaPr>
                                <m:jc m:val="left"/>
                              </m:oMathParaPr>
                              <m:oMath xmlns:m="http://schemas.openxmlformats.org/officeDocument/2006/math">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803,125=</m:t>
                                    </m:r>
                                    <m:r>
                                      <a:rPr lang="en-US" sz="2800" b="0" i="1" smtClean="0">
                                        <a:solidFill>
                                          <a:schemeClr val="tx2"/>
                                        </a:solidFill>
                                        <a:latin typeface="Cambria Math" panose="02040503050406030204" pitchFamily="18" charset="0"/>
                                      </a:rPr>
                                      <m:t>𝑥</m:t>
                                    </m:r>
                                  </m:e>
                                  <m:sup>
                                    <m:r>
                                      <a:rPr lang="en-US" sz="2800" b="0" i="1" smtClean="0">
                                        <a:solidFill>
                                          <a:schemeClr val="tx2"/>
                                        </a:solidFill>
                                        <a:latin typeface="Cambria Math" panose="02040503050406030204" pitchFamily="18" charset="0"/>
                                      </a:rPr>
                                      <m:t>2</m:t>
                                    </m:r>
                                  </m:sup>
                                </m:sSup>
                              </m:oMath>
                            </m:oMathPara>
                          </a14:m>
                          <a:endParaRPr lang="en-US" sz="2800" b="0" dirty="0">
                            <a:solidFill>
                              <a:schemeClr val="tx2"/>
                            </a:solidFill>
                          </a:endParaRPr>
                        </a:p>
                      </a:txBody>
                      <a:tcPr marT="38990" marB="38990">
                        <a:solidFill>
                          <a:schemeClr val="bg1"/>
                        </a:solidFill>
                      </a:tcPr>
                    </a:tc>
                    <a:tc>
                      <a:txBody>
                        <a:bodyPr/>
                        <a:lstStyle/>
                        <a:p>
                          <a:r>
                            <a:rPr lang="en-US" sz="2800" b="0" i="0" u="none" strike="noStrike" kern="1200" baseline="0" dirty="0">
                              <a:solidFill>
                                <a:schemeClr val="accent1"/>
                              </a:solidFill>
                              <a:latin typeface="+mn-lt"/>
                              <a:ea typeface="+mn-ea"/>
                              <a:cs typeface="+mn-cs"/>
                            </a:rPr>
                            <a:t>Add.</a:t>
                          </a:r>
                        </a:p>
                      </a:txBody>
                      <a:tcPr marT="38990" marB="38990">
                        <a:solidFill>
                          <a:schemeClr val="bg1"/>
                        </a:solidFill>
                      </a:tcPr>
                    </a:tc>
                    <a:extLst>
                      <a:ext uri="{0D108BD9-81ED-4DB2-BD59-A6C34878D82A}">
                        <a16:rowId xmlns:a16="http://schemas.microsoft.com/office/drawing/2014/main" val="3194253915"/>
                      </a:ext>
                    </a:extLst>
                  </a:tr>
                  <a:tr h="922970">
                    <a:tc>
                      <a:txBody>
                        <a:bodyPr/>
                        <a:lstStyle/>
                        <a:p>
                          <a:pPr marL="0" indent="1441450">
                            <a:tabLst>
                              <a:tab pos="1524000" algn="l"/>
                            </a:tabLst>
                          </a:pPr>
                          <a14:m>
                            <m:oMathPara xmlns:m="http://schemas.openxmlformats.org/officeDocument/2006/math">
                              <m:oMathParaPr>
                                <m:jc m:val="left"/>
                              </m:oMathParaPr>
                              <m:oMath xmlns:m="http://schemas.openxmlformats.org/officeDocument/2006/math">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803,125</m:t>
                                    </m:r>
                                  </m:e>
                                </m:rad>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oMath>
                            </m:oMathPara>
                          </a14:m>
                          <a:endParaRPr lang="en-US" sz="2800" b="0" dirty="0">
                            <a:solidFill>
                              <a:schemeClr val="tx2"/>
                            </a:solidFill>
                          </a:endParaRPr>
                        </a:p>
                      </a:txBody>
                      <a:tcPr marT="38990" marB="38990">
                        <a:solidFill>
                          <a:schemeClr val="bg1"/>
                        </a:solidFill>
                      </a:tcPr>
                    </a:tc>
                    <a:tc>
                      <a:txBody>
                        <a:bodyPr/>
                        <a:lstStyle/>
                        <a:p>
                          <a:r>
                            <a:rPr lang="en-IN" sz="2800" b="0" i="0" u="none" strike="noStrike" kern="1200" baseline="0" dirty="0">
                              <a:solidFill>
                                <a:schemeClr val="accent1"/>
                              </a:solidFill>
                              <a:latin typeface="+mn-lt"/>
                              <a:ea typeface="+mn-ea"/>
                              <a:cs typeface="+mn-cs"/>
                            </a:rPr>
                            <a:t>Take the positive square root of each side.</a:t>
                          </a:r>
                        </a:p>
                      </a:txBody>
                      <a:tcPr marT="38990" marB="38990">
                        <a:solidFill>
                          <a:schemeClr val="bg1"/>
                        </a:solidFill>
                      </a:tcPr>
                    </a:tc>
                    <a:extLst>
                      <a:ext uri="{0D108BD9-81ED-4DB2-BD59-A6C34878D82A}">
                        <a16:rowId xmlns:a16="http://schemas.microsoft.com/office/drawing/2014/main" val="3510444682"/>
                      </a:ext>
                    </a:extLst>
                  </a:tr>
                  <a:tr h="558820">
                    <a:tc>
                      <a:txBody>
                        <a:bodyPr/>
                        <a:lstStyle/>
                        <a:p>
                          <a:pPr marL="0" marR="0" lvl="0" indent="1524000" algn="l" defTabSz="914400" rtl="0" eaLnBrk="1" fontAlgn="auto" latinLnBrk="0" hangingPunct="1">
                            <a:lnSpc>
                              <a:spcPct val="100000"/>
                            </a:lnSpc>
                            <a:spcBef>
                              <a:spcPts val="0"/>
                            </a:spcBef>
                            <a:spcAft>
                              <a:spcPts val="0"/>
                            </a:spcAft>
                            <a:buClrTx/>
                            <a:buSzTx/>
                            <a:buFontTx/>
                            <a:buNone/>
                            <a:tabLst>
                              <a:tab pos="1524000" algn="l"/>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25</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1285</m:t>
                                    </m:r>
                                  </m:e>
                                </m:rad>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oMath>
                            </m:oMathPara>
                          </a14:m>
                          <a:endParaRPr lang="en-US" sz="2800" b="0" dirty="0">
                            <a:solidFill>
                              <a:schemeClr val="tx2"/>
                            </a:solidFill>
                          </a:endParaRPr>
                        </a:p>
                      </a:txBody>
                      <a:tcPr marT="38990" marB="3899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a:t>
                          </a:r>
                        </a:p>
                      </a:txBody>
                      <a:tcPr marT="38990" marB="38990">
                        <a:solidFill>
                          <a:schemeClr val="bg1"/>
                        </a:solidFill>
                      </a:tcPr>
                    </a:tc>
                    <a:extLst>
                      <a:ext uri="{0D108BD9-81ED-4DB2-BD59-A6C34878D82A}">
                        <a16:rowId xmlns:a16="http://schemas.microsoft.com/office/drawing/2014/main" val="4009991016"/>
                      </a:ext>
                    </a:extLst>
                  </a:tr>
                </a:tbl>
              </a:graphicData>
            </a:graphic>
          </p:graphicFrame>
        </mc:Choice>
        <mc:Fallback xmlns="">
          <p:graphicFrame>
            <p:nvGraphicFramePr>
              <p:cNvPr id="2" name="Table 2">
                <a:extLst>
                  <a:ext uri="{FF2B5EF4-FFF2-40B4-BE49-F238E27FC236}">
                    <a16:creationId xmlns:a16="http://schemas.microsoft.com/office/drawing/2014/main" id="{371A5C65-BA3A-4A14-B4E8-AD1DEBE4465B}"/>
                  </a:ext>
                </a:extLst>
              </p:cNvPr>
              <p:cNvGraphicFramePr>
                <a:graphicFrameLocks noGrp="1"/>
              </p:cNvGraphicFramePr>
              <p:nvPr>
                <p:extLst>
                  <p:ext uri="{D42A27DB-BD31-4B8C-83A1-F6EECF244321}">
                    <p14:modId xmlns:p14="http://schemas.microsoft.com/office/powerpoint/2010/main" val="591993817"/>
                  </p:ext>
                </p:extLst>
              </p:nvPr>
            </p:nvGraphicFramePr>
            <p:xfrm>
              <a:off x="955964" y="2734151"/>
              <a:ext cx="10321636" cy="3009148"/>
            </p:xfrm>
            <a:graphic>
              <a:graphicData uri="http://schemas.openxmlformats.org/drawingml/2006/table">
                <a:tbl>
                  <a:tblPr firstRow="1" bandRow="1">
                    <a:tableStyleId>{5C22544A-7EE6-4342-B048-85BDC9FD1C3A}</a:tableStyleId>
                  </a:tblPr>
                  <a:tblGrid>
                    <a:gridCol w="4683210">
                      <a:extLst>
                        <a:ext uri="{9D8B030D-6E8A-4147-A177-3AD203B41FA5}">
                          <a16:colId xmlns:a16="http://schemas.microsoft.com/office/drawing/2014/main" val="22226416"/>
                        </a:ext>
                      </a:extLst>
                    </a:gridCol>
                    <a:gridCol w="5638426">
                      <a:extLst>
                        <a:ext uri="{9D8B030D-6E8A-4147-A177-3AD203B41FA5}">
                          <a16:colId xmlns:a16="http://schemas.microsoft.com/office/drawing/2014/main" val="231482379"/>
                        </a:ext>
                      </a:extLst>
                    </a:gridCol>
                  </a:tblGrid>
                  <a:tr h="504700">
                    <a:tc>
                      <a:txBody>
                        <a:bodyPr/>
                        <a:lstStyle/>
                        <a:p>
                          <a:endParaRPr lang="en-US"/>
                        </a:p>
                      </a:txBody>
                      <a:tcPr marT="38990" marB="38990">
                        <a:blipFill>
                          <a:blip r:embed="rId3"/>
                          <a:stretch>
                            <a:fillRect l="-130" t="-13253" r="-120936" b="-51927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Pythagorean Theorem</a:t>
                          </a:r>
                        </a:p>
                      </a:txBody>
                      <a:tcPr marT="38990" marB="38990">
                        <a:solidFill>
                          <a:schemeClr val="bg1"/>
                        </a:solidFill>
                      </a:tcPr>
                    </a:tc>
                    <a:extLst>
                      <a:ext uri="{0D108BD9-81ED-4DB2-BD59-A6C34878D82A}">
                        <a16:rowId xmlns:a16="http://schemas.microsoft.com/office/drawing/2014/main" val="1471085393"/>
                      </a:ext>
                    </a:extLst>
                  </a:tr>
                  <a:tr h="504700">
                    <a:tc>
                      <a:txBody>
                        <a:bodyPr/>
                        <a:lstStyle/>
                        <a:p>
                          <a:endParaRPr lang="en-US"/>
                        </a:p>
                      </a:txBody>
                      <a:tcPr marT="38990" marB="38990">
                        <a:blipFill>
                          <a:blip r:embed="rId3"/>
                          <a:stretch>
                            <a:fillRect l="-130" t="-113253" r="-120936" b="-419277"/>
                          </a:stretch>
                        </a:blipFill>
                      </a:tcPr>
                    </a:tc>
                    <a:tc>
                      <a:txBody>
                        <a:bodyPr/>
                        <a:lstStyle/>
                        <a:p>
                          <a:r>
                            <a:rPr lang="en-US" sz="2800" b="0" i="0" u="none" strike="noStrike" kern="1200" baseline="0" dirty="0">
                              <a:solidFill>
                                <a:schemeClr val="accent1"/>
                              </a:solidFill>
                              <a:latin typeface="+mn-lt"/>
                              <a:ea typeface="+mn-ea"/>
                              <a:cs typeface="+mn-cs"/>
                            </a:rPr>
                            <a:t>Simplify. </a:t>
                          </a:r>
                        </a:p>
                      </a:txBody>
                      <a:tcPr marT="38990" marB="38990">
                        <a:solidFill>
                          <a:schemeClr val="bg1"/>
                        </a:solidFill>
                      </a:tcPr>
                    </a:tc>
                    <a:extLst>
                      <a:ext uri="{0D108BD9-81ED-4DB2-BD59-A6C34878D82A}">
                        <a16:rowId xmlns:a16="http://schemas.microsoft.com/office/drawing/2014/main" val="2111989198"/>
                      </a:ext>
                    </a:extLst>
                  </a:tr>
                  <a:tr h="504700">
                    <a:tc>
                      <a:txBody>
                        <a:bodyPr/>
                        <a:lstStyle/>
                        <a:p>
                          <a:endParaRPr lang="en-US"/>
                        </a:p>
                      </a:txBody>
                      <a:tcPr marT="38990" marB="38990">
                        <a:blipFill>
                          <a:blip r:embed="rId3"/>
                          <a:stretch>
                            <a:fillRect l="-130" t="-213253" r="-120936" b="-319277"/>
                          </a:stretch>
                        </a:blipFill>
                      </a:tcPr>
                    </a:tc>
                    <a:tc>
                      <a:txBody>
                        <a:bodyPr/>
                        <a:lstStyle/>
                        <a:p>
                          <a:r>
                            <a:rPr lang="en-US" sz="2800" b="0" i="0" u="none" strike="noStrike" kern="1200" baseline="0" dirty="0">
                              <a:solidFill>
                                <a:schemeClr val="accent1"/>
                              </a:solidFill>
                              <a:latin typeface="+mn-lt"/>
                              <a:ea typeface="+mn-ea"/>
                              <a:cs typeface="+mn-cs"/>
                            </a:rPr>
                            <a:t>Add.</a:t>
                          </a:r>
                        </a:p>
                      </a:txBody>
                      <a:tcPr marT="38990" marB="38990">
                        <a:solidFill>
                          <a:schemeClr val="bg1"/>
                        </a:solidFill>
                      </a:tcPr>
                    </a:tc>
                    <a:extLst>
                      <a:ext uri="{0D108BD9-81ED-4DB2-BD59-A6C34878D82A}">
                        <a16:rowId xmlns:a16="http://schemas.microsoft.com/office/drawing/2014/main" val="3194253915"/>
                      </a:ext>
                    </a:extLst>
                  </a:tr>
                  <a:tr h="931420">
                    <a:tc>
                      <a:txBody>
                        <a:bodyPr/>
                        <a:lstStyle/>
                        <a:p>
                          <a:endParaRPr lang="en-US"/>
                        </a:p>
                      </a:txBody>
                      <a:tcPr marT="38990" marB="38990">
                        <a:blipFill>
                          <a:blip r:embed="rId3"/>
                          <a:stretch>
                            <a:fillRect l="-130" t="-169935" r="-120936" b="-73203"/>
                          </a:stretch>
                        </a:blipFill>
                      </a:tcPr>
                    </a:tc>
                    <a:tc>
                      <a:txBody>
                        <a:bodyPr/>
                        <a:lstStyle/>
                        <a:p>
                          <a:r>
                            <a:rPr lang="en-IN" sz="2800" b="0" i="0" u="none" strike="noStrike" kern="1200" baseline="0" dirty="0">
                              <a:solidFill>
                                <a:schemeClr val="accent1"/>
                              </a:solidFill>
                              <a:latin typeface="+mn-lt"/>
                              <a:ea typeface="+mn-ea"/>
                              <a:cs typeface="+mn-cs"/>
                            </a:rPr>
                            <a:t>Take the positive square root of each side.</a:t>
                          </a:r>
                        </a:p>
                      </a:txBody>
                      <a:tcPr marT="38990" marB="38990">
                        <a:solidFill>
                          <a:schemeClr val="bg1"/>
                        </a:solidFill>
                      </a:tcPr>
                    </a:tc>
                    <a:extLst>
                      <a:ext uri="{0D108BD9-81ED-4DB2-BD59-A6C34878D82A}">
                        <a16:rowId xmlns:a16="http://schemas.microsoft.com/office/drawing/2014/main" val="3510444682"/>
                      </a:ext>
                    </a:extLst>
                  </a:tr>
                  <a:tr h="563628">
                    <a:tc>
                      <a:txBody>
                        <a:bodyPr/>
                        <a:lstStyle/>
                        <a:p>
                          <a:endParaRPr lang="en-US"/>
                        </a:p>
                      </a:txBody>
                      <a:tcPr marT="38990" marB="38990">
                        <a:blipFill>
                          <a:blip r:embed="rId3"/>
                          <a:stretch>
                            <a:fillRect l="-130" t="-444086" r="-120936" b="-2043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a:t>
                          </a:r>
                        </a:p>
                      </a:txBody>
                      <a:tcPr marT="38990" marB="38990">
                        <a:solidFill>
                          <a:schemeClr val="bg1"/>
                        </a:solidFill>
                      </a:tcPr>
                    </a:tc>
                    <a:extLst>
                      <a:ext uri="{0D108BD9-81ED-4DB2-BD59-A6C34878D82A}">
                        <a16:rowId xmlns:a16="http://schemas.microsoft.com/office/drawing/2014/main" val="4009991016"/>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FDA543-59A3-495D-B226-94A12F8E63BB}"/>
                  </a:ext>
                </a:extLst>
              </p:cNvPr>
              <p:cNvSpPr txBox="1"/>
              <p:nvPr/>
            </p:nvSpPr>
            <p:spPr>
              <a:xfrm>
                <a:off x="457199" y="5791200"/>
                <a:ext cx="11443855" cy="568169"/>
              </a:xfrm>
              <a:prstGeom prst="rect">
                <a:avLst/>
              </a:prstGeom>
              <a:noFill/>
            </p:spPr>
            <p:txBody>
              <a:bodyPr wrap="square" rtlCol="0">
                <a:spAutoFit/>
              </a:bodyPr>
              <a:lstStyle/>
              <a:p>
                <a:r>
                  <a:rPr lang="en-IN" sz="2800" dirty="0">
                    <a:solidFill>
                      <a:schemeClr val="tx2"/>
                    </a:solidFill>
                  </a:rPr>
                  <a:t>So, the length of the zip line is </a:t>
                </a:r>
                <a14:m>
                  <m:oMath xmlns:m="http://schemas.openxmlformats.org/officeDocument/2006/math">
                    <m:r>
                      <a:rPr lang="en-US" sz="2800" i="1">
                        <a:solidFill>
                          <a:schemeClr val="tx2"/>
                        </a:solidFill>
                        <a:latin typeface="Cambria Math" panose="02040503050406030204" pitchFamily="18" charset="0"/>
                      </a:rPr>
                      <m:t>25</m:t>
                    </m:r>
                    <m:rad>
                      <m:radPr>
                        <m:degHide m:val="on"/>
                        <m:ctrlPr>
                          <a:rPr lang="en-US" sz="2800" i="1">
                            <a:solidFill>
                              <a:schemeClr val="tx2"/>
                            </a:solidFill>
                            <a:latin typeface="Cambria Math" panose="02040503050406030204" pitchFamily="18" charset="0"/>
                          </a:rPr>
                        </m:ctrlPr>
                      </m:radPr>
                      <m:deg/>
                      <m:e>
                        <m:r>
                          <a:rPr lang="en-US" sz="2800" i="1">
                            <a:solidFill>
                              <a:schemeClr val="tx2"/>
                            </a:solidFill>
                            <a:latin typeface="Cambria Math" panose="02040503050406030204" pitchFamily="18" charset="0"/>
                          </a:rPr>
                          <m:t>12</m:t>
                        </m:r>
                        <m:r>
                          <a:rPr lang="en-US" sz="2800" b="0" i="1" smtClean="0">
                            <a:solidFill>
                              <a:schemeClr val="tx2"/>
                            </a:solidFill>
                            <a:latin typeface="Cambria Math" panose="02040503050406030204" pitchFamily="18" charset="0"/>
                          </a:rPr>
                          <m:t>85</m:t>
                        </m:r>
                      </m:e>
                    </m:rad>
                  </m:oMath>
                </a14:m>
                <a:r>
                  <a:rPr lang="en-IN" sz="2800" dirty="0">
                    <a:solidFill>
                      <a:schemeClr val="tx2"/>
                    </a:solidFill>
                  </a:rPr>
                  <a:t> or about 896.17 meters.</a:t>
                </a:r>
              </a:p>
            </p:txBody>
          </p:sp>
        </mc:Choice>
        <mc:Fallback xmlns="">
          <p:sp>
            <p:nvSpPr>
              <p:cNvPr id="4" name="TextBox 3">
                <a:extLst>
                  <a:ext uri="{FF2B5EF4-FFF2-40B4-BE49-F238E27FC236}">
                    <a16:creationId xmlns:a16="http://schemas.microsoft.com/office/drawing/2014/main" id="{A9FDA543-59A3-495D-B226-94A12F8E63BB}"/>
                  </a:ext>
                </a:extLst>
              </p:cNvPr>
              <p:cNvSpPr txBox="1">
                <a:spLocks noRot="1" noChangeAspect="1" noMove="1" noResize="1" noEditPoints="1" noAdjustHandles="1" noChangeArrowheads="1" noChangeShapeType="1" noTextEdit="1"/>
              </p:cNvSpPr>
              <p:nvPr/>
            </p:nvSpPr>
            <p:spPr>
              <a:xfrm>
                <a:off x="457199" y="5791200"/>
                <a:ext cx="11443855" cy="568169"/>
              </a:xfrm>
              <a:prstGeom prst="rect">
                <a:avLst/>
              </a:prstGeom>
              <a:blipFill>
                <a:blip r:embed="rId4"/>
                <a:stretch>
                  <a:fillRect l="-1066" t="-3226" b="-29032"/>
                </a:stretch>
              </a:blipFill>
            </p:spPr>
            <p:txBody>
              <a:bodyPr/>
              <a:lstStyle/>
              <a:p>
                <a:r>
                  <a:rPr lang="en-US">
                    <a:noFill/>
                  </a:rPr>
                  <a:t> </a:t>
                </a:r>
              </a:p>
            </p:txBody>
          </p:sp>
        </mc:Fallback>
      </mc:AlternateContent>
    </p:spTree>
    <p:extLst>
      <p:ext uri="{BB962C8B-B14F-4D97-AF65-F5344CB8AC3E}">
        <p14:creationId xmlns:p14="http://schemas.microsoft.com/office/powerpoint/2010/main" val="338663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Use the Pythagorean Theorem</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9670473" cy="15521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Is your answer reasonable? Use estimation to justify your reasoning.</a:t>
            </a:r>
          </a:p>
        </p:txBody>
      </p:sp>
    </p:spTree>
    <p:extLst>
      <p:ext uri="{BB962C8B-B14F-4D97-AF65-F5344CB8AC3E}">
        <p14:creationId xmlns:p14="http://schemas.microsoft.com/office/powerpoint/2010/main" val="399704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Use the Pythagorean Theorem</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0806546" cy="342250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 </a:t>
            </a:r>
          </a:p>
          <a:p>
            <a:r>
              <a:rPr lang="en-IN" sz="2800" b="1" dirty="0">
                <a:solidFill>
                  <a:schemeClr val="tx1"/>
                </a:solidFill>
              </a:rPr>
              <a:t>RAMPS</a:t>
            </a:r>
            <a:r>
              <a:rPr lang="en-IN" sz="2800" dirty="0"/>
              <a:t> Lincoln High School is installing more wheelchair ramps around the school. One of the new ramps needs to have a base that is 12 feet long and reaches a height of 1 foot. If the side of the ramp forms a right triangle, how long should the inclined surface of the ramp be?</a:t>
            </a:r>
          </a:p>
          <a:p>
            <a:r>
              <a:rPr lang="en-IN" sz="2800" dirty="0"/>
              <a:t>Find the exact length of the inclined surface of the ramp.</a:t>
            </a:r>
          </a:p>
        </p:txBody>
      </p:sp>
    </p:spTree>
    <p:extLst>
      <p:ext uri="{BB962C8B-B14F-4D97-AF65-F5344CB8AC3E}">
        <p14:creationId xmlns:p14="http://schemas.microsoft.com/office/powerpoint/2010/main" val="164239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274186"/>
                <a:ext cx="10264140" cy="346406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indent="-404813">
                  <a:spcBef>
                    <a:spcPts val="1000"/>
                  </a:spcBef>
                </a:pPr>
                <a:r>
                  <a:rPr lang="en-IN" sz="2800" b="1" dirty="0">
                    <a:solidFill>
                      <a:schemeClr val="tx1"/>
                    </a:solidFill>
                    <a:latin typeface="Proxima Nova"/>
                  </a:rPr>
                  <a:t>1.</a:t>
                </a:r>
                <a:r>
                  <a:rPr lang="en-IN" sz="2800" b="1" dirty="0">
                    <a:solidFill>
                      <a:schemeClr val="tx1"/>
                    </a:solidFill>
                  </a:rPr>
                  <a:t> </a:t>
                </a:r>
                <a:r>
                  <a:rPr lang="en-IN" sz="2800" dirty="0"/>
                  <a:t>What is the value of </a:t>
                </a:r>
                <a14:m>
                  <m:oMath xmlns:m="http://schemas.openxmlformats.org/officeDocument/2006/math">
                    <m:rad>
                      <m:radPr>
                        <m:degHide m:val="on"/>
                        <m:ctrlPr>
                          <a:rPr lang="en-IN" sz="2800" i="1" smtClean="0">
                            <a:latin typeface="Cambria Math" panose="02040503050406030204" pitchFamily="18" charset="0"/>
                          </a:rPr>
                        </m:ctrlPr>
                      </m:radPr>
                      <m:deg/>
                      <m:e>
                        <m:r>
                          <a:rPr lang="en-US" sz="2800" b="0" i="1" smtClean="0">
                            <a:latin typeface="Cambria Math" panose="02040503050406030204" pitchFamily="18" charset="0"/>
                          </a:rPr>
                          <m:t>17</m:t>
                        </m:r>
                      </m:e>
                    </m:rad>
                  </m:oMath>
                </a14:m>
                <a:r>
                  <a:rPr lang="en-IN" sz="2800" dirty="0"/>
                  <a:t> to the nearest integer?</a:t>
                </a:r>
                <a:endParaRPr lang="en-IN" sz="2800" b="1" dirty="0">
                  <a:solidFill>
                    <a:schemeClr val="tx1"/>
                  </a:solidFill>
                </a:endParaRPr>
              </a:p>
              <a:p>
                <a:pPr marL="404813" indent="-404813">
                  <a:spcBef>
                    <a:spcPts val="1000"/>
                  </a:spcBef>
                </a:pPr>
                <a:r>
                  <a:rPr lang="en-IN" sz="2800" b="1" dirty="0">
                    <a:solidFill>
                      <a:schemeClr val="tx1"/>
                    </a:solidFill>
                    <a:latin typeface="Proxima Nova"/>
                  </a:rPr>
                  <a:t>2.</a:t>
                </a:r>
                <a:r>
                  <a:rPr lang="en-IN" sz="2800" b="1" dirty="0">
                    <a:solidFill>
                      <a:schemeClr val="tx1"/>
                    </a:solidFill>
                  </a:rPr>
                  <a:t> </a:t>
                </a:r>
                <a:r>
                  <a:rPr lang="en-IN" sz="2800" dirty="0"/>
                  <a:t>What is the value of </a:t>
                </a:r>
                <a14:m>
                  <m:oMath xmlns:m="http://schemas.openxmlformats.org/officeDocument/2006/math">
                    <m:rad>
                      <m:radPr>
                        <m:degHide m:val="on"/>
                        <m:ctrlPr>
                          <a:rPr lang="en-IN" sz="2800" i="1">
                            <a:latin typeface="Cambria Math" panose="02040503050406030204" pitchFamily="18" charset="0"/>
                          </a:rPr>
                        </m:ctrlPr>
                      </m:radPr>
                      <m:deg/>
                      <m:e>
                        <m:r>
                          <a:rPr lang="en-US" sz="2800" b="0" i="1" smtClean="0">
                            <a:latin typeface="Cambria Math" panose="02040503050406030204" pitchFamily="18" charset="0"/>
                          </a:rPr>
                          <m:t>63</m:t>
                        </m:r>
                      </m:e>
                    </m:rad>
                  </m:oMath>
                </a14:m>
                <a:r>
                  <a:rPr lang="en-IN" sz="2800" dirty="0"/>
                  <a:t> to the nearest integer?</a:t>
                </a:r>
                <a:endParaRPr lang="en-IN" sz="2800" b="1" dirty="0">
                  <a:solidFill>
                    <a:schemeClr val="tx1"/>
                  </a:solidFill>
                </a:endParaRPr>
              </a:p>
              <a:p>
                <a:pPr marL="404813" indent="-404813">
                  <a:spcBef>
                    <a:spcPts val="1000"/>
                  </a:spcBef>
                </a:pPr>
                <a:r>
                  <a:rPr lang="en-IN" sz="2800" b="1" dirty="0">
                    <a:solidFill>
                      <a:schemeClr val="tx1"/>
                    </a:solidFill>
                    <a:latin typeface="Proxima Nova"/>
                  </a:rPr>
                  <a:t>3.</a:t>
                </a:r>
                <a:r>
                  <a:rPr lang="en-IN" sz="2800" b="1" dirty="0">
                    <a:solidFill>
                      <a:schemeClr val="tx1"/>
                    </a:solidFill>
                  </a:rPr>
                  <a:t> </a:t>
                </a:r>
                <a:r>
                  <a:rPr lang="en-IN" sz="2800" i="1" dirty="0"/>
                  <a:t>True </a:t>
                </a:r>
                <a:r>
                  <a:rPr lang="en-IN" sz="2800" dirty="0"/>
                  <a:t>or </a:t>
                </a:r>
                <a:r>
                  <a:rPr lang="en-IN" sz="2800" i="1" dirty="0"/>
                  <a:t>false</a:t>
                </a:r>
                <a:r>
                  <a:rPr lang="en-IN" sz="2800" dirty="0"/>
                  <a:t>: </a:t>
                </a:r>
                <a14:m>
                  <m:oMath xmlns:m="http://schemas.openxmlformats.org/officeDocument/2006/math">
                    <m:rad>
                      <m:radPr>
                        <m:degHide m:val="on"/>
                        <m:ctrlPr>
                          <a:rPr lang="en-IN" sz="2800" i="1">
                            <a:latin typeface="Cambria Math" panose="02040503050406030204" pitchFamily="18" charset="0"/>
                          </a:rPr>
                        </m:ctrlPr>
                      </m:radPr>
                      <m:deg/>
                      <m:e>
                        <m:r>
                          <a:rPr lang="en-US" sz="2800" b="0" i="1" smtClean="0">
                            <a:latin typeface="Cambria Math" panose="02040503050406030204" pitchFamily="18" charset="0"/>
                          </a:rPr>
                          <m:t>66</m:t>
                        </m:r>
                      </m:e>
                    </m:rad>
                    <m:r>
                      <a:rPr lang="en-US" sz="2800" b="0" i="1" smtClean="0">
                        <a:latin typeface="Cambria Math" panose="02040503050406030204" pitchFamily="18" charset="0"/>
                      </a:rPr>
                      <m:t>&gt;9</m:t>
                    </m:r>
                  </m:oMath>
                </a14:m>
                <a:endParaRPr lang="en-IN" sz="2800" dirty="0"/>
              </a:p>
              <a:p>
                <a:pPr marL="404813" indent="-404813">
                  <a:spcBef>
                    <a:spcPts val="1000"/>
                  </a:spcBef>
                </a:pPr>
                <a:r>
                  <a:rPr lang="en-IN" sz="2800" b="1" dirty="0">
                    <a:solidFill>
                      <a:schemeClr val="tx1"/>
                    </a:solidFill>
                    <a:latin typeface="Proxima Nova"/>
                  </a:rPr>
                  <a:t>4.</a:t>
                </a:r>
                <a:r>
                  <a:rPr lang="en-IN" sz="2800" b="1" dirty="0">
                    <a:solidFill>
                      <a:schemeClr val="tx1"/>
                    </a:solidFill>
                  </a:rPr>
                  <a:t> </a:t>
                </a:r>
                <a:r>
                  <a:rPr lang="en-IN" sz="2800" i="1" dirty="0"/>
                  <a:t>True </a:t>
                </a:r>
                <a:r>
                  <a:rPr lang="en-IN" sz="2800" dirty="0"/>
                  <a:t>or </a:t>
                </a:r>
                <a:r>
                  <a:rPr lang="en-IN" sz="2800" i="1" dirty="0"/>
                  <a:t>false</a:t>
                </a:r>
                <a:r>
                  <a:rPr lang="en-IN" sz="2800" dirty="0"/>
                  <a:t>: The side lengths 3, 4, and 25 cannot represent the sides of a triangle. </a:t>
                </a:r>
                <a:endParaRPr lang="en-IN" sz="2800" b="1" dirty="0"/>
              </a:p>
              <a:p>
                <a:pPr marL="404813" indent="-404813">
                  <a:spcBef>
                    <a:spcPts val="1000"/>
                  </a:spcBef>
                </a:pPr>
                <a:r>
                  <a:rPr lang="en-IN" sz="2800" b="1" dirty="0">
                    <a:solidFill>
                      <a:schemeClr val="tx1"/>
                    </a:solidFill>
                    <a:latin typeface="Proxima Nova"/>
                  </a:rPr>
                  <a:t>5.</a:t>
                </a:r>
                <a:r>
                  <a:rPr lang="en-IN" sz="2800" b="1" dirty="0">
                    <a:solidFill>
                      <a:schemeClr val="tx1"/>
                    </a:solidFill>
                  </a:rPr>
                  <a:t> </a:t>
                </a:r>
                <a:r>
                  <a:rPr lang="en-IN" sz="2800" i="1" dirty="0"/>
                  <a:t>True </a:t>
                </a:r>
                <a:r>
                  <a:rPr lang="en-IN" sz="2800" dirty="0"/>
                  <a:t>or </a:t>
                </a:r>
                <a:r>
                  <a:rPr lang="en-IN" sz="2800" i="1" dirty="0"/>
                  <a:t>false</a:t>
                </a:r>
                <a:r>
                  <a:rPr lang="en-IN" sz="2800" dirty="0"/>
                  <a:t>: </a:t>
                </a:r>
                <a14:m>
                  <m:oMath xmlns:m="http://schemas.openxmlformats.org/officeDocument/2006/math">
                    <m:rad>
                      <m:radPr>
                        <m:degHide m:val="on"/>
                        <m:ctrlPr>
                          <a:rPr lang="en-IN" sz="2800" i="1">
                            <a:latin typeface="Cambria Math" panose="02040503050406030204" pitchFamily="18" charset="0"/>
                          </a:rPr>
                        </m:ctrlPr>
                      </m:radPr>
                      <m:deg/>
                      <m:e>
                        <m:r>
                          <a:rPr lang="en-US" sz="2800" b="0" i="1" smtClean="0">
                            <a:latin typeface="Cambria Math" panose="02040503050406030204" pitchFamily="18" charset="0"/>
                          </a:rPr>
                          <m:t>36+64</m:t>
                        </m:r>
                      </m:e>
                    </m:rad>
                    <m:r>
                      <a:rPr lang="en-US" sz="2800" b="0" i="1" smtClean="0">
                        <a:latin typeface="Cambria Math" panose="02040503050406030204" pitchFamily="18" charset="0"/>
                      </a:rPr>
                      <m:t>=14</m:t>
                    </m:r>
                  </m:oMath>
                </a14:m>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0" y="1274186"/>
                <a:ext cx="10264140" cy="3464069"/>
              </a:xfrm>
              <a:prstGeom prst="rect">
                <a:avLst/>
              </a:prstGeom>
              <a:blipFill>
                <a:blip r:embed="rId3"/>
                <a:stretch>
                  <a:fillRect l="-1188" t="-880" r="-1010" b="-704"/>
                </a:stretch>
              </a:blipFill>
            </p:spPr>
            <p:txBody>
              <a:bodyPr/>
              <a:lstStyle/>
              <a:p>
                <a:r>
                  <a:rPr lang="en-US">
                    <a:noFill/>
                  </a:rPr>
                  <a:t> </a:t>
                </a:r>
              </a:p>
            </p:txBody>
          </p:sp>
        </mc:Fallback>
      </mc:AlternateContent>
    </p:spTree>
    <p:extLst>
      <p:ext uri="{BB962C8B-B14F-4D97-AF65-F5344CB8AC3E}">
        <p14:creationId xmlns:p14="http://schemas.microsoft.com/office/powerpoint/2010/main" val="362060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3</a:t>
            </a:r>
          </a:p>
          <a:p>
            <a:r>
              <a:rPr lang="en-IN" sz="2800" b="0" dirty="0">
                <a:solidFill>
                  <a:schemeClr val="tx1"/>
                </a:solidFill>
              </a:rPr>
              <a:t>Use the Pythagorean Theorem</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0806546" cy="342250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 </a:t>
            </a:r>
          </a:p>
          <a:p>
            <a:r>
              <a:rPr lang="en-IN" sz="2800" b="1" dirty="0">
                <a:solidFill>
                  <a:schemeClr val="tx1"/>
                </a:solidFill>
              </a:rPr>
              <a:t>RAMPS</a:t>
            </a:r>
            <a:r>
              <a:rPr lang="en-IN" sz="2800" dirty="0"/>
              <a:t> Lincoln High School is installing more wheelchair ramps around the school. One of the new ramps needs to have a base that is 12 feet long and reaches a height of 1 foot. If the side of the ramp forms a right triangle, how long should the inclined surface of the ramp be?</a:t>
            </a:r>
          </a:p>
          <a:p>
            <a:r>
              <a:rPr lang="en-IN" sz="2800" dirty="0"/>
              <a:t>Find the exact length of the inclined surface of the ramp.</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158E6CA-ECC0-4151-B80A-F4CA877829FE}"/>
                  </a:ext>
                </a:extLst>
              </p:cNvPr>
              <p:cNvSpPr txBox="1"/>
              <p:nvPr/>
            </p:nvSpPr>
            <p:spPr>
              <a:xfrm>
                <a:off x="459872" y="5140036"/>
                <a:ext cx="3693028" cy="568169"/>
              </a:xfrm>
              <a:prstGeom prst="rect">
                <a:avLst/>
              </a:prstGeom>
              <a:noFill/>
            </p:spPr>
            <p:txBody>
              <a:bodyPr wrap="square" rtlCol="0">
                <a:spAutoFit/>
              </a:bodyPr>
              <a:lstStyle/>
              <a:p>
                <a14:m>
                  <m:oMath xmlns:m="http://schemas.openxmlformats.org/officeDocument/2006/math">
                    <m:rad>
                      <m:radPr>
                        <m:degHide m:val="on"/>
                        <m:ctrlPr>
                          <a:rPr lang="en-US" sz="2800" b="1" i="1" smtClean="0">
                            <a:solidFill>
                              <a:srgbClr val="FF0000"/>
                            </a:solidFill>
                            <a:latin typeface="Cambria Math" panose="02040503050406030204" pitchFamily="18" charset="0"/>
                          </a:rPr>
                        </m:ctrlPr>
                      </m:radPr>
                      <m:deg/>
                      <m:e>
                        <m:r>
                          <a:rPr lang="en-US" sz="2800" b="1" i="1" smtClean="0">
                            <a:solidFill>
                              <a:srgbClr val="FF0000"/>
                            </a:solidFill>
                            <a:latin typeface="Cambria Math" panose="02040503050406030204" pitchFamily="18" charset="0"/>
                          </a:rPr>
                          <m:t>𝟏𝟒𝟓</m:t>
                        </m:r>
                      </m:e>
                    </m:rad>
                  </m:oMath>
                </a14:m>
                <a:r>
                  <a:rPr lang="en-US" sz="2800" dirty="0">
                    <a:solidFill>
                      <a:srgbClr val="FF0000"/>
                    </a:solidFill>
                  </a:rPr>
                  <a:t> ft</a:t>
                </a:r>
              </a:p>
            </p:txBody>
          </p:sp>
        </mc:Choice>
        <mc:Fallback xmlns="">
          <p:sp>
            <p:nvSpPr>
              <p:cNvPr id="2" name="TextBox 1">
                <a:extLst>
                  <a:ext uri="{FF2B5EF4-FFF2-40B4-BE49-F238E27FC236}">
                    <a16:creationId xmlns:a16="http://schemas.microsoft.com/office/drawing/2014/main" id="{D158E6CA-ECC0-4151-B80A-F4CA877829FE}"/>
                  </a:ext>
                </a:extLst>
              </p:cNvPr>
              <p:cNvSpPr txBox="1">
                <a:spLocks noRot="1" noChangeAspect="1" noMove="1" noResize="1" noEditPoints="1" noAdjustHandles="1" noChangeArrowheads="1" noChangeShapeType="1" noTextEdit="1"/>
              </p:cNvSpPr>
              <p:nvPr/>
            </p:nvSpPr>
            <p:spPr>
              <a:xfrm>
                <a:off x="459872" y="5140036"/>
                <a:ext cx="3693028" cy="568169"/>
              </a:xfrm>
              <a:prstGeom prst="rect">
                <a:avLst/>
              </a:prstGeom>
              <a:blipFill>
                <a:blip r:embed="rId3"/>
                <a:stretch>
                  <a:fillRect t="-3226" b="-29032"/>
                </a:stretch>
              </a:blipFill>
            </p:spPr>
            <p:txBody>
              <a:bodyPr/>
              <a:lstStyle/>
              <a:p>
                <a:r>
                  <a:rPr lang="en-US">
                    <a:noFill/>
                  </a:rPr>
                  <a:t> </a:t>
                </a:r>
              </a:p>
            </p:txBody>
          </p:sp>
        </mc:Fallback>
      </mc:AlternateContent>
    </p:spTree>
    <p:extLst>
      <p:ext uri="{BB962C8B-B14F-4D97-AF65-F5344CB8AC3E}">
        <p14:creationId xmlns:p14="http://schemas.microsoft.com/office/powerpoint/2010/main" val="2761001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Converse of the Pythagorean Theorem</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7859488" cy="39628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25" indent="-2333625"/>
                <a:r>
                  <a:rPr lang="en-IN" sz="2800" b="1" dirty="0">
                    <a:solidFill>
                      <a:schemeClr val="tx1"/>
                    </a:solidFill>
                  </a:rPr>
                  <a:t>Theorem 9.2:</a:t>
                </a:r>
                <a:r>
                  <a:rPr lang="en-IN" sz="2800" b="1" dirty="0"/>
                  <a:t> Converse of the Pythagorean Theorem</a:t>
                </a:r>
              </a:p>
              <a:p>
                <a:r>
                  <a:rPr lang="en-IN" sz="2800" dirty="0"/>
                  <a:t>If the sum of the squares of the lengths of the shortest sides of a triangle is equal to the square of the length of the longest side, then the triangle is a right triangle.</a:t>
                </a:r>
              </a:p>
              <a:p>
                <a:r>
                  <a:rPr lang="en-IN" sz="2800" dirty="0"/>
                  <a:t>Example</a:t>
                </a:r>
              </a:p>
              <a:p>
                <a:r>
                  <a:rPr lang="en-IN" sz="2800" dirty="0"/>
                  <a:t>If </a:t>
                </a:r>
                <a14:m>
                  <m:oMath xmlns:m="http://schemas.openxmlformats.org/officeDocument/2006/math">
                    <m:sSup>
                      <m:sSupPr>
                        <m:ctrlPr>
                          <a:rPr lang="en-IN" sz="2800" i="1" smtClean="0">
                            <a:latin typeface="Cambria Math" panose="02040503050406030204" pitchFamily="18" charset="0"/>
                          </a:rPr>
                        </m:ctrlPr>
                      </m:sSupPr>
                      <m:e>
                        <m:r>
                          <a:rPr lang="en-US" sz="2800" b="0" i="1" smtClean="0">
                            <a:solidFill>
                              <a:srgbClr val="7030A0"/>
                            </a:solidFill>
                            <a:latin typeface="Cambria Math" panose="02040503050406030204" pitchFamily="18" charset="0"/>
                          </a:rPr>
                          <m:t>𝑎</m:t>
                        </m:r>
                      </m:e>
                      <m:sup>
                        <m:r>
                          <a:rPr lang="en-IN"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b="0" i="1" smtClean="0">
                            <a:solidFill>
                              <a:srgbClr val="0070C0"/>
                            </a:solidFill>
                            <a:latin typeface="Cambria Math" panose="02040503050406030204" pitchFamily="18" charset="0"/>
                          </a:rPr>
                          <m:t>𝑏</m:t>
                        </m:r>
                      </m:e>
                      <m:sup>
                        <m:r>
                          <a:rPr lang="en-IN" sz="2800" i="1">
                            <a:latin typeface="Cambria Math" panose="02040503050406030204" pitchFamily="18" charset="0"/>
                          </a:rPr>
                          <m:t>2</m:t>
                        </m:r>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b="0" i="1" smtClean="0">
                            <a:solidFill>
                              <a:schemeClr val="accent3"/>
                            </a:solidFill>
                            <a:latin typeface="Cambria Math" panose="02040503050406030204" pitchFamily="18" charset="0"/>
                          </a:rPr>
                          <m:t>𝑐</m:t>
                        </m:r>
                      </m:e>
                      <m:sup>
                        <m:r>
                          <a:rPr lang="en-IN" sz="2800" i="1">
                            <a:latin typeface="Cambria Math" panose="02040503050406030204" pitchFamily="18" charset="0"/>
                          </a:rPr>
                          <m:t>2</m:t>
                        </m:r>
                      </m:sup>
                    </m:sSup>
                    <m:r>
                      <a:rPr lang="en-US" sz="2800" b="0" i="1" smtClean="0">
                        <a:latin typeface="Cambria Math" panose="02040503050406030204" pitchFamily="18" charset="0"/>
                      </a:rPr>
                      <m:t>,</m:t>
                    </m:r>
                  </m:oMath>
                </a14:m>
                <a:r>
                  <a:rPr lang="en-IN" sz="2800" dirty="0"/>
                  <a:t> then </a:t>
                </a:r>
                <a14:m>
                  <m:oMath xmlns:m="http://schemas.openxmlformats.org/officeDocument/2006/math">
                    <m:r>
                      <m:rPr>
                        <m:nor/>
                      </m:rPr>
                      <a:rPr lang="en-IN" sz="2800" dirty="0"/>
                      <m:t>△</m:t>
                    </m:r>
                    <m:r>
                      <a:rPr lang="en-US" sz="2800" b="0" i="1" dirty="0" smtClean="0">
                        <a:latin typeface="Cambria Math" panose="02040503050406030204" pitchFamily="18" charset="0"/>
                      </a:rPr>
                      <m:t>𝐴</m:t>
                    </m:r>
                    <m:r>
                      <a:rPr lang="en-US" sz="2800" i="1">
                        <a:latin typeface="Cambria Math" panose="02040503050406030204" pitchFamily="18" charset="0"/>
                      </a:rPr>
                      <m:t>𝐵𝐶</m:t>
                    </m:r>
                    <m:r>
                      <a:rPr lang="en-US" sz="2800" i="1">
                        <a:latin typeface="Cambria Math" panose="02040503050406030204" pitchFamily="18" charset="0"/>
                      </a:rPr>
                      <m:t> </m:t>
                    </m:r>
                  </m:oMath>
                </a14:m>
                <a:r>
                  <a:rPr lang="en-IN" sz="2800" dirty="0"/>
                  <a:t>is a right </a:t>
                </a:r>
                <a:r>
                  <a:rPr lang="en-US" sz="2800" dirty="0"/>
                  <a:t>triangle.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9" y="1551278"/>
                <a:ext cx="7859488" cy="3962831"/>
              </a:xfrm>
              <a:prstGeom prst="rect">
                <a:avLst/>
              </a:prstGeom>
              <a:blipFill>
                <a:blip r:embed="rId3"/>
                <a:stretch>
                  <a:fillRect l="-1552" t="-1536" r="-2638" b="-414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AACAA2C-8370-4BA6-8A1E-F55583D24577}"/>
              </a:ext>
            </a:extLst>
          </p:cNvPr>
          <p:cNvSpPr txBox="1"/>
          <p:nvPr/>
        </p:nvSpPr>
        <p:spPr>
          <a:xfrm>
            <a:off x="457199" y="5791200"/>
            <a:ext cx="11568545" cy="523220"/>
          </a:xfrm>
          <a:prstGeom prst="rect">
            <a:avLst/>
          </a:prstGeom>
          <a:noFill/>
        </p:spPr>
        <p:txBody>
          <a:bodyPr wrap="square" rtlCol="0">
            <a:spAutoFit/>
          </a:bodyPr>
          <a:lstStyle/>
          <a:p>
            <a:r>
              <a:rPr lang="en-IN" sz="2800" dirty="0">
                <a:solidFill>
                  <a:schemeClr val="tx2"/>
                </a:solidFill>
              </a:rPr>
              <a:t>You can also use side lengths to classify a triangle as acute or obtuse.</a:t>
            </a:r>
          </a:p>
        </p:txBody>
      </p:sp>
      <p:pic>
        <p:nvPicPr>
          <p:cNvPr id="4" name="Picture 3">
            <a:extLst>
              <a:ext uri="{FF2B5EF4-FFF2-40B4-BE49-F238E27FC236}">
                <a16:creationId xmlns:a16="http://schemas.microsoft.com/office/drawing/2014/main" id="{71F98FAB-1CE0-429D-B573-433812701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1486" y="2428148"/>
            <a:ext cx="3211287" cy="2001703"/>
          </a:xfrm>
          <a:prstGeom prst="rect">
            <a:avLst/>
          </a:prstGeom>
        </p:spPr>
      </p:pic>
    </p:spTree>
    <p:extLst>
      <p:ext uri="{BB962C8B-B14F-4D97-AF65-F5344CB8AC3E}">
        <p14:creationId xmlns:p14="http://schemas.microsoft.com/office/powerpoint/2010/main" val="1158303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Converse of the Pythagorean Theorem</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7370619" cy="39628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Theorem 9.3</a:t>
                </a:r>
              </a:p>
              <a:p>
                <a:r>
                  <a:rPr lang="en-IN" sz="2800" dirty="0"/>
                  <a:t>If the square of the length of the longest side of a triangle is less than the sum of the squares of the lengths of the other two sides, then the triangle is an acute triangle.</a:t>
                </a:r>
              </a:p>
              <a:p>
                <a:r>
                  <a:rPr lang="en-IN" sz="2800" dirty="0"/>
                  <a:t>Example</a:t>
                </a:r>
              </a:p>
              <a:p>
                <a:r>
                  <a:rPr lang="en-IN" sz="2800" dirty="0"/>
                  <a:t>If </a:t>
                </a:r>
                <a14:m>
                  <m:oMath xmlns:m="http://schemas.openxmlformats.org/officeDocument/2006/math">
                    <m:sSup>
                      <m:sSupPr>
                        <m:ctrlPr>
                          <a:rPr lang="en-IN" sz="2800" i="1">
                            <a:latin typeface="Cambria Math" panose="02040503050406030204" pitchFamily="18" charset="0"/>
                          </a:rPr>
                        </m:ctrlPr>
                      </m:sSupPr>
                      <m:e>
                        <m:r>
                          <a:rPr lang="en-US" sz="2800" b="0" i="1" smtClean="0">
                            <a:solidFill>
                              <a:schemeClr val="accent3"/>
                            </a:solidFill>
                            <a:latin typeface="Cambria Math" panose="02040503050406030204" pitchFamily="18" charset="0"/>
                          </a:rPr>
                          <m:t>𝑐</m:t>
                        </m:r>
                      </m:e>
                      <m:sup>
                        <m:r>
                          <a:rPr lang="en-IN" sz="2800" i="1">
                            <a:latin typeface="Cambria Math" panose="02040503050406030204" pitchFamily="18" charset="0"/>
                          </a:rPr>
                          <m:t>2</m:t>
                        </m:r>
                      </m:sup>
                    </m:sSup>
                    <m:r>
                      <a:rPr lang="en-US" sz="2800" b="0" i="1" smtClean="0">
                        <a:latin typeface="Cambria Math" panose="02040503050406030204" pitchFamily="18" charset="0"/>
                      </a:rPr>
                      <m:t>&lt;</m:t>
                    </m:r>
                    <m:sSup>
                      <m:sSupPr>
                        <m:ctrlPr>
                          <a:rPr lang="en-IN" sz="2800" i="1">
                            <a:latin typeface="Cambria Math" panose="02040503050406030204" pitchFamily="18" charset="0"/>
                          </a:rPr>
                        </m:ctrlPr>
                      </m:sSupPr>
                      <m:e>
                        <m:r>
                          <a:rPr lang="en-US" sz="2800" b="0" i="1" smtClean="0">
                            <a:solidFill>
                              <a:srgbClr val="7030A0"/>
                            </a:solidFill>
                            <a:latin typeface="Cambria Math" panose="02040503050406030204" pitchFamily="18" charset="0"/>
                          </a:rPr>
                          <m:t>𝑎</m:t>
                        </m:r>
                      </m:e>
                      <m:sup>
                        <m:r>
                          <a:rPr lang="en-IN" sz="2800" i="1">
                            <a:latin typeface="Cambria Math" panose="02040503050406030204" pitchFamily="18" charset="0"/>
                          </a:rPr>
                          <m:t>2</m:t>
                        </m:r>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b="0" i="1" smtClean="0">
                            <a:solidFill>
                              <a:srgbClr val="0070C0"/>
                            </a:solidFill>
                            <a:latin typeface="Cambria Math" panose="02040503050406030204" pitchFamily="18" charset="0"/>
                          </a:rPr>
                          <m:t>𝑏</m:t>
                        </m:r>
                      </m:e>
                      <m:sup>
                        <m:r>
                          <a:rPr lang="en-IN" sz="2800" i="1">
                            <a:latin typeface="Cambria Math" panose="02040503050406030204" pitchFamily="18" charset="0"/>
                          </a:rPr>
                          <m:t>2</m:t>
                        </m:r>
                      </m:sup>
                    </m:sSup>
                    <m:r>
                      <a:rPr lang="en-US" sz="2800" b="0" i="1" smtClean="0">
                        <a:latin typeface="Cambria Math" panose="02040503050406030204" pitchFamily="18" charset="0"/>
                      </a:rPr>
                      <m:t>,</m:t>
                    </m:r>
                  </m:oMath>
                </a14:m>
                <a:r>
                  <a:rPr lang="en-IN" sz="2800" dirty="0"/>
                  <a:t> then </a:t>
                </a:r>
                <a14:m>
                  <m:oMath xmlns:m="http://schemas.openxmlformats.org/officeDocument/2006/math">
                    <m:r>
                      <m:rPr>
                        <m:nor/>
                      </m:rPr>
                      <a:rPr lang="en-IN" sz="2800" dirty="0"/>
                      <m:t>△</m:t>
                    </m:r>
                    <m:r>
                      <a:rPr lang="en-US" sz="2800" i="1" dirty="0">
                        <a:latin typeface="Cambria Math" panose="02040503050406030204" pitchFamily="18" charset="0"/>
                      </a:rPr>
                      <m:t>𝐴</m:t>
                    </m:r>
                    <m:r>
                      <a:rPr lang="en-US" sz="2800" i="1">
                        <a:latin typeface="Cambria Math" panose="02040503050406030204" pitchFamily="18" charset="0"/>
                      </a:rPr>
                      <m:t>𝐵𝐶</m:t>
                    </m:r>
                  </m:oMath>
                </a14:m>
                <a:r>
                  <a:rPr lang="en-IN" sz="2800" i="1" dirty="0"/>
                  <a:t> </a:t>
                </a:r>
                <a:r>
                  <a:rPr lang="en-IN" sz="2800" dirty="0"/>
                  <a:t>is acute.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9" y="1551278"/>
                <a:ext cx="7370619" cy="3962831"/>
              </a:xfrm>
              <a:prstGeom prst="rect">
                <a:avLst/>
              </a:prstGeom>
              <a:blipFill>
                <a:blip r:embed="rId3"/>
                <a:stretch>
                  <a:fillRect l="-1654" t="-1536" r="-1654"/>
                </a:stretch>
              </a:blipFill>
            </p:spPr>
            <p:txBody>
              <a:bodyPr/>
              <a:lstStyle/>
              <a:p>
                <a:r>
                  <a:rPr lang="en-IN">
                    <a:noFill/>
                  </a:rPr>
                  <a:t> </a:t>
                </a:r>
              </a:p>
            </p:txBody>
          </p:sp>
        </mc:Fallback>
      </mc:AlternateContent>
      <p:pic>
        <p:nvPicPr>
          <p:cNvPr id="3" name="Picture 2">
            <a:extLst>
              <a:ext uri="{FF2B5EF4-FFF2-40B4-BE49-F238E27FC236}">
                <a16:creationId xmlns:a16="http://schemas.microsoft.com/office/drawing/2014/main" id="{4732BFEA-C087-4464-A3B9-23F30A757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350" y="2237941"/>
            <a:ext cx="2647950" cy="2105025"/>
          </a:xfrm>
          <a:prstGeom prst="rect">
            <a:avLst/>
          </a:prstGeom>
        </p:spPr>
      </p:pic>
    </p:spTree>
    <p:extLst>
      <p:ext uri="{BB962C8B-B14F-4D97-AF65-F5344CB8AC3E}">
        <p14:creationId xmlns:p14="http://schemas.microsoft.com/office/powerpoint/2010/main" val="183849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IN" sz="2800" b="0" dirty="0">
                <a:solidFill>
                  <a:schemeClr val="tx1"/>
                </a:solidFill>
              </a:rPr>
              <a:t>Converse of the Pythagorean Theorem</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7370619" cy="39628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Theorem 9.4</a:t>
                </a:r>
              </a:p>
              <a:p>
                <a:r>
                  <a:rPr lang="en-IN" sz="2800" dirty="0"/>
                  <a:t>If the square of the length of the longest side of a triangle is greater than the sum of the squares of the lengths of the other two sides, then the triangle is an obtuse triangle.</a:t>
                </a:r>
              </a:p>
              <a:p>
                <a:r>
                  <a:rPr lang="en-IN" sz="2800" dirty="0"/>
                  <a:t>Example</a:t>
                </a:r>
              </a:p>
              <a:p>
                <a:r>
                  <a:rPr lang="en-IN" sz="2800" dirty="0"/>
                  <a:t>If </a:t>
                </a:r>
                <a14:m>
                  <m:oMath xmlns:m="http://schemas.openxmlformats.org/officeDocument/2006/math">
                    <m:sSup>
                      <m:sSupPr>
                        <m:ctrlPr>
                          <a:rPr lang="en-IN" sz="2800" i="1">
                            <a:latin typeface="Cambria Math" panose="02040503050406030204" pitchFamily="18" charset="0"/>
                          </a:rPr>
                        </m:ctrlPr>
                      </m:sSupPr>
                      <m:e>
                        <m:r>
                          <a:rPr lang="en-US" sz="2800" i="1" smtClean="0">
                            <a:solidFill>
                              <a:schemeClr val="accent3"/>
                            </a:solidFill>
                            <a:latin typeface="Cambria Math" panose="02040503050406030204" pitchFamily="18" charset="0"/>
                          </a:rPr>
                          <m:t>𝑐</m:t>
                        </m:r>
                      </m:e>
                      <m:sup>
                        <m:r>
                          <a:rPr lang="en-IN" sz="2800" i="1">
                            <a:latin typeface="Cambria Math" panose="02040503050406030204" pitchFamily="18" charset="0"/>
                          </a:rPr>
                          <m:t>2</m:t>
                        </m:r>
                      </m:sup>
                    </m:sSup>
                    <m:r>
                      <a:rPr lang="en-US" sz="2800" b="0" i="1" smtClean="0">
                        <a:latin typeface="Cambria Math" panose="02040503050406030204" pitchFamily="18" charset="0"/>
                      </a:rPr>
                      <m:t>&gt;</m:t>
                    </m:r>
                    <m:sSup>
                      <m:sSupPr>
                        <m:ctrlPr>
                          <a:rPr lang="en-IN" sz="2800" i="1">
                            <a:latin typeface="Cambria Math" panose="02040503050406030204" pitchFamily="18" charset="0"/>
                          </a:rPr>
                        </m:ctrlPr>
                      </m:sSupPr>
                      <m:e>
                        <m:r>
                          <a:rPr lang="en-US" sz="2800" i="1" smtClean="0">
                            <a:solidFill>
                              <a:srgbClr val="7030A0"/>
                            </a:solidFill>
                            <a:latin typeface="Cambria Math" panose="02040503050406030204" pitchFamily="18" charset="0"/>
                          </a:rPr>
                          <m:t>𝑎</m:t>
                        </m:r>
                      </m:e>
                      <m:sup>
                        <m:r>
                          <a:rPr lang="en-IN" sz="2800" i="1">
                            <a:latin typeface="Cambria Math" panose="02040503050406030204" pitchFamily="18" charset="0"/>
                          </a:rPr>
                          <m:t>2</m:t>
                        </m:r>
                      </m:sup>
                    </m:sSup>
                    <m:r>
                      <a:rPr lang="en-US" sz="2800" i="1">
                        <a:latin typeface="Cambria Math" panose="02040503050406030204" pitchFamily="18" charset="0"/>
                      </a:rPr>
                      <m:t>+</m:t>
                    </m:r>
                    <m:sSup>
                      <m:sSupPr>
                        <m:ctrlPr>
                          <a:rPr lang="en-IN" sz="2800" i="1">
                            <a:latin typeface="Cambria Math" panose="02040503050406030204" pitchFamily="18" charset="0"/>
                          </a:rPr>
                        </m:ctrlPr>
                      </m:sSupPr>
                      <m:e>
                        <m:r>
                          <a:rPr lang="en-US" sz="2800" i="1" smtClean="0">
                            <a:solidFill>
                              <a:srgbClr val="0070C0"/>
                            </a:solidFill>
                            <a:latin typeface="Cambria Math" panose="02040503050406030204" pitchFamily="18" charset="0"/>
                          </a:rPr>
                          <m:t>𝑏</m:t>
                        </m:r>
                      </m:e>
                      <m:sup>
                        <m:r>
                          <a:rPr lang="en-IN" sz="2800" i="1">
                            <a:latin typeface="Cambria Math" panose="02040503050406030204" pitchFamily="18" charset="0"/>
                          </a:rPr>
                          <m:t>2</m:t>
                        </m:r>
                      </m:sup>
                    </m:sSup>
                    <m:r>
                      <a:rPr lang="en-US" sz="2800" i="1">
                        <a:latin typeface="Cambria Math" panose="02040503050406030204" pitchFamily="18" charset="0"/>
                      </a:rPr>
                      <m:t>,</m:t>
                    </m:r>
                  </m:oMath>
                </a14:m>
                <a:r>
                  <a:rPr lang="en-IN" sz="2800" dirty="0"/>
                  <a:t> then </a:t>
                </a:r>
                <a14:m>
                  <m:oMath xmlns:m="http://schemas.openxmlformats.org/officeDocument/2006/math">
                    <m:r>
                      <m:rPr>
                        <m:nor/>
                      </m:rPr>
                      <a:rPr lang="en-IN" sz="2800" dirty="0"/>
                      <m:t>△</m:t>
                    </m:r>
                    <m:r>
                      <a:rPr lang="en-US" sz="2800" i="1" dirty="0">
                        <a:latin typeface="Cambria Math" panose="02040503050406030204" pitchFamily="18" charset="0"/>
                      </a:rPr>
                      <m:t>𝐴</m:t>
                    </m:r>
                    <m:r>
                      <a:rPr lang="en-US" sz="2800" i="1">
                        <a:latin typeface="Cambria Math" panose="02040503050406030204" pitchFamily="18" charset="0"/>
                      </a:rPr>
                      <m:t>𝐵𝐶</m:t>
                    </m:r>
                  </m:oMath>
                </a14:m>
                <a:r>
                  <a:rPr lang="en-IN" sz="2800" i="1" dirty="0"/>
                  <a:t> </a:t>
                </a:r>
                <a:r>
                  <a:rPr lang="en-IN" sz="2800" dirty="0"/>
                  <a:t>is obtuse.</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9" y="1551278"/>
                <a:ext cx="7370619" cy="3962831"/>
              </a:xfrm>
              <a:prstGeom prst="rect">
                <a:avLst/>
              </a:prstGeom>
              <a:blipFill>
                <a:blip r:embed="rId3"/>
                <a:stretch>
                  <a:fillRect l="-1654" t="-1536" r="-165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CB1F9A3-C44B-43B9-9336-88A479C4D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853" y="2639485"/>
            <a:ext cx="3100293" cy="1786414"/>
          </a:xfrm>
          <a:prstGeom prst="rect">
            <a:avLst/>
          </a:prstGeom>
        </p:spPr>
      </p:pic>
    </p:spTree>
    <p:extLst>
      <p:ext uri="{BB962C8B-B14F-4D97-AF65-F5344CB8AC3E}">
        <p14:creationId xmlns:p14="http://schemas.microsoft.com/office/powerpoint/2010/main" val="339697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4</a:t>
            </a:r>
          </a:p>
          <a:p>
            <a:r>
              <a:rPr lang="en-IN" sz="2800" b="0" dirty="0">
                <a:solidFill>
                  <a:schemeClr val="tx1"/>
                </a:solidFill>
              </a:rPr>
              <a:t>Classify Triangles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9"/>
            <a:ext cx="10224656" cy="42193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Determine whether the points </a:t>
            </a:r>
            <a:r>
              <a:rPr lang="en-IN" sz="2800" b="1" i="1" dirty="0">
                <a:solidFill>
                  <a:schemeClr val="tx1"/>
                </a:solidFill>
              </a:rPr>
              <a:t>A</a:t>
            </a:r>
            <a:r>
              <a:rPr lang="en-IN" sz="2800" b="1" dirty="0">
                <a:solidFill>
                  <a:schemeClr val="tx1"/>
                </a:solidFill>
              </a:rPr>
              <a:t>(2,</a:t>
            </a:r>
            <a:r>
              <a:rPr lang="en-IN" sz="2800" b="1" dirty="0">
                <a:solidFill>
                  <a:schemeClr val="tx1"/>
                </a:solidFill>
                <a:latin typeface="Arial" panose="020B0604020202020204" pitchFamily="34" charset="0"/>
                <a:cs typeface="Arial" panose="020B0604020202020204" pitchFamily="34" charset="0"/>
              </a:rPr>
              <a:t> </a:t>
            </a:r>
            <a:r>
              <a:rPr lang="en-IN" sz="2800" b="1" dirty="0">
                <a:solidFill>
                  <a:schemeClr val="tx1"/>
                </a:solidFill>
              </a:rPr>
              <a:t>2), </a:t>
            </a:r>
            <a:r>
              <a:rPr lang="en-IN" sz="2800" b="1" i="1" dirty="0">
                <a:solidFill>
                  <a:schemeClr val="tx1"/>
                </a:solidFill>
              </a:rPr>
              <a:t>B</a:t>
            </a:r>
            <a:r>
              <a:rPr lang="en-IN" sz="2800" b="1" dirty="0">
                <a:solidFill>
                  <a:schemeClr val="tx1"/>
                </a:solidFill>
              </a:rPr>
              <a:t>(5,</a:t>
            </a:r>
            <a:r>
              <a:rPr lang="en-IN" sz="2800" b="1" dirty="0">
                <a:solidFill>
                  <a:schemeClr val="tx1"/>
                </a:solidFill>
                <a:latin typeface="Arial" panose="020B0604020202020204" pitchFamily="34" charset="0"/>
                <a:cs typeface="Arial" panose="020B0604020202020204" pitchFamily="34" charset="0"/>
              </a:rPr>
              <a:t> </a:t>
            </a:r>
            <a:r>
              <a:rPr lang="en-IN" sz="2800" b="1" dirty="0">
                <a:solidFill>
                  <a:schemeClr val="tx1"/>
                </a:solidFill>
              </a:rPr>
              <a:t>7), and </a:t>
            </a:r>
            <a:r>
              <a:rPr lang="en-IN" sz="2800" b="1" i="1" dirty="0">
                <a:solidFill>
                  <a:schemeClr val="tx1"/>
                </a:solidFill>
              </a:rPr>
              <a:t>C</a:t>
            </a:r>
            <a:r>
              <a:rPr lang="en-IN" sz="2800" b="1" dirty="0">
                <a:solidFill>
                  <a:schemeClr val="tx1"/>
                </a:solidFill>
              </a:rPr>
              <a:t>(10,</a:t>
            </a:r>
            <a:r>
              <a:rPr lang="en-IN" sz="2800" b="1" dirty="0">
                <a:solidFill>
                  <a:schemeClr val="tx1"/>
                </a:solidFill>
                <a:latin typeface="Arial" panose="020B0604020202020204" pitchFamily="34" charset="0"/>
                <a:cs typeface="Arial" panose="020B0604020202020204" pitchFamily="34" charset="0"/>
              </a:rPr>
              <a:t> </a:t>
            </a:r>
            <a:r>
              <a:rPr lang="en-IN" sz="2800" b="1" dirty="0">
                <a:solidFill>
                  <a:schemeClr val="tx1"/>
                </a:solidFill>
              </a:rPr>
              <a:t>6) can be the vertices of a triangle. If so, classify the triangle as </a:t>
            </a:r>
            <a:r>
              <a:rPr lang="en-IN" sz="2800" b="1" i="1" dirty="0">
                <a:solidFill>
                  <a:schemeClr val="tx1"/>
                </a:solidFill>
              </a:rPr>
              <a:t>acute</a:t>
            </a:r>
            <a:r>
              <a:rPr lang="en-IN" sz="2800" b="1" dirty="0">
                <a:solidFill>
                  <a:schemeClr val="tx1"/>
                </a:solidFill>
              </a:rPr>
              <a:t>, </a:t>
            </a:r>
            <a:r>
              <a:rPr lang="en-IN" sz="2800" b="1" i="1" dirty="0">
                <a:solidFill>
                  <a:schemeClr val="tx1"/>
                </a:solidFill>
              </a:rPr>
              <a:t>right</a:t>
            </a:r>
            <a:r>
              <a:rPr lang="en-IN" sz="2800" b="1" dirty="0">
                <a:solidFill>
                  <a:schemeClr val="tx1"/>
                </a:solidFill>
              </a:rPr>
              <a:t>, or </a:t>
            </a:r>
            <a:r>
              <a:rPr lang="en-IN" sz="2800" b="1" i="1" dirty="0">
                <a:solidFill>
                  <a:schemeClr val="tx1"/>
                </a:solidFill>
              </a:rPr>
              <a:t>obtuse</a:t>
            </a:r>
            <a:r>
              <a:rPr lang="en-IN" sz="2800" b="1" dirty="0">
                <a:solidFill>
                  <a:schemeClr val="tx1"/>
                </a:solidFill>
              </a:rPr>
              <a:t>. Justify your answer.</a:t>
            </a:r>
          </a:p>
        </p:txBody>
      </p:sp>
    </p:spTree>
    <p:extLst>
      <p:ext uri="{BB962C8B-B14F-4D97-AF65-F5344CB8AC3E}">
        <p14:creationId xmlns:p14="http://schemas.microsoft.com/office/powerpoint/2010/main" val="254475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4</a:t>
            </a:r>
          </a:p>
          <a:p>
            <a:r>
              <a:rPr lang="en-IN" sz="2800" b="0" dirty="0">
                <a:solidFill>
                  <a:schemeClr val="tx1"/>
                </a:solidFill>
              </a:rPr>
              <a:t>Classify Triangles</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1360728" cy="10810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1</a:t>
                </a:r>
                <a:r>
                  <a:rPr lang="en-US" sz="2800" b="1" dirty="0">
                    <a:solidFill>
                      <a:schemeClr val="tx1"/>
                    </a:solidFill>
                  </a:rPr>
                  <a:t> </a:t>
                </a:r>
                <a:r>
                  <a:rPr lang="en-IN" sz="2800" b="1" dirty="0">
                    <a:solidFill>
                      <a:schemeClr val="tx1"/>
                    </a:solidFill>
                  </a:rPr>
                  <a:t>Calculate the measures of the sides.</a:t>
                </a:r>
              </a:p>
              <a:p>
                <a:r>
                  <a:rPr lang="en-IN" sz="2800" dirty="0"/>
                  <a:t>Use the Distance Formula to calculate the measures of </a:t>
                </a:r>
                <a14:m>
                  <m:oMath xmlns:m="http://schemas.openxmlformats.org/officeDocument/2006/math">
                    <m:bar>
                      <m:barPr>
                        <m:pos m:val="top"/>
                        <m:ctrlPr>
                          <a:rPr lang="en-IN" sz="2800" i="1" smtClean="0">
                            <a:latin typeface="Cambria Math" panose="02040503050406030204" pitchFamily="18" charset="0"/>
                          </a:rPr>
                        </m:ctrlPr>
                      </m:barPr>
                      <m:e>
                        <m:r>
                          <a:rPr lang="en-US" sz="2800" b="0" i="1" smtClean="0">
                            <a:latin typeface="Cambria Math" panose="02040503050406030204" pitchFamily="18" charset="0"/>
                          </a:rPr>
                          <m:t>𝐴𝐵</m:t>
                        </m:r>
                      </m:e>
                    </m:bar>
                    <m:r>
                      <a:rPr lang="en-US" sz="2800" b="0" i="1" smtClean="0">
                        <a:latin typeface="Cambria Math" panose="02040503050406030204" pitchFamily="18" charset="0"/>
                      </a:rPr>
                      <m:t>,</m:t>
                    </m:r>
                    <m:bar>
                      <m:barPr>
                        <m:pos m:val="top"/>
                        <m:ctrlPr>
                          <a:rPr lang="en-IN" sz="2800" i="1">
                            <a:latin typeface="Cambria Math" panose="02040503050406030204" pitchFamily="18" charset="0"/>
                          </a:rPr>
                        </m:ctrlPr>
                      </m:barPr>
                      <m:e>
                        <m:r>
                          <a:rPr lang="en-US" sz="2800" i="1">
                            <a:latin typeface="Cambria Math" panose="02040503050406030204" pitchFamily="18" charset="0"/>
                          </a:rPr>
                          <m:t>𝐵</m:t>
                        </m:r>
                        <m:r>
                          <a:rPr lang="en-US" sz="2800" b="0" i="1" smtClean="0">
                            <a:latin typeface="Cambria Math" panose="02040503050406030204" pitchFamily="18" charset="0"/>
                          </a:rPr>
                          <m:t>𝐶</m:t>
                        </m:r>
                      </m:e>
                    </m:ba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m:t>
                    </m:r>
                    <m:bar>
                      <m:barPr>
                        <m:pos m:val="top"/>
                        <m:ctrlPr>
                          <a:rPr lang="en-IN" sz="2800" i="1">
                            <a:latin typeface="Cambria Math" panose="02040503050406030204" pitchFamily="18" charset="0"/>
                          </a:rPr>
                        </m:ctrlPr>
                      </m:barPr>
                      <m:e>
                        <m:r>
                          <a:rPr lang="en-US" sz="2800" b="0" i="1" smtClean="0">
                            <a:latin typeface="Cambria Math" panose="02040503050406030204" pitchFamily="18" charset="0"/>
                          </a:rPr>
                          <m:t>𝐴</m:t>
                        </m:r>
                        <m:r>
                          <a:rPr lang="en-US" sz="2800" i="1">
                            <a:latin typeface="Cambria Math" panose="02040503050406030204" pitchFamily="18" charset="0"/>
                          </a:rPr>
                          <m:t>𝐶</m:t>
                        </m:r>
                      </m:e>
                    </m:bar>
                  </m:oMath>
                </a14:m>
                <a:r>
                  <a:rPr lang="en-IN" sz="2800" dirty="0"/>
                  <a:t>.</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199" y="1551278"/>
                <a:ext cx="11360728" cy="1081085"/>
              </a:xfrm>
              <a:prstGeom prst="rect">
                <a:avLst/>
              </a:prstGeom>
              <a:blipFill>
                <a:blip r:embed="rId3"/>
                <a:stretch>
                  <a:fillRect l="-1073" t="-5618" r="-429"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C0FBECB0-9463-461B-B6FF-DAB25047A83F}"/>
                  </a:ext>
                </a:extLst>
              </p:cNvPr>
              <p:cNvGraphicFramePr>
                <a:graphicFrameLocks noGrp="1"/>
              </p:cNvGraphicFramePr>
              <p:nvPr>
                <p:extLst>
                  <p:ext uri="{D42A27DB-BD31-4B8C-83A1-F6EECF244321}">
                    <p14:modId xmlns:p14="http://schemas.microsoft.com/office/powerpoint/2010/main" val="2597193836"/>
                  </p:ext>
                </p:extLst>
              </p:nvPr>
            </p:nvGraphicFramePr>
            <p:xfrm>
              <a:off x="571500" y="2687985"/>
              <a:ext cx="4804064" cy="1050533"/>
            </p:xfrm>
            <a:graphic>
              <a:graphicData uri="http://schemas.openxmlformats.org/drawingml/2006/table">
                <a:tbl>
                  <a:tblPr firstRow="1" bandRow="1">
                    <a:tableStyleId>{5C22544A-7EE6-4342-B048-85BDC9FD1C3A}</a:tableStyleId>
                  </a:tblPr>
                  <a:tblGrid>
                    <a:gridCol w="711210">
                      <a:extLst>
                        <a:ext uri="{9D8B030D-6E8A-4147-A177-3AD203B41FA5}">
                          <a16:colId xmlns:a16="http://schemas.microsoft.com/office/drawing/2014/main" val="394679906"/>
                        </a:ext>
                      </a:extLst>
                    </a:gridCol>
                    <a:gridCol w="4092854">
                      <a:extLst>
                        <a:ext uri="{9D8B030D-6E8A-4147-A177-3AD203B41FA5}">
                          <a16:colId xmlns:a16="http://schemas.microsoft.com/office/drawing/2014/main" val="270185643"/>
                        </a:ext>
                      </a:extLst>
                    </a:gridCol>
                  </a:tblGrid>
                  <a:tr h="518076">
                    <a:tc>
                      <a:txBody>
                        <a:bodyPr/>
                        <a:lstStyle/>
                        <a:p>
                          <a:pPr algn="r"/>
                          <a:r>
                            <a:rPr lang="en-US" sz="2400" b="0" i="1" dirty="0">
                              <a:solidFill>
                                <a:schemeClr val="tx2"/>
                              </a:solidFill>
                            </a:rPr>
                            <a:t>AB</a:t>
                          </a:r>
                        </a:p>
                      </a:txBody>
                      <a:tcPr marT="39774" marB="39774" anchor="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5−2</m:t>
                                            </m:r>
                                          </m:e>
                                        </m:d>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7−2</m:t>
                                            </m:r>
                                          </m:e>
                                        </m:d>
                                      </m:e>
                                      <m:sup>
                                        <m:r>
                                          <a:rPr lang="en-US" sz="2400" b="0" i="1" smtClean="0">
                                            <a:solidFill>
                                              <a:schemeClr val="tx2"/>
                                            </a:solidFill>
                                            <a:latin typeface="Cambria Math" panose="02040503050406030204" pitchFamily="18" charset="0"/>
                                          </a:rPr>
                                          <m:t>2</m:t>
                                        </m:r>
                                      </m:sup>
                                    </m:sSup>
                                  </m:e>
                                </m:rad>
                              </m:oMath>
                            </m:oMathPara>
                          </a14:m>
                          <a:endParaRPr lang="en-US" sz="2400" b="0" dirty="0">
                            <a:solidFill>
                              <a:schemeClr val="tx2"/>
                            </a:solidFill>
                          </a:endParaRPr>
                        </a:p>
                      </a:txBody>
                      <a:tcPr marT="39774" marB="39774">
                        <a:solidFill>
                          <a:schemeClr val="bg1"/>
                        </a:solidFill>
                      </a:tcPr>
                    </a:tc>
                    <a:extLst>
                      <a:ext uri="{0D108BD9-81ED-4DB2-BD59-A6C34878D82A}">
                        <a16:rowId xmlns:a16="http://schemas.microsoft.com/office/drawing/2014/main" val="2331926085"/>
                      </a:ext>
                    </a:extLst>
                  </a:tr>
                  <a:tr h="528072">
                    <a:tc>
                      <a:txBody>
                        <a:bodyPr/>
                        <a:lstStyle/>
                        <a:p>
                          <a:endParaRPr lang="en-US" sz="2400" b="0">
                            <a:solidFill>
                              <a:schemeClr val="tx2"/>
                            </a:solidFill>
                          </a:endParaRPr>
                        </a:p>
                      </a:txBody>
                      <a:tcPr marT="39774" marB="39774">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3</m:t>
                                      </m:r>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5</m:t>
                                      </m:r>
                                    </m:e>
                                    <m:sup>
                                      <m:r>
                                        <a:rPr lang="en-US" sz="2400" b="0" i="1" smtClean="0">
                                          <a:solidFill>
                                            <a:schemeClr val="tx2"/>
                                          </a:solidFill>
                                          <a:latin typeface="Cambria Math" panose="02040503050406030204" pitchFamily="18" charset="0"/>
                                        </a:rPr>
                                        <m:t>2</m:t>
                                      </m:r>
                                    </m:sup>
                                  </m:sSup>
                                </m:e>
                              </m:rad>
                            </m:oMath>
                          </a14:m>
                          <a:r>
                            <a:rPr lang="en-US" sz="2400" b="0" dirty="0">
                              <a:solidFill>
                                <a:schemeClr val="tx2"/>
                              </a:solidFill>
                            </a:rPr>
                            <a:t> or </a:t>
                          </a:r>
                          <a14:m>
                            <m:oMath xmlns:m="http://schemas.openxmlformats.org/officeDocument/2006/math">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34</m:t>
                                  </m:r>
                                </m:e>
                              </m:rad>
                            </m:oMath>
                          </a14:m>
                          <a:endParaRPr lang="en-US" sz="2400" b="0" dirty="0">
                            <a:solidFill>
                              <a:schemeClr val="tx2"/>
                            </a:solidFill>
                          </a:endParaRPr>
                        </a:p>
                      </a:txBody>
                      <a:tcPr marT="39774" marB="39774">
                        <a:solidFill>
                          <a:schemeClr val="bg1"/>
                        </a:solidFill>
                      </a:tcPr>
                    </a:tc>
                    <a:extLst>
                      <a:ext uri="{0D108BD9-81ED-4DB2-BD59-A6C34878D82A}">
                        <a16:rowId xmlns:a16="http://schemas.microsoft.com/office/drawing/2014/main" val="3114880344"/>
                      </a:ext>
                    </a:extLst>
                  </a:tr>
                </a:tbl>
              </a:graphicData>
            </a:graphic>
          </p:graphicFrame>
        </mc:Choice>
        <mc:Fallback xmlns="">
          <p:graphicFrame>
            <p:nvGraphicFramePr>
              <p:cNvPr id="2" name="Table 2">
                <a:extLst>
                  <a:ext uri="{FF2B5EF4-FFF2-40B4-BE49-F238E27FC236}">
                    <a16:creationId xmlns:a16="http://schemas.microsoft.com/office/drawing/2014/main" id="{C0FBECB0-9463-461B-B6FF-DAB25047A83F}"/>
                  </a:ext>
                </a:extLst>
              </p:cNvPr>
              <p:cNvGraphicFramePr>
                <a:graphicFrameLocks noGrp="1"/>
              </p:cNvGraphicFramePr>
              <p:nvPr>
                <p:extLst>
                  <p:ext uri="{D42A27DB-BD31-4B8C-83A1-F6EECF244321}">
                    <p14:modId xmlns:p14="http://schemas.microsoft.com/office/powerpoint/2010/main" val="2597193836"/>
                  </p:ext>
                </p:extLst>
              </p:nvPr>
            </p:nvGraphicFramePr>
            <p:xfrm>
              <a:off x="571500" y="2687985"/>
              <a:ext cx="4804064" cy="1050533"/>
            </p:xfrm>
            <a:graphic>
              <a:graphicData uri="http://schemas.openxmlformats.org/drawingml/2006/table">
                <a:tbl>
                  <a:tblPr firstRow="1" bandRow="1">
                    <a:tableStyleId>{5C22544A-7EE6-4342-B048-85BDC9FD1C3A}</a:tableStyleId>
                  </a:tblPr>
                  <a:tblGrid>
                    <a:gridCol w="711210">
                      <a:extLst>
                        <a:ext uri="{9D8B030D-6E8A-4147-A177-3AD203B41FA5}">
                          <a16:colId xmlns:a16="http://schemas.microsoft.com/office/drawing/2014/main" val="394679906"/>
                        </a:ext>
                      </a:extLst>
                    </a:gridCol>
                    <a:gridCol w="4092854">
                      <a:extLst>
                        <a:ext uri="{9D8B030D-6E8A-4147-A177-3AD203B41FA5}">
                          <a16:colId xmlns:a16="http://schemas.microsoft.com/office/drawing/2014/main" val="270185643"/>
                        </a:ext>
                      </a:extLst>
                    </a:gridCol>
                  </a:tblGrid>
                  <a:tr h="522461">
                    <a:tc>
                      <a:txBody>
                        <a:bodyPr/>
                        <a:lstStyle/>
                        <a:p>
                          <a:pPr algn="r"/>
                          <a:r>
                            <a:rPr lang="en-US" sz="2400" b="0" i="1" dirty="0">
                              <a:solidFill>
                                <a:schemeClr val="tx2"/>
                              </a:solidFill>
                            </a:rPr>
                            <a:t>AB</a:t>
                          </a:r>
                        </a:p>
                      </a:txBody>
                      <a:tcPr marT="39774" marB="39774" anchor="b">
                        <a:solidFill>
                          <a:schemeClr val="bg1"/>
                        </a:solidFill>
                      </a:tcPr>
                    </a:tc>
                    <a:tc>
                      <a:txBody>
                        <a:bodyPr/>
                        <a:lstStyle/>
                        <a:p>
                          <a:endParaRPr lang="en-US"/>
                        </a:p>
                      </a:txBody>
                      <a:tcPr marT="39774" marB="39774">
                        <a:blipFill>
                          <a:blip r:embed="rId4"/>
                          <a:stretch>
                            <a:fillRect l="-17560" t="-1149" r="-595" b="-120690"/>
                          </a:stretch>
                        </a:blipFill>
                      </a:tcPr>
                    </a:tc>
                    <a:extLst>
                      <a:ext uri="{0D108BD9-81ED-4DB2-BD59-A6C34878D82A}">
                        <a16:rowId xmlns:a16="http://schemas.microsoft.com/office/drawing/2014/main" val="2331926085"/>
                      </a:ext>
                    </a:extLst>
                  </a:tr>
                  <a:tr h="528072">
                    <a:tc>
                      <a:txBody>
                        <a:bodyPr/>
                        <a:lstStyle/>
                        <a:p>
                          <a:endParaRPr lang="en-US" sz="2400" b="0">
                            <a:solidFill>
                              <a:schemeClr val="tx2"/>
                            </a:solidFill>
                          </a:endParaRPr>
                        </a:p>
                      </a:txBody>
                      <a:tcPr marT="39774" marB="39774">
                        <a:solidFill>
                          <a:schemeClr val="bg1"/>
                        </a:solidFill>
                      </a:tcPr>
                    </a:tc>
                    <a:tc>
                      <a:txBody>
                        <a:bodyPr/>
                        <a:lstStyle/>
                        <a:p>
                          <a:endParaRPr lang="en-US"/>
                        </a:p>
                      </a:txBody>
                      <a:tcPr marT="39774" marB="39774">
                        <a:blipFill>
                          <a:blip r:embed="rId4"/>
                          <a:stretch>
                            <a:fillRect l="-17560" t="-101149" r="-595" b="-20690"/>
                          </a:stretch>
                        </a:blipFill>
                      </a:tcPr>
                    </a:tc>
                    <a:extLst>
                      <a:ext uri="{0D108BD9-81ED-4DB2-BD59-A6C34878D82A}">
                        <a16:rowId xmlns:a16="http://schemas.microsoft.com/office/drawing/2014/main" val="311488034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BFE1B0F5-6A77-46AE-B9C3-06D6E662D250}"/>
                  </a:ext>
                </a:extLst>
              </p:cNvPr>
              <p:cNvGraphicFramePr>
                <a:graphicFrameLocks noGrp="1"/>
              </p:cNvGraphicFramePr>
              <p:nvPr>
                <p:extLst>
                  <p:ext uri="{D42A27DB-BD31-4B8C-83A1-F6EECF244321}">
                    <p14:modId xmlns:p14="http://schemas.microsoft.com/office/powerpoint/2010/main" val="932166584"/>
                  </p:ext>
                </p:extLst>
              </p:nvPr>
            </p:nvGraphicFramePr>
            <p:xfrm>
              <a:off x="571500" y="3973896"/>
              <a:ext cx="4804064" cy="1523339"/>
            </p:xfrm>
            <a:graphic>
              <a:graphicData uri="http://schemas.openxmlformats.org/drawingml/2006/table">
                <a:tbl>
                  <a:tblPr firstRow="1" bandRow="1">
                    <a:tableStyleId>{5C22544A-7EE6-4342-B048-85BDC9FD1C3A}</a:tableStyleId>
                  </a:tblPr>
                  <a:tblGrid>
                    <a:gridCol w="711210">
                      <a:extLst>
                        <a:ext uri="{9D8B030D-6E8A-4147-A177-3AD203B41FA5}">
                          <a16:colId xmlns:a16="http://schemas.microsoft.com/office/drawing/2014/main" val="394679906"/>
                        </a:ext>
                      </a:extLst>
                    </a:gridCol>
                    <a:gridCol w="4092854">
                      <a:extLst>
                        <a:ext uri="{9D8B030D-6E8A-4147-A177-3AD203B41FA5}">
                          <a16:colId xmlns:a16="http://schemas.microsoft.com/office/drawing/2014/main" val="270185643"/>
                        </a:ext>
                      </a:extLst>
                    </a:gridCol>
                  </a:tblGrid>
                  <a:tr h="512724">
                    <a:tc>
                      <a:txBody>
                        <a:bodyPr/>
                        <a:lstStyle/>
                        <a:p>
                          <a:pPr algn="r"/>
                          <a:r>
                            <a:rPr lang="en-US" sz="2400" b="0" i="1" dirty="0">
                              <a:solidFill>
                                <a:schemeClr val="tx2"/>
                              </a:solidFill>
                            </a:rPr>
                            <a:t>AC</a:t>
                          </a:r>
                        </a:p>
                      </a:txBody>
                      <a:tcPr marT="37098" marB="37098" anchor="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10−2</m:t>
                                            </m:r>
                                          </m:e>
                                        </m:d>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6−2</m:t>
                                            </m:r>
                                          </m:e>
                                        </m:d>
                                      </m:e>
                                      <m:sup>
                                        <m:r>
                                          <a:rPr lang="en-US" sz="2400" b="0" i="1" smtClean="0">
                                            <a:solidFill>
                                              <a:schemeClr val="tx2"/>
                                            </a:solidFill>
                                            <a:latin typeface="Cambria Math" panose="02040503050406030204" pitchFamily="18" charset="0"/>
                                          </a:rPr>
                                          <m:t>2</m:t>
                                        </m:r>
                                      </m:sup>
                                    </m:sSup>
                                  </m:e>
                                </m:rad>
                              </m:oMath>
                            </m:oMathPara>
                          </a14:m>
                          <a:endParaRPr lang="en-US" sz="2400" b="0" dirty="0">
                            <a:solidFill>
                              <a:schemeClr val="tx2"/>
                            </a:solidFill>
                          </a:endParaRPr>
                        </a:p>
                      </a:txBody>
                      <a:tcPr marT="37098" marB="37098">
                        <a:solidFill>
                          <a:schemeClr val="bg1"/>
                        </a:solidFill>
                      </a:tcPr>
                    </a:tc>
                    <a:extLst>
                      <a:ext uri="{0D108BD9-81ED-4DB2-BD59-A6C34878D82A}">
                        <a16:rowId xmlns:a16="http://schemas.microsoft.com/office/drawing/2014/main" val="2331926085"/>
                      </a:ext>
                    </a:extLst>
                  </a:tr>
                  <a:tr h="522720">
                    <a:tc>
                      <a:txBody>
                        <a:bodyPr/>
                        <a:lstStyle/>
                        <a:p>
                          <a:endParaRPr lang="en-US" sz="2400" b="0">
                            <a:solidFill>
                              <a:schemeClr val="tx2"/>
                            </a:solidFill>
                          </a:endParaRPr>
                        </a:p>
                      </a:txBody>
                      <a:tcPr marT="37098" marB="37098">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8</m:t>
                                        </m:r>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4</m:t>
                                        </m:r>
                                      </m:e>
                                      <m:sup>
                                        <m:r>
                                          <a:rPr lang="en-US" sz="2400" b="0" i="1" smtClean="0">
                                            <a:solidFill>
                                              <a:schemeClr val="tx2"/>
                                            </a:solidFill>
                                            <a:latin typeface="Cambria Math" panose="02040503050406030204" pitchFamily="18" charset="0"/>
                                          </a:rPr>
                                          <m:t>2</m:t>
                                        </m:r>
                                      </m:sup>
                                    </m:sSup>
                                  </m:e>
                                </m:rad>
                              </m:oMath>
                            </m:oMathPara>
                          </a14:m>
                          <a:endParaRPr lang="en-US" sz="2400" b="0" dirty="0">
                            <a:solidFill>
                              <a:schemeClr val="tx2"/>
                            </a:solidFill>
                          </a:endParaRPr>
                        </a:p>
                      </a:txBody>
                      <a:tcPr marT="37098" marB="37098">
                        <a:solidFill>
                          <a:schemeClr val="bg1"/>
                        </a:solidFill>
                      </a:tcPr>
                    </a:tc>
                    <a:extLst>
                      <a:ext uri="{0D108BD9-81ED-4DB2-BD59-A6C34878D82A}">
                        <a16:rowId xmlns:a16="http://schemas.microsoft.com/office/drawing/2014/main" val="3114880344"/>
                      </a:ext>
                    </a:extLst>
                  </a:tr>
                  <a:tr h="479025">
                    <a:tc>
                      <a:txBody>
                        <a:bodyPr/>
                        <a:lstStyle/>
                        <a:p>
                          <a:endParaRPr lang="en-US" sz="2400" b="0" dirty="0">
                            <a:solidFill>
                              <a:schemeClr val="tx2"/>
                            </a:solidFill>
                          </a:endParaRPr>
                        </a:p>
                      </a:txBody>
                      <a:tcPr marT="37098" marB="37098">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80</m:t>
                                  </m:r>
                                </m:e>
                              </m:rad>
                            </m:oMath>
                          </a14:m>
                          <a:r>
                            <a:rPr lang="en-US" sz="2400" b="0" dirty="0">
                              <a:solidFill>
                                <a:schemeClr val="tx2"/>
                              </a:solidFill>
                            </a:rPr>
                            <a:t> or </a:t>
                          </a:r>
                          <a14:m>
                            <m:oMath xmlns:m="http://schemas.openxmlformats.org/officeDocument/2006/math">
                              <m:r>
                                <a:rPr lang="en-US" sz="2400" b="0" i="1" smtClean="0">
                                  <a:solidFill>
                                    <a:schemeClr val="tx2"/>
                                  </a:solidFill>
                                  <a:latin typeface="Cambria Math" panose="02040503050406030204" pitchFamily="18" charset="0"/>
                                </a:rPr>
                                <m:t>4</m:t>
                              </m:r>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5</m:t>
                                  </m:r>
                                </m:e>
                              </m:rad>
                            </m:oMath>
                          </a14:m>
                          <a:endParaRPr lang="en-US" sz="2400" b="0" dirty="0">
                            <a:solidFill>
                              <a:schemeClr val="tx2"/>
                            </a:solidFill>
                          </a:endParaRPr>
                        </a:p>
                      </a:txBody>
                      <a:tcPr marT="37098" marB="37098">
                        <a:solidFill>
                          <a:schemeClr val="bg1"/>
                        </a:solidFill>
                      </a:tcPr>
                    </a:tc>
                    <a:extLst>
                      <a:ext uri="{0D108BD9-81ED-4DB2-BD59-A6C34878D82A}">
                        <a16:rowId xmlns:a16="http://schemas.microsoft.com/office/drawing/2014/main" val="2625949567"/>
                      </a:ext>
                    </a:extLst>
                  </a:tr>
                </a:tbl>
              </a:graphicData>
            </a:graphic>
          </p:graphicFrame>
        </mc:Choice>
        <mc:Fallback xmlns="">
          <p:graphicFrame>
            <p:nvGraphicFramePr>
              <p:cNvPr id="7" name="Table 5">
                <a:extLst>
                  <a:ext uri="{FF2B5EF4-FFF2-40B4-BE49-F238E27FC236}">
                    <a16:creationId xmlns:a16="http://schemas.microsoft.com/office/drawing/2014/main" id="{BFE1B0F5-6A77-46AE-B9C3-06D6E662D250}"/>
                  </a:ext>
                </a:extLst>
              </p:cNvPr>
              <p:cNvGraphicFramePr>
                <a:graphicFrameLocks noGrp="1"/>
              </p:cNvGraphicFramePr>
              <p:nvPr>
                <p:extLst>
                  <p:ext uri="{D42A27DB-BD31-4B8C-83A1-F6EECF244321}">
                    <p14:modId xmlns:p14="http://schemas.microsoft.com/office/powerpoint/2010/main" val="932166584"/>
                  </p:ext>
                </p:extLst>
              </p:nvPr>
            </p:nvGraphicFramePr>
            <p:xfrm>
              <a:off x="571500" y="3973896"/>
              <a:ext cx="4804064" cy="1523339"/>
            </p:xfrm>
            <a:graphic>
              <a:graphicData uri="http://schemas.openxmlformats.org/drawingml/2006/table">
                <a:tbl>
                  <a:tblPr firstRow="1" bandRow="1">
                    <a:tableStyleId>{5C22544A-7EE6-4342-B048-85BDC9FD1C3A}</a:tableStyleId>
                  </a:tblPr>
                  <a:tblGrid>
                    <a:gridCol w="711210">
                      <a:extLst>
                        <a:ext uri="{9D8B030D-6E8A-4147-A177-3AD203B41FA5}">
                          <a16:colId xmlns:a16="http://schemas.microsoft.com/office/drawing/2014/main" val="394679906"/>
                        </a:ext>
                      </a:extLst>
                    </a:gridCol>
                    <a:gridCol w="4092854">
                      <a:extLst>
                        <a:ext uri="{9D8B030D-6E8A-4147-A177-3AD203B41FA5}">
                          <a16:colId xmlns:a16="http://schemas.microsoft.com/office/drawing/2014/main" val="270185643"/>
                        </a:ext>
                      </a:extLst>
                    </a:gridCol>
                  </a:tblGrid>
                  <a:tr h="517109">
                    <a:tc>
                      <a:txBody>
                        <a:bodyPr/>
                        <a:lstStyle/>
                        <a:p>
                          <a:pPr algn="r"/>
                          <a:r>
                            <a:rPr lang="en-US" sz="2400" b="0" i="1" dirty="0">
                              <a:solidFill>
                                <a:schemeClr val="tx2"/>
                              </a:solidFill>
                            </a:rPr>
                            <a:t>AC</a:t>
                          </a:r>
                        </a:p>
                      </a:txBody>
                      <a:tcPr marT="37098" marB="37098" anchor="b">
                        <a:solidFill>
                          <a:schemeClr val="bg1"/>
                        </a:solidFill>
                      </a:tcPr>
                    </a:tc>
                    <a:tc>
                      <a:txBody>
                        <a:bodyPr/>
                        <a:lstStyle/>
                        <a:p>
                          <a:endParaRPr lang="en-US"/>
                        </a:p>
                      </a:txBody>
                      <a:tcPr marT="37098" marB="37098">
                        <a:blipFill>
                          <a:blip r:embed="rId5"/>
                          <a:stretch>
                            <a:fillRect l="-17560" t="-1176" r="-595" b="-224706"/>
                          </a:stretch>
                        </a:blipFill>
                      </a:tcPr>
                    </a:tc>
                    <a:extLst>
                      <a:ext uri="{0D108BD9-81ED-4DB2-BD59-A6C34878D82A}">
                        <a16:rowId xmlns:a16="http://schemas.microsoft.com/office/drawing/2014/main" val="2331926085"/>
                      </a:ext>
                    </a:extLst>
                  </a:tr>
                  <a:tr h="527205">
                    <a:tc>
                      <a:txBody>
                        <a:bodyPr/>
                        <a:lstStyle/>
                        <a:p>
                          <a:endParaRPr lang="en-US" sz="2400" b="0">
                            <a:solidFill>
                              <a:schemeClr val="tx2"/>
                            </a:solidFill>
                          </a:endParaRPr>
                        </a:p>
                      </a:txBody>
                      <a:tcPr marT="37098" marB="37098">
                        <a:solidFill>
                          <a:schemeClr val="bg1"/>
                        </a:solidFill>
                      </a:tcPr>
                    </a:tc>
                    <a:tc>
                      <a:txBody>
                        <a:bodyPr/>
                        <a:lstStyle/>
                        <a:p>
                          <a:endParaRPr lang="en-US"/>
                        </a:p>
                      </a:txBody>
                      <a:tcPr marT="37098" marB="37098">
                        <a:blipFill>
                          <a:blip r:embed="rId5"/>
                          <a:stretch>
                            <a:fillRect l="-17560" t="-98851" r="-595" b="-119540"/>
                          </a:stretch>
                        </a:blipFill>
                      </a:tcPr>
                    </a:tc>
                    <a:extLst>
                      <a:ext uri="{0D108BD9-81ED-4DB2-BD59-A6C34878D82A}">
                        <a16:rowId xmlns:a16="http://schemas.microsoft.com/office/drawing/2014/main" val="3114880344"/>
                      </a:ext>
                    </a:extLst>
                  </a:tr>
                  <a:tr h="479025">
                    <a:tc>
                      <a:txBody>
                        <a:bodyPr/>
                        <a:lstStyle/>
                        <a:p>
                          <a:endParaRPr lang="en-US" sz="2400" b="0" dirty="0">
                            <a:solidFill>
                              <a:schemeClr val="tx2"/>
                            </a:solidFill>
                          </a:endParaRPr>
                        </a:p>
                      </a:txBody>
                      <a:tcPr marT="37098" marB="37098">
                        <a:solidFill>
                          <a:schemeClr val="bg1"/>
                        </a:solidFill>
                      </a:tcPr>
                    </a:tc>
                    <a:tc>
                      <a:txBody>
                        <a:bodyPr/>
                        <a:lstStyle/>
                        <a:p>
                          <a:endParaRPr lang="en-US"/>
                        </a:p>
                      </a:txBody>
                      <a:tcPr marT="37098" marB="37098">
                        <a:blipFill>
                          <a:blip r:embed="rId5"/>
                          <a:stretch>
                            <a:fillRect l="-17560" t="-218987" r="-595" b="-31646"/>
                          </a:stretch>
                        </a:blipFill>
                      </a:tcPr>
                    </a:tc>
                    <a:extLst>
                      <a:ext uri="{0D108BD9-81ED-4DB2-BD59-A6C34878D82A}">
                        <a16:rowId xmlns:a16="http://schemas.microsoft.com/office/drawing/2014/main" val="262594956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5954F66C-954A-417A-B8D3-632A8A98A7B8}"/>
                  </a:ext>
                </a:extLst>
              </p:cNvPr>
              <p:cNvGraphicFramePr>
                <a:graphicFrameLocks noGrp="1"/>
              </p:cNvGraphicFramePr>
              <p:nvPr>
                <p:extLst>
                  <p:ext uri="{D42A27DB-BD31-4B8C-83A1-F6EECF244321}">
                    <p14:modId xmlns:p14="http://schemas.microsoft.com/office/powerpoint/2010/main" val="341367761"/>
                  </p:ext>
                </p:extLst>
              </p:nvPr>
            </p:nvGraphicFramePr>
            <p:xfrm>
              <a:off x="5857962" y="2687985"/>
              <a:ext cx="4804064" cy="1553123"/>
            </p:xfrm>
            <a:graphic>
              <a:graphicData uri="http://schemas.openxmlformats.org/drawingml/2006/table">
                <a:tbl>
                  <a:tblPr firstRow="1" bandRow="1">
                    <a:tableStyleId>{5C22544A-7EE6-4342-B048-85BDC9FD1C3A}</a:tableStyleId>
                  </a:tblPr>
                  <a:tblGrid>
                    <a:gridCol w="711210">
                      <a:extLst>
                        <a:ext uri="{9D8B030D-6E8A-4147-A177-3AD203B41FA5}">
                          <a16:colId xmlns:a16="http://schemas.microsoft.com/office/drawing/2014/main" val="394679906"/>
                        </a:ext>
                      </a:extLst>
                    </a:gridCol>
                    <a:gridCol w="4092854">
                      <a:extLst>
                        <a:ext uri="{9D8B030D-6E8A-4147-A177-3AD203B41FA5}">
                          <a16:colId xmlns:a16="http://schemas.microsoft.com/office/drawing/2014/main" val="270185643"/>
                        </a:ext>
                      </a:extLst>
                    </a:gridCol>
                  </a:tblGrid>
                  <a:tr h="524668">
                    <a:tc>
                      <a:txBody>
                        <a:bodyPr/>
                        <a:lstStyle/>
                        <a:p>
                          <a:pPr algn="r"/>
                          <a:r>
                            <a:rPr lang="en-US" sz="2400" b="0" i="1" dirty="0">
                              <a:solidFill>
                                <a:schemeClr val="tx2"/>
                              </a:solidFill>
                            </a:rPr>
                            <a:t>BC</a:t>
                          </a:r>
                        </a:p>
                      </a:txBody>
                      <a:tcPr marT="43070" marB="43070" anchor="b">
                        <a:solidFill>
                          <a:schemeClr val="bg1"/>
                        </a:solidFill>
                      </a:tcPr>
                    </a:tc>
                    <a:tc>
                      <a:txBody>
                        <a:bodyPr/>
                        <a:lstStyle/>
                        <a:p>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10−5</m:t>
                                            </m:r>
                                          </m:e>
                                        </m:d>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6−7</m:t>
                                            </m:r>
                                          </m:e>
                                        </m:d>
                                      </m:e>
                                      <m:sup>
                                        <m:r>
                                          <a:rPr lang="en-US" sz="2400" b="0" i="1" smtClean="0">
                                            <a:solidFill>
                                              <a:schemeClr val="tx2"/>
                                            </a:solidFill>
                                            <a:latin typeface="Cambria Math" panose="02040503050406030204" pitchFamily="18" charset="0"/>
                                          </a:rPr>
                                          <m:t>2</m:t>
                                        </m:r>
                                      </m:sup>
                                    </m:sSup>
                                  </m:e>
                                </m:rad>
                              </m:oMath>
                            </m:oMathPara>
                          </a14:m>
                          <a:endParaRPr lang="en-US" sz="2400" b="0" dirty="0">
                            <a:solidFill>
                              <a:schemeClr val="tx2"/>
                            </a:solidFill>
                          </a:endParaRPr>
                        </a:p>
                      </a:txBody>
                      <a:tcPr marT="43070" marB="43070">
                        <a:solidFill>
                          <a:schemeClr val="bg1"/>
                        </a:solidFill>
                      </a:tcPr>
                    </a:tc>
                    <a:extLst>
                      <a:ext uri="{0D108BD9-81ED-4DB2-BD59-A6C34878D82A}">
                        <a16:rowId xmlns:a16="http://schemas.microsoft.com/office/drawing/2014/main" val="2331926085"/>
                      </a:ext>
                    </a:extLst>
                  </a:tr>
                  <a:tr h="524668">
                    <a:tc>
                      <a:txBody>
                        <a:bodyPr/>
                        <a:lstStyle/>
                        <a:p>
                          <a:endParaRPr lang="en-US" sz="2400" b="0">
                            <a:solidFill>
                              <a:schemeClr val="tx2"/>
                            </a:solidFill>
                          </a:endParaRPr>
                        </a:p>
                      </a:txBody>
                      <a:tcPr marT="43070" marB="4307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sSup>
                                      <m:sSupPr>
                                        <m:ctrlPr>
                                          <a:rPr lang="en-US" sz="2400" b="0" i="1" smtClean="0">
                                            <a:solidFill>
                                              <a:schemeClr val="tx2"/>
                                            </a:solidFill>
                                            <a:latin typeface="Cambria Math" panose="02040503050406030204" pitchFamily="18" charset="0"/>
                                          </a:rPr>
                                        </m:ctrlPr>
                                      </m:sSupPr>
                                      <m:e>
                                        <m:r>
                                          <a:rPr lang="en-US" sz="2400" b="0" i="1" smtClean="0">
                                            <a:solidFill>
                                              <a:schemeClr val="tx2"/>
                                            </a:solidFill>
                                            <a:latin typeface="Cambria Math" panose="02040503050406030204" pitchFamily="18" charset="0"/>
                                          </a:rPr>
                                          <m:t>5</m:t>
                                        </m:r>
                                      </m:e>
                                      <m:sup>
                                        <m:r>
                                          <a:rPr lang="en-US" sz="2400" b="0" i="1" smtClean="0">
                                            <a:solidFill>
                                              <a:schemeClr val="tx2"/>
                                            </a:solidFill>
                                            <a:latin typeface="Cambria Math" panose="02040503050406030204" pitchFamily="18" charset="0"/>
                                          </a:rPr>
                                          <m:t>2</m:t>
                                        </m:r>
                                      </m:sup>
                                    </m:sSup>
                                    <m:r>
                                      <a:rPr lang="en-US" sz="2400" b="0" i="1" smtClean="0">
                                        <a:solidFill>
                                          <a:schemeClr val="tx2"/>
                                        </a:solidFill>
                                        <a:latin typeface="Cambria Math" panose="02040503050406030204" pitchFamily="18" charset="0"/>
                                      </a:rPr>
                                      <m:t>+</m:t>
                                    </m:r>
                                    <m:sSup>
                                      <m:sSupPr>
                                        <m:ctrlPr>
                                          <a:rPr lang="en-US" sz="2400" b="0" i="1" smtClean="0">
                                            <a:solidFill>
                                              <a:schemeClr val="tx2"/>
                                            </a:solidFill>
                                            <a:latin typeface="Cambria Math" panose="02040503050406030204" pitchFamily="18" charset="0"/>
                                          </a:rPr>
                                        </m:ctrlPr>
                                      </m:sSupPr>
                                      <m:e>
                                        <m:d>
                                          <m:dPr>
                                            <m:ctrlPr>
                                              <a:rPr lang="en-US" sz="2400" b="0" i="1" smtClean="0">
                                                <a:solidFill>
                                                  <a:schemeClr val="tx2"/>
                                                </a:solidFill>
                                                <a:latin typeface="Cambria Math" panose="02040503050406030204" pitchFamily="18" charset="0"/>
                                              </a:rPr>
                                            </m:ctrlPr>
                                          </m:dPr>
                                          <m:e>
                                            <m:r>
                                              <a:rPr lang="en-US" sz="2400" b="0" i="1" smtClean="0">
                                                <a:solidFill>
                                                  <a:schemeClr val="tx2"/>
                                                </a:solidFill>
                                                <a:latin typeface="Cambria Math" panose="02040503050406030204" pitchFamily="18" charset="0"/>
                                              </a:rPr>
                                              <m:t>−1</m:t>
                                            </m:r>
                                          </m:e>
                                        </m:d>
                                      </m:e>
                                      <m:sup>
                                        <m:r>
                                          <a:rPr lang="en-US" sz="2400" b="0" i="1" smtClean="0">
                                            <a:solidFill>
                                              <a:schemeClr val="tx2"/>
                                            </a:solidFill>
                                            <a:latin typeface="Cambria Math" panose="02040503050406030204" pitchFamily="18" charset="0"/>
                                          </a:rPr>
                                          <m:t>2</m:t>
                                        </m:r>
                                      </m:sup>
                                    </m:sSup>
                                  </m:e>
                                </m:rad>
                              </m:oMath>
                            </m:oMathPara>
                          </a14:m>
                          <a:endParaRPr lang="en-US" sz="2400" b="0" dirty="0">
                            <a:solidFill>
                              <a:schemeClr val="tx2"/>
                            </a:solidFill>
                          </a:endParaRPr>
                        </a:p>
                      </a:txBody>
                      <a:tcPr marT="43070" marB="43070">
                        <a:solidFill>
                          <a:schemeClr val="bg1"/>
                        </a:solidFill>
                      </a:tcPr>
                    </a:tc>
                    <a:extLst>
                      <a:ext uri="{0D108BD9-81ED-4DB2-BD59-A6C34878D82A}">
                        <a16:rowId xmlns:a16="http://schemas.microsoft.com/office/drawing/2014/main" val="3114880344"/>
                      </a:ext>
                    </a:extLst>
                  </a:tr>
                  <a:tr h="490969">
                    <a:tc>
                      <a:txBody>
                        <a:bodyPr/>
                        <a:lstStyle/>
                        <a:p>
                          <a:endParaRPr lang="en-US" sz="2400" b="0" dirty="0">
                            <a:solidFill>
                              <a:schemeClr val="tx2"/>
                            </a:solidFill>
                          </a:endParaRPr>
                        </a:p>
                      </a:txBody>
                      <a:tcPr marT="43070" marB="4307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tx2"/>
                                    </a:solidFill>
                                    <a:latin typeface="Cambria Math" panose="02040503050406030204" pitchFamily="18" charset="0"/>
                                  </a:rPr>
                                  <m:t>=</m:t>
                                </m:r>
                                <m:rad>
                                  <m:radPr>
                                    <m:degHide m:val="on"/>
                                    <m:ctrlPr>
                                      <a:rPr lang="en-US" sz="2400" b="0" i="1" smtClean="0">
                                        <a:solidFill>
                                          <a:schemeClr val="tx2"/>
                                        </a:solidFill>
                                        <a:latin typeface="Cambria Math" panose="02040503050406030204" pitchFamily="18" charset="0"/>
                                      </a:rPr>
                                    </m:ctrlPr>
                                  </m:radPr>
                                  <m:deg/>
                                  <m:e>
                                    <m:r>
                                      <a:rPr lang="en-US" sz="2400" b="0" i="1" smtClean="0">
                                        <a:solidFill>
                                          <a:schemeClr val="tx2"/>
                                        </a:solidFill>
                                        <a:latin typeface="Cambria Math" panose="02040503050406030204" pitchFamily="18" charset="0"/>
                                      </a:rPr>
                                      <m:t>26</m:t>
                                    </m:r>
                                  </m:e>
                                </m:rad>
                              </m:oMath>
                            </m:oMathPara>
                          </a14:m>
                          <a:endParaRPr lang="en-US" sz="2400" b="0" dirty="0">
                            <a:solidFill>
                              <a:schemeClr val="tx2"/>
                            </a:solidFill>
                          </a:endParaRPr>
                        </a:p>
                      </a:txBody>
                      <a:tcPr marT="43070" marB="43070">
                        <a:solidFill>
                          <a:schemeClr val="bg1"/>
                        </a:solidFill>
                      </a:tcPr>
                    </a:tc>
                    <a:extLst>
                      <a:ext uri="{0D108BD9-81ED-4DB2-BD59-A6C34878D82A}">
                        <a16:rowId xmlns:a16="http://schemas.microsoft.com/office/drawing/2014/main" val="2625949567"/>
                      </a:ext>
                    </a:extLst>
                  </a:tr>
                </a:tbl>
              </a:graphicData>
            </a:graphic>
          </p:graphicFrame>
        </mc:Choice>
        <mc:Fallback xmlns="">
          <p:graphicFrame>
            <p:nvGraphicFramePr>
              <p:cNvPr id="6" name="Table 4">
                <a:extLst>
                  <a:ext uri="{FF2B5EF4-FFF2-40B4-BE49-F238E27FC236}">
                    <a16:creationId xmlns:a16="http://schemas.microsoft.com/office/drawing/2014/main" id="{5954F66C-954A-417A-B8D3-632A8A98A7B8}"/>
                  </a:ext>
                </a:extLst>
              </p:cNvPr>
              <p:cNvGraphicFramePr>
                <a:graphicFrameLocks noGrp="1"/>
              </p:cNvGraphicFramePr>
              <p:nvPr>
                <p:extLst>
                  <p:ext uri="{D42A27DB-BD31-4B8C-83A1-F6EECF244321}">
                    <p14:modId xmlns:p14="http://schemas.microsoft.com/office/powerpoint/2010/main" val="341367761"/>
                  </p:ext>
                </p:extLst>
              </p:nvPr>
            </p:nvGraphicFramePr>
            <p:xfrm>
              <a:off x="5857962" y="2687985"/>
              <a:ext cx="4804064" cy="1553123"/>
            </p:xfrm>
            <a:graphic>
              <a:graphicData uri="http://schemas.openxmlformats.org/drawingml/2006/table">
                <a:tbl>
                  <a:tblPr firstRow="1" bandRow="1">
                    <a:tableStyleId>{5C22544A-7EE6-4342-B048-85BDC9FD1C3A}</a:tableStyleId>
                  </a:tblPr>
                  <a:tblGrid>
                    <a:gridCol w="711210">
                      <a:extLst>
                        <a:ext uri="{9D8B030D-6E8A-4147-A177-3AD203B41FA5}">
                          <a16:colId xmlns:a16="http://schemas.microsoft.com/office/drawing/2014/main" val="394679906"/>
                        </a:ext>
                      </a:extLst>
                    </a:gridCol>
                    <a:gridCol w="4092854">
                      <a:extLst>
                        <a:ext uri="{9D8B030D-6E8A-4147-A177-3AD203B41FA5}">
                          <a16:colId xmlns:a16="http://schemas.microsoft.com/office/drawing/2014/main" val="270185643"/>
                        </a:ext>
                      </a:extLst>
                    </a:gridCol>
                  </a:tblGrid>
                  <a:tr h="529053">
                    <a:tc>
                      <a:txBody>
                        <a:bodyPr/>
                        <a:lstStyle/>
                        <a:p>
                          <a:pPr algn="r"/>
                          <a:r>
                            <a:rPr lang="en-US" sz="2400" b="0" i="1" dirty="0">
                              <a:solidFill>
                                <a:schemeClr val="tx2"/>
                              </a:solidFill>
                            </a:rPr>
                            <a:t>BC</a:t>
                          </a:r>
                        </a:p>
                      </a:txBody>
                      <a:tcPr marT="43070" marB="43070" anchor="b">
                        <a:solidFill>
                          <a:schemeClr val="bg1"/>
                        </a:solidFill>
                      </a:tcPr>
                    </a:tc>
                    <a:tc>
                      <a:txBody>
                        <a:bodyPr/>
                        <a:lstStyle/>
                        <a:p>
                          <a:endParaRPr lang="en-US"/>
                        </a:p>
                      </a:txBody>
                      <a:tcPr marT="43070" marB="43070">
                        <a:blipFill>
                          <a:blip r:embed="rId6"/>
                          <a:stretch>
                            <a:fillRect l="-17533" t="-1149" r="-594" b="-196552"/>
                          </a:stretch>
                        </a:blipFill>
                      </a:tcPr>
                    </a:tc>
                    <a:extLst>
                      <a:ext uri="{0D108BD9-81ED-4DB2-BD59-A6C34878D82A}">
                        <a16:rowId xmlns:a16="http://schemas.microsoft.com/office/drawing/2014/main" val="2331926085"/>
                      </a:ext>
                    </a:extLst>
                  </a:tr>
                  <a:tr h="529053">
                    <a:tc>
                      <a:txBody>
                        <a:bodyPr/>
                        <a:lstStyle/>
                        <a:p>
                          <a:endParaRPr lang="en-US" sz="2400" b="0">
                            <a:solidFill>
                              <a:schemeClr val="tx2"/>
                            </a:solidFill>
                          </a:endParaRPr>
                        </a:p>
                      </a:txBody>
                      <a:tcPr marT="43070" marB="43070">
                        <a:solidFill>
                          <a:schemeClr val="bg1"/>
                        </a:solidFill>
                      </a:tcPr>
                    </a:tc>
                    <a:tc>
                      <a:txBody>
                        <a:bodyPr/>
                        <a:lstStyle/>
                        <a:p>
                          <a:endParaRPr lang="en-US"/>
                        </a:p>
                      </a:txBody>
                      <a:tcPr marT="43070" marB="43070">
                        <a:blipFill>
                          <a:blip r:embed="rId6"/>
                          <a:stretch>
                            <a:fillRect l="-17533" t="-101149" r="-594" b="-96552"/>
                          </a:stretch>
                        </a:blipFill>
                      </a:tcPr>
                    </a:tc>
                    <a:extLst>
                      <a:ext uri="{0D108BD9-81ED-4DB2-BD59-A6C34878D82A}">
                        <a16:rowId xmlns:a16="http://schemas.microsoft.com/office/drawing/2014/main" val="3114880344"/>
                      </a:ext>
                    </a:extLst>
                  </a:tr>
                  <a:tr h="495017">
                    <a:tc>
                      <a:txBody>
                        <a:bodyPr/>
                        <a:lstStyle/>
                        <a:p>
                          <a:endParaRPr lang="en-US" sz="2400" b="0" dirty="0">
                            <a:solidFill>
                              <a:schemeClr val="tx2"/>
                            </a:solidFill>
                          </a:endParaRPr>
                        </a:p>
                      </a:txBody>
                      <a:tcPr marT="43070" marB="43070">
                        <a:solidFill>
                          <a:schemeClr val="bg1"/>
                        </a:solidFill>
                      </a:tcPr>
                    </a:tc>
                    <a:tc>
                      <a:txBody>
                        <a:bodyPr/>
                        <a:lstStyle/>
                        <a:p>
                          <a:endParaRPr lang="en-US"/>
                        </a:p>
                      </a:txBody>
                      <a:tcPr marT="43070" marB="43070">
                        <a:blipFill>
                          <a:blip r:embed="rId6"/>
                          <a:stretch>
                            <a:fillRect l="-17533" t="-213415" r="-594" b="-2439"/>
                          </a:stretch>
                        </a:blipFill>
                      </a:tcPr>
                    </a:tc>
                    <a:extLst>
                      <a:ext uri="{0D108BD9-81ED-4DB2-BD59-A6C34878D82A}">
                        <a16:rowId xmlns:a16="http://schemas.microsoft.com/office/drawing/2014/main" val="2625949567"/>
                      </a:ext>
                    </a:extLst>
                  </a:tr>
                </a:tbl>
              </a:graphicData>
            </a:graphic>
          </p:graphicFrame>
        </mc:Fallback>
      </mc:AlternateContent>
      <p:sp>
        <p:nvSpPr>
          <p:cNvPr id="9" name="Content Placeholder 2">
            <a:extLst>
              <a:ext uri="{FF2B5EF4-FFF2-40B4-BE49-F238E27FC236}">
                <a16:creationId xmlns:a16="http://schemas.microsoft.com/office/drawing/2014/main" id="{145BBD65-DA0A-4280-AFAF-457EF7945C2F}"/>
              </a:ext>
            </a:extLst>
          </p:cNvPr>
          <p:cNvSpPr txBox="1">
            <a:spLocks/>
          </p:cNvSpPr>
          <p:nvPr/>
        </p:nvSpPr>
        <p:spPr>
          <a:xfrm>
            <a:off x="571500" y="5584630"/>
            <a:ext cx="10398790" cy="9841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Use a calculator to approximate the measure of each side. So, </a:t>
            </a:r>
            <a:r>
              <a:rPr lang="en-IN" sz="2800" i="1" dirty="0"/>
              <a:t>AB</a:t>
            </a:r>
            <a:r>
              <a:rPr lang="en-IN" sz="2800" b="1" dirty="0">
                <a:solidFill>
                  <a:schemeClr val="tx1"/>
                </a:solidFill>
                <a:latin typeface="Arial" panose="020B0604020202020204" pitchFamily="34" charset="0"/>
                <a:cs typeface="Arial" panose="020B0604020202020204" pitchFamily="34" charset="0"/>
              </a:rPr>
              <a:t> </a:t>
            </a:r>
            <a:r>
              <a:rPr lang="en-IN" sz="2800" dirty="0"/>
              <a:t>≈ 5.83, </a:t>
            </a:r>
            <a:r>
              <a:rPr lang="en-IN" sz="2800" i="1" dirty="0"/>
              <a:t>BC</a:t>
            </a:r>
            <a:r>
              <a:rPr lang="en-IN" sz="2800" b="1" dirty="0">
                <a:solidFill>
                  <a:schemeClr val="tx1"/>
                </a:solidFill>
                <a:latin typeface="Arial" panose="020B0604020202020204" pitchFamily="34" charset="0"/>
                <a:cs typeface="Arial" panose="020B0604020202020204" pitchFamily="34" charset="0"/>
              </a:rPr>
              <a:t> </a:t>
            </a:r>
            <a:r>
              <a:rPr lang="en-IN" sz="2800" dirty="0"/>
              <a:t>≈ 5.10, and </a:t>
            </a:r>
            <a:r>
              <a:rPr lang="en-IN" sz="2800" i="1" dirty="0"/>
              <a:t>AC</a:t>
            </a:r>
            <a:r>
              <a:rPr lang="en-IN" sz="2800" b="1" dirty="0">
                <a:solidFill>
                  <a:schemeClr val="tx1"/>
                </a:solidFill>
                <a:latin typeface="Arial" panose="020B0604020202020204" pitchFamily="34" charset="0"/>
                <a:cs typeface="Arial" panose="020B0604020202020204" pitchFamily="34" charset="0"/>
              </a:rPr>
              <a:t> </a:t>
            </a:r>
            <a:r>
              <a:rPr lang="en-IN" sz="2800" dirty="0"/>
              <a:t>≈ 8.94.</a:t>
            </a:r>
            <a:endParaRPr lang="en-US" sz="2800" dirty="0"/>
          </a:p>
        </p:txBody>
      </p:sp>
    </p:spTree>
    <p:extLst>
      <p:ext uri="{BB962C8B-B14F-4D97-AF65-F5344CB8AC3E}">
        <p14:creationId xmlns:p14="http://schemas.microsoft.com/office/powerpoint/2010/main" val="408973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4</a:t>
            </a:r>
          </a:p>
          <a:p>
            <a:r>
              <a:rPr lang="en-IN" sz="2800" b="0" dirty="0">
                <a:solidFill>
                  <a:schemeClr val="tx1"/>
                </a:solidFill>
              </a:rPr>
              <a:t>Classify Triangles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0210801" cy="20093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IN" sz="2800" b="1" dirty="0">
                <a:solidFill>
                  <a:schemeClr val="tx1"/>
                </a:solidFill>
              </a:rPr>
              <a:t>Step 2</a:t>
            </a:r>
            <a:r>
              <a:rPr lang="en-US" sz="2800" b="1" dirty="0">
                <a:solidFill>
                  <a:schemeClr val="tx1"/>
                </a:solidFill>
              </a:rPr>
              <a:t> </a:t>
            </a:r>
            <a:r>
              <a:rPr lang="en-IN" sz="2800" b="1" dirty="0">
                <a:solidFill>
                  <a:schemeClr val="tx1"/>
                </a:solidFill>
              </a:rPr>
              <a:t>Determine whether the measures can form a triangle.</a:t>
            </a:r>
          </a:p>
          <a:p>
            <a:r>
              <a:rPr lang="en-IN" sz="2800" dirty="0"/>
              <a:t>Use the Triangle Inequality Theorem to determine whether the measures 5.83, 5.10, and 8.94 can form a triangle.</a:t>
            </a:r>
          </a:p>
        </p:txBody>
      </p:sp>
      <p:sp>
        <p:nvSpPr>
          <p:cNvPr id="2" name="TextBox 1">
            <a:extLst>
              <a:ext uri="{FF2B5EF4-FFF2-40B4-BE49-F238E27FC236}">
                <a16:creationId xmlns:a16="http://schemas.microsoft.com/office/drawing/2014/main" id="{62285F72-1382-4151-9B3A-5E07D7E0A7EF}"/>
              </a:ext>
            </a:extLst>
          </p:cNvPr>
          <p:cNvSpPr txBox="1"/>
          <p:nvPr/>
        </p:nvSpPr>
        <p:spPr>
          <a:xfrm>
            <a:off x="459872" y="3886200"/>
            <a:ext cx="3585655" cy="523220"/>
          </a:xfrm>
          <a:prstGeom prst="rect">
            <a:avLst/>
          </a:prstGeom>
          <a:noFill/>
        </p:spPr>
        <p:txBody>
          <a:bodyPr wrap="square" rtlCol="0">
            <a:spAutoFit/>
          </a:bodyPr>
          <a:lstStyle/>
          <a:p>
            <a:r>
              <a:rPr lang="en-US" sz="2800" dirty="0">
                <a:solidFill>
                  <a:schemeClr val="tx2"/>
                </a:solidFill>
              </a:rPr>
              <a:t>5.83</a:t>
            </a:r>
            <a:r>
              <a:rPr lang="en-IN" sz="2800" b="1" dirty="0">
                <a:solidFill>
                  <a:schemeClr val="tx1"/>
                </a:solidFill>
                <a:latin typeface="Arial" panose="020B0604020202020204" pitchFamily="34" charset="0"/>
                <a:cs typeface="Arial" panose="020B0604020202020204" pitchFamily="34" charset="0"/>
              </a:rPr>
              <a:t> </a:t>
            </a:r>
            <a:r>
              <a:rPr lang="en-US" sz="2800" dirty="0">
                <a:solidFill>
                  <a:schemeClr val="tx2"/>
                </a:solidFill>
              </a:rPr>
              <a:t>+ 5.10</a:t>
            </a:r>
            <a:r>
              <a:rPr lang="en-IN" sz="2800" b="1" dirty="0">
                <a:solidFill>
                  <a:schemeClr val="tx1"/>
                </a:solidFill>
                <a:latin typeface="Arial" panose="020B0604020202020204" pitchFamily="34" charset="0"/>
                <a:cs typeface="Arial" panose="020B0604020202020204" pitchFamily="34" charset="0"/>
              </a:rPr>
              <a:t> </a:t>
            </a:r>
            <a:r>
              <a:rPr lang="en-US" sz="2800" dirty="0">
                <a:solidFill>
                  <a:schemeClr val="tx2"/>
                </a:solidFill>
              </a:rPr>
              <a:t>&gt; 8.94 </a:t>
            </a:r>
            <a:r>
              <a:rPr lang="en-US" sz="2800" b="1" dirty="0">
                <a:solidFill>
                  <a:srgbClr val="00B050"/>
                </a:solidFill>
              </a:rPr>
              <a:t>✓</a:t>
            </a:r>
            <a:endParaRPr lang="en-US" sz="2800" dirty="0">
              <a:solidFill>
                <a:srgbClr val="00B050"/>
              </a:solidFill>
            </a:endParaRPr>
          </a:p>
        </p:txBody>
      </p:sp>
      <p:sp>
        <p:nvSpPr>
          <p:cNvPr id="5" name="TextBox 4">
            <a:extLst>
              <a:ext uri="{FF2B5EF4-FFF2-40B4-BE49-F238E27FC236}">
                <a16:creationId xmlns:a16="http://schemas.microsoft.com/office/drawing/2014/main" id="{EB19D31D-CDFB-4ACA-A026-AB0C8CD878E2}"/>
              </a:ext>
            </a:extLst>
          </p:cNvPr>
          <p:cNvSpPr txBox="1"/>
          <p:nvPr/>
        </p:nvSpPr>
        <p:spPr>
          <a:xfrm>
            <a:off x="4303172" y="3886200"/>
            <a:ext cx="3585655" cy="523220"/>
          </a:xfrm>
          <a:prstGeom prst="rect">
            <a:avLst/>
          </a:prstGeom>
          <a:noFill/>
        </p:spPr>
        <p:txBody>
          <a:bodyPr wrap="square" rtlCol="0">
            <a:spAutoFit/>
          </a:bodyPr>
          <a:lstStyle/>
          <a:p>
            <a:r>
              <a:rPr lang="en-US" sz="2800" dirty="0">
                <a:solidFill>
                  <a:schemeClr val="tx2"/>
                </a:solidFill>
              </a:rPr>
              <a:t>5.83</a:t>
            </a:r>
            <a:r>
              <a:rPr lang="en-IN" sz="2800" b="1" dirty="0">
                <a:solidFill>
                  <a:schemeClr val="tx1"/>
                </a:solidFill>
                <a:latin typeface="Arial" panose="020B0604020202020204" pitchFamily="34" charset="0"/>
                <a:cs typeface="Arial" panose="020B0604020202020204" pitchFamily="34" charset="0"/>
              </a:rPr>
              <a:t> </a:t>
            </a:r>
            <a:r>
              <a:rPr lang="en-US" sz="2800" dirty="0">
                <a:solidFill>
                  <a:schemeClr val="tx2"/>
                </a:solidFill>
              </a:rPr>
              <a:t>+ 8.94</a:t>
            </a:r>
            <a:r>
              <a:rPr lang="en-IN" sz="2800" b="1" dirty="0">
                <a:solidFill>
                  <a:schemeClr val="tx1"/>
                </a:solidFill>
                <a:latin typeface="Arial" panose="020B0604020202020204" pitchFamily="34" charset="0"/>
                <a:cs typeface="Arial" panose="020B0604020202020204" pitchFamily="34" charset="0"/>
              </a:rPr>
              <a:t> </a:t>
            </a:r>
            <a:r>
              <a:rPr lang="en-US" sz="2800" dirty="0">
                <a:solidFill>
                  <a:schemeClr val="tx2"/>
                </a:solidFill>
              </a:rPr>
              <a:t>&gt; 5.10</a:t>
            </a:r>
            <a:r>
              <a:rPr lang="en-US" sz="2800" dirty="0"/>
              <a:t> </a:t>
            </a:r>
            <a:r>
              <a:rPr lang="en-US" sz="2800" b="1" dirty="0">
                <a:solidFill>
                  <a:srgbClr val="00B050"/>
                </a:solidFill>
              </a:rPr>
              <a:t>✓</a:t>
            </a:r>
            <a:endParaRPr lang="en-US" sz="2800" dirty="0">
              <a:solidFill>
                <a:srgbClr val="00B050"/>
              </a:solidFill>
            </a:endParaRPr>
          </a:p>
        </p:txBody>
      </p:sp>
      <p:sp>
        <p:nvSpPr>
          <p:cNvPr id="6" name="TextBox 5">
            <a:extLst>
              <a:ext uri="{FF2B5EF4-FFF2-40B4-BE49-F238E27FC236}">
                <a16:creationId xmlns:a16="http://schemas.microsoft.com/office/drawing/2014/main" id="{D6C6D2A5-CF8A-4451-8772-0E9D3E9C4BDC}"/>
              </a:ext>
            </a:extLst>
          </p:cNvPr>
          <p:cNvSpPr txBox="1"/>
          <p:nvPr/>
        </p:nvSpPr>
        <p:spPr>
          <a:xfrm>
            <a:off x="8146472" y="3886200"/>
            <a:ext cx="3585655" cy="523220"/>
          </a:xfrm>
          <a:prstGeom prst="rect">
            <a:avLst/>
          </a:prstGeom>
          <a:noFill/>
        </p:spPr>
        <p:txBody>
          <a:bodyPr wrap="square" rtlCol="0">
            <a:spAutoFit/>
          </a:bodyPr>
          <a:lstStyle/>
          <a:p>
            <a:r>
              <a:rPr lang="en-US" sz="2800" dirty="0">
                <a:solidFill>
                  <a:schemeClr val="tx2"/>
                </a:solidFill>
              </a:rPr>
              <a:t>5.10</a:t>
            </a:r>
            <a:r>
              <a:rPr lang="en-IN" sz="2800" b="1" dirty="0">
                <a:solidFill>
                  <a:schemeClr val="tx1"/>
                </a:solidFill>
                <a:latin typeface="Arial" panose="020B0604020202020204" pitchFamily="34" charset="0"/>
                <a:cs typeface="Arial" panose="020B0604020202020204" pitchFamily="34" charset="0"/>
              </a:rPr>
              <a:t> </a:t>
            </a:r>
            <a:r>
              <a:rPr lang="en-US" sz="2800" dirty="0">
                <a:solidFill>
                  <a:schemeClr val="tx2"/>
                </a:solidFill>
              </a:rPr>
              <a:t>+ 8.94</a:t>
            </a:r>
            <a:r>
              <a:rPr lang="en-IN" sz="2800" b="1" dirty="0">
                <a:solidFill>
                  <a:schemeClr val="tx1"/>
                </a:solidFill>
                <a:latin typeface="Arial" panose="020B0604020202020204" pitchFamily="34" charset="0"/>
                <a:cs typeface="Arial" panose="020B0604020202020204" pitchFamily="34" charset="0"/>
              </a:rPr>
              <a:t> </a:t>
            </a:r>
            <a:r>
              <a:rPr lang="en-US" sz="2800" dirty="0">
                <a:solidFill>
                  <a:schemeClr val="tx2"/>
                </a:solidFill>
              </a:rPr>
              <a:t>&gt; 5.83</a:t>
            </a:r>
            <a:r>
              <a:rPr lang="en-US" sz="2800" dirty="0"/>
              <a:t> </a:t>
            </a:r>
            <a:r>
              <a:rPr lang="en-US" sz="2800" b="1" dirty="0">
                <a:solidFill>
                  <a:srgbClr val="00B050"/>
                </a:solidFill>
              </a:rPr>
              <a:t>✓</a:t>
            </a:r>
            <a:endParaRPr lang="en-US" sz="2800" dirty="0">
              <a:solidFill>
                <a:srgbClr val="00B050"/>
              </a:solidFill>
            </a:endParaRPr>
          </a:p>
        </p:txBody>
      </p:sp>
      <p:sp>
        <p:nvSpPr>
          <p:cNvPr id="3" name="TextBox 2">
            <a:extLst>
              <a:ext uri="{FF2B5EF4-FFF2-40B4-BE49-F238E27FC236}">
                <a16:creationId xmlns:a16="http://schemas.microsoft.com/office/drawing/2014/main" id="{BD7FAF56-56F9-4C9F-A436-A4F4B30F9571}"/>
              </a:ext>
            </a:extLst>
          </p:cNvPr>
          <p:cNvSpPr txBox="1"/>
          <p:nvPr/>
        </p:nvSpPr>
        <p:spPr>
          <a:xfrm>
            <a:off x="457199" y="5084618"/>
            <a:ext cx="11087101" cy="523220"/>
          </a:xfrm>
          <a:prstGeom prst="rect">
            <a:avLst/>
          </a:prstGeom>
          <a:noFill/>
        </p:spPr>
        <p:txBody>
          <a:bodyPr wrap="square" rtlCol="0">
            <a:spAutoFit/>
          </a:bodyPr>
          <a:lstStyle/>
          <a:p>
            <a:r>
              <a:rPr lang="en-IN" sz="2800" dirty="0">
                <a:solidFill>
                  <a:schemeClr val="tx2"/>
                </a:solidFill>
              </a:rPr>
              <a:t>The side lengths 5.83, 5.10, and 8.94 can form a triangle.</a:t>
            </a:r>
          </a:p>
        </p:txBody>
      </p:sp>
    </p:spTree>
    <p:extLst>
      <p:ext uri="{BB962C8B-B14F-4D97-AF65-F5344CB8AC3E}">
        <p14:creationId xmlns:p14="http://schemas.microsoft.com/office/powerpoint/2010/main" val="353059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4</a:t>
            </a:r>
          </a:p>
          <a:p>
            <a:r>
              <a:rPr lang="en-IN" sz="2800" b="0" dirty="0">
                <a:solidFill>
                  <a:schemeClr val="tx1"/>
                </a:solidFill>
              </a:rPr>
              <a:t>Classify Triangles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0210801" cy="15244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Step 3</a:t>
            </a:r>
            <a:r>
              <a:rPr lang="en-US" sz="2800" b="1" dirty="0">
                <a:solidFill>
                  <a:schemeClr val="tx1"/>
                </a:solidFill>
              </a:rPr>
              <a:t> </a:t>
            </a:r>
            <a:r>
              <a:rPr lang="en-IN" sz="2800" b="1" dirty="0">
                <a:solidFill>
                  <a:schemeClr val="tx1"/>
                </a:solidFill>
              </a:rPr>
              <a:t>Classify the triangle.</a:t>
            </a:r>
          </a:p>
          <a:p>
            <a:r>
              <a:rPr lang="en-IN" sz="2800" dirty="0"/>
              <a:t>Classify the triangle by comparing the square of the longest side to the sum of the squares of the other two sides.</a:t>
            </a:r>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A2F4B585-8387-446A-BF50-D450383C9333}"/>
                  </a:ext>
                </a:extLst>
              </p:cNvPr>
              <p:cNvGraphicFramePr>
                <a:graphicFrameLocks noGrp="1"/>
              </p:cNvGraphicFramePr>
              <p:nvPr>
                <p:extLst>
                  <p:ext uri="{D42A27DB-BD31-4B8C-83A1-F6EECF244321}">
                    <p14:modId xmlns:p14="http://schemas.microsoft.com/office/powerpoint/2010/main" val="1156463113"/>
                  </p:ext>
                </p:extLst>
              </p:nvPr>
            </p:nvGraphicFramePr>
            <p:xfrm>
              <a:off x="1669143" y="3175698"/>
              <a:ext cx="10043886" cy="2241360"/>
            </p:xfrm>
            <a:graphic>
              <a:graphicData uri="http://schemas.openxmlformats.org/drawingml/2006/table">
                <a:tbl>
                  <a:tblPr firstRow="1" bandRow="1">
                    <a:tableStyleId>{5C22544A-7EE6-4342-B048-85BDC9FD1C3A}</a:tableStyleId>
                  </a:tblPr>
                  <a:tblGrid>
                    <a:gridCol w="4653015">
                      <a:extLst>
                        <a:ext uri="{9D8B030D-6E8A-4147-A177-3AD203B41FA5}">
                          <a16:colId xmlns:a16="http://schemas.microsoft.com/office/drawing/2014/main" val="946619438"/>
                        </a:ext>
                      </a:extLst>
                    </a:gridCol>
                    <a:gridCol w="5390871">
                      <a:extLst>
                        <a:ext uri="{9D8B030D-6E8A-4147-A177-3AD203B41FA5}">
                          <a16:colId xmlns:a16="http://schemas.microsoft.com/office/drawing/2014/main" val="3196481560"/>
                        </a:ext>
                      </a:extLst>
                    </a:gridCol>
                  </a:tblGrid>
                  <a:tr h="370840">
                    <a:tc>
                      <a:txBody>
                        <a:bodyPr/>
                        <a:lstStyle/>
                        <a:p>
                          <a:pPr marL="0" indent="711200">
                            <a:tabLst>
                              <a:tab pos="536575" algn="l"/>
                            </a:tabLst>
                          </a:pPr>
                          <a14:m>
                            <m:oMathPara xmlns:m="http://schemas.openxmlformats.org/officeDocument/2006/math">
                              <m:oMathParaPr>
                                <m:jc m:val="left"/>
                              </m:oMathParaPr>
                              <m:oMath xmlns:m="http://schemas.openxmlformats.org/officeDocument/2006/math">
                                <m:sSup>
                                  <m:sSupPr>
                                    <m:ctrlPr>
                                      <a:rPr lang="en-US" sz="2800" b="0" i="1" smtClean="0">
                                        <a:solidFill>
                                          <a:schemeClr val="tx2"/>
                                        </a:solidFill>
                                        <a:latin typeface="Cambria Math" panose="02040503050406030204" pitchFamily="18" charset="0"/>
                                      </a:rPr>
                                    </m:ctrlPr>
                                  </m:sSupPr>
                                  <m:e>
                                    <m:r>
                                      <a:rPr lang="en-US" sz="2800" b="0" i="1" smtClean="0">
                                        <a:solidFill>
                                          <a:schemeClr val="accent3"/>
                                        </a:solidFill>
                                        <a:latin typeface="Cambria Math" panose="02040503050406030204" pitchFamily="18" charset="0"/>
                                      </a:rPr>
                                      <m:t>𝑐</m:t>
                                    </m:r>
                                  </m:e>
                                  <m:sup>
                                    <m:r>
                                      <a:rPr lang="en-US" sz="2800" b="0" i="1" smtClean="0">
                                        <a:solidFill>
                                          <a:schemeClr val="tx2"/>
                                        </a:solidFill>
                                        <a:latin typeface="Cambria Math" panose="02040503050406030204" pitchFamily="18" charset="0"/>
                                      </a:rPr>
                                      <m:t>2</m:t>
                                    </m:r>
                                  </m:sup>
                                </m:sSup>
                                <m:sSup>
                                  <m:sSupPr>
                                    <m:ctrlPr>
                                      <a:rPr lang="en-US" sz="2800" b="0" i="1" smtClean="0">
                                        <a:solidFill>
                                          <a:schemeClr val="tx2"/>
                                        </a:solidFill>
                                        <a:latin typeface="Cambria Math" panose="02040503050406030204" pitchFamily="18" charset="0"/>
                                      </a:rPr>
                                    </m:ctrlPr>
                                  </m:sSupPr>
                                  <m:e>
                                    <m:r>
                                      <m:rPr>
                                        <m:nor/>
                                      </m:rPr>
                                      <a:rPr lang="en-US" sz="2800" b="0" i="0" u="none" strike="noStrike" kern="1200" baseline="0" smtClean="0">
                                        <a:solidFill>
                                          <a:schemeClr val="tx2"/>
                                        </a:solidFill>
                                        <a:latin typeface="+mn-lt"/>
                                        <a:ea typeface="+mn-ea"/>
                                        <a:cs typeface="+mn-cs"/>
                                      </a:rPr>
                                      <m:t>≟ </m:t>
                                    </m:r>
                                    <m:r>
                                      <a:rPr lang="en-US" sz="2800" b="0" i="1" smtClean="0">
                                        <a:solidFill>
                                          <a:srgbClr val="7030A0"/>
                                        </a:solidFill>
                                        <a:latin typeface="Cambria Math" panose="02040503050406030204" pitchFamily="18" charset="0"/>
                                      </a:rPr>
                                      <m:t>𝑎</m:t>
                                    </m:r>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𝑏</m:t>
                                    </m:r>
                                  </m:e>
                                  <m:sup>
                                    <m:r>
                                      <a:rPr lang="en-US" sz="2800" b="0" i="1" smtClean="0">
                                        <a:solidFill>
                                          <a:schemeClr val="tx2"/>
                                        </a:solidFill>
                                        <a:latin typeface="Cambria Math" panose="02040503050406030204" pitchFamily="18" charset="0"/>
                                      </a:rPr>
                                      <m:t>2</m:t>
                                    </m:r>
                                  </m:sup>
                                </m:sSup>
                              </m:oMath>
                            </m:oMathPara>
                          </a14:m>
                          <a:endParaRPr lang="en-US" sz="28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Compare </a:t>
                          </a:r>
                          <a14:m>
                            <m:oMath xmlns:m="http://schemas.openxmlformats.org/officeDocument/2006/math">
                              <m:sSup>
                                <m:sSupPr>
                                  <m:ctrlPr>
                                    <a:rPr lang="en-US" sz="2800" b="0" i="1" smtClean="0">
                                      <a:solidFill>
                                        <a:schemeClr val="accent1"/>
                                      </a:solidFill>
                                      <a:latin typeface="Cambria Math" panose="02040503050406030204" pitchFamily="18" charset="0"/>
                                    </a:rPr>
                                  </m:ctrlPr>
                                </m:sSupPr>
                                <m:e>
                                  <m:r>
                                    <a:rPr lang="en-US" sz="2800" b="0" i="1" smtClean="0">
                                      <a:solidFill>
                                        <a:schemeClr val="accent1"/>
                                      </a:solidFill>
                                      <a:latin typeface="Cambria Math" panose="02040503050406030204" pitchFamily="18" charset="0"/>
                                    </a:rPr>
                                    <m:t>𝑐</m:t>
                                  </m:r>
                                </m:e>
                                <m:sup>
                                  <m:r>
                                    <a:rPr lang="en-US" sz="2800" b="0" i="1" smtClean="0">
                                      <a:solidFill>
                                        <a:schemeClr val="accent1"/>
                                      </a:solidFill>
                                      <a:latin typeface="Cambria Math" panose="02040503050406030204" pitchFamily="18" charset="0"/>
                                    </a:rPr>
                                    <m:t>2</m:t>
                                  </m:r>
                                </m:sup>
                              </m:sSup>
                              <m:r>
                                <a:rPr lang="en-US" sz="2800" b="0" i="0" smtClean="0">
                                  <a:solidFill>
                                    <a:schemeClr val="accent1"/>
                                  </a:solidFill>
                                  <a:latin typeface="Cambria Math" panose="02040503050406030204" pitchFamily="18" charset="0"/>
                                </a:rPr>
                                <m:t> </m:t>
                              </m:r>
                              <m:r>
                                <m:rPr>
                                  <m:sty m:val="p"/>
                                </m:rPr>
                                <a:rPr lang="en-US" sz="2800" b="0" i="0" smtClean="0">
                                  <a:solidFill>
                                    <a:schemeClr val="accent1"/>
                                  </a:solidFill>
                                  <a:latin typeface="Cambria Math" panose="02040503050406030204" pitchFamily="18" charset="0"/>
                                </a:rPr>
                                <m:t>and</m:t>
                              </m:r>
                              <m:sSup>
                                <m:sSupPr>
                                  <m:ctrlPr>
                                    <a:rPr lang="en-US" sz="2800" b="0" i="1" smtClean="0">
                                      <a:solidFill>
                                        <a:schemeClr val="accent1"/>
                                      </a:solidFill>
                                      <a:latin typeface="Cambria Math" panose="02040503050406030204" pitchFamily="18" charset="0"/>
                                    </a:rPr>
                                  </m:ctrlPr>
                                </m:sSupPr>
                                <m:e>
                                  <m:r>
                                    <m:rPr>
                                      <m:nor/>
                                    </m:rPr>
                                    <a:rPr lang="en-US" sz="2800" b="0" i="0" u="none" strike="noStrike" kern="1200" baseline="0" smtClean="0">
                                      <a:solidFill>
                                        <a:schemeClr val="accent1"/>
                                      </a:solidFill>
                                      <a:latin typeface="+mn-lt"/>
                                      <a:ea typeface="+mn-ea"/>
                                      <a:cs typeface="+mn-cs"/>
                                    </a:rPr>
                                    <m:t> </m:t>
                                  </m:r>
                                  <m:r>
                                    <a:rPr lang="en-US" sz="2800" b="0" i="1" smtClean="0">
                                      <a:solidFill>
                                        <a:schemeClr val="accent1"/>
                                      </a:solidFill>
                                      <a:latin typeface="Cambria Math" panose="02040503050406030204" pitchFamily="18" charset="0"/>
                                    </a:rPr>
                                    <m:t>𝑎</m:t>
                                  </m:r>
                                </m:e>
                                <m:sup>
                                  <m:r>
                                    <a:rPr lang="en-US" sz="2800" b="0" i="1" smtClean="0">
                                      <a:solidFill>
                                        <a:schemeClr val="accent1"/>
                                      </a:solidFill>
                                      <a:latin typeface="Cambria Math" panose="02040503050406030204" pitchFamily="18" charset="0"/>
                                    </a:rPr>
                                    <m:t>2</m:t>
                                  </m:r>
                                </m:sup>
                              </m:sSup>
                              <m:r>
                                <a:rPr lang="en-US" sz="2800" b="0" i="1" smtClean="0">
                                  <a:solidFill>
                                    <a:schemeClr val="accent1"/>
                                  </a:solidFill>
                                  <a:latin typeface="Cambria Math" panose="02040503050406030204" pitchFamily="18" charset="0"/>
                                </a:rPr>
                                <m:t>+</m:t>
                              </m:r>
                              <m:sSup>
                                <m:sSupPr>
                                  <m:ctrlPr>
                                    <a:rPr lang="en-US" sz="2800" b="0" i="1" smtClean="0">
                                      <a:solidFill>
                                        <a:schemeClr val="accent1"/>
                                      </a:solidFill>
                                      <a:latin typeface="Cambria Math" panose="02040503050406030204" pitchFamily="18" charset="0"/>
                                    </a:rPr>
                                  </m:ctrlPr>
                                </m:sSupPr>
                                <m:e>
                                  <m:r>
                                    <a:rPr lang="en-US" sz="2800" b="0" i="1" smtClean="0">
                                      <a:solidFill>
                                        <a:schemeClr val="accent1"/>
                                      </a:solidFill>
                                      <a:latin typeface="Cambria Math" panose="02040503050406030204" pitchFamily="18" charset="0"/>
                                    </a:rPr>
                                    <m:t>𝑏</m:t>
                                  </m:r>
                                </m:e>
                                <m:sup>
                                  <m:r>
                                    <a:rPr lang="en-US" sz="2800" b="0" i="1" smtClean="0">
                                      <a:solidFill>
                                        <a:schemeClr val="accent1"/>
                                      </a:solidFill>
                                      <a:latin typeface="Cambria Math" panose="02040503050406030204" pitchFamily="18" charset="0"/>
                                    </a:rPr>
                                    <m:t>2</m:t>
                                  </m:r>
                                </m:sup>
                              </m:sSup>
                              <m:r>
                                <a:rPr lang="en-US" sz="2800" b="0" i="1" smtClean="0">
                                  <a:solidFill>
                                    <a:schemeClr val="accent1"/>
                                  </a:solidFill>
                                  <a:latin typeface="Cambria Math" panose="02040503050406030204" pitchFamily="18" charset="0"/>
                                </a:rPr>
                                <m:t>.</m:t>
                              </m:r>
                            </m:oMath>
                          </a14:m>
                          <a:endParaRPr lang="en-US" sz="2800" b="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5803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accent3"/>
                                            </a:solidFill>
                                            <a:latin typeface="Cambria Math" panose="02040503050406030204" pitchFamily="18" charset="0"/>
                                          </a:rPr>
                                        </m:ctrlPr>
                                      </m:dPr>
                                      <m:e>
                                        <m:rad>
                                          <m:radPr>
                                            <m:degHide m:val="on"/>
                                            <m:ctrlPr>
                                              <a:rPr lang="en-US" sz="2800" b="0" i="1" smtClean="0">
                                                <a:solidFill>
                                                  <a:schemeClr val="accent3"/>
                                                </a:solidFill>
                                                <a:latin typeface="Cambria Math" panose="02040503050406030204" pitchFamily="18" charset="0"/>
                                              </a:rPr>
                                            </m:ctrlPr>
                                          </m:radPr>
                                          <m:deg/>
                                          <m:e>
                                            <m:r>
                                              <a:rPr lang="en-US" sz="2800" b="0" i="1" smtClean="0">
                                                <a:solidFill>
                                                  <a:schemeClr val="accent3"/>
                                                </a:solidFill>
                                                <a:latin typeface="Cambria Math" panose="02040503050406030204" pitchFamily="18" charset="0"/>
                                              </a:rPr>
                                              <m:t>80</m:t>
                                            </m:r>
                                          </m:e>
                                        </m:rad>
                                      </m:e>
                                    </m:d>
                                  </m:e>
                                  <m:sup>
                                    <m:r>
                                      <a:rPr lang="en-US" sz="2800" b="0" i="1" smtClean="0">
                                        <a:solidFill>
                                          <a:schemeClr val="tx2"/>
                                        </a:solidFill>
                                        <a:latin typeface="Cambria Math" panose="02040503050406030204" pitchFamily="18" charset="0"/>
                                      </a:rPr>
                                      <m:t>2</m:t>
                                    </m:r>
                                  </m:sup>
                                </m:sSup>
                                <m:r>
                                  <m:rPr>
                                    <m:nor/>
                                  </m:rPr>
                                  <a:rPr lang="en-US" sz="2800" b="0" i="0" u="none" strike="noStrike" kern="1200" baseline="0" smtClean="0">
                                    <a:solidFill>
                                      <a:schemeClr val="tx2"/>
                                    </a:solidFill>
                                    <a:latin typeface="+mn-lt"/>
                                    <a:ea typeface="+mn-ea"/>
                                    <a:cs typeface="+mn-cs"/>
                                  </a:rPr>
                                  <m:t>≟</m:t>
                                </m:r>
                                <m:r>
                                  <a:rPr lang="en-US" sz="2800" b="0" i="1" u="none" strike="noStrike" kern="1200" baseline="0" smtClean="0">
                                    <a:solidFill>
                                      <a:schemeClr val="tx2"/>
                                    </a:solidFill>
                                    <a:latin typeface="Cambria Math" panose="02040503050406030204" pitchFamily="18" charset="0"/>
                                    <a:ea typeface="+mn-ea"/>
                                    <a:cs typeface="+mn-cs"/>
                                  </a:rPr>
                                  <m:t> </m:t>
                                </m:r>
                                <m:sSup>
                                  <m:sSupPr>
                                    <m:ctrlPr>
                                      <a:rPr lang="en-US" sz="2800" b="0" i="1" smtClean="0">
                                        <a:solidFill>
                                          <a:schemeClr val="tx2"/>
                                        </a:solidFill>
                                        <a:latin typeface="Cambria Math" panose="02040503050406030204" pitchFamily="18" charset="0"/>
                                      </a:rPr>
                                    </m:ctrlPr>
                                  </m:sSupPr>
                                  <m:e>
                                    <m:d>
                                      <m:dPr>
                                        <m:ctrlPr>
                                          <a:rPr lang="en-US" sz="2800" b="0" i="1" smtClean="0">
                                            <a:solidFill>
                                              <a:srgbClr val="7030A0"/>
                                            </a:solidFill>
                                            <a:latin typeface="Cambria Math" panose="02040503050406030204" pitchFamily="18" charset="0"/>
                                          </a:rPr>
                                        </m:ctrlPr>
                                      </m:dPr>
                                      <m:e>
                                        <m:rad>
                                          <m:radPr>
                                            <m:degHide m:val="on"/>
                                            <m:ctrlPr>
                                              <a:rPr lang="en-US" sz="2800" b="0" i="1" smtClean="0">
                                                <a:solidFill>
                                                  <a:srgbClr val="7030A0"/>
                                                </a:solidFill>
                                                <a:latin typeface="Cambria Math" panose="02040503050406030204" pitchFamily="18" charset="0"/>
                                              </a:rPr>
                                            </m:ctrlPr>
                                          </m:radPr>
                                          <m:deg/>
                                          <m:e>
                                            <m:r>
                                              <a:rPr lang="en-US" sz="2800" b="0" i="1" smtClean="0">
                                                <a:solidFill>
                                                  <a:srgbClr val="7030A0"/>
                                                </a:solidFill>
                                                <a:latin typeface="Cambria Math" panose="02040503050406030204" pitchFamily="18" charset="0"/>
                                              </a:rPr>
                                              <m:t>34</m:t>
                                            </m:r>
                                          </m:e>
                                        </m:rad>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rgbClr val="0070C0"/>
                                            </a:solidFill>
                                            <a:latin typeface="Cambria Math" panose="02040503050406030204" pitchFamily="18" charset="0"/>
                                          </a:rPr>
                                        </m:ctrlPr>
                                      </m:dPr>
                                      <m:e>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26</m:t>
                                            </m:r>
                                          </m:e>
                                        </m:rad>
                                      </m:e>
                                    </m:d>
                                  </m:e>
                                  <m:sup>
                                    <m:r>
                                      <a:rPr lang="en-US" sz="2800" b="0" i="1" smtClean="0">
                                        <a:solidFill>
                                          <a:schemeClr val="tx2"/>
                                        </a:solidFill>
                                        <a:latin typeface="Cambria Math" panose="02040503050406030204" pitchFamily="18" charset="0"/>
                                      </a:rPr>
                                      <m:t>2</m:t>
                                    </m:r>
                                  </m:sup>
                                </m:sSup>
                              </m:oMath>
                            </m:oMathPara>
                          </a14:m>
                          <a:endParaRPr lang="en-US" sz="2800" b="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left"/>
                              </m:oMathParaPr>
                              <m:oMath xmlns:m="http://schemas.openxmlformats.org/officeDocument/2006/math">
                                <m:r>
                                  <a:rPr lang="en-US" sz="2800" b="0" i="1" smtClean="0">
                                    <a:solidFill>
                                      <a:schemeClr val="accent1"/>
                                    </a:solidFill>
                                    <a:latin typeface="Cambria Math" panose="02040503050406030204" pitchFamily="18" charset="0"/>
                                  </a:rPr>
                                  <m:t>𝑐</m:t>
                                </m:r>
                                <m:r>
                                  <a:rPr lang="en-US" sz="2800" b="0" i="1" smtClean="0">
                                    <a:solidFill>
                                      <a:schemeClr val="accent1"/>
                                    </a:solidFill>
                                    <a:latin typeface="Cambria Math" panose="02040503050406030204" pitchFamily="18" charset="0"/>
                                  </a:rPr>
                                  <m:t>=</m:t>
                                </m:r>
                                <m:rad>
                                  <m:radPr>
                                    <m:degHide m:val="on"/>
                                    <m:ctrlPr>
                                      <a:rPr lang="en-US" sz="2800" i="1" smtClean="0">
                                        <a:solidFill>
                                          <a:schemeClr val="accent1"/>
                                        </a:solidFill>
                                        <a:latin typeface="Cambria Math" panose="02040503050406030204" pitchFamily="18" charset="0"/>
                                      </a:rPr>
                                    </m:ctrlPr>
                                  </m:radPr>
                                  <m:deg/>
                                  <m:e>
                                    <m:r>
                                      <a:rPr lang="en-US" sz="2800" b="0" i="1" smtClean="0">
                                        <a:solidFill>
                                          <a:schemeClr val="accent1"/>
                                        </a:solidFill>
                                        <a:latin typeface="Cambria Math" panose="02040503050406030204" pitchFamily="18" charset="0"/>
                                      </a:rPr>
                                      <m:t>80</m:t>
                                    </m:r>
                                  </m:e>
                                </m:rad>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𝑎</m:t>
                                </m:r>
                                <m:r>
                                  <a:rPr lang="en-US" sz="2800" b="0" i="1" smtClean="0">
                                    <a:solidFill>
                                      <a:schemeClr val="accent1"/>
                                    </a:solidFill>
                                    <a:latin typeface="Cambria Math" panose="02040503050406030204" pitchFamily="18" charset="0"/>
                                  </a:rPr>
                                  <m:t>=</m:t>
                                </m:r>
                                <m:rad>
                                  <m:radPr>
                                    <m:degHide m:val="on"/>
                                    <m:ctrlPr>
                                      <a:rPr lang="en-US" sz="2800" i="1" smtClean="0">
                                        <a:solidFill>
                                          <a:schemeClr val="accent1"/>
                                        </a:solidFill>
                                        <a:latin typeface="Cambria Math" panose="02040503050406030204" pitchFamily="18" charset="0"/>
                                      </a:rPr>
                                    </m:ctrlPr>
                                  </m:radPr>
                                  <m:deg/>
                                  <m:e>
                                    <m:r>
                                      <a:rPr lang="en-US" sz="2800" b="0" i="1" smtClean="0">
                                        <a:solidFill>
                                          <a:schemeClr val="accent1"/>
                                        </a:solidFill>
                                        <a:latin typeface="Cambria Math" panose="02040503050406030204" pitchFamily="18" charset="0"/>
                                      </a:rPr>
                                      <m:t>34</m:t>
                                    </m:r>
                                  </m:e>
                                </m:rad>
                                <m:r>
                                  <a:rPr lang="en-US" sz="2800" b="0" i="1" smtClean="0">
                                    <a:solidFill>
                                      <a:schemeClr val="accent1"/>
                                    </a:solidFill>
                                    <a:latin typeface="Cambria Math" panose="02040503050406030204" pitchFamily="18" charset="0"/>
                                  </a:rPr>
                                  <m:t>, </m:t>
                                </m:r>
                                <m:r>
                                  <m:rPr>
                                    <m:sty m:val="p"/>
                                  </m:rPr>
                                  <a:rPr lang="en-US" sz="2800" b="0" i="0" smtClean="0">
                                    <a:solidFill>
                                      <a:schemeClr val="accent1"/>
                                    </a:solidFill>
                                    <a:latin typeface="Cambria Math" panose="02040503050406030204" pitchFamily="18" charset="0"/>
                                  </a:rPr>
                                  <m:t>and</m:t>
                                </m:r>
                                <m:r>
                                  <a:rPr lang="en-US" sz="2800" b="0" i="0" smtClean="0">
                                    <a:solidFill>
                                      <a:schemeClr val="accent1"/>
                                    </a:solidFill>
                                    <a:latin typeface="Cambria Math" panose="02040503050406030204" pitchFamily="18" charset="0"/>
                                  </a:rPr>
                                  <m:t> </m:t>
                                </m:r>
                                <m:r>
                                  <a:rPr lang="en-US" sz="2800" b="0" i="1" smtClean="0">
                                    <a:solidFill>
                                      <a:schemeClr val="accent1"/>
                                    </a:solidFill>
                                    <a:latin typeface="Cambria Math" panose="02040503050406030204" pitchFamily="18" charset="0"/>
                                  </a:rPr>
                                  <m:t>𝑏</m:t>
                                </m:r>
                                <m:r>
                                  <a:rPr lang="en-US" sz="2800" b="0" i="1" smtClean="0">
                                    <a:solidFill>
                                      <a:schemeClr val="accent1"/>
                                    </a:solidFill>
                                    <a:latin typeface="Cambria Math" panose="02040503050406030204" pitchFamily="18" charset="0"/>
                                  </a:rPr>
                                  <m:t>=</m:t>
                                </m:r>
                                <m:rad>
                                  <m:radPr>
                                    <m:degHide m:val="on"/>
                                    <m:ctrlPr>
                                      <a:rPr lang="en-US" sz="2800" i="1" smtClean="0">
                                        <a:solidFill>
                                          <a:schemeClr val="accent1"/>
                                        </a:solidFill>
                                        <a:latin typeface="Cambria Math" panose="02040503050406030204" pitchFamily="18" charset="0"/>
                                      </a:rPr>
                                    </m:ctrlPr>
                                  </m:radPr>
                                  <m:deg/>
                                  <m:e>
                                    <m:r>
                                      <a:rPr lang="en-US" sz="2800" b="0" i="1" smtClean="0">
                                        <a:solidFill>
                                          <a:schemeClr val="accent1"/>
                                        </a:solidFill>
                                        <a:latin typeface="Cambria Math" panose="02040503050406030204" pitchFamily="18" charset="0"/>
                                      </a:rPr>
                                      <m:t>26</m:t>
                                    </m:r>
                                  </m:e>
                                </m:rad>
                              </m:oMath>
                            </m:oMathPara>
                          </a14:m>
                          <a:endParaRPr lang="en-US" sz="2800" i="0" dirty="0">
                            <a:solidFill>
                              <a:schemeClr val="accent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9009267"/>
                      </a:ext>
                    </a:extLst>
                  </a:tr>
                  <a:tr h="370840">
                    <a:tc>
                      <a:txBody>
                        <a:bodyPr/>
                        <a:lstStyle/>
                        <a:p>
                          <a:pPr marL="0" marR="0" lvl="0" indent="631825"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80 </m:t>
                                </m:r>
                                <m:r>
                                  <m:rPr>
                                    <m:nor/>
                                  </m:rPr>
                                  <a:rPr lang="en-US" sz="2800" b="0" i="0" u="none" strike="noStrike" kern="1200" baseline="0" smtClean="0">
                                    <a:solidFill>
                                      <a:schemeClr val="tx2"/>
                                    </a:solidFill>
                                    <a:latin typeface="+mn-lt"/>
                                    <a:ea typeface="+mn-ea"/>
                                    <a:cs typeface="+mn-cs"/>
                                  </a:rPr>
                                  <m:t>≟</m:t>
                                </m:r>
                                <m:r>
                                  <a:rPr lang="en-US" sz="2800" b="0" i="1" u="none" strike="noStrike" kern="1200" baseline="0" smtClean="0">
                                    <a:solidFill>
                                      <a:schemeClr val="tx2"/>
                                    </a:solidFill>
                                    <a:latin typeface="Cambria Math" panose="02040503050406030204" pitchFamily="18" charset="0"/>
                                    <a:ea typeface="+mn-ea"/>
                                    <a:cs typeface="+mn-cs"/>
                                  </a:rPr>
                                  <m:t> </m:t>
                                </m:r>
                                <m:r>
                                  <a:rPr lang="en-US" sz="2800" b="0" i="1" smtClean="0">
                                    <a:solidFill>
                                      <a:schemeClr val="tx2"/>
                                    </a:solidFill>
                                    <a:latin typeface="Cambria Math" panose="02040503050406030204" pitchFamily="18" charset="0"/>
                                  </a:rPr>
                                  <m:t>34+26</m:t>
                                </m:r>
                              </m:oMath>
                            </m:oMathPara>
                          </a14:m>
                          <a:endParaRPr lang="en-US" sz="28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6890603"/>
                      </a:ext>
                    </a:extLst>
                  </a:tr>
                  <a:tr h="370840">
                    <a:tc>
                      <a:txBody>
                        <a:bodyPr/>
                        <a:lstStyle/>
                        <a:p>
                          <a:pPr marL="0" indent="711200"/>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80&gt;60</m:t>
                                </m:r>
                              </m:oMath>
                            </m:oMathPara>
                          </a14:m>
                          <a:endParaRPr lang="en-US" sz="2800" b="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 and compare.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3890781"/>
                      </a:ext>
                    </a:extLst>
                  </a:tr>
                </a:tbl>
              </a:graphicData>
            </a:graphic>
          </p:graphicFrame>
        </mc:Choice>
        <mc:Fallback xmlns="">
          <p:graphicFrame>
            <p:nvGraphicFramePr>
              <p:cNvPr id="4" name="Table 6">
                <a:extLst>
                  <a:ext uri="{FF2B5EF4-FFF2-40B4-BE49-F238E27FC236}">
                    <a16:creationId xmlns:a16="http://schemas.microsoft.com/office/drawing/2014/main" id="{A2F4B585-8387-446A-BF50-D450383C9333}"/>
                  </a:ext>
                </a:extLst>
              </p:cNvPr>
              <p:cNvGraphicFramePr>
                <a:graphicFrameLocks noGrp="1"/>
              </p:cNvGraphicFramePr>
              <p:nvPr>
                <p:extLst>
                  <p:ext uri="{D42A27DB-BD31-4B8C-83A1-F6EECF244321}">
                    <p14:modId xmlns:p14="http://schemas.microsoft.com/office/powerpoint/2010/main" val="1156463113"/>
                  </p:ext>
                </p:extLst>
              </p:nvPr>
            </p:nvGraphicFramePr>
            <p:xfrm>
              <a:off x="1669143" y="3175698"/>
              <a:ext cx="10043886" cy="2241360"/>
            </p:xfrm>
            <a:graphic>
              <a:graphicData uri="http://schemas.openxmlformats.org/drawingml/2006/table">
                <a:tbl>
                  <a:tblPr firstRow="1" bandRow="1">
                    <a:tableStyleId>{5C22544A-7EE6-4342-B048-85BDC9FD1C3A}</a:tableStyleId>
                  </a:tblPr>
                  <a:tblGrid>
                    <a:gridCol w="4653015">
                      <a:extLst>
                        <a:ext uri="{9D8B030D-6E8A-4147-A177-3AD203B41FA5}">
                          <a16:colId xmlns:a16="http://schemas.microsoft.com/office/drawing/2014/main" val="946619438"/>
                        </a:ext>
                      </a:extLst>
                    </a:gridCol>
                    <a:gridCol w="5390871">
                      <a:extLst>
                        <a:ext uri="{9D8B030D-6E8A-4147-A177-3AD203B41FA5}">
                          <a16:colId xmlns:a16="http://schemas.microsoft.com/office/drawing/2014/main" val="3196481560"/>
                        </a:ext>
                      </a:extLst>
                    </a:gridCol>
                  </a:tblGrid>
                  <a:tr h="51816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t="-11765" r="-115838" b="-367059"/>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86328" t="-11765" b="-367059"/>
                          </a:stretch>
                        </a:blipFill>
                      </a:tcPr>
                    </a:tc>
                    <a:extLst>
                      <a:ext uri="{0D108BD9-81ED-4DB2-BD59-A6C34878D82A}">
                        <a16:rowId xmlns:a16="http://schemas.microsoft.com/office/drawing/2014/main" val="2562580361"/>
                      </a:ext>
                    </a:extLst>
                  </a:tr>
                  <a:tr h="68688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t="-84071" r="-115838" b="-176106"/>
                          </a:stretch>
                        </a:blip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l="-86328" t="-84071" b="-176106"/>
                          </a:stretch>
                        </a:blipFill>
                      </a:tcPr>
                    </a:tc>
                    <a:extLst>
                      <a:ext uri="{0D108BD9-81ED-4DB2-BD59-A6C34878D82A}">
                        <a16:rowId xmlns:a16="http://schemas.microsoft.com/office/drawing/2014/main" val="1959009267"/>
                      </a:ext>
                    </a:extLst>
                  </a:tr>
                  <a:tr h="5181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41860" r="-115838" b="-13139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6890603"/>
                      </a:ext>
                    </a:extLst>
                  </a:tr>
                  <a:tr h="51816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45882" r="-115838" b="-3294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accent1"/>
                              </a:solidFill>
                              <a:latin typeface="+mn-lt"/>
                              <a:ea typeface="+mn-ea"/>
                              <a:cs typeface="+mn-cs"/>
                            </a:rPr>
                            <a:t>Simplify and compare.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3890781"/>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CF6CDB-F44A-484B-96CA-78F359F06BC8}"/>
                  </a:ext>
                </a:extLst>
              </p:cNvPr>
              <p:cNvSpPr txBox="1"/>
              <p:nvPr/>
            </p:nvSpPr>
            <p:spPr>
              <a:xfrm>
                <a:off x="457200" y="5762171"/>
                <a:ext cx="9601200" cy="523220"/>
              </a:xfrm>
              <a:prstGeom prst="rect">
                <a:avLst/>
              </a:prstGeom>
              <a:noFill/>
            </p:spPr>
            <p:txBody>
              <a:bodyPr wrap="square" rtlCol="0">
                <a:spAutoFit/>
              </a:bodyPr>
              <a:lstStyle/>
              <a:p>
                <a:r>
                  <a:rPr lang="en-IN" sz="2800" dirty="0">
                    <a:solidFill>
                      <a:schemeClr val="tx2"/>
                    </a:solidFill>
                  </a:rPr>
                  <a:t>Because </a:t>
                </a:r>
                <a14:m>
                  <m:oMath xmlns:m="http://schemas.openxmlformats.org/officeDocument/2006/math">
                    <m:sSup>
                      <m:sSupPr>
                        <m:ctrlPr>
                          <a:rPr lang="en-US" sz="2800" i="1">
                            <a:solidFill>
                              <a:schemeClr val="tx2"/>
                            </a:solidFill>
                            <a:latin typeface="Cambria Math" panose="02040503050406030204" pitchFamily="18" charset="0"/>
                          </a:rPr>
                        </m:ctrlPr>
                      </m:sSupPr>
                      <m:e>
                        <m:r>
                          <a:rPr lang="en-US" sz="2800" i="1">
                            <a:solidFill>
                              <a:schemeClr val="tx2"/>
                            </a:solidFill>
                            <a:latin typeface="Cambria Math" panose="02040503050406030204" pitchFamily="18" charset="0"/>
                          </a:rPr>
                          <m:t>𝑐</m:t>
                        </m:r>
                      </m:e>
                      <m:sup>
                        <m:r>
                          <a:rPr lang="en-US" sz="2800" i="1">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&gt;</m:t>
                    </m:r>
                    <m:sSup>
                      <m:sSupPr>
                        <m:ctrlPr>
                          <a:rPr lang="en-US" sz="2800" i="1">
                            <a:solidFill>
                              <a:schemeClr val="tx2"/>
                            </a:solidFill>
                            <a:latin typeface="Cambria Math" panose="02040503050406030204" pitchFamily="18" charset="0"/>
                          </a:rPr>
                        </m:ctrlPr>
                      </m:sSupPr>
                      <m:e>
                        <m:r>
                          <a:rPr lang="en-US" sz="2800" i="1">
                            <a:solidFill>
                              <a:schemeClr val="tx2"/>
                            </a:solidFill>
                            <a:latin typeface="Cambria Math" panose="02040503050406030204" pitchFamily="18" charset="0"/>
                          </a:rPr>
                          <m:t>𝑎</m:t>
                        </m:r>
                      </m:e>
                      <m:sup>
                        <m:r>
                          <a:rPr lang="en-US" sz="2800" i="1">
                            <a:solidFill>
                              <a:schemeClr val="tx2"/>
                            </a:solidFill>
                            <a:latin typeface="Cambria Math" panose="02040503050406030204" pitchFamily="18" charset="0"/>
                          </a:rPr>
                          <m:t>2</m:t>
                        </m:r>
                      </m:sup>
                    </m:sSup>
                    <m:r>
                      <a:rPr lang="en-US" sz="2800" i="1">
                        <a:solidFill>
                          <a:schemeClr val="tx2"/>
                        </a:solidFill>
                        <a:latin typeface="Cambria Math" panose="02040503050406030204" pitchFamily="18" charset="0"/>
                      </a:rPr>
                      <m:t>+</m:t>
                    </m:r>
                    <m:sSup>
                      <m:sSupPr>
                        <m:ctrlPr>
                          <a:rPr lang="en-US" sz="2800" i="1">
                            <a:solidFill>
                              <a:schemeClr val="tx2"/>
                            </a:solidFill>
                            <a:latin typeface="Cambria Math" panose="02040503050406030204" pitchFamily="18" charset="0"/>
                          </a:rPr>
                        </m:ctrlPr>
                      </m:sSupPr>
                      <m:e>
                        <m:r>
                          <a:rPr lang="en-US" sz="2800" i="1">
                            <a:solidFill>
                              <a:schemeClr val="tx2"/>
                            </a:solidFill>
                            <a:latin typeface="Cambria Math" panose="02040503050406030204" pitchFamily="18" charset="0"/>
                          </a:rPr>
                          <m:t>𝑏</m:t>
                        </m:r>
                      </m:e>
                      <m:sup>
                        <m:r>
                          <a:rPr lang="en-US" sz="2800" i="1">
                            <a:solidFill>
                              <a:schemeClr val="tx2"/>
                            </a:solidFill>
                            <a:latin typeface="Cambria Math" panose="02040503050406030204" pitchFamily="18" charset="0"/>
                          </a:rPr>
                          <m:t>2</m:t>
                        </m:r>
                      </m:sup>
                    </m:sSup>
                  </m:oMath>
                </a14:m>
                <a:r>
                  <a:rPr lang="en-IN" sz="2800" dirty="0">
                    <a:solidFill>
                      <a:schemeClr val="tx2"/>
                    </a:solidFill>
                  </a:rPr>
                  <a:t>, the triangle is</a:t>
                </a:r>
                <a:r>
                  <a:rPr lang="en-US" sz="2800" dirty="0">
                    <a:solidFill>
                      <a:schemeClr val="tx2"/>
                    </a:solidFill>
                  </a:rPr>
                  <a:t> obtuse.</a:t>
                </a:r>
              </a:p>
            </p:txBody>
          </p:sp>
        </mc:Choice>
        <mc:Fallback xmlns="">
          <p:sp>
            <p:nvSpPr>
              <p:cNvPr id="9" name="TextBox 8">
                <a:extLst>
                  <a:ext uri="{FF2B5EF4-FFF2-40B4-BE49-F238E27FC236}">
                    <a16:creationId xmlns:a16="http://schemas.microsoft.com/office/drawing/2014/main" id="{50CF6CDB-F44A-484B-96CA-78F359F06BC8}"/>
                  </a:ext>
                </a:extLst>
              </p:cNvPr>
              <p:cNvSpPr txBox="1">
                <a:spLocks noRot="1" noChangeAspect="1" noMove="1" noResize="1" noEditPoints="1" noAdjustHandles="1" noChangeArrowheads="1" noChangeShapeType="1" noTextEdit="1"/>
              </p:cNvSpPr>
              <p:nvPr/>
            </p:nvSpPr>
            <p:spPr>
              <a:xfrm>
                <a:off x="457200" y="5762171"/>
                <a:ext cx="9601200" cy="523220"/>
              </a:xfrm>
              <a:prstGeom prst="rect">
                <a:avLst/>
              </a:prstGeom>
              <a:blipFill>
                <a:blip r:embed="rId4"/>
                <a:stretch>
                  <a:fillRect l="-1270" t="-11628" b="-31395"/>
                </a:stretch>
              </a:blipFill>
            </p:spPr>
            <p:txBody>
              <a:bodyPr/>
              <a:lstStyle/>
              <a:p>
                <a:r>
                  <a:rPr lang="en-IN">
                    <a:noFill/>
                  </a:rPr>
                  <a:t> </a:t>
                </a:r>
              </a:p>
            </p:txBody>
          </p:sp>
        </mc:Fallback>
      </mc:AlternateContent>
    </p:spTree>
    <p:extLst>
      <p:ext uri="{BB962C8B-B14F-4D97-AF65-F5344CB8AC3E}">
        <p14:creationId xmlns:p14="http://schemas.microsoft.com/office/powerpoint/2010/main" val="339836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4</a:t>
            </a:r>
          </a:p>
          <a:p>
            <a:r>
              <a:rPr lang="en-IN" sz="2800" b="0" dirty="0">
                <a:solidFill>
                  <a:schemeClr val="tx1"/>
                </a:solidFill>
              </a:rPr>
              <a:t>Classify Triangles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0210801" cy="15244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00A6B9"/>
                </a:solidFill>
              </a:rPr>
              <a:t>Think About It!</a:t>
            </a:r>
          </a:p>
          <a:p>
            <a:r>
              <a:rPr lang="en-IN" sz="2800" dirty="0"/>
              <a:t>Does your conclusion seem reasonable? Explain. </a:t>
            </a:r>
          </a:p>
        </p:txBody>
      </p:sp>
    </p:spTree>
    <p:extLst>
      <p:ext uri="{BB962C8B-B14F-4D97-AF65-F5344CB8AC3E}">
        <p14:creationId xmlns:p14="http://schemas.microsoft.com/office/powerpoint/2010/main" val="7566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4</a:t>
            </a:r>
          </a:p>
          <a:p>
            <a:r>
              <a:rPr lang="en-IN" sz="2800" b="0" dirty="0">
                <a:solidFill>
                  <a:schemeClr val="tx1"/>
                </a:solidFill>
              </a:rPr>
              <a:t>Classify Triangles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0210801" cy="20337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IN" sz="2800" dirty="0"/>
              <a:t>Determine whether the points </a:t>
            </a:r>
            <a:r>
              <a:rPr lang="en-IN" sz="2800" i="1" dirty="0"/>
              <a:t>J</a:t>
            </a:r>
            <a:r>
              <a:rPr lang="en-IN" sz="2800" dirty="0"/>
              <a:t>(1,</a:t>
            </a:r>
            <a:r>
              <a:rPr lang="en-IN" sz="2800" dirty="0">
                <a:latin typeface="Arial" panose="020B0604020202020204" pitchFamily="34" charset="0"/>
                <a:cs typeface="Arial" panose="020B0604020202020204" pitchFamily="34" charset="0"/>
              </a:rPr>
              <a:t> </a:t>
            </a:r>
            <a:r>
              <a:rPr lang="en-IN" sz="2800" dirty="0"/>
              <a:t>6), </a:t>
            </a:r>
            <a:r>
              <a:rPr lang="en-IN" sz="2800" i="1" dirty="0"/>
              <a:t>K</a:t>
            </a:r>
            <a:r>
              <a:rPr lang="en-IN" sz="2800" dirty="0"/>
              <a:t>(3,</a:t>
            </a:r>
            <a:r>
              <a:rPr lang="en-IN" sz="2800" dirty="0">
                <a:latin typeface="Arial" panose="020B0604020202020204" pitchFamily="34" charset="0"/>
                <a:cs typeface="Arial" panose="020B0604020202020204" pitchFamily="34" charset="0"/>
              </a:rPr>
              <a:t> </a:t>
            </a:r>
            <a:r>
              <a:rPr lang="en-IN" sz="2800" dirty="0"/>
              <a:t>2), and </a:t>
            </a:r>
            <a:r>
              <a:rPr lang="en-IN" sz="2800" i="1" dirty="0"/>
              <a:t>L</a:t>
            </a:r>
            <a:r>
              <a:rPr lang="en-IN" sz="2800" dirty="0"/>
              <a:t>(5,</a:t>
            </a:r>
            <a:r>
              <a:rPr lang="en-IN" sz="2800" dirty="0">
                <a:latin typeface="Arial" panose="020B0604020202020204" pitchFamily="34" charset="0"/>
                <a:cs typeface="Arial" panose="020B0604020202020204" pitchFamily="34" charset="0"/>
              </a:rPr>
              <a:t> </a:t>
            </a:r>
            <a:r>
              <a:rPr lang="en-IN" sz="2800" dirty="0"/>
              <a:t>3) can be the vertices of a triangle. If so, classify the triangle as </a:t>
            </a:r>
            <a:r>
              <a:rPr lang="en-IN" sz="2800" i="1" dirty="0"/>
              <a:t>acute</a:t>
            </a:r>
            <a:r>
              <a:rPr lang="en-IN" sz="2800" dirty="0"/>
              <a:t>, </a:t>
            </a:r>
            <a:r>
              <a:rPr lang="en-IN" sz="2800" i="1" dirty="0"/>
              <a:t>right</a:t>
            </a:r>
            <a:r>
              <a:rPr lang="en-IN" sz="2800" dirty="0"/>
              <a:t>, or </a:t>
            </a:r>
            <a:r>
              <a:rPr lang="en-IN" sz="2800" i="1" dirty="0"/>
              <a:t>obtuse</a:t>
            </a:r>
            <a:r>
              <a:rPr lang="en-IN" sz="2800" dirty="0"/>
              <a:t>. </a:t>
            </a:r>
          </a:p>
        </p:txBody>
      </p:sp>
    </p:spTree>
    <p:extLst>
      <p:ext uri="{BB962C8B-B14F-4D97-AF65-F5344CB8AC3E}">
        <p14:creationId xmlns:p14="http://schemas.microsoft.com/office/powerpoint/2010/main" val="112420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274186"/>
                <a:ext cx="10264140" cy="346406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indent="-404813">
                  <a:spcBef>
                    <a:spcPts val="1000"/>
                  </a:spcBef>
                </a:pPr>
                <a:r>
                  <a:rPr lang="en-IN" sz="2800" b="1" dirty="0">
                    <a:solidFill>
                      <a:schemeClr val="tx1"/>
                    </a:solidFill>
                    <a:latin typeface="Proxima Nova"/>
                  </a:rPr>
                  <a:t>1.</a:t>
                </a:r>
                <a:r>
                  <a:rPr lang="en-IN" sz="2800" b="1" dirty="0">
                    <a:solidFill>
                      <a:schemeClr val="tx1"/>
                    </a:solidFill>
                  </a:rPr>
                  <a:t> </a:t>
                </a:r>
                <a:r>
                  <a:rPr lang="en-IN" sz="2800" dirty="0"/>
                  <a:t>What is the value of </a:t>
                </a:r>
                <a14:m>
                  <m:oMath xmlns:m="http://schemas.openxmlformats.org/officeDocument/2006/math">
                    <m:rad>
                      <m:radPr>
                        <m:degHide m:val="on"/>
                        <m:ctrlPr>
                          <a:rPr lang="en-IN" sz="2800" i="1" smtClean="0">
                            <a:latin typeface="Cambria Math" panose="02040503050406030204" pitchFamily="18" charset="0"/>
                          </a:rPr>
                        </m:ctrlPr>
                      </m:radPr>
                      <m:deg/>
                      <m:e>
                        <m:r>
                          <a:rPr lang="en-US" sz="2800" b="0" i="1" smtClean="0">
                            <a:latin typeface="Cambria Math" panose="02040503050406030204" pitchFamily="18" charset="0"/>
                          </a:rPr>
                          <m:t>17</m:t>
                        </m:r>
                      </m:e>
                    </m:rad>
                  </m:oMath>
                </a14:m>
                <a:r>
                  <a:rPr lang="en-IN" sz="2800" dirty="0"/>
                  <a:t> to the nearest integer?</a:t>
                </a:r>
                <a:endParaRPr lang="en-IN" sz="2800" b="1" dirty="0">
                  <a:solidFill>
                    <a:schemeClr val="tx1"/>
                  </a:solidFill>
                </a:endParaRPr>
              </a:p>
              <a:p>
                <a:pPr marL="404813" indent="-404813">
                  <a:spcBef>
                    <a:spcPts val="1000"/>
                  </a:spcBef>
                </a:pPr>
                <a:r>
                  <a:rPr lang="en-IN" sz="2800" b="1" dirty="0">
                    <a:solidFill>
                      <a:schemeClr val="tx1"/>
                    </a:solidFill>
                    <a:latin typeface="Proxima Nova"/>
                  </a:rPr>
                  <a:t>2.</a:t>
                </a:r>
                <a:r>
                  <a:rPr lang="en-IN" sz="2800" b="1" dirty="0">
                    <a:solidFill>
                      <a:schemeClr val="tx1"/>
                    </a:solidFill>
                  </a:rPr>
                  <a:t> </a:t>
                </a:r>
                <a:r>
                  <a:rPr lang="en-IN" sz="2800" dirty="0"/>
                  <a:t>What is the value of </a:t>
                </a:r>
                <a14:m>
                  <m:oMath xmlns:m="http://schemas.openxmlformats.org/officeDocument/2006/math">
                    <m:rad>
                      <m:radPr>
                        <m:degHide m:val="on"/>
                        <m:ctrlPr>
                          <a:rPr lang="en-IN" sz="2800" i="1">
                            <a:latin typeface="Cambria Math" panose="02040503050406030204" pitchFamily="18" charset="0"/>
                          </a:rPr>
                        </m:ctrlPr>
                      </m:radPr>
                      <m:deg/>
                      <m:e>
                        <m:r>
                          <a:rPr lang="en-US" sz="2800" b="0" i="1" smtClean="0">
                            <a:latin typeface="Cambria Math" panose="02040503050406030204" pitchFamily="18" charset="0"/>
                          </a:rPr>
                          <m:t>63</m:t>
                        </m:r>
                      </m:e>
                    </m:rad>
                  </m:oMath>
                </a14:m>
                <a:r>
                  <a:rPr lang="en-IN" sz="2800" dirty="0"/>
                  <a:t> to the nearest integer?</a:t>
                </a:r>
                <a:endParaRPr lang="en-IN" sz="2800" b="1" dirty="0">
                  <a:solidFill>
                    <a:schemeClr val="tx1"/>
                  </a:solidFill>
                </a:endParaRPr>
              </a:p>
              <a:p>
                <a:pPr marL="404813" indent="-404813">
                  <a:spcBef>
                    <a:spcPts val="1000"/>
                  </a:spcBef>
                </a:pPr>
                <a:r>
                  <a:rPr lang="en-IN" sz="2800" b="1" dirty="0">
                    <a:solidFill>
                      <a:schemeClr val="tx1"/>
                    </a:solidFill>
                    <a:latin typeface="Proxima Nova"/>
                  </a:rPr>
                  <a:t>3.</a:t>
                </a:r>
                <a:r>
                  <a:rPr lang="en-IN" sz="2800" b="1" dirty="0">
                    <a:solidFill>
                      <a:schemeClr val="tx1"/>
                    </a:solidFill>
                  </a:rPr>
                  <a:t> </a:t>
                </a:r>
                <a:r>
                  <a:rPr lang="en-IN" sz="2800" i="1" dirty="0"/>
                  <a:t>True </a:t>
                </a:r>
                <a:r>
                  <a:rPr lang="en-IN" sz="2800" dirty="0"/>
                  <a:t>or </a:t>
                </a:r>
                <a:r>
                  <a:rPr lang="en-IN" sz="2800" i="1" dirty="0"/>
                  <a:t>false</a:t>
                </a:r>
                <a:r>
                  <a:rPr lang="en-IN" sz="2800" dirty="0"/>
                  <a:t>: </a:t>
                </a:r>
                <a14:m>
                  <m:oMath xmlns:m="http://schemas.openxmlformats.org/officeDocument/2006/math">
                    <m:rad>
                      <m:radPr>
                        <m:degHide m:val="on"/>
                        <m:ctrlPr>
                          <a:rPr lang="en-IN" sz="2800" i="1">
                            <a:latin typeface="Cambria Math" panose="02040503050406030204" pitchFamily="18" charset="0"/>
                          </a:rPr>
                        </m:ctrlPr>
                      </m:radPr>
                      <m:deg/>
                      <m:e>
                        <m:r>
                          <a:rPr lang="en-US" sz="2800" b="0" i="1" smtClean="0">
                            <a:latin typeface="Cambria Math" panose="02040503050406030204" pitchFamily="18" charset="0"/>
                          </a:rPr>
                          <m:t>66</m:t>
                        </m:r>
                      </m:e>
                    </m:rad>
                    <m:r>
                      <a:rPr lang="en-US" sz="2800" b="0" i="1" smtClean="0">
                        <a:latin typeface="Cambria Math" panose="02040503050406030204" pitchFamily="18" charset="0"/>
                      </a:rPr>
                      <m:t>&gt;9</m:t>
                    </m:r>
                  </m:oMath>
                </a14:m>
                <a:endParaRPr lang="en-IN" sz="2800" dirty="0"/>
              </a:p>
              <a:p>
                <a:pPr marL="404813" indent="-404813">
                  <a:spcBef>
                    <a:spcPts val="1000"/>
                  </a:spcBef>
                </a:pPr>
                <a:r>
                  <a:rPr lang="en-IN" sz="2800" b="1" dirty="0">
                    <a:solidFill>
                      <a:schemeClr val="tx1"/>
                    </a:solidFill>
                    <a:latin typeface="Proxima Nova"/>
                  </a:rPr>
                  <a:t>4.</a:t>
                </a:r>
                <a:r>
                  <a:rPr lang="en-IN" sz="2800" b="1" dirty="0">
                    <a:solidFill>
                      <a:schemeClr val="tx1"/>
                    </a:solidFill>
                  </a:rPr>
                  <a:t> </a:t>
                </a:r>
                <a:r>
                  <a:rPr lang="en-IN" sz="2800" i="1" dirty="0"/>
                  <a:t>True </a:t>
                </a:r>
                <a:r>
                  <a:rPr lang="en-IN" sz="2800" dirty="0"/>
                  <a:t>or </a:t>
                </a:r>
                <a:r>
                  <a:rPr lang="en-IN" sz="2800" i="1" dirty="0"/>
                  <a:t>false</a:t>
                </a:r>
                <a:r>
                  <a:rPr lang="en-IN" sz="2800" dirty="0"/>
                  <a:t>: The side lengths 3, 4, and 25 cannot represent the sides of a triangle. </a:t>
                </a:r>
                <a:endParaRPr lang="en-IN" sz="2800" b="1" dirty="0"/>
              </a:p>
              <a:p>
                <a:pPr marL="404813" indent="-404813">
                  <a:spcBef>
                    <a:spcPts val="1000"/>
                  </a:spcBef>
                </a:pPr>
                <a:r>
                  <a:rPr lang="en-IN" sz="2800" b="1" dirty="0">
                    <a:solidFill>
                      <a:schemeClr val="tx1"/>
                    </a:solidFill>
                    <a:latin typeface="Proxima Nova"/>
                  </a:rPr>
                  <a:t>5.</a:t>
                </a:r>
                <a:r>
                  <a:rPr lang="en-IN" sz="2800" b="1" dirty="0">
                    <a:solidFill>
                      <a:schemeClr val="tx1"/>
                    </a:solidFill>
                  </a:rPr>
                  <a:t> </a:t>
                </a:r>
                <a:r>
                  <a:rPr lang="en-IN" sz="2800" i="1" dirty="0"/>
                  <a:t>True </a:t>
                </a:r>
                <a:r>
                  <a:rPr lang="en-IN" sz="2800" dirty="0"/>
                  <a:t>or </a:t>
                </a:r>
                <a:r>
                  <a:rPr lang="en-IN" sz="2800" i="1" dirty="0"/>
                  <a:t>false</a:t>
                </a:r>
                <a:r>
                  <a:rPr lang="en-IN" sz="2800" dirty="0"/>
                  <a:t>: </a:t>
                </a:r>
                <a14:m>
                  <m:oMath xmlns:m="http://schemas.openxmlformats.org/officeDocument/2006/math">
                    <m:rad>
                      <m:radPr>
                        <m:degHide m:val="on"/>
                        <m:ctrlPr>
                          <a:rPr lang="en-IN" sz="2800" i="1">
                            <a:latin typeface="Cambria Math" panose="02040503050406030204" pitchFamily="18" charset="0"/>
                          </a:rPr>
                        </m:ctrlPr>
                      </m:radPr>
                      <m:deg/>
                      <m:e>
                        <m:r>
                          <a:rPr lang="en-US" sz="2800" b="0" i="1" smtClean="0">
                            <a:latin typeface="Cambria Math" panose="02040503050406030204" pitchFamily="18" charset="0"/>
                          </a:rPr>
                          <m:t>36+64</m:t>
                        </m:r>
                      </m:e>
                    </m:rad>
                    <m:r>
                      <a:rPr lang="en-US" sz="2800" b="0" i="1" smtClean="0">
                        <a:latin typeface="Cambria Math" panose="02040503050406030204" pitchFamily="18" charset="0"/>
                      </a:rPr>
                      <m:t>=14</m:t>
                    </m:r>
                  </m:oMath>
                </a14:m>
                <a:endParaRPr lang="en-IN" sz="2800" dirty="0"/>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0" y="1274186"/>
                <a:ext cx="10264140" cy="3464069"/>
              </a:xfrm>
              <a:prstGeom prst="rect">
                <a:avLst/>
              </a:prstGeom>
              <a:blipFill>
                <a:blip r:embed="rId3"/>
                <a:stretch>
                  <a:fillRect l="-1188" t="-880" r="-1010" b="-70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85E481A-4070-476C-B87B-77AFDA91E083}"/>
              </a:ext>
            </a:extLst>
          </p:cNvPr>
          <p:cNvSpPr txBox="1"/>
          <p:nvPr/>
        </p:nvSpPr>
        <p:spPr>
          <a:xfrm>
            <a:off x="8652167" y="1353389"/>
            <a:ext cx="512618" cy="475655"/>
          </a:xfrm>
          <a:prstGeom prst="rect">
            <a:avLst/>
          </a:prstGeom>
          <a:noFill/>
        </p:spPr>
        <p:txBody>
          <a:bodyPr wrap="square" rtlCol="0">
            <a:noAutofit/>
          </a:bodyPr>
          <a:lstStyle/>
          <a:p>
            <a:r>
              <a:rPr lang="en-US" sz="2800" b="1" dirty="0">
                <a:solidFill>
                  <a:srgbClr val="FF0000"/>
                </a:solidFill>
                <a:latin typeface="Proxima Nova"/>
              </a:rPr>
              <a:t>4</a:t>
            </a:r>
          </a:p>
        </p:txBody>
      </p:sp>
      <p:sp>
        <p:nvSpPr>
          <p:cNvPr id="6" name="TextBox 5">
            <a:extLst>
              <a:ext uri="{FF2B5EF4-FFF2-40B4-BE49-F238E27FC236}">
                <a16:creationId xmlns:a16="http://schemas.microsoft.com/office/drawing/2014/main" id="{FEA2458C-9985-44DB-9BFD-0A8304CC3699}"/>
              </a:ext>
            </a:extLst>
          </p:cNvPr>
          <p:cNvSpPr txBox="1"/>
          <p:nvPr/>
        </p:nvSpPr>
        <p:spPr>
          <a:xfrm>
            <a:off x="8652167" y="1922102"/>
            <a:ext cx="512618" cy="475655"/>
          </a:xfrm>
          <a:prstGeom prst="rect">
            <a:avLst/>
          </a:prstGeom>
          <a:noFill/>
        </p:spPr>
        <p:txBody>
          <a:bodyPr wrap="square" rtlCol="0">
            <a:noAutofit/>
          </a:bodyPr>
          <a:lstStyle/>
          <a:p>
            <a:r>
              <a:rPr lang="en-US" sz="2800" b="1" dirty="0">
                <a:solidFill>
                  <a:srgbClr val="FF0000"/>
                </a:solidFill>
                <a:latin typeface="Proxima Nova"/>
              </a:rPr>
              <a:t>8</a:t>
            </a:r>
          </a:p>
        </p:txBody>
      </p:sp>
      <p:sp>
        <p:nvSpPr>
          <p:cNvPr id="7" name="TextBox 6">
            <a:extLst>
              <a:ext uri="{FF2B5EF4-FFF2-40B4-BE49-F238E27FC236}">
                <a16:creationId xmlns:a16="http://schemas.microsoft.com/office/drawing/2014/main" id="{45825118-F718-4A56-B609-367112A40369}"/>
              </a:ext>
            </a:extLst>
          </p:cNvPr>
          <p:cNvSpPr txBox="1"/>
          <p:nvPr/>
        </p:nvSpPr>
        <p:spPr>
          <a:xfrm>
            <a:off x="4639541" y="2516710"/>
            <a:ext cx="1160318" cy="475655"/>
          </a:xfrm>
          <a:prstGeom prst="rect">
            <a:avLst/>
          </a:prstGeom>
          <a:noFill/>
        </p:spPr>
        <p:txBody>
          <a:bodyPr wrap="square" rtlCol="0">
            <a:noAutofit/>
          </a:bodyPr>
          <a:lstStyle/>
          <a:p>
            <a:r>
              <a:rPr lang="en-US" sz="2800" b="1" dirty="0">
                <a:solidFill>
                  <a:srgbClr val="FF0000"/>
                </a:solidFill>
                <a:latin typeface="Proxima Nova"/>
              </a:rPr>
              <a:t>false</a:t>
            </a:r>
          </a:p>
        </p:txBody>
      </p:sp>
      <p:sp>
        <p:nvSpPr>
          <p:cNvPr id="9" name="TextBox 8">
            <a:extLst>
              <a:ext uri="{FF2B5EF4-FFF2-40B4-BE49-F238E27FC236}">
                <a16:creationId xmlns:a16="http://schemas.microsoft.com/office/drawing/2014/main" id="{48FEC960-C8D5-42A6-9402-6707478E5A60}"/>
              </a:ext>
            </a:extLst>
          </p:cNvPr>
          <p:cNvSpPr txBox="1"/>
          <p:nvPr/>
        </p:nvSpPr>
        <p:spPr>
          <a:xfrm>
            <a:off x="4591052" y="3484420"/>
            <a:ext cx="936911" cy="475655"/>
          </a:xfrm>
          <a:prstGeom prst="rect">
            <a:avLst/>
          </a:prstGeom>
          <a:noFill/>
        </p:spPr>
        <p:txBody>
          <a:bodyPr wrap="square" rtlCol="0">
            <a:noAutofit/>
          </a:bodyPr>
          <a:lstStyle/>
          <a:p>
            <a:r>
              <a:rPr lang="en-US" sz="2800" b="1" dirty="0">
                <a:solidFill>
                  <a:srgbClr val="FF0000"/>
                </a:solidFill>
                <a:latin typeface="Proxima Nova"/>
              </a:rPr>
              <a:t>true</a:t>
            </a:r>
          </a:p>
        </p:txBody>
      </p:sp>
      <p:sp>
        <p:nvSpPr>
          <p:cNvPr id="10" name="TextBox 9">
            <a:extLst>
              <a:ext uri="{FF2B5EF4-FFF2-40B4-BE49-F238E27FC236}">
                <a16:creationId xmlns:a16="http://schemas.microsoft.com/office/drawing/2014/main" id="{3B65D310-49AC-49DF-A420-59769C4343F3}"/>
              </a:ext>
            </a:extLst>
          </p:cNvPr>
          <p:cNvSpPr txBox="1"/>
          <p:nvPr/>
        </p:nvSpPr>
        <p:spPr>
          <a:xfrm>
            <a:off x="5616980" y="4094990"/>
            <a:ext cx="1160318" cy="475655"/>
          </a:xfrm>
          <a:prstGeom prst="rect">
            <a:avLst/>
          </a:prstGeom>
          <a:noFill/>
        </p:spPr>
        <p:txBody>
          <a:bodyPr wrap="square" rtlCol="0">
            <a:noAutofit/>
          </a:bodyPr>
          <a:lstStyle/>
          <a:p>
            <a:r>
              <a:rPr lang="en-US" sz="2800" b="1" dirty="0">
                <a:solidFill>
                  <a:srgbClr val="FF0000"/>
                </a:solidFill>
                <a:latin typeface="Proxima Nova"/>
              </a:rPr>
              <a:t>false</a:t>
            </a:r>
          </a:p>
        </p:txBody>
      </p:sp>
    </p:spTree>
    <p:extLst>
      <p:ext uri="{BB962C8B-B14F-4D97-AF65-F5344CB8AC3E}">
        <p14:creationId xmlns:p14="http://schemas.microsoft.com/office/powerpoint/2010/main" val="850094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4</a:t>
            </a:r>
          </a:p>
          <a:p>
            <a:r>
              <a:rPr lang="en-IN" sz="2800" b="0" dirty="0">
                <a:solidFill>
                  <a:schemeClr val="tx1"/>
                </a:solidFill>
              </a:rPr>
              <a:t>Classify Triangles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199" y="1551278"/>
            <a:ext cx="10210801" cy="20337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IN" sz="2800" dirty="0"/>
              <a:t>Determine whether the points </a:t>
            </a:r>
            <a:r>
              <a:rPr lang="en-IN" sz="2800" i="1" dirty="0"/>
              <a:t>J</a:t>
            </a:r>
            <a:r>
              <a:rPr lang="en-IN" sz="2800" dirty="0"/>
              <a:t>(1,</a:t>
            </a:r>
            <a:r>
              <a:rPr lang="en-IN" sz="2800" dirty="0">
                <a:latin typeface="Arial" panose="020B0604020202020204" pitchFamily="34" charset="0"/>
                <a:cs typeface="Arial" panose="020B0604020202020204" pitchFamily="34" charset="0"/>
              </a:rPr>
              <a:t> </a:t>
            </a:r>
            <a:r>
              <a:rPr lang="en-IN" sz="2800" dirty="0"/>
              <a:t>6), </a:t>
            </a:r>
            <a:r>
              <a:rPr lang="en-IN" sz="2800" i="1" dirty="0"/>
              <a:t>K</a:t>
            </a:r>
            <a:r>
              <a:rPr lang="en-IN" sz="2800" dirty="0"/>
              <a:t>(3,</a:t>
            </a:r>
            <a:r>
              <a:rPr lang="en-IN" sz="2800" dirty="0">
                <a:latin typeface="Arial" panose="020B0604020202020204" pitchFamily="34" charset="0"/>
                <a:cs typeface="Arial" panose="020B0604020202020204" pitchFamily="34" charset="0"/>
              </a:rPr>
              <a:t> </a:t>
            </a:r>
            <a:r>
              <a:rPr lang="en-IN" sz="2800" dirty="0"/>
              <a:t>2), and </a:t>
            </a:r>
            <a:r>
              <a:rPr lang="en-IN" sz="2800" i="1" dirty="0"/>
              <a:t>L</a:t>
            </a:r>
            <a:r>
              <a:rPr lang="en-IN" sz="2800" dirty="0"/>
              <a:t>(5,</a:t>
            </a:r>
            <a:r>
              <a:rPr lang="en-IN" sz="2800" dirty="0">
                <a:latin typeface="Arial" panose="020B0604020202020204" pitchFamily="34" charset="0"/>
                <a:cs typeface="Arial" panose="020B0604020202020204" pitchFamily="34" charset="0"/>
              </a:rPr>
              <a:t> </a:t>
            </a:r>
            <a:r>
              <a:rPr lang="en-IN" sz="2800" dirty="0"/>
              <a:t>3) can be the vertices of a triangle. If so, classify the triangle as </a:t>
            </a:r>
            <a:r>
              <a:rPr lang="en-IN" sz="2800" i="1" dirty="0"/>
              <a:t>acute</a:t>
            </a:r>
            <a:r>
              <a:rPr lang="en-IN" sz="2800" dirty="0"/>
              <a:t>, </a:t>
            </a:r>
            <a:r>
              <a:rPr lang="en-IN" sz="2800" i="1" dirty="0"/>
              <a:t>right</a:t>
            </a:r>
            <a:r>
              <a:rPr lang="en-IN" sz="2800" dirty="0"/>
              <a:t>, or </a:t>
            </a:r>
            <a:r>
              <a:rPr lang="en-IN" sz="2800" i="1" dirty="0"/>
              <a:t>obtuse</a:t>
            </a:r>
            <a:r>
              <a:rPr lang="en-IN" sz="2800" dirty="0"/>
              <a:t>. </a:t>
            </a:r>
          </a:p>
        </p:txBody>
      </p:sp>
      <p:sp>
        <p:nvSpPr>
          <p:cNvPr id="2" name="TextBox 1">
            <a:extLst>
              <a:ext uri="{FF2B5EF4-FFF2-40B4-BE49-F238E27FC236}">
                <a16:creationId xmlns:a16="http://schemas.microsoft.com/office/drawing/2014/main" id="{0B3D7C1D-CC35-4C11-8C7D-79B76CE5ED18}"/>
              </a:ext>
            </a:extLst>
          </p:cNvPr>
          <p:cNvSpPr txBox="1"/>
          <p:nvPr/>
        </p:nvSpPr>
        <p:spPr>
          <a:xfrm>
            <a:off x="3149116" y="3004459"/>
            <a:ext cx="2061997" cy="523220"/>
          </a:xfrm>
          <a:prstGeom prst="rect">
            <a:avLst/>
          </a:prstGeom>
          <a:noFill/>
        </p:spPr>
        <p:txBody>
          <a:bodyPr wrap="square" rtlCol="0">
            <a:noAutofit/>
          </a:bodyPr>
          <a:lstStyle/>
          <a:p>
            <a:r>
              <a:rPr lang="en-US" sz="2800" dirty="0">
                <a:solidFill>
                  <a:srgbClr val="FF0000"/>
                </a:solidFill>
              </a:rPr>
              <a:t>yes; right</a:t>
            </a:r>
          </a:p>
        </p:txBody>
      </p:sp>
    </p:spTree>
    <p:extLst>
      <p:ext uri="{BB962C8B-B14F-4D97-AF65-F5344CB8AC3E}">
        <p14:creationId xmlns:p14="http://schemas.microsoft.com/office/powerpoint/2010/main" val="338742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Exit Ticket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8"/>
            <a:ext cx="9470572" cy="2062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IN" sz="2800" dirty="0"/>
              <a:t>Pythagorean triples always consist of </a:t>
            </a:r>
          </a:p>
          <a:p>
            <a:pPr marL="255600" indent="-255600">
              <a:spcBef>
                <a:spcPts val="500"/>
              </a:spcBef>
              <a:buFont typeface="Arial" panose="020B0604020202020204" pitchFamily="34" charset="0"/>
              <a:buChar char="•"/>
            </a:pPr>
            <a:r>
              <a:rPr lang="en-IN" sz="2800" dirty="0"/>
              <a:t>all even numbers, or </a:t>
            </a:r>
          </a:p>
          <a:p>
            <a:pPr marL="255600" indent="-255600">
              <a:spcBef>
                <a:spcPts val="500"/>
              </a:spcBef>
              <a:buFont typeface="Arial" panose="020B0604020202020204" pitchFamily="34" charset="0"/>
              <a:buChar char="•"/>
            </a:pPr>
            <a:r>
              <a:rPr lang="en-IN" sz="2800" dirty="0"/>
              <a:t>two odd numbers and an even number.</a:t>
            </a:r>
            <a:br>
              <a:rPr lang="en-IN" sz="2800" dirty="0"/>
            </a:br>
            <a:endParaRPr lang="en-IN" sz="2800" dirty="0"/>
          </a:p>
          <a:p>
            <a:pPr>
              <a:spcBef>
                <a:spcPts val="500"/>
              </a:spcBef>
            </a:pPr>
            <a:r>
              <a:rPr lang="en-IN" sz="2800" dirty="0"/>
              <a:t>Make a convincing argument that explains this.</a:t>
            </a:r>
          </a:p>
        </p:txBody>
      </p:sp>
    </p:spTree>
    <p:extLst>
      <p:ext uri="{BB962C8B-B14F-4D97-AF65-F5344CB8AC3E}">
        <p14:creationId xmlns:p14="http://schemas.microsoft.com/office/powerpoint/2010/main" val="1443783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6896892" cy="11165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Exit Ticket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8"/>
            <a:ext cx="11168744" cy="486040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IN" sz="2800" dirty="0"/>
              <a:t>Pythagorean triples always consist of </a:t>
            </a:r>
          </a:p>
          <a:p>
            <a:pPr marL="255600" indent="-255600">
              <a:spcBef>
                <a:spcPts val="500"/>
              </a:spcBef>
              <a:buFont typeface="Arial" panose="020B0604020202020204" pitchFamily="34" charset="0"/>
              <a:buChar char="•"/>
            </a:pPr>
            <a:r>
              <a:rPr lang="en-IN" sz="2800" dirty="0"/>
              <a:t>all even numbers, or </a:t>
            </a:r>
          </a:p>
          <a:p>
            <a:pPr marL="255600" indent="-255600">
              <a:spcBef>
                <a:spcPts val="500"/>
              </a:spcBef>
              <a:buFont typeface="Arial" panose="020B0604020202020204" pitchFamily="34" charset="0"/>
              <a:buChar char="•"/>
            </a:pPr>
            <a:r>
              <a:rPr lang="en-IN" sz="2800" dirty="0"/>
              <a:t>two odd numbers and an even number.</a:t>
            </a:r>
            <a:br>
              <a:rPr lang="en-IN" sz="2800" dirty="0"/>
            </a:br>
            <a:endParaRPr lang="en-IN" sz="2800" dirty="0"/>
          </a:p>
          <a:p>
            <a:pPr>
              <a:spcBef>
                <a:spcPts val="500"/>
              </a:spcBef>
            </a:pPr>
            <a:r>
              <a:rPr lang="en-IN" sz="2800" dirty="0"/>
              <a:t>Make a convincing argument that explains this. </a:t>
            </a:r>
            <a:br>
              <a:rPr lang="en-IN" sz="2800" dirty="0"/>
            </a:br>
            <a:r>
              <a:rPr lang="en-IN" sz="2800" dirty="0">
                <a:solidFill>
                  <a:srgbClr val="FF0000"/>
                </a:solidFill>
              </a:rPr>
              <a:t>Sample answer: The square of an odd number is an odd number, and the square of an even number is an even number. So when two of the numbers are even, the sum of their squares is even. Therefore, the third number must also be even. When two of the numbers are odd, the sum of their squares is even, so the third number must also be even.</a:t>
            </a:r>
          </a:p>
          <a:p>
            <a:pPr>
              <a:spcBef>
                <a:spcPts val="500"/>
              </a:spcBef>
            </a:pPr>
            <a:endParaRPr lang="en-IN" sz="2800" dirty="0"/>
          </a:p>
        </p:txBody>
      </p:sp>
    </p:spTree>
    <p:extLst>
      <p:ext uri="{BB962C8B-B14F-4D97-AF65-F5344CB8AC3E}">
        <p14:creationId xmlns:p14="http://schemas.microsoft.com/office/powerpoint/2010/main" val="266314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26414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MA.912.GR.3.2</a:t>
            </a:r>
          </a:p>
          <a:p>
            <a:r>
              <a:rPr lang="en-US" sz="2800" dirty="0"/>
              <a:t>Given a mathematical context, use coordinate geometry to classify or justify definitions, properties and theorems involving circles, triangles or quadrilaterals.</a:t>
            </a:r>
          </a:p>
          <a:p>
            <a:r>
              <a:rPr lang="en-US" sz="2800" b="1" dirty="0">
                <a:solidFill>
                  <a:schemeClr val="tx1"/>
                </a:solidFill>
              </a:rPr>
              <a:t>MA.912.T.1.2 </a:t>
            </a:r>
          </a:p>
          <a:p>
            <a:r>
              <a:rPr lang="en-US" sz="2800" dirty="0"/>
              <a:t>Solve mathematical and real-world problems involving right triangles using trigonometric ratios and the Pythagorean Theorem.</a:t>
            </a:r>
          </a:p>
        </p:txBody>
      </p:sp>
    </p:spTree>
    <p:extLst>
      <p:ext uri="{BB962C8B-B14F-4D97-AF65-F5344CB8AC3E}">
        <p14:creationId xmlns:p14="http://schemas.microsoft.com/office/powerpoint/2010/main" val="23176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MA.K12.MTR.6.1</a:t>
            </a:r>
          </a:p>
          <a:p>
            <a:pPr fontAlgn="t"/>
            <a:r>
              <a:rPr lang="en-US" sz="2800" dirty="0">
                <a:solidFill>
                  <a:schemeClr val="tx2"/>
                </a:solidFill>
              </a:rPr>
              <a:t>Assess the reasonableness of solutions.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Lesson Objectives</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2" y="1312430"/>
            <a:ext cx="11548351"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IN" sz="2800" dirty="0"/>
              <a:t>Students will solve problems using the Pythagorean Theorem and its converse.</a:t>
            </a:r>
            <a:endParaRPr lang="en-US" sz="2800" dirty="0"/>
          </a:p>
          <a:p>
            <a:endParaRPr lang="en-US" sz="2800" b="0" i="0" u="none" strike="noStrike" baseline="0" dirty="0"/>
          </a:p>
          <a:p>
            <a:r>
              <a:rPr lang="en-US" sz="2800" b="1" dirty="0">
                <a:solidFill>
                  <a:srgbClr val="221E1F"/>
                </a:solidFill>
              </a:rPr>
              <a:t>Language Objectives</a:t>
            </a:r>
            <a:endParaRPr lang="en-US" sz="2800" b="0" i="0" u="none" strike="noStrike" baseline="0" dirty="0">
              <a:solidFill>
                <a:srgbClr val="221E1F"/>
              </a:solidFill>
            </a:endParaRPr>
          </a:p>
          <a:p>
            <a:pPr marL="291600" indent="-291600">
              <a:buClr>
                <a:schemeClr val="tx1"/>
              </a:buClr>
              <a:buFont typeface="Arial" panose="020B0604020202020204" pitchFamily="34" charset="0"/>
              <a:buChar char="•"/>
            </a:pPr>
            <a:r>
              <a:rPr lang="en-IN" sz="2800" dirty="0"/>
              <a:t>Students explain how to solve problems using the Pythagorean Theorem and its converse with complex sentences using </a:t>
            </a:r>
            <a:r>
              <a:rPr lang="en-IN" sz="2800" i="1" dirty="0"/>
              <a:t>If</a:t>
            </a:r>
            <a:r>
              <a:rPr lang="en-IN" sz="2800" dirty="0"/>
              <a:t>…</a:t>
            </a:r>
            <a:r>
              <a:rPr lang="en-IN" sz="2800" i="1" dirty="0"/>
              <a:t>then</a:t>
            </a:r>
            <a:r>
              <a:rPr lang="en-IN" sz="2800" dirty="0"/>
              <a:t>… statements, </a:t>
            </a:r>
            <a:r>
              <a:rPr lang="en-IN" sz="2800" i="1" dirty="0"/>
              <a:t>because</a:t>
            </a:r>
            <a:r>
              <a:rPr lang="en-IN" sz="2800" dirty="0"/>
              <a:t>, and </a:t>
            </a:r>
            <a:r>
              <a:rPr lang="en-IN" sz="2800" i="1" dirty="0"/>
              <a:t>therefore</a:t>
            </a:r>
            <a:r>
              <a:rPr lang="en-IN" sz="2800" dirty="0"/>
              <a:t>.</a:t>
            </a:r>
            <a:endParaRPr lang="en-US" sz="2800" dirty="0"/>
          </a:p>
          <a:p>
            <a:pPr marL="291600" indent="-291600">
              <a:buClr>
                <a:schemeClr val="tx1"/>
              </a:buClr>
              <a:buFont typeface="Arial" panose="020B0604020202020204" pitchFamily="34" charset="0"/>
              <a:buChar char="•"/>
            </a:pPr>
            <a:r>
              <a:rPr lang="en-IN" sz="2800" dirty="0"/>
              <a:t>To optimize output, students participate in MLR1: Stronger and Clearer Each Time.</a:t>
            </a:r>
            <a:endParaRPr lang="en-US" sz="2800" b="0" i="0" u="none" strike="noStrike" baseline="0" dirty="0"/>
          </a:p>
        </p:txBody>
      </p:sp>
    </p:spTree>
    <p:extLst>
      <p:ext uri="{BB962C8B-B14F-4D97-AF65-F5344CB8AC3E}">
        <p14:creationId xmlns:p14="http://schemas.microsoft.com/office/powerpoint/2010/main" val="89264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US" sz="2800" b="0" dirty="0">
                <a:solidFill>
                  <a:schemeClr val="tx1"/>
                </a:solidFill>
              </a:rPr>
              <a:t>The Pythagorean Theorem</a:t>
            </a: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264140" cy="476639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The Pythagorean Theorem relates the lengths of the hypotenuse and legs of a right triangle.</a:t>
            </a:r>
            <a:br>
              <a:rPr lang="en-IN" sz="2800" dirty="0"/>
            </a:br>
            <a:endParaRPr lang="en-IN" sz="2800" dirty="0"/>
          </a:p>
          <a:p>
            <a:r>
              <a:rPr lang="en-US" sz="2800" b="1" dirty="0">
                <a:solidFill>
                  <a:schemeClr val="tx1"/>
                </a:solidFill>
              </a:rPr>
              <a:t>Theorem 9.1: </a:t>
            </a:r>
            <a:r>
              <a:rPr lang="en-US" sz="2800" b="1" dirty="0"/>
              <a:t>Pythagorean Theorem</a:t>
            </a:r>
          </a:p>
          <a:p>
            <a:r>
              <a:rPr lang="en-IN" sz="2800" dirty="0"/>
              <a:t>In a right triangle, the sum of the squares of the lengths of the legs is equal to the square of the length of the hypotenuse.</a:t>
            </a:r>
          </a:p>
        </p:txBody>
      </p:sp>
    </p:spTree>
    <p:extLst>
      <p:ext uri="{BB962C8B-B14F-4D97-AF65-F5344CB8AC3E}">
        <p14:creationId xmlns:p14="http://schemas.microsoft.com/office/powerpoint/2010/main" val="20407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021583" cy="7894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Learn</a:t>
            </a:r>
          </a:p>
          <a:p>
            <a:r>
              <a:rPr lang="en-US" sz="2800" b="0" dirty="0">
                <a:solidFill>
                  <a:schemeClr val="tx1"/>
                </a:solidFill>
              </a:rPr>
              <a:t>The Pythagorean Theorem</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551279"/>
                <a:ext cx="10109860" cy="26466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A </a:t>
                </a:r>
                <a:r>
                  <a:rPr lang="en-IN" sz="2800" b="1" dirty="0">
                    <a:solidFill>
                      <a:schemeClr val="tx1"/>
                    </a:solidFill>
                  </a:rPr>
                  <a:t>Pythagorean triple </a:t>
                </a:r>
                <a:r>
                  <a:rPr lang="en-IN" sz="2800" dirty="0"/>
                  <a:t>is a set of three nonzero whole numbers </a:t>
                </a:r>
                <a:r>
                  <a:rPr lang="en-IN" sz="2800" i="1" dirty="0"/>
                  <a:t>a</a:t>
                </a:r>
                <a:r>
                  <a:rPr lang="en-IN" sz="2800" dirty="0"/>
                  <a:t>, </a:t>
                </a:r>
                <a:r>
                  <a:rPr lang="en-IN" sz="2800" i="1" dirty="0"/>
                  <a:t>b</a:t>
                </a:r>
                <a:r>
                  <a:rPr lang="en-IN" sz="2800" dirty="0"/>
                  <a:t>, and </a:t>
                </a:r>
                <a:r>
                  <a:rPr lang="en-IN" sz="2800" i="1" dirty="0"/>
                  <a:t>c</a:t>
                </a:r>
                <a:r>
                  <a:rPr lang="en-IN" sz="2800" dirty="0"/>
                  <a:t>, such that </a:t>
                </a:r>
                <a14:m>
                  <m:oMath xmlns:m="http://schemas.openxmlformats.org/officeDocument/2006/math">
                    <m:sSup>
                      <m:sSupPr>
                        <m:ctrlPr>
                          <a:rPr lang="en-IN" sz="2800" i="1" smtClean="0">
                            <a:latin typeface="Cambria Math" panose="02040503050406030204" pitchFamily="18" charset="0"/>
                          </a:rPr>
                        </m:ctrlPr>
                      </m:sSupPr>
                      <m:e>
                        <m:r>
                          <a:rPr lang="en-US" sz="2800" b="0" i="1" smtClean="0">
                            <a:latin typeface="Cambria Math" panose="02040503050406030204" pitchFamily="18" charset="0"/>
                          </a:rPr>
                          <m:t>𝑎</m:t>
                        </m:r>
                      </m:e>
                      <m:sup>
                        <m:r>
                          <a:rPr lang="en-IN"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b="0" i="1" smtClean="0">
                            <a:latin typeface="Cambria Math" panose="02040503050406030204" pitchFamily="18" charset="0"/>
                          </a:rPr>
                          <m:t>𝑏</m:t>
                        </m:r>
                      </m:e>
                      <m:sup>
                        <m:r>
                          <a:rPr lang="en-IN" sz="2800" i="1">
                            <a:latin typeface="Cambria Math" panose="02040503050406030204" pitchFamily="18" charset="0"/>
                          </a:rPr>
                          <m:t>2</m:t>
                        </m:r>
                      </m:sup>
                    </m:sSup>
                    <m:r>
                      <a:rPr lang="en-US" sz="2800" b="0" i="1" smtClean="0">
                        <a:latin typeface="Cambria Math" panose="02040503050406030204" pitchFamily="18" charset="0"/>
                      </a:rPr>
                      <m:t>=</m:t>
                    </m:r>
                    <m:sSup>
                      <m:sSupPr>
                        <m:ctrlPr>
                          <a:rPr lang="en-IN" sz="2800" i="1">
                            <a:latin typeface="Cambria Math" panose="02040503050406030204" pitchFamily="18" charset="0"/>
                          </a:rPr>
                        </m:ctrlPr>
                      </m:sSupPr>
                      <m:e>
                        <m:r>
                          <a:rPr lang="en-US" sz="2800" b="0" i="1" smtClean="0">
                            <a:latin typeface="Cambria Math" panose="02040503050406030204" pitchFamily="18" charset="0"/>
                          </a:rPr>
                          <m:t>𝑐</m:t>
                        </m:r>
                      </m:e>
                      <m:sup>
                        <m:r>
                          <a:rPr lang="en-IN" sz="2800" i="1">
                            <a:latin typeface="Cambria Math" panose="02040503050406030204" pitchFamily="18" charset="0"/>
                          </a:rPr>
                          <m:t>2</m:t>
                        </m:r>
                      </m:sup>
                    </m:sSup>
                  </m:oMath>
                </a14:m>
                <a:r>
                  <a:rPr lang="en-IN" sz="2800" dirty="0"/>
                  <a:t>. The most common Pythagorean triples are shown below in the first row. The triples below them are found by multiplying each number in the triple by the same factor.</a:t>
                </a: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7200" y="1551279"/>
                <a:ext cx="10109860" cy="2646648"/>
              </a:xfrm>
              <a:prstGeom prst="rect">
                <a:avLst/>
              </a:prstGeom>
              <a:blipFill>
                <a:blip r:embed="rId3"/>
                <a:stretch>
                  <a:fillRect l="-1206" t="-2299" r="-1809"/>
                </a:stretch>
              </a:blipFill>
            </p:spPr>
            <p:txBody>
              <a:bodyPr/>
              <a:lstStyle/>
              <a:p>
                <a:r>
                  <a:rPr lang="en-US">
                    <a:noFill/>
                  </a:rPr>
                  <a:t> </a:t>
                </a:r>
              </a:p>
            </p:txBody>
          </p:sp>
        </mc:Fallback>
      </mc:AlternateContent>
      <p:graphicFrame>
        <p:nvGraphicFramePr>
          <p:cNvPr id="4" name="Table 2">
            <a:extLst>
              <a:ext uri="{FF2B5EF4-FFF2-40B4-BE49-F238E27FC236}">
                <a16:creationId xmlns:a16="http://schemas.microsoft.com/office/drawing/2014/main" id="{DA2BB608-7C91-4CD4-ADBF-4172ABC961D2}"/>
              </a:ext>
            </a:extLst>
          </p:cNvPr>
          <p:cNvGraphicFramePr>
            <a:graphicFrameLocks noGrp="1"/>
          </p:cNvGraphicFramePr>
          <p:nvPr>
            <p:extLst>
              <p:ext uri="{D42A27DB-BD31-4B8C-83A1-F6EECF244321}">
                <p14:modId xmlns:p14="http://schemas.microsoft.com/office/powerpoint/2010/main" val="215268964"/>
              </p:ext>
            </p:extLst>
          </p:nvPr>
        </p:nvGraphicFramePr>
        <p:xfrm>
          <a:off x="550224" y="3969589"/>
          <a:ext cx="10016836" cy="2407920"/>
        </p:xfrm>
        <a:graphic>
          <a:graphicData uri="http://schemas.openxmlformats.org/drawingml/2006/table">
            <a:tbl>
              <a:tblPr firstRow="1" bandRow="1">
                <a:tableStyleId>{5C22544A-7EE6-4342-B048-85BDC9FD1C3A}</a:tableStyleId>
              </a:tblPr>
              <a:tblGrid>
                <a:gridCol w="2504209">
                  <a:extLst>
                    <a:ext uri="{9D8B030D-6E8A-4147-A177-3AD203B41FA5}">
                      <a16:colId xmlns:a16="http://schemas.microsoft.com/office/drawing/2014/main" val="1393685119"/>
                    </a:ext>
                  </a:extLst>
                </a:gridCol>
                <a:gridCol w="2504209">
                  <a:extLst>
                    <a:ext uri="{9D8B030D-6E8A-4147-A177-3AD203B41FA5}">
                      <a16:colId xmlns:a16="http://schemas.microsoft.com/office/drawing/2014/main" val="2330970475"/>
                    </a:ext>
                  </a:extLst>
                </a:gridCol>
                <a:gridCol w="2504209">
                  <a:extLst>
                    <a:ext uri="{9D8B030D-6E8A-4147-A177-3AD203B41FA5}">
                      <a16:colId xmlns:a16="http://schemas.microsoft.com/office/drawing/2014/main" val="3525733551"/>
                    </a:ext>
                  </a:extLst>
                </a:gridCol>
                <a:gridCol w="2504209">
                  <a:extLst>
                    <a:ext uri="{9D8B030D-6E8A-4147-A177-3AD203B41FA5}">
                      <a16:colId xmlns:a16="http://schemas.microsoft.com/office/drawing/2014/main" val="2869911126"/>
                    </a:ext>
                  </a:extLst>
                </a:gridCol>
              </a:tblGrid>
              <a:tr h="25908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rPr>
                        <a:t>Common Pythagorean Triples</a:t>
                      </a:r>
                      <a:endParaRPr lang="en-US" sz="2800" b="1" i="0" u="none" strike="noStrike" kern="1200" baseline="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08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8647802"/>
                  </a:ext>
                </a:extLst>
              </a:tr>
              <a:tr h="259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3, 4, 5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5, 12, 13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8, 15, 17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7, 24, 25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6483456"/>
                  </a:ext>
                </a:extLst>
              </a:tr>
              <a:tr h="370840">
                <a:tc>
                  <a:txBody>
                    <a:bodyPr/>
                    <a:lstStyle/>
                    <a:p>
                      <a:pPr algn="ctr"/>
                      <a:r>
                        <a:rPr lang="en-US" sz="2800" b="0" i="0" u="none" strike="noStrike" kern="1200" baseline="0" dirty="0">
                          <a:solidFill>
                            <a:schemeClr val="tx2"/>
                          </a:solidFill>
                          <a:latin typeface="+mn-lt"/>
                          <a:ea typeface="+mn-ea"/>
                          <a:cs typeface="+mn-cs"/>
                        </a:rPr>
                        <a:t>6, 8, 10</a:t>
                      </a:r>
                    </a:p>
                    <a:p>
                      <a:pPr algn="ctr"/>
                      <a:r>
                        <a:rPr lang="en-US" sz="2800" b="0" i="0" u="none" strike="noStrike" kern="1200" baseline="0" dirty="0">
                          <a:solidFill>
                            <a:schemeClr val="tx2"/>
                          </a:solidFill>
                          <a:latin typeface="+mn-lt"/>
                          <a:ea typeface="+mn-ea"/>
                          <a:cs typeface="+mn-cs"/>
                        </a:rPr>
                        <a:t>9, 12, 15</a:t>
                      </a:r>
                    </a:p>
                    <a:p>
                      <a:pPr algn="ctr"/>
                      <a:r>
                        <a:rPr lang="en-US" sz="2800" b="0" i="0" u="none" strike="noStrike" kern="1200" baseline="0" dirty="0">
                          <a:solidFill>
                            <a:schemeClr val="tx2"/>
                          </a:solidFill>
                          <a:latin typeface="+mn-lt"/>
                          <a:ea typeface="+mn-ea"/>
                          <a:cs typeface="+mn-cs"/>
                        </a:rPr>
                        <a:t>3</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4</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5</a:t>
                      </a:r>
                      <a:r>
                        <a:rPr lang="en-US" sz="2800" b="0" i="1" u="none" strike="noStrike" kern="1200" baseline="0" dirty="0">
                          <a:solidFill>
                            <a:schemeClr val="tx2"/>
                          </a:solidFill>
                          <a:latin typeface="+mn-lt"/>
                          <a:ea typeface="+mn-ea"/>
                          <a:cs typeface="+mn-cs"/>
                        </a:rPr>
                        <a:t>x</a:t>
                      </a: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i="0" u="none" strike="noStrike" kern="1200" baseline="0" dirty="0">
                          <a:solidFill>
                            <a:schemeClr val="tx2"/>
                          </a:solidFill>
                          <a:latin typeface="+mn-lt"/>
                          <a:ea typeface="+mn-ea"/>
                          <a:cs typeface="+mn-cs"/>
                        </a:rPr>
                        <a:t>10, 24, 26</a:t>
                      </a:r>
                    </a:p>
                    <a:p>
                      <a:pPr algn="ctr"/>
                      <a:r>
                        <a:rPr lang="en-US" sz="2800" b="0" i="0" u="none" strike="noStrike" kern="1200" baseline="0" dirty="0">
                          <a:solidFill>
                            <a:schemeClr val="tx2"/>
                          </a:solidFill>
                          <a:latin typeface="+mn-lt"/>
                          <a:ea typeface="+mn-ea"/>
                          <a:cs typeface="+mn-cs"/>
                        </a:rPr>
                        <a:t>15, 36, 39</a:t>
                      </a:r>
                    </a:p>
                    <a:p>
                      <a:pPr algn="ctr"/>
                      <a:r>
                        <a:rPr lang="en-US" sz="2800" b="0" i="0" u="none" strike="noStrike" kern="1200" baseline="0" dirty="0">
                          <a:solidFill>
                            <a:schemeClr val="tx2"/>
                          </a:solidFill>
                          <a:latin typeface="+mn-lt"/>
                          <a:ea typeface="+mn-ea"/>
                          <a:cs typeface="+mn-cs"/>
                        </a:rPr>
                        <a:t>5</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12</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13</a:t>
                      </a:r>
                      <a:r>
                        <a:rPr lang="en-US" sz="2800" b="0" i="1" u="none" strike="noStrike" kern="1200" baseline="0" dirty="0">
                          <a:solidFill>
                            <a:schemeClr val="tx2"/>
                          </a:solidFill>
                          <a:latin typeface="+mn-lt"/>
                          <a:ea typeface="+mn-ea"/>
                          <a:cs typeface="+mn-cs"/>
                        </a:rPr>
                        <a:t>x</a:t>
                      </a: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i="0" u="none" strike="noStrike" kern="1200" baseline="0" dirty="0">
                          <a:solidFill>
                            <a:schemeClr val="tx2"/>
                          </a:solidFill>
                          <a:latin typeface="+mn-lt"/>
                          <a:ea typeface="+mn-ea"/>
                          <a:cs typeface="+mn-cs"/>
                        </a:rPr>
                        <a:t>16, 30, 34</a:t>
                      </a:r>
                    </a:p>
                    <a:p>
                      <a:pPr algn="ctr"/>
                      <a:r>
                        <a:rPr lang="en-US" sz="2800" b="0" i="0" u="none" strike="noStrike" kern="1200" baseline="0" dirty="0">
                          <a:solidFill>
                            <a:schemeClr val="tx2"/>
                          </a:solidFill>
                          <a:latin typeface="+mn-lt"/>
                          <a:ea typeface="+mn-ea"/>
                          <a:cs typeface="+mn-cs"/>
                        </a:rPr>
                        <a:t>24, 45, 51</a:t>
                      </a:r>
                    </a:p>
                    <a:p>
                      <a:pPr algn="ctr"/>
                      <a:r>
                        <a:rPr lang="en-US" sz="2800" b="0" i="0" u="none" strike="noStrike" kern="1200" baseline="0" dirty="0">
                          <a:solidFill>
                            <a:schemeClr val="tx2"/>
                          </a:solidFill>
                          <a:latin typeface="+mn-lt"/>
                          <a:ea typeface="+mn-ea"/>
                          <a:cs typeface="+mn-cs"/>
                        </a:rPr>
                        <a:t>8</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15</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17</a:t>
                      </a:r>
                      <a:r>
                        <a:rPr lang="en-US" sz="2800" b="0" i="1" u="none" strike="noStrike" kern="1200" baseline="0" dirty="0">
                          <a:solidFill>
                            <a:schemeClr val="tx2"/>
                          </a:solidFill>
                          <a:latin typeface="+mn-lt"/>
                          <a:ea typeface="+mn-ea"/>
                          <a:cs typeface="+mn-cs"/>
                        </a:rPr>
                        <a:t>x</a:t>
                      </a: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0" i="0" u="none" strike="noStrike" kern="1200" baseline="0" dirty="0">
                          <a:solidFill>
                            <a:schemeClr val="tx2"/>
                          </a:solidFill>
                          <a:latin typeface="+mn-lt"/>
                          <a:ea typeface="+mn-ea"/>
                          <a:cs typeface="+mn-cs"/>
                        </a:rPr>
                        <a:t>14, 48, 50</a:t>
                      </a:r>
                    </a:p>
                    <a:p>
                      <a:pPr algn="ctr"/>
                      <a:r>
                        <a:rPr lang="en-US" sz="2800" b="0" i="0" u="none" strike="noStrike" kern="1200" baseline="0" dirty="0">
                          <a:solidFill>
                            <a:schemeClr val="tx2"/>
                          </a:solidFill>
                          <a:latin typeface="+mn-lt"/>
                          <a:ea typeface="+mn-ea"/>
                          <a:cs typeface="+mn-cs"/>
                        </a:rPr>
                        <a:t>21, 72, 75</a:t>
                      </a:r>
                    </a:p>
                    <a:p>
                      <a:pPr algn="ctr"/>
                      <a:r>
                        <a:rPr lang="en-US" sz="2800" b="0" i="0" u="none" strike="noStrike" kern="1200" baseline="0" dirty="0">
                          <a:solidFill>
                            <a:schemeClr val="tx2"/>
                          </a:solidFill>
                          <a:latin typeface="+mn-lt"/>
                          <a:ea typeface="+mn-ea"/>
                          <a:cs typeface="+mn-cs"/>
                        </a:rPr>
                        <a:t>7</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24</a:t>
                      </a:r>
                      <a:r>
                        <a:rPr lang="en-US" sz="2800" b="0" i="1" u="none" strike="noStrike" kern="1200" baseline="0" dirty="0">
                          <a:solidFill>
                            <a:schemeClr val="tx2"/>
                          </a:solidFill>
                          <a:latin typeface="+mn-lt"/>
                          <a:ea typeface="+mn-ea"/>
                          <a:cs typeface="+mn-cs"/>
                        </a:rPr>
                        <a:t>x</a:t>
                      </a:r>
                      <a:r>
                        <a:rPr lang="en-US" sz="2800" b="0" i="0" u="none" strike="noStrike" kern="1200" baseline="0" dirty="0">
                          <a:solidFill>
                            <a:schemeClr val="tx2"/>
                          </a:solidFill>
                          <a:latin typeface="+mn-lt"/>
                          <a:ea typeface="+mn-ea"/>
                          <a:cs typeface="+mn-cs"/>
                        </a:rPr>
                        <a:t>, 25</a:t>
                      </a:r>
                      <a:r>
                        <a:rPr lang="en-US" sz="2800" b="0" i="1" u="none" strike="noStrike" kern="1200" baseline="0" dirty="0">
                          <a:solidFill>
                            <a:schemeClr val="tx2"/>
                          </a:solidFill>
                          <a:latin typeface="+mn-lt"/>
                          <a:ea typeface="+mn-ea"/>
                          <a:cs typeface="+mn-cs"/>
                        </a:rPr>
                        <a:t>x</a:t>
                      </a: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707119"/>
                  </a:ext>
                </a:extLst>
              </a:tr>
            </a:tbl>
          </a:graphicData>
        </a:graphic>
      </p:graphicFrame>
    </p:spTree>
    <p:extLst>
      <p:ext uri="{BB962C8B-B14F-4D97-AF65-F5344CB8AC3E}">
        <p14:creationId xmlns:p14="http://schemas.microsoft.com/office/powerpoint/2010/main" val="419533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0"/>
            <a:ext cx="8171510" cy="11496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Example 1</a:t>
            </a:r>
          </a:p>
          <a:p>
            <a:r>
              <a:rPr lang="en-IN" sz="2800" b="0" dirty="0">
                <a:solidFill>
                  <a:schemeClr val="tx1"/>
                </a:solidFill>
              </a:rPr>
              <a:t>Find Missing Measures by Using the Pythagorean Theorem</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7200" y="1687201"/>
            <a:ext cx="6068292" cy="15937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Find the value of </a:t>
            </a:r>
            <a:r>
              <a:rPr lang="en-IN" sz="2800" b="1" i="1" dirty="0">
                <a:solidFill>
                  <a:schemeClr val="tx1"/>
                </a:solidFill>
              </a:rPr>
              <a:t>x</a:t>
            </a:r>
            <a:r>
              <a:rPr lang="en-IN" sz="2800" b="1" dirty="0">
                <a:solidFill>
                  <a:schemeClr val="tx1"/>
                </a:solidFill>
              </a:rPr>
              <a:t>.</a:t>
            </a:r>
          </a:p>
        </p:txBody>
      </p:sp>
      <p:pic>
        <p:nvPicPr>
          <p:cNvPr id="5" name="Picture 4">
            <a:extLst>
              <a:ext uri="{FF2B5EF4-FFF2-40B4-BE49-F238E27FC236}">
                <a16:creationId xmlns:a16="http://schemas.microsoft.com/office/drawing/2014/main" id="{4E73A05F-4356-4AD6-92D5-06D3FC1CC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853" y="1788731"/>
            <a:ext cx="3561348" cy="1506311"/>
          </a:xfrm>
          <a:prstGeom prst="rect">
            <a:avLst/>
          </a:prstGeom>
        </p:spPr>
      </p:pic>
    </p:spTree>
    <p:extLst>
      <p:ext uri="{BB962C8B-B14F-4D97-AF65-F5344CB8AC3E}">
        <p14:creationId xmlns:p14="http://schemas.microsoft.com/office/powerpoint/2010/main" val="154337679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4B2E12-2AFC-4D17-8AB2-AB84A12B1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3.xml><?xml version="1.0" encoding="utf-8"?>
<ds:datastoreItem xmlns:ds="http://schemas.openxmlformats.org/officeDocument/2006/customXml" ds:itemID="{2C0EC8B5-3819-4979-9120-C477F29E8895}">
  <ds:schemaRefs>
    <ds:schemaRef ds:uri="http://purl.org/dc/term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8063</TotalTime>
  <Words>1984</Words>
  <Application>Microsoft Office PowerPoint</Application>
  <PresentationFormat>Widescreen</PresentationFormat>
  <Paragraphs>259</Paragraphs>
  <Slides>32</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653</cp:revision>
  <cp:lastPrinted>2018-08-01T21:17:27Z</cp:lastPrinted>
  <dcterms:created xsi:type="dcterms:W3CDTF">2020-09-17T18:06:02Z</dcterms:created>
  <dcterms:modified xsi:type="dcterms:W3CDTF">2023-01-02T21:51:52Z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