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1"/>
  </p:notesMasterIdLst>
  <p:handoutMasterIdLst>
    <p:handoutMasterId r:id="rId42"/>
  </p:handoutMasterIdLst>
  <p:sldIdLst>
    <p:sldId id="327" r:id="rId6"/>
    <p:sldId id="261" r:id="rId7"/>
    <p:sldId id="303" r:id="rId8"/>
    <p:sldId id="404" r:id="rId9"/>
    <p:sldId id="304" r:id="rId10"/>
    <p:sldId id="305" r:id="rId11"/>
    <p:sldId id="373" r:id="rId12"/>
    <p:sldId id="307" r:id="rId13"/>
    <p:sldId id="375" r:id="rId14"/>
    <p:sldId id="376" r:id="rId15"/>
    <p:sldId id="377" r:id="rId16"/>
    <p:sldId id="378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3" r:id="rId37"/>
    <p:sldId id="400" r:id="rId38"/>
    <p:sldId id="401" r:id="rId39"/>
    <p:sldId id="402" r:id="rId4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128" userDrawn="1">
          <p15:clr>
            <a:srgbClr val="A4A3A4"/>
          </p15:clr>
        </p15:guide>
        <p15:guide id="6" orient="horz" pos="1706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68" userDrawn="1">
          <p15:clr>
            <a:srgbClr val="A4A3A4"/>
          </p15:clr>
        </p15:guide>
        <p15:guide id="9" pos="30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17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Schilling, Kate" initials="SK" lastIdx="7" clrIdx="1">
    <p:extLst>
      <p:ext uri="{19B8F6BF-5375-455C-9EA6-DF929625EA0E}">
        <p15:presenceInfo xmlns:p15="http://schemas.microsoft.com/office/powerpoint/2012/main" userId="S::Kate.Schilling@mheducation.com::208af9e5-fb00-4cc1-af35-d15ed655bb62" providerId="AD"/>
      </p:ext>
    </p:extLst>
  </p:cmAuthor>
  <p:cmAuthor id="3" name="Justus, Joseph" initials="JJ" lastIdx="5" clrIdx="2">
    <p:extLst>
      <p:ext uri="{19B8F6BF-5375-455C-9EA6-DF929625EA0E}">
        <p15:presenceInfo xmlns:p15="http://schemas.microsoft.com/office/powerpoint/2012/main" userId="S::joseph.justus@mheducation.com::c36d40d1-f060-4972-8bd9-850308908a0f" providerId="AD"/>
      </p:ext>
    </p:extLst>
  </p:cmAuthor>
  <p:cmAuthor id="4" name="Oxley, Angela" initials="OA" lastIdx="6" clrIdx="3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5" name="Gowthami D" initials="GD" lastIdx="1" clrIdx="4">
    <p:extLst>
      <p:ext uri="{19B8F6BF-5375-455C-9EA6-DF929625EA0E}">
        <p15:presenceInfo xmlns:p15="http://schemas.microsoft.com/office/powerpoint/2012/main" userId="S::D.Gowthami@spi-global.com::66d66eb3-f333-4bee-83bc-5dd82344484a" providerId="AD"/>
      </p:ext>
    </p:extLst>
  </p:cmAuthor>
  <p:cmAuthor id="6" name="Joel B" initials="JB" lastIdx="2" clrIdx="5">
    <p:extLst>
      <p:ext uri="{19B8F6BF-5375-455C-9EA6-DF929625EA0E}">
        <p15:presenceInfo xmlns:p15="http://schemas.microsoft.com/office/powerpoint/2012/main" userId="S::joel.benjamin@spi-global.com::95ddb632-f0c2-46ff-aefc-0c5d5f4a0b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02F0DE"/>
    <a:srgbClr val="33F0E1"/>
    <a:srgbClr val="33175A"/>
    <a:srgbClr val="FFB600"/>
    <a:srgbClr val="01708C"/>
    <a:srgbClr val="692146"/>
    <a:srgbClr val="720F1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4"/>
      </p:cViewPr>
      <p:guideLst>
        <p:guide pos="1512"/>
        <p:guide orient="horz" pos="3024"/>
        <p:guide orient="horz" pos="384"/>
        <p:guide orient="horz" pos="2520"/>
        <p:guide orient="horz" pos="1128"/>
        <p:guide orient="horz" pos="1706"/>
        <p:guide orient="horz" pos="3432"/>
        <p:guide orient="horz" pos="3168"/>
        <p:guide pos="30"/>
        <p:guide pos="384"/>
        <p:guide pos="6480"/>
        <p:guide pos="2597"/>
        <p:guide pos="288"/>
        <p:guide orient="horz" pos="2137"/>
        <p:guide orient="horz" pos="216"/>
        <p:guide orient="horz" pos="936"/>
        <p:guide pos="4368"/>
        <p:guide pos="7176"/>
        <p:guide pos="3288"/>
        <p:guide pos="5904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1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3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9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>
                <a:solidFill>
                  <a:srgbClr val="FF0000"/>
                </a:solidFill>
              </a:rPr>
              <a:t>a horizontal translation left 8.4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3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6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/>
              <a:t>J</a:t>
            </a:r>
            <a:r>
              <a:rPr lang="en-IN" sz="1200"/>
              <a:t>″(−6, 3), </a:t>
            </a:r>
            <a:r>
              <a:rPr lang="en-IN" sz="1200" i="1"/>
              <a:t>K</a:t>
            </a:r>
            <a:r>
              <a:rPr lang="en-IN" sz="1200"/>
              <a:t>″(−10, 2), </a:t>
            </a:r>
            <a:r>
              <a:rPr lang="en-IN" sz="1200" i="1"/>
              <a:t>L</a:t>
            </a:r>
            <a:r>
              <a:rPr lang="en-IN" sz="1200"/>
              <a:t>″(−5, 1) </a:t>
            </a:r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3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8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9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91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3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8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1" dirty="0"/>
              <a:t>A</a:t>
            </a:r>
            <a:r>
              <a:rPr lang="pt-BR" sz="1200" dirty="0"/>
              <a:t>″(</a:t>
            </a:r>
            <a:r>
              <a:rPr lang="en-IN" sz="1200" dirty="0"/>
              <a:t>−</a:t>
            </a:r>
            <a:r>
              <a:rPr lang="pt-BR" sz="1200" dirty="0"/>
              <a:t>1, 3), </a:t>
            </a:r>
            <a:r>
              <a:rPr lang="pt-BR" sz="1200" i="1" dirty="0"/>
              <a:t>B</a:t>
            </a:r>
            <a:r>
              <a:rPr lang="pt-BR" sz="1200" dirty="0"/>
              <a:t>″(1, 2), </a:t>
            </a:r>
            <a:r>
              <a:rPr lang="pt-BR" sz="1200" i="1" dirty="0"/>
              <a:t>C</a:t>
            </a:r>
            <a:r>
              <a:rPr lang="pt-BR" sz="1200" dirty="0"/>
              <a:t>″(</a:t>
            </a:r>
            <a:r>
              <a:rPr lang="en-IN" sz="1200" dirty="0"/>
              <a:t>−</a:t>
            </a:r>
            <a:r>
              <a:rPr lang="pt-BR" sz="1200" dirty="0"/>
              <a:t>2, 1)</a:t>
            </a:r>
          </a:p>
          <a:p>
            <a:r>
              <a:rPr lang="en-IN" sz="1200" i="1" dirty="0">
                <a:solidFill>
                  <a:srgbClr val="FF0000"/>
                </a:solidFill>
              </a:rPr>
              <a:t>A</a:t>
            </a:r>
            <a:r>
              <a:rPr lang="en-IN" sz="1200" dirty="0">
                <a:solidFill>
                  <a:srgbClr val="FF0000"/>
                </a:solidFill>
              </a:rPr>
              <a:t>″(3, 3), </a:t>
            </a:r>
            <a:r>
              <a:rPr lang="en-IN" sz="1200" i="1" dirty="0">
                <a:solidFill>
                  <a:srgbClr val="FF0000"/>
                </a:solidFill>
              </a:rPr>
              <a:t>B</a:t>
            </a:r>
            <a:r>
              <a:rPr lang="en-IN" sz="1200" dirty="0">
                <a:solidFill>
                  <a:srgbClr val="FF0000"/>
                </a:solidFill>
              </a:rPr>
              <a:t>″(2, 5), </a:t>
            </a:r>
            <a:r>
              <a:rPr lang="en-IN" sz="1200" i="1" dirty="0">
                <a:solidFill>
                  <a:srgbClr val="FF0000"/>
                </a:solidFill>
              </a:rPr>
              <a:t>C</a:t>
            </a:r>
            <a:r>
              <a:rPr lang="en-IN" sz="1200" dirty="0">
                <a:solidFill>
                  <a:srgbClr val="FF0000"/>
                </a:solidFill>
              </a:rPr>
              <a:t>″(1, 2)</a:t>
            </a:r>
          </a:p>
          <a:p>
            <a:r>
              <a:rPr lang="en-IN" sz="1200" i="1" dirty="0">
                <a:solidFill>
                  <a:srgbClr val="FF0000"/>
                </a:solidFill>
              </a:rPr>
              <a:t>A</a:t>
            </a:r>
            <a:r>
              <a:rPr lang="en-IN" sz="1200" dirty="0">
                <a:solidFill>
                  <a:srgbClr val="FF0000"/>
                </a:solidFill>
              </a:rPr>
              <a:t>″(−3, 1), </a:t>
            </a:r>
            <a:r>
              <a:rPr lang="en-IN" sz="1200" i="1" dirty="0">
                <a:solidFill>
                  <a:srgbClr val="FF0000"/>
                </a:solidFill>
              </a:rPr>
              <a:t>B</a:t>
            </a:r>
            <a:r>
              <a:rPr lang="en-IN" sz="1200" dirty="0">
                <a:solidFill>
                  <a:srgbClr val="FF0000"/>
                </a:solidFill>
              </a:rPr>
              <a:t>″(−2, 3), </a:t>
            </a:r>
            <a:r>
              <a:rPr lang="en-IN" sz="1200" i="1" dirty="0">
                <a:solidFill>
                  <a:srgbClr val="FF0000"/>
                </a:solidFill>
              </a:rPr>
              <a:t>C</a:t>
            </a:r>
            <a:r>
              <a:rPr lang="en-IN" sz="1200" dirty="0">
                <a:solidFill>
                  <a:srgbClr val="FF0000"/>
                </a:solidFill>
              </a:rPr>
              <a:t>″(−1, 0)</a:t>
            </a:r>
          </a:p>
          <a:p>
            <a:r>
              <a:rPr lang="en-IN" sz="1200" i="1" dirty="0"/>
              <a:t>A</a:t>
            </a:r>
            <a:r>
              <a:rPr lang="en-IN" sz="1200" dirty="0"/>
              <a:t>″(3, −1), </a:t>
            </a:r>
            <a:r>
              <a:rPr lang="en-IN" sz="1200" i="1" dirty="0"/>
              <a:t>B</a:t>
            </a:r>
            <a:r>
              <a:rPr lang="en-IN" sz="1200" dirty="0"/>
              <a:t>″(2, −3), </a:t>
            </a:r>
            <a:r>
              <a:rPr lang="en-IN" sz="1200" i="1" dirty="0"/>
              <a:t>C</a:t>
            </a:r>
            <a:r>
              <a:rPr lang="en-IN" sz="1200" dirty="0"/>
              <a:t>″(1, 0)</a:t>
            </a:r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2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4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0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3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8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Compositions of Transformations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4-4 </a:t>
            </a:r>
          </a:p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Compositions of Transformations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Glide Reflection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8030984" cy="11118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-1435100"/>
            <a:r>
              <a:rPr lang="en-IN" sz="2800" b="1">
                <a:solidFill>
                  <a:schemeClr val="tx1"/>
                </a:solidFill>
              </a:rPr>
              <a:t>Step 3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Graph the image of △</a:t>
            </a:r>
            <a:r>
              <a:rPr lang="en-IN" sz="2800" b="1" i="1">
                <a:solidFill>
                  <a:schemeClr val="tx1"/>
                </a:solidFill>
              </a:rPr>
              <a:t>P</a:t>
            </a:r>
            <a:r>
              <a:rPr lang="en-IN" sz="2800" b="1">
                <a:solidFill>
                  <a:schemeClr val="tx1"/>
                </a:solidFill>
              </a:rPr>
              <a:t>′</a:t>
            </a:r>
            <a:r>
              <a:rPr lang="en-IN" sz="2800" b="1" i="1">
                <a:solidFill>
                  <a:schemeClr val="tx1"/>
                </a:solidFill>
              </a:rPr>
              <a:t>Q</a:t>
            </a:r>
            <a:r>
              <a:rPr lang="en-IN" sz="2800" b="1">
                <a:solidFill>
                  <a:schemeClr val="tx1"/>
                </a:solidFill>
              </a:rPr>
              <a:t>′</a:t>
            </a:r>
            <a:r>
              <a:rPr lang="en-IN" sz="2800" b="1" i="1">
                <a:solidFill>
                  <a:schemeClr val="tx1"/>
                </a:solidFill>
              </a:rPr>
              <a:t>R</a:t>
            </a:r>
            <a:r>
              <a:rPr lang="en-IN" sz="2800" b="1">
                <a:solidFill>
                  <a:schemeClr val="tx1"/>
                </a:solidFill>
              </a:rPr>
              <a:t>′ after a reflection in the </a:t>
            </a:r>
            <a:r>
              <a:rPr lang="en-IN" sz="2800" b="1" i="1">
                <a:solidFill>
                  <a:schemeClr val="tx1"/>
                </a:solidFill>
              </a:rPr>
              <a:t>x</a:t>
            </a:r>
            <a:r>
              <a:rPr lang="en-IN" sz="2800" b="1">
                <a:solidFill>
                  <a:schemeClr val="tx1"/>
                </a:solidFill>
              </a:rPr>
              <a:t>-axis.</a:t>
            </a:r>
            <a:endParaRPr lang="en-US" sz="2800" b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90321"/>
              </p:ext>
            </p:extLst>
          </p:nvPr>
        </p:nvGraphicFramePr>
        <p:xfrm>
          <a:off x="609600" y="2826327"/>
          <a:ext cx="469867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587">
                  <a:extLst>
                    <a:ext uri="{9D8B030D-6E8A-4147-A177-3AD203B41FA5}">
                      <a16:colId xmlns:a16="http://schemas.microsoft.com/office/drawing/2014/main" val="558260916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601202215"/>
                    </a:ext>
                  </a:extLst>
                </a:gridCol>
                <a:gridCol w="2375065">
                  <a:extLst>
                    <a:ext uri="{9D8B030D-6E8A-4147-A177-3AD203B41FA5}">
                      <a16:colId xmlns:a16="http://schemas.microsoft.com/office/drawing/2014/main" val="1117787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66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′(−3, 1)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″(−3, −1)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7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′(−2, 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″(−2, −5)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60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′(0, 2)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″(0, −2)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1749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A56DD5D-97CB-47C0-9727-CD3A622B5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54" y="1763781"/>
            <a:ext cx="2701174" cy="27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Glide Reflection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14500"/>
                <a:ext cx="9809543" cy="259624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Check</a:t>
                </a:r>
                <a:r>
                  <a:rPr lang="en-IN" sz="2800"/>
                  <a:t> </a:t>
                </a:r>
              </a:p>
              <a:p>
                <a:r>
                  <a:rPr lang="en-IN" sz="2800"/>
                  <a:t>Triangle </a:t>
                </a:r>
                <a:r>
                  <a:rPr lang="en-IN" sz="2800" i="1"/>
                  <a:t>JKL </a:t>
                </a:r>
                <a:r>
                  <a:rPr lang="en-IN" sz="2800"/>
                  <a:t>has vertices </a:t>
                </a:r>
                <a:r>
                  <a:rPr lang="en-IN" sz="2800" i="1"/>
                  <a:t>J</a:t>
                </a:r>
                <a:r>
                  <a:rPr lang="en-IN" sz="2800"/>
                  <a:t>(6, −1), </a:t>
                </a:r>
                <a:r>
                  <a:rPr lang="en-IN" sz="2800" i="1"/>
                  <a:t>K</a:t>
                </a:r>
                <a:r>
                  <a:rPr lang="en-IN" sz="2800"/>
                  <a:t>(10, −2), and </a:t>
                </a:r>
                <a:r>
                  <a:rPr lang="en-IN" sz="2800" i="1"/>
                  <a:t>L</a:t>
                </a:r>
                <a:r>
                  <a:rPr lang="en-IN" sz="2800"/>
                  <a:t>(5, −</a:t>
                </a:r>
                <a:r>
                  <a:rPr lang="en-IN" sz="2800">
                    <a:solidFill>
                      <a:schemeClr val="tx2"/>
                    </a:solidFill>
                  </a:rPr>
                  <a:t>3). Determine the coordinates of the vertices of the image after a translation along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 and a reflection in the </a:t>
                </a:r>
                <a:r>
                  <a:rPr lang="en-IN" sz="2800" i="1">
                    <a:solidFill>
                      <a:schemeClr val="tx2"/>
                    </a:solidFill>
                  </a:rPr>
                  <a:t>y</a:t>
                </a:r>
                <a:r>
                  <a:rPr lang="en-IN" sz="2800">
                    <a:solidFill>
                      <a:schemeClr val="tx2"/>
                    </a:solidFill>
                  </a:rPr>
                  <a:t>-axis. </a:t>
                </a:r>
                <a:endParaRPr lang="en-US" sz="2800" b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14500"/>
                <a:ext cx="9809543" cy="2596243"/>
              </a:xfrm>
              <a:prstGeom prst="rect">
                <a:avLst/>
              </a:prstGeom>
              <a:blipFill>
                <a:blip r:embed="rId2"/>
                <a:stretch>
                  <a:fillRect l="-1242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Glide Reflection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14500"/>
                <a:ext cx="9640731" cy="335626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Check</a:t>
                </a:r>
                <a:r>
                  <a:rPr lang="en-IN" sz="2800"/>
                  <a:t> </a:t>
                </a:r>
              </a:p>
              <a:p>
                <a:r>
                  <a:rPr lang="en-IN" sz="2800"/>
                  <a:t>Triangle </a:t>
                </a:r>
                <a:r>
                  <a:rPr lang="en-IN" sz="2800" i="1"/>
                  <a:t>JKL </a:t>
                </a:r>
                <a:r>
                  <a:rPr lang="en-IN" sz="2800"/>
                  <a:t>has vertices </a:t>
                </a:r>
                <a:r>
                  <a:rPr lang="en-IN" sz="2800" i="1"/>
                  <a:t>J</a:t>
                </a:r>
                <a:r>
                  <a:rPr lang="en-IN" sz="2800"/>
                  <a:t>(6, −1), </a:t>
                </a:r>
                <a:r>
                  <a:rPr lang="en-IN" sz="2800" i="1"/>
                  <a:t>K</a:t>
                </a:r>
                <a:r>
                  <a:rPr lang="en-IN" sz="2800"/>
                  <a:t>(10, −2), and </a:t>
                </a:r>
                <a:r>
                  <a:rPr lang="en-IN" sz="2800" i="1"/>
                  <a:t>L</a:t>
                </a:r>
                <a:r>
                  <a:rPr lang="en-IN" sz="2800"/>
                  <a:t>(5, −</a:t>
                </a:r>
                <a:r>
                  <a:rPr lang="en-IN" sz="2800">
                    <a:solidFill>
                      <a:schemeClr val="tx2"/>
                    </a:solidFill>
                  </a:rPr>
                  <a:t>3). Determine the coordinates of the vertices of the image after a translation along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 and a reflection in the </a:t>
                </a:r>
                <a:r>
                  <a:rPr lang="en-IN" sz="2800" i="1">
                    <a:solidFill>
                      <a:schemeClr val="tx2"/>
                    </a:solidFill>
                  </a:rPr>
                  <a:t>y</a:t>
                </a:r>
                <a:r>
                  <a:rPr lang="en-IN" sz="2800">
                    <a:solidFill>
                      <a:schemeClr val="tx2"/>
                    </a:solidFill>
                  </a:rPr>
                  <a:t>-axis. </a:t>
                </a:r>
              </a:p>
              <a:p>
                <a:r>
                  <a:rPr lang="en-IN" sz="2800" i="1">
                    <a:solidFill>
                      <a:srgbClr val="FF0000"/>
                    </a:solidFill>
                  </a:rPr>
                  <a:t>J</a:t>
                </a:r>
                <a:r>
                  <a:rPr lang="en-IN" sz="2800">
                    <a:solidFill>
                      <a:srgbClr val="FF0000"/>
                    </a:solidFill>
                  </a:rPr>
                  <a:t>″(−6, 3), </a:t>
                </a:r>
                <a:r>
                  <a:rPr lang="en-IN" sz="2800" i="1">
                    <a:solidFill>
                      <a:srgbClr val="FF0000"/>
                    </a:solidFill>
                  </a:rPr>
                  <a:t>K</a:t>
                </a:r>
                <a:r>
                  <a:rPr lang="en-IN" sz="2800">
                    <a:solidFill>
                      <a:srgbClr val="FF0000"/>
                    </a:solidFill>
                  </a:rPr>
                  <a:t>″(−10, 2), </a:t>
                </a:r>
                <a:r>
                  <a:rPr lang="en-IN" sz="2800" i="1">
                    <a:solidFill>
                      <a:srgbClr val="FF0000"/>
                    </a:solidFill>
                  </a:rPr>
                  <a:t>L</a:t>
                </a:r>
                <a:r>
                  <a:rPr lang="en-IN" sz="2800">
                    <a:solidFill>
                      <a:srgbClr val="FF0000"/>
                    </a:solidFill>
                  </a:rPr>
                  <a:t>″(−5, 1) 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14500"/>
                <a:ext cx="9640731" cy="3356264"/>
              </a:xfrm>
              <a:prstGeom prst="rect">
                <a:avLst/>
              </a:prstGeom>
              <a:blipFill>
                <a:blip r:embed="rId3"/>
                <a:stretch>
                  <a:fillRect l="-1264" t="-1815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05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 of Isometries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14500"/>
                <a:ext cx="8379328" cy="206185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Triangle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ABC </a:t>
                </a:r>
                <a:r>
                  <a:rPr lang="en-IN" sz="2800" b="1">
                    <a:solidFill>
                      <a:schemeClr val="tx1"/>
                    </a:solidFill>
                  </a:rPr>
                  <a:t>has vertices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A</a:t>
                </a:r>
                <a:r>
                  <a:rPr lang="en-IN" sz="2800" b="1">
                    <a:solidFill>
                      <a:schemeClr val="tx1"/>
                    </a:solidFill>
                  </a:rPr>
                  <a:t>(−6, −2),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B</a:t>
                </a:r>
                <a:r>
                  <a:rPr lang="en-IN" sz="2800" b="1">
                    <a:solidFill>
                      <a:schemeClr val="tx1"/>
                    </a:solidFill>
                  </a:rPr>
                  <a:t>(−5, −5), and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C</a:t>
                </a:r>
                <a:r>
                  <a:rPr lang="en-IN" sz="2800" b="1">
                    <a:solidFill>
                      <a:schemeClr val="tx1"/>
                    </a:solidFill>
                  </a:rPr>
                  <a:t>(−2, −1). Graph △</a:t>
                </a:r>
                <a:r>
                  <a:rPr lang="en-IN" sz="2800" b="1" i="1">
                    <a:solidFill>
                      <a:schemeClr val="tx1"/>
                    </a:solidFill>
                  </a:rPr>
                  <a:t>ABC </a:t>
                </a:r>
                <a:r>
                  <a:rPr lang="en-IN" sz="2800" b="1">
                    <a:solidFill>
                      <a:schemeClr val="tx1"/>
                    </a:solidFill>
                  </a:rPr>
                  <a:t>and its image after a rotation 180° about the origin and a translation along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14500"/>
                <a:ext cx="8379328" cy="2061853"/>
              </a:xfrm>
              <a:prstGeom prst="rect">
                <a:avLst/>
              </a:prstGeom>
              <a:blipFill>
                <a:blip r:embed="rId3"/>
                <a:stretch>
                  <a:fillRect l="-1455" t="-2959" r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2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 of Isometries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8379328" cy="11118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-1435100"/>
            <a:r>
              <a:rPr lang="en-IN" sz="2800" b="1">
                <a:solidFill>
                  <a:schemeClr val="tx1"/>
                </a:solidFill>
              </a:rPr>
              <a:t>Step 1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Graph △</a:t>
            </a:r>
            <a:r>
              <a:rPr lang="en-IN" sz="2800" b="1" i="1">
                <a:solidFill>
                  <a:schemeClr val="tx1"/>
                </a:solidFill>
              </a:rPr>
              <a:t>ABC</a:t>
            </a:r>
            <a:r>
              <a:rPr lang="en-IN" sz="2800" b="1">
                <a:solidFill>
                  <a:schemeClr val="tx1"/>
                </a:solidFill>
              </a:rPr>
              <a:t>.</a:t>
            </a:r>
            <a:endParaRPr lang="en-US" sz="2800" b="1">
              <a:solidFill>
                <a:schemeClr val="tx1"/>
              </a:solidFill>
            </a:endParaRPr>
          </a:p>
          <a:p>
            <a:pPr marL="1435100" indent="-1435100"/>
            <a:endParaRPr lang="en-IN" sz="2800" b="1">
              <a:solidFill>
                <a:schemeClr val="tx1"/>
              </a:solidFill>
            </a:endParaRPr>
          </a:p>
          <a:p>
            <a:pPr marL="1435100" indent="-1435100"/>
            <a:r>
              <a:rPr lang="en-IN" sz="2800" b="1">
                <a:solidFill>
                  <a:schemeClr val="tx1"/>
                </a:solidFill>
              </a:rPr>
              <a:t>Step 2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Graph the image of △</a:t>
            </a:r>
            <a:r>
              <a:rPr lang="en-IN" sz="2800" b="1" i="1">
                <a:solidFill>
                  <a:schemeClr val="tx1"/>
                </a:solidFill>
              </a:rPr>
              <a:t>ABC </a:t>
            </a:r>
            <a:r>
              <a:rPr lang="en-IN" sz="2800" b="1">
                <a:solidFill>
                  <a:schemeClr val="tx1"/>
                </a:solidFill>
              </a:rPr>
              <a:t>after a rotation 180° about the origin.</a:t>
            </a:r>
            <a:endParaRPr lang="en-US" sz="2800" b="1">
              <a:solidFill>
                <a:schemeClr val="tx1"/>
              </a:solidFill>
            </a:endParaRPr>
          </a:p>
        </p:txBody>
      </p:sp>
      <p:pic>
        <p:nvPicPr>
          <p:cNvPr id="2" name="Picture 1" descr="Chart, line ch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131" y="1714500"/>
            <a:ext cx="2579737" cy="260266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0838"/>
              </p:ext>
            </p:extLst>
          </p:nvPr>
        </p:nvGraphicFramePr>
        <p:xfrm>
          <a:off x="609600" y="3992976"/>
          <a:ext cx="5268685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797">
                  <a:extLst>
                    <a:ext uri="{9D8B030D-6E8A-4147-A177-3AD203B41FA5}">
                      <a16:colId xmlns:a16="http://schemas.microsoft.com/office/drawing/2014/main" val="558260916"/>
                    </a:ext>
                  </a:extLst>
                </a:gridCol>
                <a:gridCol w="745694">
                  <a:extLst>
                    <a:ext uri="{9D8B030D-6E8A-4147-A177-3AD203B41FA5}">
                      <a16:colId xmlns:a16="http://schemas.microsoft.com/office/drawing/2014/main" val="2601202215"/>
                    </a:ext>
                  </a:extLst>
                </a:gridCol>
                <a:gridCol w="2663194">
                  <a:extLst>
                    <a:ext uri="{9D8B030D-6E8A-4147-A177-3AD203B41FA5}">
                      <a16:colId xmlns:a16="http://schemas.microsoft.com/office/drawing/2014/main" val="1117787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66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(−6, −2)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′(6, 2)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7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(−5, −5)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′(5, 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60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(−2, −1)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′(2, 1)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1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13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 of Isometries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14501"/>
                <a:ext cx="8379328" cy="9525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35100" indent="-1435100"/>
                <a:r>
                  <a:rPr lang="en-IN" sz="2800" b="1">
                    <a:solidFill>
                      <a:schemeClr val="tx1"/>
                    </a:solidFill>
                  </a:rPr>
                  <a:t>Step 3</a:t>
                </a:r>
                <a:r>
                  <a:rPr lang="en-US" sz="2800" b="1">
                    <a:solidFill>
                      <a:schemeClr val="tx1"/>
                    </a:solidFill>
                  </a:rPr>
                  <a:t> </a:t>
                </a:r>
                <a:r>
                  <a:rPr lang="en-IN" sz="2800" b="1">
                    <a:solidFill>
                      <a:schemeClr val="tx1"/>
                    </a:solidFill>
                  </a:rPr>
                  <a:t>Graph the image of △</a:t>
                </a:r>
                <a:r>
                  <a:rPr lang="en-IN" sz="2800" b="1" i="1">
                    <a:solidFill>
                      <a:schemeClr val="tx1"/>
                    </a:solidFill>
                  </a:rPr>
                  <a:t>A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B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C</a:t>
                </a:r>
                <a:r>
                  <a:rPr lang="en-IN" sz="2800" b="1">
                    <a:solidFill>
                      <a:schemeClr val="tx1"/>
                    </a:solidFill>
                  </a:rPr>
                  <a:t>′ after a translation along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.</a:t>
                </a:r>
                <a:r>
                  <a:rPr lang="en-IN" sz="2800" b="1">
                    <a:solidFill>
                      <a:schemeClr val="tx1"/>
                    </a:solidFill>
                  </a:rPr>
                  <a:t> </a:t>
                </a: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14501"/>
                <a:ext cx="8379328" cy="952500"/>
              </a:xfrm>
              <a:prstGeom prst="rect">
                <a:avLst/>
              </a:prstGeom>
              <a:blipFill>
                <a:blip r:embed="rId3"/>
                <a:stretch>
                  <a:fillRect l="-14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Chart, line char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131" y="1714500"/>
            <a:ext cx="2579737" cy="260266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20331"/>
              </p:ext>
            </p:extLst>
          </p:nvPr>
        </p:nvGraphicFramePr>
        <p:xfrm>
          <a:off x="609600" y="2826327"/>
          <a:ext cx="5268685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797">
                  <a:extLst>
                    <a:ext uri="{9D8B030D-6E8A-4147-A177-3AD203B41FA5}">
                      <a16:colId xmlns:a16="http://schemas.microsoft.com/office/drawing/2014/main" val="558260916"/>
                    </a:ext>
                  </a:extLst>
                </a:gridCol>
                <a:gridCol w="745694">
                  <a:extLst>
                    <a:ext uri="{9D8B030D-6E8A-4147-A177-3AD203B41FA5}">
                      <a16:colId xmlns:a16="http://schemas.microsoft.com/office/drawing/2014/main" val="2601202215"/>
                    </a:ext>
                  </a:extLst>
                </a:gridCol>
                <a:gridCol w="2663194">
                  <a:extLst>
                    <a:ext uri="{9D8B030D-6E8A-4147-A177-3AD203B41FA5}">
                      <a16:colId xmlns:a16="http://schemas.microsoft.com/office/drawing/2014/main" val="1117787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− 2,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+ 4)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66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′(6, 2)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″(4, 6)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7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′(5, 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″(3, 9)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60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′(2, 1)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″(0, 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1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40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 of Isometries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1"/>
            <a:ext cx="8379328" cy="28218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/>
              <a:t>Do any points remain invariant, or unchanged, under glide reflections? under compositions of transformations? Explain. 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2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 of Isometries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14501"/>
                <a:ext cx="6858000" cy="282187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/>
                  <a:t>The endpoints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IN" sz="2800"/>
                  <a:t> are </a:t>
                </a:r>
                <a:r>
                  <a:rPr lang="en-IN" sz="2800" i="1"/>
                  <a:t>C</a:t>
                </a:r>
                <a:r>
                  <a:rPr lang="en-IN" sz="2800"/>
                  <a:t>(−7, 1) and </a:t>
                </a:r>
                <a:r>
                  <a:rPr lang="en-IN" sz="2800" i="1"/>
                  <a:t>D</a:t>
                </a:r>
                <a:r>
                  <a:rPr lang="en-IN" sz="2800"/>
                  <a:t>(−3, 2). 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IN" sz="2800" i="1"/>
                  <a:t> </a:t>
                </a:r>
                <a:r>
                  <a:rPr lang="en-IN" sz="2800"/>
                  <a:t>and its image after a reflection in the </a:t>
                </a:r>
                <a:r>
                  <a:rPr lang="en-IN" sz="2800" i="1"/>
                  <a:t>x</a:t>
                </a:r>
                <a:r>
                  <a:rPr lang="en-IN" sz="2800"/>
                  <a:t>-axis and a rotation 270° clockwise about the origin. </a:t>
                </a: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14501"/>
                <a:ext cx="6858000" cy="2821874"/>
              </a:xfrm>
              <a:prstGeom prst="rect">
                <a:avLst/>
              </a:prstGeom>
              <a:blipFill>
                <a:blip r:embed="rId3"/>
                <a:stretch>
                  <a:fillRect l="-1778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48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 of Isometries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14501"/>
                <a:ext cx="6858000" cy="282187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/>
                  <a:t>The endpoints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IN" sz="2800"/>
                  <a:t>are </a:t>
                </a:r>
                <a:r>
                  <a:rPr lang="en-IN" sz="2800" i="1"/>
                  <a:t>C</a:t>
                </a:r>
                <a:r>
                  <a:rPr lang="en-IN" sz="2800"/>
                  <a:t>(−7, 1) and </a:t>
                </a:r>
                <a:r>
                  <a:rPr lang="en-IN" sz="2800" i="1"/>
                  <a:t>D</a:t>
                </a:r>
                <a:r>
                  <a:rPr lang="en-IN" sz="2800"/>
                  <a:t>(−3, 2). 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IN" sz="2800" i="1"/>
                  <a:t> </a:t>
                </a:r>
                <a:r>
                  <a:rPr lang="en-IN" sz="2800"/>
                  <a:t>and its image after a reflection in the </a:t>
                </a:r>
                <a:r>
                  <a:rPr lang="en-IN" sz="2800" i="1"/>
                  <a:t>x</a:t>
                </a:r>
                <a:r>
                  <a:rPr lang="en-IN" sz="2800"/>
                  <a:t>-axis and a rotation 270° clockwise about the origin. </a:t>
                </a: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14501"/>
                <a:ext cx="6858000" cy="2821874"/>
              </a:xfrm>
              <a:prstGeom prst="rect">
                <a:avLst/>
              </a:prstGeom>
              <a:blipFill>
                <a:blip r:embed="rId3"/>
                <a:stretch>
                  <a:fillRect l="-1778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1993162"/>
            <a:ext cx="3200400" cy="31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9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Compositions of Two Reflections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1"/>
            <a:ext cx="6653446" cy="18837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The composition of two reflections can result in the same image as a translation or rotation. 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6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1" y="1332862"/>
            <a:ext cx="9144000" cy="4866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>
                <a:solidFill>
                  <a:schemeClr val="tx1"/>
                </a:solidFill>
              </a:rPr>
              <a:t>△</a:t>
            </a:r>
            <a:r>
              <a:rPr lang="en-IN" sz="2800" b="1" i="1">
                <a:solidFill>
                  <a:schemeClr val="tx1"/>
                </a:solidFill>
              </a:rPr>
              <a:t>ABC </a:t>
            </a:r>
            <a:r>
              <a:rPr lang="en-IN" sz="2800" b="1">
                <a:solidFill>
                  <a:schemeClr val="tx1"/>
                </a:solidFill>
              </a:rPr>
              <a:t>has vertices </a:t>
            </a:r>
            <a:r>
              <a:rPr lang="en-IN" sz="2800" b="1" i="1">
                <a:solidFill>
                  <a:schemeClr val="tx1"/>
                </a:solidFill>
              </a:rPr>
              <a:t>A</a:t>
            </a:r>
            <a:r>
              <a:rPr lang="en-IN" sz="2800" b="1">
                <a:solidFill>
                  <a:schemeClr val="tx1"/>
                </a:solidFill>
              </a:rPr>
              <a:t>(2, 2), </a:t>
            </a:r>
            <a:r>
              <a:rPr lang="en-IN" sz="2800" b="1" i="1">
                <a:solidFill>
                  <a:schemeClr val="tx1"/>
                </a:solidFill>
              </a:rPr>
              <a:t>B</a:t>
            </a:r>
            <a:r>
              <a:rPr lang="en-IN" sz="2800" b="1">
                <a:solidFill>
                  <a:schemeClr val="tx1"/>
                </a:solidFill>
              </a:rPr>
              <a:t>(2, 5), and </a:t>
            </a:r>
            <a:r>
              <a:rPr lang="en-IN" sz="2800" b="1" i="1">
                <a:solidFill>
                  <a:schemeClr val="tx1"/>
                </a:solidFill>
              </a:rPr>
              <a:t>C</a:t>
            </a:r>
            <a:r>
              <a:rPr lang="en-IN" sz="2800" b="1">
                <a:solidFill>
                  <a:schemeClr val="tx1"/>
                </a:solidFill>
              </a:rPr>
              <a:t>(4, 2). Name the coordinates of the image of point </a:t>
            </a:r>
            <a:r>
              <a:rPr lang="en-IN" sz="2800" b="1" i="1">
                <a:solidFill>
                  <a:schemeClr val="tx1"/>
                </a:solidFill>
              </a:rPr>
              <a:t>C </a:t>
            </a:r>
            <a:r>
              <a:rPr lang="en-IN" sz="2800" b="1">
                <a:solidFill>
                  <a:schemeClr val="tx1"/>
                </a:solidFill>
              </a:rPr>
              <a:t>after each transformation.</a:t>
            </a: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1.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</a:t>
            </a:r>
            <a:r>
              <a:rPr lang="en-IN" sz="2800"/>
              <a:t>Translate △</a:t>
            </a:r>
            <a:r>
              <a:rPr lang="en-IN" sz="2800" i="1"/>
              <a:t>ABC </a:t>
            </a:r>
            <a:r>
              <a:rPr lang="en-IN" sz="2800"/>
              <a:t>along ⟨−6, 2⟩.</a:t>
            </a: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2.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 </a:t>
            </a:r>
            <a:r>
              <a:rPr lang="en-IN" sz="2800"/>
              <a:t>Rotate △</a:t>
            </a:r>
            <a:r>
              <a:rPr lang="en-IN" sz="2800" i="1"/>
              <a:t>ABC </a:t>
            </a:r>
            <a:r>
              <a:rPr lang="en-IN" sz="2800"/>
              <a:t>90° clockwise about the origin.</a:t>
            </a: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</a:t>
            </a:r>
            <a:r>
              <a:rPr lang="en-IN" sz="2800"/>
              <a:t>Reflect △</a:t>
            </a:r>
            <a:r>
              <a:rPr lang="en-IN" sz="2800" i="1"/>
              <a:t>ABC </a:t>
            </a:r>
            <a:r>
              <a:rPr lang="en-IN" sz="2800"/>
              <a:t>in the </a:t>
            </a:r>
            <a:r>
              <a:rPr lang="en-IN" sz="2800" i="1"/>
              <a:t>x</a:t>
            </a:r>
            <a:r>
              <a:rPr lang="en-IN" sz="2800"/>
              <a:t>-axis.</a:t>
            </a: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4. </a:t>
            </a:r>
            <a:r>
              <a:rPr lang="en-IN" sz="2800"/>
              <a:t>Reflect △</a:t>
            </a:r>
            <a:r>
              <a:rPr lang="en-IN" sz="2800" i="1"/>
              <a:t>ABC </a:t>
            </a:r>
            <a:r>
              <a:rPr lang="en-IN" sz="2800"/>
              <a:t>in the </a:t>
            </a:r>
            <a:r>
              <a:rPr lang="en-IN" sz="2800" i="1"/>
              <a:t>x</a:t>
            </a:r>
            <a:r>
              <a:rPr lang="en-IN" sz="2800"/>
              <a:t>-axis, and then reflect that image in the </a:t>
            </a:r>
            <a:r>
              <a:rPr lang="en-IN" sz="2800" i="1"/>
              <a:t>y</a:t>
            </a:r>
            <a:r>
              <a:rPr lang="en-IN" sz="2800"/>
              <a:t>-axis.</a:t>
            </a:r>
          </a:p>
        </p:txBody>
      </p:sp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Compositions of Two Reflections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2954722"/>
            <a:ext cx="7674724" cy="33619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Theorem 4.2: </a:t>
            </a:r>
            <a:r>
              <a:rPr lang="en-IN" sz="2800" b="1"/>
              <a:t>Reflections in Parallel Lines</a:t>
            </a:r>
            <a:endParaRPr lang="en-IN" sz="2800"/>
          </a:p>
          <a:p>
            <a:r>
              <a:rPr lang="en-IN" sz="2800"/>
              <a:t>The composition of two reflections in parallel lines can be described by a translation vector that is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perpendicular to the two lines and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twice the distance between the two lines.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53" y="2954722"/>
            <a:ext cx="3088647" cy="28240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06D162-DE95-49C5-B109-E1633403B7B5}"/>
              </a:ext>
            </a:extLst>
          </p:cNvPr>
          <p:cNvSpPr txBox="1">
            <a:spLocks/>
          </p:cNvSpPr>
          <p:nvPr/>
        </p:nvSpPr>
        <p:spPr>
          <a:xfrm>
            <a:off x="459873" y="1714501"/>
            <a:ext cx="9144000" cy="1097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The composition of two reflections can result in the same image as a translation or rotation. 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7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Compositions of Two Reflections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7900356" cy="4021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5213" indent="-2335213"/>
            <a:r>
              <a:rPr lang="en-IN" sz="2800" b="1">
                <a:solidFill>
                  <a:schemeClr val="tx1"/>
                </a:solidFill>
              </a:rPr>
              <a:t>Theorem 4.3: </a:t>
            </a:r>
            <a:r>
              <a:rPr lang="en-IN" sz="2800" b="1"/>
              <a:t>Reflections in Intersecting Lines</a:t>
            </a:r>
          </a:p>
          <a:p>
            <a:r>
              <a:rPr lang="en-IN" sz="2800"/>
              <a:t>The composition of two reflections in intersecting lines can be described by a rotation that is 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about the point where the lines intersect and 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through an angle that is twice the measure of the acute or right angle formed by the lines.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06" y="2038057"/>
            <a:ext cx="3100525" cy="24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Compositions of Two Reflections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8102236" cy="4021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In what type of intersecting lines will a composition of two reflections form a 180° rotation?</a:t>
            </a:r>
          </a:p>
        </p:txBody>
      </p:sp>
    </p:spTree>
    <p:extLst>
      <p:ext uri="{BB962C8B-B14F-4D97-AF65-F5344CB8AC3E}">
        <p14:creationId xmlns:p14="http://schemas.microsoft.com/office/powerpoint/2010/main" val="26027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Reflect a Figure in Two Lines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8102236" cy="14507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Reflect each figure in line </a:t>
            </a:r>
            <a:r>
              <a:rPr lang="en-US" sz="2800" b="1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𝓃 </a:t>
            </a:r>
            <a:r>
              <a:rPr lang="en-IN" sz="2800" b="1" dirty="0">
                <a:solidFill>
                  <a:schemeClr val="tx1"/>
                </a:solidFill>
              </a:rPr>
              <a:t>and then line </a:t>
            </a:r>
            <a:r>
              <a:rPr lang="en-US" sz="2800" b="1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𝓆</a:t>
            </a:r>
            <a:r>
              <a:rPr lang="en-IN" sz="2800" b="1" dirty="0">
                <a:solidFill>
                  <a:schemeClr val="tx1"/>
                </a:solidFill>
              </a:rPr>
              <a:t>. Then describe a single transformation that maps the preimage onto the final image.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AA9DA-485A-476F-9963-B9E2442756B8}"/>
              </a:ext>
            </a:extLst>
          </p:cNvPr>
          <p:cNvSpPr txBox="1"/>
          <p:nvPr/>
        </p:nvSpPr>
        <p:spPr>
          <a:xfrm>
            <a:off x="459873" y="3411415"/>
            <a:ext cx="51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a.</a:t>
            </a:r>
            <a:endParaRPr lang="en-IN" sz="28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A9614-5B27-4325-8542-E251E1849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1" y="3411415"/>
            <a:ext cx="3254957" cy="256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A1C4CB-729D-4AC3-9E03-86D654493D96}"/>
              </a:ext>
            </a:extLst>
          </p:cNvPr>
          <p:cNvSpPr txBox="1"/>
          <p:nvPr/>
        </p:nvSpPr>
        <p:spPr>
          <a:xfrm>
            <a:off x="5366827" y="3388557"/>
            <a:ext cx="51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b.</a:t>
            </a:r>
            <a:endParaRPr lang="en-IN" sz="28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601FF-92D2-4990-A72A-186B5A85A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2429877" cy="26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Reflect a Figure in Two Lines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14500"/>
            <a:ext cx="51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a.</a:t>
            </a:r>
            <a:endParaRPr lang="en-IN" sz="28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5FDD-F8E1-4F0A-A1F7-44E99577D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6" y="1703231"/>
            <a:ext cx="3254957" cy="2560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0D81E56-1711-40C7-9D97-E1AC5525B4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666" y="4620281"/>
                <a:ext cx="10438479" cy="180120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By Theorem 4.2, the composition of two reflections in parallel horizontal lines </a:t>
                </a:r>
                <a:r>
                  <a:rPr lang="en-US" sz="2800" dirty="0"/>
                  <a:t>𝓃</a:t>
                </a:r>
                <a:r>
                  <a:rPr lang="en-IN" sz="2800" i="1" dirty="0"/>
                  <a:t> </a:t>
                </a:r>
                <a:r>
                  <a:rPr lang="en-IN" sz="2800" dirty="0"/>
                  <a:t>and </a:t>
                </a:r>
                <a:r>
                  <a:rPr lang="en-US" sz="2800" dirty="0"/>
                  <a:t>𝓆</a:t>
                </a:r>
                <a:r>
                  <a:rPr lang="en-IN" sz="2800" i="1" dirty="0"/>
                  <a:t> </a:t>
                </a:r>
                <a:r>
                  <a:rPr lang="en-IN" sz="2800" dirty="0"/>
                  <a:t>is equivalent to a vertical translation down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IN" sz="28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2800" dirty="0"/>
                  <a:t> inches. </a:t>
                </a:r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0D81E56-1711-40C7-9D97-E1AC5525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66" y="4620281"/>
                <a:ext cx="10438479" cy="1801209"/>
              </a:xfrm>
              <a:prstGeom prst="rect">
                <a:avLst/>
              </a:prstGeom>
              <a:blipFill>
                <a:blip r:embed="rId4"/>
                <a:stretch>
                  <a:fillRect l="-1168" t="-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21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Reflect a Figure in Two Lines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785756" y="1714500"/>
            <a:ext cx="5309220" cy="3238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By Theorem 4.3, the composition of two reflections in intersecting lines </a:t>
            </a:r>
            <a:r>
              <a:rPr lang="en-US" sz="2800" dirty="0"/>
              <a:t>𝓃</a:t>
            </a:r>
            <a:r>
              <a:rPr lang="en-IN" sz="2800" i="1" dirty="0"/>
              <a:t> </a:t>
            </a:r>
            <a:r>
              <a:rPr lang="en-IN" sz="2800" dirty="0"/>
              <a:t>and </a:t>
            </a:r>
            <a:r>
              <a:rPr lang="en-US" sz="2800" dirty="0"/>
              <a:t>𝓆</a:t>
            </a:r>
            <a:r>
              <a:rPr lang="en-IN" sz="2800" i="1" dirty="0"/>
              <a:t> </a:t>
            </a:r>
            <a:r>
              <a:rPr lang="en-IN" sz="2800" dirty="0"/>
              <a:t>is equivalent to a 2 </a:t>
            </a:r>
            <a:r>
              <a:rPr lang="en-IN" sz="2800" b="1" dirty="0"/>
              <a:t>·</a:t>
            </a:r>
            <a:r>
              <a:rPr lang="en-IN" sz="2800" dirty="0"/>
              <a:t> 45° or 90° </a:t>
            </a:r>
            <a:r>
              <a:rPr lang="en-IN" sz="2800" dirty="0" err="1"/>
              <a:t>counterclockwise</a:t>
            </a:r>
            <a:r>
              <a:rPr lang="en-IN" sz="2800" dirty="0"/>
              <a:t> rotation about the intersection point of lines </a:t>
            </a:r>
            <a:r>
              <a:rPr lang="en-US" sz="2800" dirty="0"/>
              <a:t>𝓃</a:t>
            </a:r>
            <a:r>
              <a:rPr lang="en-IN" sz="2800" i="1" dirty="0"/>
              <a:t> </a:t>
            </a:r>
            <a:r>
              <a:rPr lang="en-IN" sz="2800" dirty="0"/>
              <a:t>and </a:t>
            </a:r>
            <a:r>
              <a:rPr lang="en-US" sz="2800" dirty="0"/>
              <a:t>𝓆</a:t>
            </a:r>
            <a:r>
              <a:rPr lang="en-IN" sz="2800" dirty="0"/>
              <a:t>. 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14500"/>
            <a:ext cx="51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b.</a:t>
            </a:r>
            <a:endParaRPr lang="en-IN" sz="28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714500"/>
            <a:ext cx="2940152" cy="32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Reflect a Figure in Two Lines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600" y="1714500"/>
            <a:ext cx="6766560" cy="2560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Reflect quadrilateral </a:t>
            </a:r>
            <a:r>
              <a:rPr lang="en-IN" sz="2800" i="1" dirty="0"/>
              <a:t>ABCD </a:t>
            </a:r>
            <a:r>
              <a:rPr lang="en-IN" sz="2800" dirty="0"/>
              <a:t>in line 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/>
              <a:t>and then line 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𝓃</a:t>
            </a:r>
            <a:r>
              <a:rPr lang="en-IN" sz="2800" dirty="0"/>
              <a:t>. Then describe a single transformation that maps </a:t>
            </a:r>
            <a:r>
              <a:rPr lang="en-IN" sz="2800" i="1" dirty="0"/>
              <a:t>ABCD </a:t>
            </a:r>
            <a:r>
              <a:rPr lang="en-IN" sz="2800" dirty="0"/>
              <a:t>onto </a:t>
            </a:r>
            <a:r>
              <a:rPr lang="en-IN" sz="2800" i="1" dirty="0"/>
              <a:t>A</a:t>
            </a:r>
            <a:r>
              <a:rPr lang="en-IN" sz="2800" dirty="0"/>
              <a:t>″</a:t>
            </a:r>
            <a:r>
              <a:rPr lang="en-IN" sz="2800" i="1" dirty="0"/>
              <a:t>B</a:t>
            </a:r>
            <a:r>
              <a:rPr lang="en-IN" sz="2800" dirty="0"/>
              <a:t>″</a:t>
            </a:r>
            <a:r>
              <a:rPr lang="en-IN" sz="2800" i="1" dirty="0"/>
              <a:t>C</a:t>
            </a:r>
            <a:r>
              <a:rPr lang="en-IN" sz="2800" dirty="0"/>
              <a:t>″</a:t>
            </a:r>
            <a:r>
              <a:rPr lang="en-IN" sz="2800" i="1" dirty="0"/>
              <a:t>D</a:t>
            </a:r>
            <a:r>
              <a:rPr lang="en-IN" sz="2800" dirty="0"/>
              <a:t>″</a:t>
            </a:r>
            <a:r>
              <a:rPr lang="en-IN" sz="2800" i="1" dirty="0"/>
              <a:t>. </a:t>
            </a:r>
            <a:r>
              <a:rPr lang="en-IN" sz="2800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38" y="2137974"/>
            <a:ext cx="3755268" cy="25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6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Reflect a Figure in Two Lines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600" y="1714500"/>
            <a:ext cx="6766560" cy="20856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Reflect quadrilateral </a:t>
            </a:r>
            <a:r>
              <a:rPr lang="en-IN" sz="2800" i="1" dirty="0"/>
              <a:t>ABCD </a:t>
            </a:r>
            <a:r>
              <a:rPr lang="en-IN" sz="2800" dirty="0"/>
              <a:t>in line 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/>
              <a:t>and then line 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𝓃</a:t>
            </a:r>
            <a:r>
              <a:rPr lang="en-IN" sz="2800" dirty="0"/>
              <a:t>. Then describe a single transformation that maps </a:t>
            </a:r>
            <a:r>
              <a:rPr lang="en-IN" sz="2800" i="1" dirty="0"/>
              <a:t>ABCD </a:t>
            </a:r>
            <a:r>
              <a:rPr lang="en-IN" sz="2800" dirty="0"/>
              <a:t>onto </a:t>
            </a:r>
            <a:r>
              <a:rPr lang="en-IN" sz="2800" i="1" dirty="0"/>
              <a:t>A</a:t>
            </a:r>
            <a:r>
              <a:rPr lang="en-IN" sz="2800" dirty="0"/>
              <a:t>″</a:t>
            </a:r>
            <a:r>
              <a:rPr lang="en-IN" sz="2800" i="1" dirty="0"/>
              <a:t>B</a:t>
            </a:r>
            <a:r>
              <a:rPr lang="en-IN" sz="2800" dirty="0"/>
              <a:t>″</a:t>
            </a:r>
            <a:r>
              <a:rPr lang="en-IN" sz="2800" i="1" dirty="0"/>
              <a:t>C</a:t>
            </a:r>
            <a:r>
              <a:rPr lang="en-IN" sz="2800" dirty="0"/>
              <a:t>″</a:t>
            </a:r>
            <a:r>
              <a:rPr lang="en-IN" sz="2800" i="1" dirty="0"/>
              <a:t>D</a:t>
            </a:r>
            <a:r>
              <a:rPr lang="en-IN" sz="2800" dirty="0"/>
              <a:t>″</a:t>
            </a:r>
            <a:r>
              <a:rPr lang="en-IN" sz="2800" i="1" dirty="0"/>
              <a:t>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a horizontal translation left 8.4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13E85-437F-4910-8E16-43B80B8AC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38" y="2137974"/>
            <a:ext cx="3755268" cy="25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Congruence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600" y="1714500"/>
            <a:ext cx="7418119" cy="20856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Are triangles </a:t>
            </a:r>
            <a:r>
              <a:rPr lang="en-IN" sz="2800" b="1" i="1">
                <a:solidFill>
                  <a:schemeClr val="tx1"/>
                </a:solidFill>
              </a:rPr>
              <a:t>ABC </a:t>
            </a:r>
            <a:r>
              <a:rPr lang="en-IN" sz="2800" b="1">
                <a:solidFill>
                  <a:schemeClr val="tx1"/>
                </a:solidFill>
              </a:rPr>
              <a:t>and </a:t>
            </a:r>
            <a:r>
              <a:rPr lang="en-IN" sz="2800" b="1" i="1">
                <a:solidFill>
                  <a:schemeClr val="tx1"/>
                </a:solidFill>
              </a:rPr>
              <a:t>DEF </a:t>
            </a:r>
            <a:r>
              <a:rPr lang="en-IN" sz="2800" b="1">
                <a:solidFill>
                  <a:schemeClr val="tx1"/>
                </a:solidFill>
              </a:rPr>
              <a:t>congruent? If so, what composition of transformations maps △</a:t>
            </a:r>
            <a:r>
              <a:rPr lang="en-IN" sz="2800" b="1" i="1">
                <a:solidFill>
                  <a:schemeClr val="tx1"/>
                </a:solidFill>
              </a:rPr>
              <a:t>ABC </a:t>
            </a:r>
            <a:r>
              <a:rPr lang="en-IN" sz="2800" b="1">
                <a:solidFill>
                  <a:schemeClr val="tx1"/>
                </a:solidFill>
              </a:rPr>
              <a:t>onto △</a:t>
            </a:r>
            <a:r>
              <a:rPr lang="en-IN" sz="2800" b="1" i="1">
                <a:solidFill>
                  <a:schemeClr val="tx1"/>
                </a:solidFill>
              </a:rPr>
              <a:t>DEF</a:t>
            </a:r>
            <a:r>
              <a:rPr lang="en-IN" sz="2800" b="1">
                <a:solidFill>
                  <a:schemeClr val="tx1"/>
                </a:solidFill>
              </a:rPr>
              <a:t>?</a:t>
            </a:r>
            <a:endParaRPr lang="en-IN" sz="28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60" y="1714500"/>
            <a:ext cx="3180440" cy="31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6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Congruence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714500"/>
                <a:ext cx="6966857" cy="34631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>
                    <a:solidFill>
                      <a:schemeClr val="tx2"/>
                    </a:solidFill>
                  </a:rPr>
                  <a:t>△</a:t>
                </a:r>
                <a:r>
                  <a:rPr lang="en-IN" sz="2800" i="1">
                    <a:solidFill>
                      <a:schemeClr val="tx2"/>
                    </a:solidFill>
                  </a:rPr>
                  <a:t>ABC </a:t>
                </a:r>
                <a:r>
                  <a:rPr lang="en-IN" sz="2800">
                    <a:solidFill>
                      <a:schemeClr val="tx2"/>
                    </a:solidFill>
                  </a:rPr>
                  <a:t>can be mapped onto △</a:t>
                </a:r>
                <a:r>
                  <a:rPr lang="en-IN" sz="2800" i="1">
                    <a:solidFill>
                      <a:schemeClr val="tx2"/>
                    </a:solidFill>
                  </a:rPr>
                  <a:t>DEF </a:t>
                </a:r>
                <a:r>
                  <a:rPr lang="en-IN" sz="2800">
                    <a:solidFill>
                      <a:schemeClr val="tx2"/>
                    </a:solidFill>
                  </a:rPr>
                  <a:t>by a 180° rotation about the origin, represented by (</a:t>
                </a:r>
                <a:r>
                  <a:rPr lang="en-IN" sz="2800" i="1">
                    <a:solidFill>
                      <a:schemeClr val="tx2"/>
                    </a:solidFill>
                  </a:rPr>
                  <a:t>x</a:t>
                </a:r>
                <a:r>
                  <a:rPr lang="en-IN" sz="2800">
                    <a:solidFill>
                      <a:schemeClr val="tx2"/>
                    </a:solidFill>
                  </a:rPr>
                  <a:t>, </a:t>
                </a:r>
                <a:r>
                  <a:rPr lang="en-IN" sz="2800" i="1">
                    <a:solidFill>
                      <a:schemeClr val="tx2"/>
                    </a:solidFill>
                  </a:rPr>
                  <a:t>y</a:t>
                </a:r>
                <a:r>
                  <a:rPr lang="en-IN" sz="2800">
                    <a:solidFill>
                      <a:schemeClr val="tx2"/>
                    </a:solidFill>
                  </a:rPr>
                  <a:t>) → (−</a:t>
                </a:r>
                <a:r>
                  <a:rPr lang="en-IN" sz="2800" i="1">
                    <a:solidFill>
                      <a:schemeClr val="tx2"/>
                    </a:solidFill>
                  </a:rPr>
                  <a:t>x</a:t>
                </a:r>
                <a:r>
                  <a:rPr lang="en-IN" sz="2800">
                    <a:solidFill>
                      <a:schemeClr val="tx2"/>
                    </a:solidFill>
                  </a:rPr>
                  <a:t>, −</a:t>
                </a:r>
                <a:r>
                  <a:rPr lang="en-IN" sz="2800" i="1">
                    <a:solidFill>
                      <a:schemeClr val="tx2"/>
                    </a:solidFill>
                  </a:rPr>
                  <a:t>y</a:t>
                </a:r>
                <a:r>
                  <a:rPr lang="en-IN" sz="2800">
                    <a:solidFill>
                      <a:schemeClr val="tx2"/>
                    </a:solidFill>
                  </a:rPr>
                  <a:t>). This is followed by a translation along the vector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3, 0</m:t>
                        </m:r>
                      </m:e>
                    </m:d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, and the resulting coordinates are represented by (</a:t>
                </a:r>
                <a:r>
                  <a:rPr lang="en-IN" sz="2800" i="1">
                    <a:solidFill>
                      <a:schemeClr val="tx2"/>
                    </a:solidFill>
                  </a:rPr>
                  <a:t>x</a:t>
                </a:r>
                <a:r>
                  <a:rPr lang="en-IN" sz="2800">
                    <a:solidFill>
                      <a:schemeClr val="tx2"/>
                    </a:solidFill>
                  </a:rPr>
                  <a:t>, </a:t>
                </a:r>
                <a:r>
                  <a:rPr lang="en-IN" sz="2800" i="1">
                    <a:solidFill>
                      <a:schemeClr val="tx2"/>
                    </a:solidFill>
                  </a:rPr>
                  <a:t>y</a:t>
                </a:r>
                <a:r>
                  <a:rPr lang="en-IN" sz="2800">
                    <a:solidFill>
                      <a:schemeClr val="tx2"/>
                    </a:solidFill>
                  </a:rPr>
                  <a:t>) → (</a:t>
                </a:r>
                <a:r>
                  <a:rPr lang="en-IN" sz="2800" i="1">
                    <a:solidFill>
                      <a:schemeClr val="tx2"/>
                    </a:solidFill>
                  </a:rPr>
                  <a:t>x </a:t>
                </a:r>
                <a:r>
                  <a:rPr lang="en-IN" sz="2800">
                    <a:solidFill>
                      <a:schemeClr val="tx2"/>
                    </a:solidFill>
                  </a:rPr>
                  <a:t>+ 3, </a:t>
                </a:r>
                <a:r>
                  <a:rPr lang="en-IN" sz="2800" i="1">
                    <a:solidFill>
                      <a:schemeClr val="tx2"/>
                    </a:solidFill>
                  </a:rPr>
                  <a:t>y</a:t>
                </a:r>
                <a:r>
                  <a:rPr lang="en-IN" sz="2800">
                    <a:solidFill>
                      <a:schemeClr val="tx2"/>
                    </a:solidFill>
                  </a:rPr>
                  <a:t>). Therefore, △</a:t>
                </a:r>
                <a:r>
                  <a:rPr lang="en-IN" sz="2800" i="1">
                    <a:solidFill>
                      <a:schemeClr val="tx2"/>
                    </a:solidFill>
                  </a:rPr>
                  <a:t>ABC </a:t>
                </a:r>
                <a:r>
                  <a:rPr lang="en-IN" sz="2800">
                    <a:solidFill>
                      <a:schemeClr val="tx2"/>
                    </a:solidFill>
                  </a:rPr>
                  <a:t>is congruent to △</a:t>
                </a:r>
                <a:r>
                  <a:rPr lang="en-IN" sz="2800" i="1">
                    <a:solidFill>
                      <a:schemeClr val="tx2"/>
                    </a:solidFill>
                  </a:rPr>
                  <a:t>DEF</a:t>
                </a:r>
                <a:r>
                  <a:rPr lang="en-IN" sz="2800">
                    <a:solidFill>
                      <a:schemeClr val="tx2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14500"/>
                <a:ext cx="6966857" cy="3463142"/>
              </a:xfrm>
              <a:prstGeom prst="rect">
                <a:avLst/>
              </a:prstGeom>
              <a:blipFill>
                <a:blip r:embed="rId3"/>
                <a:stretch>
                  <a:fillRect l="-1750" t="-1761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9D696B7-C8A8-46E9-9F24-1BA47DC5C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60" y="1714500"/>
            <a:ext cx="3180440" cy="31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MA.912.GR.2.3 </a:t>
            </a:r>
            <a:r>
              <a:rPr lang="en-IN" sz="2800">
                <a:solidFill>
                  <a:schemeClr val="tx2"/>
                </a:solidFill>
              </a:rPr>
              <a:t>Identify a sequence of transformations that will map a given figure onto itself or onto another congruent or similar figure.</a:t>
            </a:r>
          </a:p>
          <a:p>
            <a:pPr>
              <a:spcBef>
                <a:spcPts val="1000"/>
              </a:spcBef>
            </a:pPr>
            <a:r>
              <a:rPr lang="en-IN" sz="2800" b="1"/>
              <a:t>MA.912.GR.2.5 </a:t>
            </a:r>
            <a:r>
              <a:rPr lang="en-IN" sz="2800">
                <a:solidFill>
                  <a:schemeClr val="tx2"/>
                </a:solidFill>
              </a:rPr>
              <a:t>Given a geometric figure and a sequence of transformations, draw the transformed figure on a coordinate plane.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620509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Congruence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600" y="1714500"/>
            <a:ext cx="6966857" cy="30861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How can you tell that △</a:t>
            </a:r>
            <a:r>
              <a:rPr lang="en-IN" sz="2800" i="1"/>
              <a:t>ABC </a:t>
            </a:r>
            <a:r>
              <a:rPr lang="en-IN" sz="2800"/>
              <a:t>needs to be rotated 180° before being translated? Use the position of △</a:t>
            </a:r>
            <a:r>
              <a:rPr lang="en-IN" sz="2800" i="1"/>
              <a:t>DEF </a:t>
            </a:r>
            <a:r>
              <a:rPr lang="en-IN" sz="2800"/>
              <a:t>to justify your argument.</a:t>
            </a:r>
            <a:endParaRPr lang="en-IN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Transformations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600" y="1714500"/>
            <a:ext cx="9677400" cy="9341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DESIGN PATTERNS </a:t>
            </a:r>
            <a:r>
              <a:rPr lang="en-IN" sz="2800" b="1"/>
              <a:t>Describe the transformations that are combined to create the pattern shown. </a:t>
            </a:r>
            <a:endParaRPr lang="en-IN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92" y="2841049"/>
            <a:ext cx="7678416" cy="15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40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Transformations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67" y="3838893"/>
            <a:ext cx="967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chemeClr val="tx2"/>
                </a:solidFill>
              </a:rPr>
              <a:t>The pattern is created by successive translations of the first third of the design. So this pattern can be created by combining two reflections in a pair of vertical parallel lines.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AA457-0BF3-4E56-96B6-CC5BB37B2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33" y="2010093"/>
            <a:ext cx="7678416" cy="15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3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Transformations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600" y="1714500"/>
            <a:ext cx="8597462" cy="30861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/>
              <a:t>Is there a transformation or a composition of transformations that will map a part of the pattern onto itself?</a:t>
            </a:r>
            <a:endParaRPr lang="en-IN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99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599" y="1267808"/>
            <a:ext cx="10142483" cy="4828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>
                <a:solidFill>
                  <a:schemeClr val="tx1"/>
                </a:solidFill>
              </a:rPr>
              <a:t>△</a:t>
            </a:r>
            <a:r>
              <a:rPr lang="en-IN" sz="2600" b="1" i="1">
                <a:solidFill>
                  <a:schemeClr val="tx1"/>
                </a:solidFill>
              </a:rPr>
              <a:t>ABC </a:t>
            </a:r>
            <a:r>
              <a:rPr lang="en-IN" sz="2600" b="1">
                <a:solidFill>
                  <a:schemeClr val="tx1"/>
                </a:solidFill>
              </a:rPr>
              <a:t>has vertices </a:t>
            </a:r>
            <a:r>
              <a:rPr lang="en-IN" sz="2600" b="1" i="1">
                <a:solidFill>
                  <a:schemeClr val="tx1"/>
                </a:solidFill>
              </a:rPr>
              <a:t>A</a:t>
            </a:r>
            <a:r>
              <a:rPr lang="en-IN" sz="2600" b="1">
                <a:solidFill>
                  <a:schemeClr val="tx1"/>
                </a:solidFill>
              </a:rPr>
              <a:t>(1, −3), </a:t>
            </a:r>
            <a:r>
              <a:rPr lang="en-IN" sz="2600" b="1" i="1">
                <a:solidFill>
                  <a:schemeClr val="tx1"/>
                </a:solidFill>
              </a:rPr>
              <a:t>B</a:t>
            </a:r>
            <a:r>
              <a:rPr lang="en-IN" sz="2600" b="1">
                <a:solidFill>
                  <a:schemeClr val="tx1"/>
                </a:solidFill>
              </a:rPr>
              <a:t>(3, −2), and </a:t>
            </a:r>
            <a:r>
              <a:rPr lang="en-IN" sz="2600" b="1" i="1">
                <a:solidFill>
                  <a:schemeClr val="tx1"/>
                </a:solidFill>
              </a:rPr>
              <a:t>C</a:t>
            </a:r>
            <a:r>
              <a:rPr lang="en-IN" sz="2600" b="1">
                <a:solidFill>
                  <a:schemeClr val="tx1"/>
                </a:solidFill>
              </a:rPr>
              <a:t>(0, −1). Give the coordinates of </a:t>
            </a:r>
            <a:r>
              <a:rPr lang="en-IN" sz="2600" b="1" i="1">
                <a:solidFill>
                  <a:schemeClr val="tx1"/>
                </a:solidFill>
              </a:rPr>
              <a:t>A</a:t>
            </a:r>
            <a:r>
              <a:rPr lang="en-IN" sz="2600">
                <a:solidFill>
                  <a:schemeClr val="tx1"/>
                </a:solidFill>
              </a:rPr>
              <a:t>″</a:t>
            </a:r>
            <a:r>
              <a:rPr lang="en-IN" sz="2600" b="1" i="1">
                <a:solidFill>
                  <a:schemeClr val="tx1"/>
                </a:solidFill>
              </a:rPr>
              <a:t>B</a:t>
            </a:r>
            <a:r>
              <a:rPr lang="en-IN" sz="2600">
                <a:solidFill>
                  <a:schemeClr val="tx1"/>
                </a:solidFill>
              </a:rPr>
              <a:t>″</a:t>
            </a:r>
            <a:r>
              <a:rPr lang="en-IN" sz="2600" b="1" i="1">
                <a:solidFill>
                  <a:schemeClr val="tx1"/>
                </a:solidFill>
              </a:rPr>
              <a:t>C</a:t>
            </a:r>
            <a:r>
              <a:rPr lang="en-IN" sz="2600">
                <a:solidFill>
                  <a:schemeClr val="tx1"/>
                </a:solidFill>
              </a:rPr>
              <a:t>″</a:t>
            </a:r>
            <a:r>
              <a:rPr lang="en-IN" sz="2600" b="1" i="1">
                <a:solidFill>
                  <a:schemeClr val="tx1"/>
                </a:solidFill>
              </a:rPr>
              <a:t>D</a:t>
            </a:r>
            <a:r>
              <a:rPr lang="en-IN" sz="2600">
                <a:solidFill>
                  <a:schemeClr val="tx1"/>
                </a:solidFill>
              </a:rPr>
              <a:t>″ </a:t>
            </a:r>
            <a:r>
              <a:rPr lang="en-IN" sz="2600" b="1">
                <a:solidFill>
                  <a:schemeClr val="tx1"/>
                </a:solidFill>
              </a:rPr>
              <a:t>after each set of transformations.</a:t>
            </a:r>
          </a:p>
          <a:p>
            <a:r>
              <a:rPr lang="en-IN" sz="26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600" b="1"/>
              <a:t> </a:t>
            </a:r>
            <a:r>
              <a:rPr lang="en-IN" sz="2600"/>
              <a:t>Translate △</a:t>
            </a:r>
            <a:r>
              <a:rPr lang="en-IN" sz="2600" i="1"/>
              <a:t>ABC </a:t>
            </a:r>
            <a:r>
              <a:rPr lang="en-IN" sz="2600"/>
              <a:t>2 units left followed by a reflection in the </a:t>
            </a:r>
            <a:r>
              <a:rPr lang="en-IN" sz="2600" i="1"/>
              <a:t>x</a:t>
            </a:r>
            <a:r>
              <a:rPr lang="en-IN" sz="2600"/>
              <a:t>-axis. </a:t>
            </a:r>
            <a:br>
              <a:rPr lang="en-IN" sz="2600"/>
            </a:br>
            <a:endParaRPr lang="pt-BR" sz="2600"/>
          </a:p>
          <a:p>
            <a:pPr marL="441325" indent="-441325"/>
            <a:r>
              <a:rPr lang="en-IN" sz="26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600" b="1"/>
              <a:t> </a:t>
            </a:r>
            <a:r>
              <a:rPr lang="en-IN" sz="2600"/>
              <a:t>Rotate △</a:t>
            </a:r>
            <a:r>
              <a:rPr lang="en-IN" sz="2600" i="1"/>
              <a:t>ABC </a:t>
            </a:r>
            <a:r>
              <a:rPr lang="en-IN" sz="2600"/>
              <a:t>90° </a:t>
            </a:r>
            <a:r>
              <a:rPr lang="en-IN" sz="2600" err="1"/>
              <a:t>counterclockwise</a:t>
            </a:r>
            <a:r>
              <a:rPr lang="en-IN" sz="2600"/>
              <a:t> about the origin followed by a translation up 2 units. </a:t>
            </a:r>
          </a:p>
          <a:p>
            <a:pPr marL="441325" indent="-441325"/>
            <a:r>
              <a:rPr lang="en-IN" sz="26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600" b="1"/>
              <a:t> </a:t>
            </a:r>
            <a:r>
              <a:rPr lang="en-IN" sz="2600"/>
              <a:t>Reflect △</a:t>
            </a:r>
            <a:r>
              <a:rPr lang="en-IN" sz="2600" i="1"/>
              <a:t>ABC </a:t>
            </a:r>
            <a:r>
              <a:rPr lang="en-IN" sz="2600"/>
              <a:t>in the </a:t>
            </a:r>
            <a:r>
              <a:rPr lang="en-IN" sz="2600" i="1"/>
              <a:t>x</a:t>
            </a:r>
            <a:r>
              <a:rPr lang="en-IN" sz="2600"/>
              <a:t>-axis and then rotate the image 90° </a:t>
            </a:r>
            <a:r>
              <a:rPr lang="en-IN" sz="2600" err="1"/>
              <a:t>counterclockwise</a:t>
            </a:r>
            <a:r>
              <a:rPr lang="en-IN" sz="2600"/>
              <a:t>. </a:t>
            </a:r>
          </a:p>
          <a:p>
            <a:pPr marL="441325" indent="-441325"/>
            <a:r>
              <a:rPr lang="en-IN" sz="2600" b="1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600" b="1"/>
              <a:t> </a:t>
            </a:r>
            <a:r>
              <a:rPr lang="en-IN" sz="2600"/>
              <a:t>Rotate △</a:t>
            </a:r>
            <a:r>
              <a:rPr lang="en-IN" sz="2600" i="1"/>
              <a:t>ABC </a:t>
            </a:r>
            <a:r>
              <a:rPr lang="en-IN" sz="2600"/>
              <a:t>90° </a:t>
            </a:r>
            <a:r>
              <a:rPr lang="en-IN" sz="2600" err="1"/>
              <a:t>counterclockwise</a:t>
            </a:r>
            <a:r>
              <a:rPr lang="en-IN" sz="2600"/>
              <a:t> about the origin and then reflect the image in the </a:t>
            </a:r>
            <a:r>
              <a:rPr lang="en-IN" sz="2600" i="1"/>
              <a:t>x</a:t>
            </a:r>
            <a:r>
              <a:rPr lang="en-IN" sz="2600"/>
              <a:t>-axis. </a:t>
            </a:r>
          </a:p>
        </p:txBody>
      </p:sp>
    </p:spTree>
    <p:extLst>
      <p:ext uri="{BB962C8B-B14F-4D97-AF65-F5344CB8AC3E}">
        <p14:creationId xmlns:p14="http://schemas.microsoft.com/office/powerpoint/2010/main" val="109591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09599" y="1273061"/>
            <a:ext cx="10142483" cy="46981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 dirty="0">
                <a:solidFill>
                  <a:schemeClr val="tx1"/>
                </a:solidFill>
              </a:rPr>
              <a:t>△</a:t>
            </a:r>
            <a:r>
              <a:rPr lang="en-IN" sz="2600" b="1" i="1" dirty="0">
                <a:solidFill>
                  <a:schemeClr val="tx1"/>
                </a:solidFill>
              </a:rPr>
              <a:t>ABC </a:t>
            </a:r>
            <a:r>
              <a:rPr lang="en-IN" sz="2600" b="1" dirty="0">
                <a:solidFill>
                  <a:schemeClr val="tx1"/>
                </a:solidFill>
              </a:rPr>
              <a:t>has vertices </a:t>
            </a:r>
            <a:r>
              <a:rPr lang="en-IN" sz="2600" b="1" i="1" dirty="0">
                <a:solidFill>
                  <a:schemeClr val="tx1"/>
                </a:solidFill>
              </a:rPr>
              <a:t>A</a:t>
            </a:r>
            <a:r>
              <a:rPr lang="en-IN" sz="2600" b="1" dirty="0">
                <a:solidFill>
                  <a:schemeClr val="tx1"/>
                </a:solidFill>
              </a:rPr>
              <a:t>(1, −3), </a:t>
            </a:r>
            <a:r>
              <a:rPr lang="en-IN" sz="2600" b="1" i="1" dirty="0">
                <a:solidFill>
                  <a:schemeClr val="tx1"/>
                </a:solidFill>
              </a:rPr>
              <a:t>B</a:t>
            </a:r>
            <a:r>
              <a:rPr lang="en-IN" sz="2600" b="1" dirty="0">
                <a:solidFill>
                  <a:schemeClr val="tx1"/>
                </a:solidFill>
              </a:rPr>
              <a:t>(3, −2), and </a:t>
            </a:r>
            <a:r>
              <a:rPr lang="en-IN" sz="2600" b="1" i="1" dirty="0">
                <a:solidFill>
                  <a:schemeClr val="tx1"/>
                </a:solidFill>
              </a:rPr>
              <a:t>C</a:t>
            </a:r>
            <a:r>
              <a:rPr lang="en-IN" sz="2600" b="1" dirty="0">
                <a:solidFill>
                  <a:schemeClr val="tx1"/>
                </a:solidFill>
              </a:rPr>
              <a:t>(0, −1). Give the coordinates of </a:t>
            </a:r>
            <a:r>
              <a:rPr lang="en-IN" sz="2600" b="1" i="1" dirty="0">
                <a:solidFill>
                  <a:schemeClr val="tx1"/>
                </a:solidFill>
              </a:rPr>
              <a:t>A</a:t>
            </a:r>
            <a:r>
              <a:rPr lang="en-IN" sz="2600" dirty="0">
                <a:solidFill>
                  <a:schemeClr val="tx1"/>
                </a:solidFill>
              </a:rPr>
              <a:t>″</a:t>
            </a:r>
            <a:r>
              <a:rPr lang="en-IN" sz="2600" b="1" i="1" dirty="0">
                <a:solidFill>
                  <a:schemeClr val="tx1"/>
                </a:solidFill>
              </a:rPr>
              <a:t>B</a:t>
            </a:r>
            <a:r>
              <a:rPr lang="en-IN" sz="2600" dirty="0">
                <a:solidFill>
                  <a:schemeClr val="tx1"/>
                </a:solidFill>
              </a:rPr>
              <a:t>″</a:t>
            </a:r>
            <a:r>
              <a:rPr lang="en-IN" sz="2600" b="1" i="1" dirty="0">
                <a:solidFill>
                  <a:schemeClr val="tx1"/>
                </a:solidFill>
              </a:rPr>
              <a:t>C</a:t>
            </a:r>
            <a:r>
              <a:rPr lang="en-IN" sz="2600" dirty="0">
                <a:solidFill>
                  <a:schemeClr val="tx1"/>
                </a:solidFill>
              </a:rPr>
              <a:t>″</a:t>
            </a:r>
            <a:r>
              <a:rPr lang="en-IN" sz="2600" b="1" i="1" dirty="0">
                <a:solidFill>
                  <a:schemeClr val="tx1"/>
                </a:solidFill>
              </a:rPr>
              <a:t>D</a:t>
            </a:r>
            <a:r>
              <a:rPr lang="en-IN" sz="2600" dirty="0">
                <a:solidFill>
                  <a:schemeClr val="tx1"/>
                </a:solidFill>
              </a:rPr>
              <a:t>″ </a:t>
            </a:r>
            <a:r>
              <a:rPr lang="en-IN" sz="2600" b="1" dirty="0">
                <a:solidFill>
                  <a:schemeClr val="tx1"/>
                </a:solidFill>
              </a:rPr>
              <a:t>after each set of transformations.</a:t>
            </a:r>
          </a:p>
          <a:p>
            <a:pPr marL="400050" indent="-400050"/>
            <a:r>
              <a:rPr lang="en-IN" sz="2600" b="1" dirty="0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600" b="1" dirty="0"/>
              <a:t> </a:t>
            </a:r>
            <a:r>
              <a:rPr lang="en-IN" sz="2600" dirty="0"/>
              <a:t>Translate △</a:t>
            </a:r>
            <a:r>
              <a:rPr lang="en-IN" sz="2600" i="1" dirty="0"/>
              <a:t>ABC </a:t>
            </a:r>
            <a:r>
              <a:rPr lang="en-IN" sz="2600" dirty="0"/>
              <a:t>2 units left followed by a reflection in the </a:t>
            </a:r>
            <a:r>
              <a:rPr lang="en-IN" sz="2600" i="1" dirty="0"/>
              <a:t>x</a:t>
            </a:r>
            <a:r>
              <a:rPr lang="en-IN" sz="2600" dirty="0"/>
              <a:t>-axis. </a:t>
            </a:r>
            <a:r>
              <a:rPr lang="pt-BR" sz="2600" i="1" dirty="0">
                <a:solidFill>
                  <a:srgbClr val="FF0000"/>
                </a:solidFill>
              </a:rPr>
              <a:t>A</a:t>
            </a:r>
            <a:r>
              <a:rPr lang="pt-BR" sz="2600" dirty="0">
                <a:solidFill>
                  <a:srgbClr val="FF0000"/>
                </a:solidFill>
              </a:rPr>
              <a:t>″(</a:t>
            </a:r>
            <a:r>
              <a:rPr lang="en-IN" sz="2600" dirty="0">
                <a:solidFill>
                  <a:srgbClr val="FF0000"/>
                </a:solidFill>
              </a:rPr>
              <a:t>−</a:t>
            </a:r>
            <a:r>
              <a:rPr lang="pt-BR" sz="2600" dirty="0">
                <a:solidFill>
                  <a:srgbClr val="FF0000"/>
                </a:solidFill>
              </a:rPr>
              <a:t>1, 3), </a:t>
            </a:r>
            <a:r>
              <a:rPr lang="pt-BR" sz="2600" i="1" dirty="0">
                <a:solidFill>
                  <a:srgbClr val="FF0000"/>
                </a:solidFill>
              </a:rPr>
              <a:t>B</a:t>
            </a:r>
            <a:r>
              <a:rPr lang="pt-BR" sz="2600" dirty="0">
                <a:solidFill>
                  <a:srgbClr val="FF0000"/>
                </a:solidFill>
              </a:rPr>
              <a:t>″(1, 2), </a:t>
            </a:r>
            <a:r>
              <a:rPr lang="pt-BR" sz="2600" i="1" dirty="0">
                <a:solidFill>
                  <a:srgbClr val="FF0000"/>
                </a:solidFill>
              </a:rPr>
              <a:t>C</a:t>
            </a:r>
            <a:r>
              <a:rPr lang="pt-BR" sz="2600" dirty="0">
                <a:solidFill>
                  <a:srgbClr val="FF0000"/>
                </a:solidFill>
              </a:rPr>
              <a:t>″(</a:t>
            </a:r>
            <a:r>
              <a:rPr lang="en-IN" sz="2600" dirty="0">
                <a:solidFill>
                  <a:srgbClr val="FF0000"/>
                </a:solidFill>
              </a:rPr>
              <a:t>−</a:t>
            </a:r>
            <a:r>
              <a:rPr lang="pt-BR" sz="2600" dirty="0">
                <a:solidFill>
                  <a:srgbClr val="FF0000"/>
                </a:solidFill>
              </a:rPr>
              <a:t>2, 1)</a:t>
            </a:r>
          </a:p>
          <a:p>
            <a:pPr marL="361950" indent="-361950"/>
            <a:r>
              <a:rPr lang="en-IN" sz="2600" b="1" dirty="0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600" b="1" dirty="0"/>
              <a:t> </a:t>
            </a:r>
            <a:r>
              <a:rPr lang="en-IN" sz="2600" dirty="0"/>
              <a:t>Rotate △</a:t>
            </a:r>
            <a:r>
              <a:rPr lang="en-IN" sz="2600" i="1" dirty="0"/>
              <a:t>ABC </a:t>
            </a:r>
            <a:r>
              <a:rPr lang="en-IN" sz="2600" dirty="0"/>
              <a:t>90° </a:t>
            </a:r>
            <a:r>
              <a:rPr lang="en-IN" sz="2600" dirty="0" err="1"/>
              <a:t>counterclockwise</a:t>
            </a:r>
            <a:r>
              <a:rPr lang="en-IN" sz="2600" dirty="0"/>
              <a:t> about the origin followed by a translation up 2 units. </a:t>
            </a:r>
            <a:r>
              <a:rPr lang="en-IN" sz="2600" i="1" dirty="0">
                <a:solidFill>
                  <a:srgbClr val="FF0000"/>
                </a:solidFill>
              </a:rPr>
              <a:t>A</a:t>
            </a:r>
            <a:r>
              <a:rPr lang="en-IN" sz="2600" dirty="0">
                <a:solidFill>
                  <a:srgbClr val="FF0000"/>
                </a:solidFill>
              </a:rPr>
              <a:t>″(3, 3), </a:t>
            </a:r>
            <a:r>
              <a:rPr lang="en-IN" sz="2600" i="1" dirty="0">
                <a:solidFill>
                  <a:srgbClr val="FF0000"/>
                </a:solidFill>
              </a:rPr>
              <a:t>B</a:t>
            </a:r>
            <a:r>
              <a:rPr lang="en-IN" sz="2600" dirty="0">
                <a:solidFill>
                  <a:srgbClr val="FF0000"/>
                </a:solidFill>
              </a:rPr>
              <a:t>″(2, 5), </a:t>
            </a:r>
            <a:r>
              <a:rPr lang="en-IN" sz="2600" i="1" dirty="0">
                <a:solidFill>
                  <a:srgbClr val="FF0000"/>
                </a:solidFill>
              </a:rPr>
              <a:t>C</a:t>
            </a:r>
            <a:r>
              <a:rPr lang="en-IN" sz="2600" dirty="0">
                <a:solidFill>
                  <a:srgbClr val="FF0000"/>
                </a:solidFill>
              </a:rPr>
              <a:t>″(1, 2)</a:t>
            </a:r>
          </a:p>
          <a:p>
            <a:pPr marL="361950" indent="-361950"/>
            <a:r>
              <a:rPr lang="en-IN" sz="2600" b="1" dirty="0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600" b="1" dirty="0"/>
              <a:t> </a:t>
            </a:r>
            <a:r>
              <a:rPr lang="en-IN" sz="2600" dirty="0"/>
              <a:t>Reflect △</a:t>
            </a:r>
            <a:r>
              <a:rPr lang="en-IN" sz="2600" i="1" dirty="0"/>
              <a:t>ABC </a:t>
            </a:r>
            <a:r>
              <a:rPr lang="en-IN" sz="2600" dirty="0"/>
              <a:t>in the </a:t>
            </a:r>
            <a:r>
              <a:rPr lang="en-IN" sz="2600" i="1" dirty="0"/>
              <a:t>x</a:t>
            </a:r>
            <a:r>
              <a:rPr lang="en-IN" sz="2600" dirty="0"/>
              <a:t>-axis and then rotate the image 90° </a:t>
            </a:r>
            <a:r>
              <a:rPr lang="en-IN" sz="2600" dirty="0" err="1"/>
              <a:t>counterclockwise</a:t>
            </a:r>
            <a:r>
              <a:rPr lang="en-IN" sz="2600" dirty="0"/>
              <a:t>. </a:t>
            </a:r>
            <a:r>
              <a:rPr lang="en-IN" sz="2600" i="1" dirty="0">
                <a:solidFill>
                  <a:srgbClr val="FF0000"/>
                </a:solidFill>
              </a:rPr>
              <a:t>A</a:t>
            </a:r>
            <a:r>
              <a:rPr lang="en-IN" sz="2600" dirty="0">
                <a:solidFill>
                  <a:srgbClr val="FF0000"/>
                </a:solidFill>
              </a:rPr>
              <a:t>″(−3, 1), </a:t>
            </a:r>
            <a:r>
              <a:rPr lang="en-IN" sz="2600" i="1" dirty="0">
                <a:solidFill>
                  <a:srgbClr val="FF0000"/>
                </a:solidFill>
              </a:rPr>
              <a:t>B</a:t>
            </a:r>
            <a:r>
              <a:rPr lang="en-IN" sz="2600" dirty="0">
                <a:solidFill>
                  <a:srgbClr val="FF0000"/>
                </a:solidFill>
              </a:rPr>
              <a:t>″(−2, 3), </a:t>
            </a:r>
            <a:r>
              <a:rPr lang="en-IN" sz="2600" i="1" dirty="0">
                <a:solidFill>
                  <a:srgbClr val="FF0000"/>
                </a:solidFill>
              </a:rPr>
              <a:t>C</a:t>
            </a:r>
            <a:r>
              <a:rPr lang="en-IN" sz="2600" dirty="0">
                <a:solidFill>
                  <a:srgbClr val="FF0000"/>
                </a:solidFill>
              </a:rPr>
              <a:t>″(−1, 0)</a:t>
            </a:r>
          </a:p>
          <a:p>
            <a:pPr marL="361950" indent="-361950"/>
            <a:r>
              <a:rPr lang="en-IN" sz="2600" b="1" dirty="0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600" b="1" dirty="0"/>
              <a:t> </a:t>
            </a:r>
            <a:r>
              <a:rPr lang="en-IN" sz="2600" dirty="0"/>
              <a:t>Rotate △</a:t>
            </a:r>
            <a:r>
              <a:rPr lang="en-IN" sz="2600" i="1" dirty="0"/>
              <a:t>ABC </a:t>
            </a:r>
            <a:r>
              <a:rPr lang="en-IN" sz="2600" dirty="0"/>
              <a:t>90° </a:t>
            </a:r>
            <a:r>
              <a:rPr lang="en-IN" sz="2600" dirty="0" err="1"/>
              <a:t>counterclockwise</a:t>
            </a:r>
            <a:r>
              <a:rPr lang="en-IN" sz="2600" dirty="0"/>
              <a:t> about the origin and then reflect the image in the </a:t>
            </a:r>
            <a:r>
              <a:rPr lang="en-IN" sz="2600" i="1" dirty="0"/>
              <a:t>x</a:t>
            </a:r>
            <a:r>
              <a:rPr lang="en-IN" sz="2600" dirty="0"/>
              <a:t>-axis. </a:t>
            </a:r>
            <a:r>
              <a:rPr lang="en-IN" sz="2600" i="1" dirty="0">
                <a:solidFill>
                  <a:srgbClr val="FF0000"/>
                </a:solidFill>
              </a:rPr>
              <a:t>A</a:t>
            </a:r>
            <a:r>
              <a:rPr lang="en-IN" sz="2600" dirty="0">
                <a:solidFill>
                  <a:srgbClr val="FF0000"/>
                </a:solidFill>
              </a:rPr>
              <a:t>″(3, −1), </a:t>
            </a:r>
            <a:r>
              <a:rPr lang="en-IN" sz="2600" i="1" dirty="0">
                <a:solidFill>
                  <a:srgbClr val="FF0000"/>
                </a:solidFill>
              </a:rPr>
              <a:t>B</a:t>
            </a:r>
            <a:r>
              <a:rPr lang="en-IN" sz="2600" dirty="0">
                <a:solidFill>
                  <a:srgbClr val="FF0000"/>
                </a:solidFill>
              </a:rPr>
              <a:t>″(2, −3), </a:t>
            </a:r>
            <a:r>
              <a:rPr lang="en-IN" sz="2600" i="1" dirty="0">
                <a:solidFill>
                  <a:srgbClr val="FF0000"/>
                </a:solidFill>
              </a:rPr>
              <a:t>C</a:t>
            </a:r>
            <a:r>
              <a:rPr lang="en-IN" sz="2600" dirty="0">
                <a:solidFill>
                  <a:srgbClr val="FF0000"/>
                </a:solidFill>
              </a:rPr>
              <a:t>″(1, 0)</a:t>
            </a:r>
          </a:p>
        </p:txBody>
      </p:sp>
    </p:spTree>
    <p:extLst>
      <p:ext uri="{BB962C8B-B14F-4D97-AF65-F5344CB8AC3E}">
        <p14:creationId xmlns:p14="http://schemas.microsoft.com/office/powerpoint/2010/main" val="200569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MA.K12.MTR.5.1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patterns and structure to help understand and connect mathematical concepts.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MA.K12.MTR.6.1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Assess the reasonableness of solutions.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9622278" cy="4728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1">
                <a:solidFill>
                  <a:schemeClr val="tx1"/>
                </a:solidFill>
              </a:rPr>
              <a:t>Content Objective</a:t>
            </a:r>
            <a:br>
              <a:rPr lang="en-US" sz="2600" b="1">
                <a:solidFill>
                  <a:schemeClr val="tx1"/>
                </a:solidFill>
              </a:rPr>
            </a:br>
            <a:r>
              <a:rPr lang="en-IN" sz="2600"/>
              <a:t>Students will determine the image of a figure after a composition of transformations on the coordinate plane and describe the composition of transformations that maps one figure onto other.</a:t>
            </a:r>
          </a:p>
          <a:p>
            <a:pPr>
              <a:spcBef>
                <a:spcPts val="0"/>
              </a:spcBef>
            </a:pPr>
            <a:br>
              <a:rPr lang="en-US" sz="2600"/>
            </a:br>
            <a:r>
              <a:rPr lang="en-US" sz="2600" b="1">
                <a:solidFill>
                  <a:schemeClr val="tx1"/>
                </a:solidFill>
              </a:rPr>
              <a:t>Language Objectives</a:t>
            </a:r>
          </a:p>
          <a:p>
            <a:pPr marL="255600" indent="-2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600"/>
              <a:t>Students explain the composition of transformations that maps one figure onto another using the verbs </a:t>
            </a:r>
            <a:r>
              <a:rPr lang="en-IN" sz="2600" i="1"/>
              <a:t>translate, reflect, </a:t>
            </a:r>
            <a:r>
              <a:rPr lang="en-IN" sz="2600"/>
              <a:t>and </a:t>
            </a:r>
            <a:r>
              <a:rPr lang="en-IN" sz="2600" i="1"/>
              <a:t>rotate.</a:t>
            </a:r>
          </a:p>
          <a:p>
            <a:pPr marL="255600" indent="-2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600"/>
              <a:t>To cultivate conversation, students participate in MLR7: Compare and Connect.</a:t>
            </a:r>
            <a:endParaRPr lang="en-US" sz="26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379327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When a transformation is applied to a figure and then another transformation is applied to its image, the result is called a </a:t>
            </a:r>
            <a:r>
              <a:rPr lang="en-IN" sz="2800" b="1">
                <a:solidFill>
                  <a:schemeClr val="tx1"/>
                </a:solidFill>
              </a:rPr>
              <a:t>composition of transformations</a:t>
            </a:r>
            <a:r>
              <a:rPr lang="en-IN" sz="2800"/>
              <a:t>. A glide reflection is one type of composition of transformations. </a:t>
            </a:r>
          </a:p>
          <a:p>
            <a:r>
              <a:rPr lang="en-IN" sz="2800"/>
              <a:t>A </a:t>
            </a:r>
            <a:r>
              <a:rPr lang="en-IN" sz="2800" b="1">
                <a:solidFill>
                  <a:schemeClr val="tx1"/>
                </a:solidFill>
              </a:rPr>
              <a:t>glide reflection</a:t>
            </a:r>
            <a:r>
              <a:rPr lang="en-IN" sz="2800" b="1"/>
              <a:t> </a:t>
            </a:r>
            <a:r>
              <a:rPr lang="en-IN" sz="2800"/>
              <a:t>is the composition of a translation followed by a reflection in a line parallel to the translation vector.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Compositions of Transformations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809542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Theorem 4.1: </a:t>
            </a:r>
            <a:r>
              <a:rPr lang="en-IN" sz="2800" b="1"/>
              <a:t>Composition of Isometries</a:t>
            </a:r>
            <a:endParaRPr lang="en-IN" sz="2800"/>
          </a:p>
          <a:p>
            <a:r>
              <a:rPr lang="en-IN" sz="2800"/>
              <a:t>The composition of two (or more) isometries is an isometry.</a:t>
            </a:r>
          </a:p>
          <a:p>
            <a:endParaRPr lang="en-IN" sz="2800"/>
          </a:p>
          <a:p>
            <a:endParaRPr lang="en-IN" sz="2800"/>
          </a:p>
          <a:p>
            <a:r>
              <a:rPr lang="en-IN" sz="2800"/>
              <a:t>So, the composition of two or more isometries—reflections, translations, or rotations—results in an image that is congruent to its preimage.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Compositions of Transformations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Glide Reflection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14500"/>
                <a:ext cx="8030984" cy="46366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Triangle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PQR </a:t>
                </a:r>
                <a:r>
                  <a:rPr lang="en-IN" sz="2800" b="1">
                    <a:solidFill>
                      <a:schemeClr val="tx1"/>
                    </a:solidFill>
                  </a:rPr>
                  <a:t>has vertices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P</a:t>
                </a:r>
                <a:r>
                  <a:rPr lang="en-IN" sz="2800" b="1">
                    <a:solidFill>
                      <a:schemeClr val="tx1"/>
                    </a:solidFill>
                  </a:rPr>
                  <a:t>(1, 1),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Q</a:t>
                </a:r>
                <a:r>
                  <a:rPr lang="en-IN" sz="2800" b="1">
                    <a:solidFill>
                      <a:schemeClr val="tx1"/>
                    </a:solidFill>
                  </a:rPr>
                  <a:t>(2, 5), and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R</a:t>
                </a:r>
                <a:r>
                  <a:rPr lang="en-IN" sz="2800" b="1">
                    <a:solidFill>
                      <a:schemeClr val="tx1"/>
                    </a:solidFill>
                  </a:rPr>
                  <a:t>(4, 2). Determine the coordinates of the vertices of the image after a translation along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IN" sz="2800" b="1">
                    <a:solidFill>
                      <a:schemeClr val="tx1"/>
                    </a:solidFill>
                  </a:rPr>
                  <a:t> and a reflection in the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x</a:t>
                </a:r>
                <a:r>
                  <a:rPr lang="en-IN" sz="2800" b="1">
                    <a:solidFill>
                      <a:schemeClr val="tx1"/>
                    </a:solidFill>
                  </a:rPr>
                  <a:t>-axis. </a:t>
                </a: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14500"/>
                <a:ext cx="8030984" cy="4636654"/>
              </a:xfrm>
              <a:prstGeom prst="rect">
                <a:avLst/>
              </a:prstGeom>
              <a:blipFill>
                <a:blip r:embed="rId2"/>
                <a:stretch>
                  <a:fillRect l="-1517" t="-1314" r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Glide Reflection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14500"/>
                <a:ext cx="8030984" cy="111182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35100" indent="-1435100"/>
                <a:r>
                  <a:rPr lang="en-IN" sz="2800" b="1" dirty="0">
                    <a:solidFill>
                      <a:schemeClr val="tx1"/>
                    </a:solidFill>
                  </a:rPr>
                  <a:t>Step 1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Graph △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PQR. </a:t>
                </a:r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1435100" indent="-1435100"/>
                <a:endParaRPr lang="en-IN" sz="2800" b="1" dirty="0">
                  <a:solidFill>
                    <a:schemeClr val="tx1"/>
                  </a:solidFill>
                </a:endParaRPr>
              </a:p>
              <a:p>
                <a:pPr marL="1435100" indent="-1435100"/>
                <a:r>
                  <a:rPr lang="en-IN" sz="2800" b="1" dirty="0">
                    <a:solidFill>
                      <a:schemeClr val="tx1"/>
                    </a:solidFill>
                  </a:rPr>
                  <a:t>Step 2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Graph the image of △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PQR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after a translation along the vector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14500"/>
                <a:ext cx="8030984" cy="1111827"/>
              </a:xfrm>
              <a:prstGeom prst="rect">
                <a:avLst/>
              </a:prstGeom>
              <a:blipFill>
                <a:blip r:embed="rId2"/>
                <a:stretch>
                  <a:fillRect l="-1517" t="-5464" b="-10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4042284"/>
          <a:ext cx="4093029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332">
                  <a:extLst>
                    <a:ext uri="{9D8B030D-6E8A-4147-A177-3AD203B41FA5}">
                      <a16:colId xmlns:a16="http://schemas.microsoft.com/office/drawing/2014/main" val="558260916"/>
                    </a:ext>
                  </a:extLst>
                </a:gridCol>
                <a:gridCol w="641268">
                  <a:extLst>
                    <a:ext uri="{9D8B030D-6E8A-4147-A177-3AD203B41FA5}">
                      <a16:colId xmlns:a16="http://schemas.microsoft.com/office/drawing/2014/main" val="2601202215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1117787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− 4,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66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(1, 1)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′(−3, 1)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7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(2, 5)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′(−2, 5)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60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(4, 2)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baseline="0">
                          <a:solidFill>
                            <a:schemeClr val="tx2"/>
                          </a:solidFill>
                          <a:latin typeface="+mn-lt"/>
                        </a:rPr>
                        <a:t>→ </a:t>
                      </a:r>
                      <a:endParaRPr lang="en-IN" sz="28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′(0, 2)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1749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AF4EC8-9211-4A04-A34C-8C2CA85D4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55" y="1763788"/>
            <a:ext cx="2701174" cy="27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162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29899B-D16F-4C3B-BC7A-F138BCD0B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0EC8B5-3819-4979-9120-C477F29E8895}">
  <ds:schemaRefs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2141</Words>
  <Application>Microsoft Office PowerPoint</Application>
  <PresentationFormat>Widescreen</PresentationFormat>
  <Paragraphs>204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27</cp:revision>
  <cp:lastPrinted>2018-08-01T21:17:27Z</cp:lastPrinted>
  <dcterms:created xsi:type="dcterms:W3CDTF">2020-09-17T18:06:02Z</dcterms:created>
  <dcterms:modified xsi:type="dcterms:W3CDTF">2022-10-27T12:20:32Z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