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57"/>
  </p:notesMasterIdLst>
  <p:handoutMasterIdLst>
    <p:handoutMasterId r:id="rId58"/>
  </p:handoutMasterIdLst>
  <p:sldIdLst>
    <p:sldId id="327" r:id="rId6"/>
    <p:sldId id="261" r:id="rId7"/>
    <p:sldId id="372" r:id="rId8"/>
    <p:sldId id="371" r:id="rId9"/>
    <p:sldId id="373" r:id="rId10"/>
    <p:sldId id="303" r:id="rId11"/>
    <p:sldId id="420" r:id="rId12"/>
    <p:sldId id="304" r:id="rId13"/>
    <p:sldId id="305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401" r:id="rId39"/>
    <p:sldId id="400" r:id="rId40"/>
    <p:sldId id="402" r:id="rId41"/>
    <p:sldId id="399" r:id="rId42"/>
    <p:sldId id="419" r:id="rId43"/>
    <p:sldId id="403" r:id="rId44"/>
    <p:sldId id="404" r:id="rId45"/>
    <p:sldId id="417" r:id="rId46"/>
    <p:sldId id="405" r:id="rId47"/>
    <p:sldId id="406" r:id="rId48"/>
    <p:sldId id="407" r:id="rId49"/>
    <p:sldId id="408" r:id="rId50"/>
    <p:sldId id="418" r:id="rId51"/>
    <p:sldId id="409" r:id="rId52"/>
    <p:sldId id="410" r:id="rId53"/>
    <p:sldId id="411" r:id="rId54"/>
    <p:sldId id="412" r:id="rId55"/>
    <p:sldId id="413" r:id="rId5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52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89121024-C2F1-772D-4EE0-0DA310714C15}" name="Nithiyanadhan Rajagopal" initials="NR" userId="S::Nithiyanandhan.R@spi-global.com::7ab3c0d7-e1d9-4568-9b85-35969e8fd21e" providerId="AD"/>
  <p188:author id="{B3ADDF46-B7A6-A01A-9792-C5B084DF3E52}" name="Schilling, Kate" initials="SK" userId="S::Kate.Schilling@mheducation.com::208af9e5-fb00-4cc1-af35-d15ed655bb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00A6B9"/>
    <a:srgbClr val="00C7C3"/>
    <a:srgbClr val="02F0DE"/>
    <a:srgbClr val="33F0E1"/>
    <a:srgbClr val="33175A"/>
    <a:srgbClr val="FFB600"/>
    <a:srgbClr val="01708C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661"/>
        <p:guide orient="horz" pos="3432"/>
        <p:guide orient="horz" pos="3120"/>
        <p:guide pos="52"/>
        <p:guide pos="384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>
                <a:solidFill>
                  <a:srgbClr val="FF0000"/>
                </a:solidFill>
              </a:rPr>
              <a:t>No; sample answer: The corresponding angles are congruent, but the corresponding sides are not proportional. </a:t>
            </a: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0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0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>
                <a:solidFill>
                  <a:srgbClr val="FF0000"/>
                </a:solidFill>
              </a:rPr>
              <a:t>x </a:t>
            </a:r>
            <a:r>
              <a:rPr lang="en-IN" sz="1200">
                <a:solidFill>
                  <a:srgbClr val="FF0000"/>
                </a:solidFill>
              </a:rPr>
              <a:t>= 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7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7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2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4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7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1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1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6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1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2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2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>
                <a:solidFill>
                  <a:srgbClr val="FF0000"/>
                </a:solidFill>
              </a:rPr>
              <a:t>yes; SSS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>
                <a:solidFill>
                  <a:srgbClr val="FF0000"/>
                </a:solidFill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>
                <a:solidFill>
                  <a:srgbClr val="FF0000"/>
                </a:solidFill>
              </a:rPr>
              <a:t>yes; SAS</a:t>
            </a:r>
          </a:p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7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3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0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75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5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7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1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4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76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>
                    <a:solidFill>
                      <a:srgbClr val="FF0000"/>
                    </a:solidFill>
                  </a:rPr>
                  <a:t>△</a:t>
                </a:r>
                <a:r>
                  <a:rPr lang="en-IN" sz="1200" i="1">
                    <a:solidFill>
                      <a:srgbClr val="FF0000"/>
                    </a:solidFill>
                  </a:rPr>
                  <a:t>PQR </a:t>
                </a:r>
                <a:r>
                  <a:rPr lang="en-IN" sz="1200">
                    <a:solidFill>
                      <a:srgbClr val="FF0000"/>
                    </a:solidFill>
                  </a:rPr>
                  <a:t>∼ △</a:t>
                </a:r>
                <a:r>
                  <a:rPr lang="en-IN" sz="1200" i="1">
                    <a:solidFill>
                      <a:srgbClr val="FF0000"/>
                    </a:solidFill>
                  </a:rPr>
                  <a:t>SUT</a:t>
                </a:r>
                <a:r>
                  <a:rPr lang="en-IN" sz="1200">
                    <a:solidFill>
                      <a:srgbClr val="FF0000"/>
                    </a:solidFill>
                  </a:rPr>
                  <a:t>;</a:t>
                </a:r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IN" sz="1200">
                  <a:solidFill>
                    <a:srgbClr val="FF0000"/>
                  </a:solidFill>
                </a:endParaRPr>
              </a:p>
              <a:p>
                <a:r>
                  <a:rPr lang="en-US" sz="1200">
                    <a:solidFill>
                      <a:srgbClr val="FF0000"/>
                    </a:solidFill>
                  </a:rPr>
                  <a:t>no</a:t>
                </a:r>
                <a:endParaRPr lang="en-IN" sz="1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>
                    <a:solidFill>
                      <a:srgbClr val="FF0000"/>
                    </a:solidFill>
                  </a:rPr>
                  <a:t>△</a:t>
                </a:r>
                <a:r>
                  <a:rPr lang="en-IN" sz="1200" i="1">
                    <a:solidFill>
                      <a:srgbClr val="FF0000"/>
                    </a:solidFill>
                  </a:rPr>
                  <a:t>PQR </a:t>
                </a:r>
                <a:r>
                  <a:rPr lang="en-IN" sz="1200">
                    <a:solidFill>
                      <a:srgbClr val="FF0000"/>
                    </a:solidFill>
                  </a:rPr>
                  <a:t>∼ △</a:t>
                </a:r>
                <a:r>
                  <a:rPr lang="en-IN" sz="1200" i="1">
                    <a:solidFill>
                      <a:srgbClr val="FF0000"/>
                    </a:solidFill>
                  </a:rPr>
                  <a:t>SUT</a:t>
                </a:r>
                <a:r>
                  <a:rPr lang="en-IN" sz="1200">
                    <a:solidFill>
                      <a:srgbClr val="FF0000"/>
                    </a:solidFill>
                  </a:rPr>
                  <a:t>;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2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endParaRPr lang="en-IN" sz="1200">
                  <a:solidFill>
                    <a:srgbClr val="FF0000"/>
                  </a:solidFill>
                </a:endParaRPr>
              </a:p>
              <a:p>
                <a:r>
                  <a:rPr lang="en-US" sz="1200">
                    <a:solidFill>
                      <a:srgbClr val="FF0000"/>
                    </a:solidFill>
                  </a:rPr>
                  <a:t>no</a:t>
                </a:r>
                <a:endParaRPr lang="en-IN" sz="120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4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>
                <a:solidFill>
                  <a:srgbClr val="FF0000"/>
                </a:solidFill>
              </a:rPr>
              <a:t>75 cm</a:t>
            </a:r>
            <a:endParaRPr lang="en-IN" sz="12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>
                <a:solidFill>
                  <a:srgbClr val="FF0000"/>
                </a:solidFill>
              </a:rPr>
              <a:t>35.7 </a:t>
            </a:r>
            <a:r>
              <a:rPr lang="en-IN" sz="1200" err="1">
                <a:solidFill>
                  <a:srgbClr val="FF0000"/>
                </a:solidFill>
              </a:rPr>
              <a:t>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𝑈𝑉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𝑉𝑆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den>
                    </m:f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𝑆𝑇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den>
                    </m:f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𝑈𝑇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𝑁𝑅</m:t>
                        </m:r>
                      </m:den>
                    </m:f>
                  </m:oMath>
                </a14:m>
                <a:r>
                  <a:rPr lang="en-IN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𝑁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𝑈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𝑃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𝑉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𝑄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𝑅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≅∠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𝑇</a:t>
                </a:r>
                <a:r>
                  <a:rPr lang="en-US" sz="120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𝑈𝑉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𝑁𝑃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𝑉𝑆/𝑃𝑄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𝑆𝑇/𝑄𝑅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𝑈𝑇/𝑁𝑅</a:t>
                </a:r>
                <a:r>
                  <a:rPr lang="en-IN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6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Polygons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Polygons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784515" cy="47167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△</a:t>
            </a:r>
            <a:r>
              <a:rPr lang="en-IN" sz="2800" i="1"/>
              <a:t>ABC </a:t>
            </a:r>
            <a:r>
              <a:rPr lang="en-IN" sz="2800"/>
              <a:t>can be mapped onto △</a:t>
            </a:r>
            <a:r>
              <a:rPr lang="en-IN" sz="2800" i="1"/>
              <a:t>DEF </a:t>
            </a:r>
            <a:r>
              <a:rPr lang="en-IN" sz="2800"/>
              <a:t>with two rigid transformations and a dilation with a scale factor of </a:t>
            </a:r>
            <a:r>
              <a:rPr lang="en-IN" sz="2800" i="1"/>
              <a:t>k</a:t>
            </a:r>
            <a:r>
              <a:rPr lang="en-IN" sz="2800"/>
              <a:t>. So, △</a:t>
            </a:r>
            <a:r>
              <a:rPr lang="en-IN" sz="2800" i="1"/>
              <a:t>ABC </a:t>
            </a:r>
            <a:r>
              <a:rPr lang="en-IN" sz="2800"/>
              <a:t>∼ △</a:t>
            </a:r>
            <a:r>
              <a:rPr lang="en-IN" sz="2800" i="1"/>
              <a:t>DEF</a:t>
            </a:r>
            <a:r>
              <a:rPr lang="en-IN" sz="2800"/>
              <a:t>.</a:t>
            </a: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  <a:p>
            <a:r>
              <a:rPr lang="en-IN" sz="2800"/>
              <a:t>When two triangles are similar, their angles and sides are related. </a:t>
            </a:r>
            <a:endParaRPr lang="en-US" sz="280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Similar Polygons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D381FB2-5725-4DCB-9247-6CEA459E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39" y="3146085"/>
            <a:ext cx="60680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784515" cy="5722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8.1: </a:t>
            </a:r>
            <a:r>
              <a:rPr lang="en-IN" sz="2800" b="1"/>
              <a:t>Similar Polygons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Similar Polygons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9227"/>
              </p:ext>
            </p:extLst>
          </p:nvPr>
        </p:nvGraphicFramePr>
        <p:xfrm>
          <a:off x="459872" y="2368832"/>
          <a:ext cx="9827127" cy="2072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814">
                  <a:extLst>
                    <a:ext uri="{9D8B030D-6E8A-4147-A177-3AD203B41FA5}">
                      <a16:colId xmlns:a16="http://schemas.microsoft.com/office/drawing/2014/main" val="4217092952"/>
                    </a:ext>
                  </a:extLst>
                </a:gridCol>
                <a:gridCol w="8066313">
                  <a:extLst>
                    <a:ext uri="{9D8B030D-6E8A-4147-A177-3AD203B41FA5}">
                      <a16:colId xmlns:a16="http://schemas.microsoft.com/office/drawing/2014/main" val="3828414685"/>
                    </a:ext>
                  </a:extLst>
                </a:gridCol>
              </a:tblGrid>
              <a:tr h="1292084">
                <a:tc>
                  <a:txBody>
                    <a:bodyPr/>
                    <a:lstStyle/>
                    <a:p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Two polygons are similar if and only if their corresponding angles are congruent and their corresponding side lengths are proportional.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9097"/>
                  </a:ext>
                </a:extLst>
              </a:tr>
              <a:tr h="700939">
                <a:tc>
                  <a:txBody>
                    <a:bodyPr/>
                    <a:lstStyle/>
                    <a:p>
                      <a:r>
                        <a:rPr lang="en-IN" sz="2800" b="1"/>
                        <a:t>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ABCD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∼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WXYZ</a:t>
                      </a: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91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04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0698480" cy="4641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>
                <a:solidFill>
                  <a:schemeClr val="tx2"/>
                </a:solidFill>
              </a:rPr>
              <a:t>Like congruence, similarity is reflexive, symmetric, and transitive. </a:t>
            </a:r>
          </a:p>
          <a:p>
            <a:r>
              <a:rPr lang="en-IN" sz="2800" b="1">
                <a:solidFill>
                  <a:schemeClr val="tx1"/>
                </a:solidFill>
              </a:rPr>
              <a:t>Theorem 8.2: </a:t>
            </a:r>
            <a:r>
              <a:rPr lang="en-IN" sz="2800" b="1"/>
              <a:t>Properties of Similarity </a:t>
            </a:r>
            <a:r>
              <a:rPr lang="en-IN" sz="2800"/>
              <a:t>	</a:t>
            </a:r>
          </a:p>
          <a:p>
            <a:r>
              <a:rPr lang="en-IN" sz="2800" b="1">
                <a:solidFill>
                  <a:schemeClr val="tx1"/>
                </a:solidFill>
              </a:rPr>
              <a:t>Reflexive Property of Similarity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△</a:t>
            </a:r>
            <a:r>
              <a:rPr lang="en-IN" sz="2800" i="1"/>
              <a:t>ABC </a:t>
            </a:r>
            <a:r>
              <a:rPr lang="en-IN" sz="2800"/>
              <a:t>∼ △</a:t>
            </a:r>
            <a:r>
              <a:rPr lang="en-IN" sz="2800" i="1"/>
              <a:t>ABC </a:t>
            </a:r>
            <a:r>
              <a:rPr lang="en-IN" sz="2800"/>
              <a:t>	</a:t>
            </a:r>
          </a:p>
          <a:p>
            <a:r>
              <a:rPr lang="en-IN" sz="2800" b="1">
                <a:solidFill>
                  <a:schemeClr val="tx1"/>
                </a:solidFill>
              </a:rPr>
              <a:t>Symmetric Property of Similarity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If △</a:t>
            </a:r>
            <a:r>
              <a:rPr lang="en-IN" sz="2800" i="1"/>
              <a:t>ABC </a:t>
            </a:r>
            <a:r>
              <a:rPr lang="en-IN" sz="2800"/>
              <a:t>∼ △</a:t>
            </a:r>
            <a:r>
              <a:rPr lang="en-IN" sz="2800" i="1"/>
              <a:t>DEF</a:t>
            </a:r>
            <a:r>
              <a:rPr lang="en-IN" sz="2800"/>
              <a:t>, then △</a:t>
            </a:r>
            <a:r>
              <a:rPr lang="en-IN" sz="2800" i="1"/>
              <a:t>DEF </a:t>
            </a:r>
            <a:r>
              <a:rPr lang="en-IN" sz="2800"/>
              <a:t>∼ △</a:t>
            </a:r>
            <a:r>
              <a:rPr lang="en-IN" sz="2800" i="1"/>
              <a:t>ABC</a:t>
            </a:r>
            <a:r>
              <a:rPr lang="en-IN" sz="2800"/>
              <a:t>. 	</a:t>
            </a:r>
          </a:p>
          <a:p>
            <a:r>
              <a:rPr lang="en-IN" sz="2800" b="1">
                <a:solidFill>
                  <a:schemeClr val="tx1"/>
                </a:solidFill>
              </a:rPr>
              <a:t>Transitive Property of Similarity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/>
              <a:t>If △</a:t>
            </a:r>
            <a:r>
              <a:rPr lang="en-IN" sz="2800" i="1"/>
              <a:t>ABC </a:t>
            </a:r>
            <a:r>
              <a:rPr lang="en-IN" sz="2800"/>
              <a:t>∼ △</a:t>
            </a:r>
            <a:r>
              <a:rPr lang="en-IN" sz="2800" i="1"/>
              <a:t>DEF </a:t>
            </a:r>
            <a:r>
              <a:rPr lang="en-IN" sz="2800"/>
              <a:t>and △</a:t>
            </a:r>
            <a:r>
              <a:rPr lang="en-IN" sz="2800" i="1"/>
              <a:t>DEF </a:t>
            </a:r>
            <a:r>
              <a:rPr lang="en-IN" sz="2800"/>
              <a:t>∼ △</a:t>
            </a:r>
            <a:r>
              <a:rPr lang="en-IN" sz="2800" i="1"/>
              <a:t>XYZ</a:t>
            </a:r>
            <a:r>
              <a:rPr lang="en-IN" sz="2800"/>
              <a:t>, then △</a:t>
            </a:r>
            <a:r>
              <a:rPr lang="en-IN" sz="2800" i="1"/>
              <a:t>ABC </a:t>
            </a:r>
            <a:r>
              <a:rPr lang="en-IN" sz="2800"/>
              <a:t>∼ △</a:t>
            </a:r>
            <a:r>
              <a:rPr lang="en-IN" sz="2800" i="1"/>
              <a:t>XYZ</a:t>
            </a:r>
            <a:r>
              <a:rPr lang="en-IN" sz="2800"/>
              <a:t>. 	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Similar Polygons</a:t>
            </a:r>
          </a:p>
        </p:txBody>
      </p:sp>
    </p:spTree>
    <p:extLst>
      <p:ext uri="{BB962C8B-B14F-4D97-AF65-F5344CB8AC3E}">
        <p14:creationId xmlns:p14="http://schemas.microsoft.com/office/powerpoint/2010/main" val="137263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7686600" cy="14747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i="1">
                <a:solidFill>
                  <a:schemeClr val="tx1"/>
                </a:solidFill>
              </a:rPr>
              <a:t>ABCD </a:t>
            </a:r>
            <a:r>
              <a:rPr lang="en-IN" sz="2800" b="1">
                <a:solidFill>
                  <a:schemeClr val="tx1"/>
                </a:solidFill>
              </a:rPr>
              <a:t>∼ </a:t>
            </a:r>
            <a:r>
              <a:rPr lang="en-IN" sz="2800" b="1" i="1">
                <a:solidFill>
                  <a:schemeClr val="tx1"/>
                </a:solidFill>
              </a:rPr>
              <a:t>PQRS</a:t>
            </a:r>
            <a:r>
              <a:rPr lang="en-IN" sz="2800" b="1">
                <a:solidFill>
                  <a:schemeClr val="tx1"/>
                </a:solidFill>
              </a:rPr>
              <a:t>. List all pairs of congruent angles, and write a proportion that relates the corresponding sides.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a Similarity Statement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462" y="1714500"/>
            <a:ext cx="2857938" cy="24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6"/>
                <a:ext cx="9827127" cy="406356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/>
                  <a:t>Use the similarity statement. </a:t>
                </a:r>
              </a:p>
              <a:p>
                <a:endParaRPr lang="en-US" sz="2800" b="1">
                  <a:solidFill>
                    <a:schemeClr val="tx1"/>
                  </a:solidFill>
                </a:endParaRPr>
              </a:p>
              <a:p>
                <a:endParaRPr lang="en-US" sz="2800" b="1">
                  <a:solidFill>
                    <a:schemeClr val="tx1"/>
                  </a:solidFill>
                </a:endParaRPr>
              </a:p>
              <a:p>
                <a:endParaRPr lang="en-US" sz="2800" b="1">
                  <a:solidFill>
                    <a:schemeClr val="tx1"/>
                  </a:solidFill>
                </a:endParaRPr>
              </a:p>
              <a:p>
                <a:br>
                  <a:rPr lang="en-IN" sz="2800"/>
                </a:br>
                <a:r>
                  <a:rPr lang="en-IN" sz="2800"/>
                  <a:t>Congruent angles: 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b="0">
                  <a:ea typeface="Cambria Math" panose="02040503050406030204" pitchFamily="18" charset="0"/>
                </a:endParaRPr>
              </a:p>
              <a:p>
                <a:r>
                  <a:rPr lang="en-IN" sz="2800"/>
                  <a:t>Proportion: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den>
                    </m:f>
                  </m:oMath>
                </a14:m>
                <a:endParaRPr lang="en-IN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6"/>
                <a:ext cx="9827127" cy="4063562"/>
              </a:xfrm>
              <a:prstGeom prst="rect">
                <a:avLst/>
              </a:prstGeom>
              <a:blipFill>
                <a:blip r:embed="rId2"/>
                <a:stretch>
                  <a:fillRect l="-1241" t="-1499" b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a Similarity Statement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CFEAD-C297-43B8-81D5-9519EA84F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069" y="1619075"/>
            <a:ext cx="2857938" cy="2423173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DF936E9-8BB7-4419-A0D7-179D9B287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" y="2504913"/>
            <a:ext cx="181417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8912728" cy="22926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If two polygons are congruent, are they also similar? Justify your argument. </a:t>
            </a:r>
            <a:endParaRPr lang="en-IN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a Similarity Statement</a:t>
            </a:r>
          </a:p>
        </p:txBody>
      </p:sp>
    </p:spTree>
    <p:extLst>
      <p:ext uri="{BB962C8B-B14F-4D97-AF65-F5344CB8AC3E}">
        <p14:creationId xmlns:p14="http://schemas.microsoft.com/office/powerpoint/2010/main" val="80911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9539150" cy="15934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 i="1"/>
              <a:t>NPQR </a:t>
            </a:r>
            <a:r>
              <a:rPr lang="en-IN" sz="2800"/>
              <a:t>∼ </a:t>
            </a:r>
            <a:r>
              <a:rPr lang="en-IN" sz="2800" i="1"/>
              <a:t>UVST. </a:t>
            </a:r>
            <a:r>
              <a:rPr lang="en-IN" sz="2800"/>
              <a:t>List all pairs of congruent angles, and write a proportion that relates the corresponding sides.</a:t>
            </a:r>
            <a:endParaRPr lang="en-IN" sz="2800" b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a Similarity Statement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7" y="3451163"/>
            <a:ext cx="3870965" cy="16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9539150" cy="481170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 i="1"/>
                  <a:t>NPQR </a:t>
                </a:r>
                <a:r>
                  <a:rPr lang="en-IN" sz="2800"/>
                  <a:t>∼ </a:t>
                </a:r>
                <a:r>
                  <a:rPr lang="en-IN" sz="2800" i="1"/>
                  <a:t>UVST. </a:t>
                </a:r>
                <a:r>
                  <a:rPr lang="en-IN" sz="2800"/>
                  <a:t>List all pairs of congruent angles, and write a proportion that relates the corresponding sides.</a:t>
                </a:r>
              </a:p>
              <a:p>
                <a:endParaRPr lang="en-US" sz="2800" b="1">
                  <a:solidFill>
                    <a:schemeClr val="tx1"/>
                  </a:solidFill>
                </a:endParaRPr>
              </a:p>
              <a:p>
                <a:endParaRPr lang="en-US" sz="2800" b="1">
                  <a:solidFill>
                    <a:schemeClr val="tx1"/>
                  </a:solidFill>
                </a:endParaRPr>
              </a:p>
              <a:p>
                <a:endParaRPr lang="en-US" sz="2800" b="1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𝑈𝑉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𝑉𝑆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𝑁𝑅</m:t>
                        </m:r>
                      </m:den>
                    </m:f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9539150" cy="4811707"/>
              </a:xfrm>
              <a:prstGeom prst="rect">
                <a:avLst/>
              </a:prstGeom>
              <a:blipFill>
                <a:blip r:embed="rId3"/>
                <a:stretch>
                  <a:fillRect l="-1278" t="-1267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a Similarity Statement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7" y="3403663"/>
            <a:ext cx="3870965" cy="16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7995358" cy="1721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Determine whether △</a:t>
            </a:r>
            <a:r>
              <a:rPr lang="en-IN" sz="2800" b="1" i="1">
                <a:solidFill>
                  <a:schemeClr val="tx1"/>
                </a:solidFill>
              </a:rPr>
              <a:t>NQP </a:t>
            </a:r>
            <a:r>
              <a:rPr lang="en-IN" sz="2800" b="1">
                <a:solidFill>
                  <a:schemeClr val="tx1"/>
                </a:solidFill>
              </a:rPr>
              <a:t>is similar to △</a:t>
            </a:r>
            <a:r>
              <a:rPr lang="en-IN" sz="2800" b="1" i="1">
                <a:solidFill>
                  <a:schemeClr val="tx1"/>
                </a:solidFill>
              </a:rPr>
              <a:t>RST</a:t>
            </a:r>
            <a:r>
              <a:rPr lang="en-IN" sz="2800" b="1">
                <a:solidFill>
                  <a:schemeClr val="tx1"/>
                </a:solidFill>
              </a:rPr>
              <a:t>. If so, find the scale factor. Explain your reasoning.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Similar Polygons</a:t>
            </a:r>
          </a:p>
        </p:txBody>
      </p:sp>
      <p:pic>
        <p:nvPicPr>
          <p:cNvPr id="4" name="Picture 3" descr="A picture containing text, laser, light, night sky&#10;&#10;Description automatically generated">
            <a:extLst>
              <a:ext uri="{FF2B5EF4-FFF2-40B4-BE49-F238E27FC236}">
                <a16:creationId xmlns:a16="http://schemas.microsoft.com/office/drawing/2014/main" id="{0B6E92CC-89F1-46F5-940A-F814DD448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6" y="3429000"/>
            <a:ext cx="39848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4"/>
                <a:ext cx="6675120" cy="301826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28750" indent="-1428750"/>
                <a:r>
                  <a:rPr lang="en-IN" sz="2800" b="1">
                    <a:solidFill>
                      <a:schemeClr val="tx1"/>
                    </a:solidFill>
                  </a:rPr>
                  <a:t>Step 1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Compare the corresponding angles. 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:r>
                  <a:rPr lang="en-IN" sz="2800">
                    <a:solidFill>
                      <a:schemeClr val="tx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IN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IN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sz="2800" i="1">
                    <a:solidFill>
                      <a:schemeClr val="tx2"/>
                    </a:solidFill>
                  </a:rPr>
                  <a:t> </a:t>
                </a:r>
                <a:r>
                  <a:rPr lang="en-IN" sz="280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N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IN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, by the Third Angles Theorem,</a:t>
                </a:r>
                <a:br>
                  <a:rPr lang="en-IN" sz="280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IN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IN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. So, the corresponding angles are congruent.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4"/>
                <a:ext cx="6675120" cy="3018267"/>
              </a:xfrm>
              <a:prstGeom prst="rect">
                <a:avLst/>
              </a:prstGeom>
              <a:blipFill>
                <a:blip r:embed="rId3"/>
                <a:stretch>
                  <a:fillRect l="-1826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Similar Polygons</a:t>
            </a:r>
          </a:p>
        </p:txBody>
      </p:sp>
      <p:pic>
        <p:nvPicPr>
          <p:cNvPr id="6" name="Picture 5" descr="A picture containing text, laser, light, night sky&#10;&#10;Description automatically generated">
            <a:extLst>
              <a:ext uri="{FF2B5EF4-FFF2-40B4-BE49-F238E27FC236}">
                <a16:creationId xmlns:a16="http://schemas.microsoft.com/office/drawing/2014/main" id="{C1C54002-6FAF-4337-9E47-3D0397A99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2" y="1707845"/>
            <a:ext cx="39848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1"/>
            <a:ext cx="9810348" cy="4913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Are the triangles congruent? Justify your answer.</a:t>
            </a:r>
          </a:p>
          <a:p>
            <a:pPr marL="5557838" indent="-5557838"/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1.</a:t>
            </a:r>
            <a:r>
              <a:rPr lang="en-US" sz="280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	</a:t>
            </a:r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2.</a:t>
            </a:r>
            <a:r>
              <a:rPr lang="en-US" sz="2800">
                <a:solidFill>
                  <a:schemeClr val="tx1"/>
                </a:solidFill>
                <a:latin typeface="Proxima Nova" panose="02000506030000020004" pitchFamily="50" charset="0"/>
              </a:rPr>
              <a:t> </a:t>
            </a:r>
            <a:endParaRPr lang="en-US" sz="2800" b="1">
              <a:solidFill>
                <a:schemeClr val="tx1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endParaRPr lang="en-US" sz="2800" b="1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endParaRPr lang="en-US" sz="2800" b="1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3.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59" b="2280"/>
          <a:stretch/>
        </p:blipFill>
        <p:spPr>
          <a:xfrm>
            <a:off x="1430008" y="1966031"/>
            <a:ext cx="1940584" cy="1823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789" y="1966031"/>
            <a:ext cx="2440432" cy="1812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205" y="4000500"/>
            <a:ext cx="1955127" cy="21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0" y="1707845"/>
                <a:ext cx="6400800" cy="290525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28750" indent="-1428750"/>
                <a:r>
                  <a:rPr lang="en-IN" sz="2800" b="1">
                    <a:solidFill>
                      <a:schemeClr val="tx1"/>
                    </a:solidFill>
                  </a:rPr>
                  <a:t>Step 2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Compare the corresponding sides.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𝑅𝑆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b="0" i="0">
                    <a:latin typeface="+mj-lt"/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chemeClr val="tx2"/>
                    </a:solidFill>
                  </a:rPr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11.5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800" i="0">
                    <a:latin typeface="+mj-lt"/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𝑇𝑅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i="0">
                    <a:latin typeface="+mj-lt"/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b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0" y="1707845"/>
                <a:ext cx="6400800" cy="2905252"/>
              </a:xfrm>
              <a:prstGeom prst="rect">
                <a:avLst/>
              </a:prstGeom>
              <a:blipFill>
                <a:blip r:embed="rId3"/>
                <a:stretch>
                  <a:fillRect l="-1905" t="-2096" r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Similar Polygons</a:t>
            </a:r>
          </a:p>
        </p:txBody>
      </p:sp>
      <p:pic>
        <p:nvPicPr>
          <p:cNvPr id="5" name="Picture 4" descr="A picture containing text, laser, light, night sky&#10;&#10;Description automatically generated">
            <a:extLst>
              <a:ext uri="{FF2B5EF4-FFF2-40B4-BE49-F238E27FC236}">
                <a16:creationId xmlns:a16="http://schemas.microsoft.com/office/drawing/2014/main" id="{E5DF9366-AE9D-4B25-B619-CE22ACF42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01" y="1800312"/>
            <a:ext cx="3984860" cy="2103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5FBDF-3FC0-45D0-B707-DCD11697CED2}"/>
                  </a:ext>
                </a:extLst>
              </p:cNvPr>
              <p:cNvSpPr txBox="1"/>
              <p:nvPr/>
            </p:nvSpPr>
            <p:spPr>
              <a:xfrm>
                <a:off x="459870" y="4640222"/>
                <a:ext cx="10893071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>
                    <a:solidFill>
                      <a:schemeClr val="tx2"/>
                    </a:solidFill>
                  </a:rPr>
                  <a:t>Because the corresponding angles are congruent and the corresponding sides are proportional, △</a:t>
                </a:r>
                <a:r>
                  <a:rPr lang="en-IN" sz="2800" i="1">
                    <a:solidFill>
                      <a:schemeClr val="tx2"/>
                    </a:solidFill>
                  </a:rPr>
                  <a:t>NQP </a:t>
                </a:r>
                <a:r>
                  <a:rPr lang="en-IN" sz="2800">
                    <a:solidFill>
                      <a:schemeClr val="tx2"/>
                    </a:solidFill>
                  </a:rPr>
                  <a:t>∼ △</a:t>
                </a:r>
                <a:r>
                  <a:rPr lang="en-IN" sz="2800" i="1">
                    <a:solidFill>
                      <a:schemeClr val="tx2"/>
                    </a:solidFill>
                  </a:rPr>
                  <a:t>RST</a:t>
                </a:r>
                <a:r>
                  <a:rPr lang="en-IN" sz="2800">
                    <a:solidFill>
                      <a:schemeClr val="tx2"/>
                    </a:solidFill>
                  </a:rPr>
                  <a:t>. So, the triangles are similar with a scale factor from △</a:t>
                </a:r>
                <a:r>
                  <a:rPr lang="en-IN" sz="2800" i="1">
                    <a:solidFill>
                      <a:schemeClr val="tx2"/>
                    </a:solidFill>
                  </a:rPr>
                  <a:t>RST </a:t>
                </a:r>
                <a:r>
                  <a:rPr lang="en-IN" sz="2800">
                    <a:solidFill>
                      <a:schemeClr val="tx2"/>
                    </a:solidFill>
                  </a:rPr>
                  <a:t>to △</a:t>
                </a:r>
                <a:r>
                  <a:rPr lang="en-IN" sz="2800" i="1">
                    <a:solidFill>
                      <a:schemeClr val="tx2"/>
                    </a:solidFill>
                  </a:rPr>
                  <a:t>NQP </a:t>
                </a:r>
                <a:r>
                  <a:rPr lang="en-IN" sz="2800">
                    <a:solidFill>
                      <a:schemeClr val="tx2"/>
                    </a:solidFill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5FBDF-3FC0-45D0-B707-DCD11697C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0" y="4640222"/>
                <a:ext cx="10893071" cy="1580754"/>
              </a:xfrm>
              <a:prstGeom prst="rect">
                <a:avLst/>
              </a:prstGeom>
              <a:blipFill>
                <a:blip r:embed="rId5"/>
                <a:stretch>
                  <a:fillRect l="-1119" t="-3846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751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565375" cy="23772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What transformations can be used to create △</a:t>
            </a:r>
            <a:r>
              <a:rPr lang="en-IN" sz="2800" i="1"/>
              <a:t>NQP </a:t>
            </a:r>
            <a:r>
              <a:rPr lang="en-IN" sz="2800"/>
              <a:t>from △</a:t>
            </a:r>
            <a:r>
              <a:rPr lang="en-IN" sz="2800" i="1"/>
              <a:t>RST</a:t>
            </a:r>
            <a:r>
              <a:rPr lang="en-IN" sz="2800"/>
              <a:t>?</a:t>
            </a:r>
            <a:endParaRPr lang="en-IN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Similar Polygons</a:t>
            </a:r>
          </a:p>
        </p:txBody>
      </p:sp>
    </p:spTree>
    <p:extLst>
      <p:ext uri="{BB962C8B-B14F-4D97-AF65-F5344CB8AC3E}">
        <p14:creationId xmlns:p14="http://schemas.microsoft.com/office/powerpoint/2010/main" val="1628181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0634848" cy="17195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Determine whether quadrilateral </a:t>
            </a:r>
            <a:r>
              <a:rPr lang="en-IN" sz="2800" i="1"/>
              <a:t>ABCD </a:t>
            </a:r>
            <a:r>
              <a:rPr lang="en-IN" sz="2800"/>
              <a:t>is similar to quadrilateral </a:t>
            </a:r>
            <a:r>
              <a:rPr lang="en-IN" sz="2800" i="1"/>
              <a:t>EFGH</a:t>
            </a:r>
            <a:r>
              <a:rPr lang="en-IN" sz="2800"/>
              <a:t>. If so, find the scale factor. Explain your reasoning. </a:t>
            </a:r>
            <a:endParaRPr lang="en-IN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Similar Polygons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A9A2302-201E-45C1-BCB3-22110735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0" y="3234271"/>
            <a:ext cx="48463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0634848" cy="17195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Determine whether quadrilateral </a:t>
            </a:r>
            <a:r>
              <a:rPr lang="en-IN" sz="2800" i="1"/>
              <a:t>ABCD </a:t>
            </a:r>
            <a:r>
              <a:rPr lang="en-IN" sz="2800"/>
              <a:t>is similar to quadrilateral </a:t>
            </a:r>
            <a:r>
              <a:rPr lang="en-IN" sz="2800" i="1"/>
              <a:t>EFGH</a:t>
            </a:r>
            <a:r>
              <a:rPr lang="en-IN" sz="2800"/>
              <a:t>. If so, find the scale factor. Explain your reasoning. </a:t>
            </a:r>
            <a:endParaRPr lang="en-IN" sz="280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Identify Similar Polygons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872" y="5448300"/>
            <a:ext cx="1073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</a:rPr>
              <a:t>No; The corresponding angles are congruent, but the corresponding sides are not proportional. 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CC728FC-C402-42F7-AF00-7C0BEE3C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0" y="3234271"/>
            <a:ext cx="48463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6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8912728" cy="5484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In the diagram, </a:t>
            </a:r>
            <a:r>
              <a:rPr lang="en-IN" sz="2800" b="1" i="1">
                <a:solidFill>
                  <a:schemeClr val="tx1"/>
                </a:solidFill>
              </a:rPr>
              <a:t>WXYZ </a:t>
            </a:r>
            <a:r>
              <a:rPr lang="en-IN" sz="2800" b="1">
                <a:solidFill>
                  <a:schemeClr val="tx1"/>
                </a:solidFill>
              </a:rPr>
              <a:t>∼ </a:t>
            </a:r>
            <a:r>
              <a:rPr lang="en-IN" sz="2800" b="1" i="1">
                <a:solidFill>
                  <a:schemeClr val="tx1"/>
                </a:solidFill>
              </a:rPr>
              <a:t>PQRS</a:t>
            </a:r>
            <a:r>
              <a:rPr lang="en-IN" sz="2800" b="1">
                <a:solidFill>
                  <a:schemeClr val="tx1"/>
                </a:solidFill>
              </a:rPr>
              <a:t>. Find the value of </a:t>
            </a:r>
            <a:r>
              <a:rPr lang="en-IN" sz="2800" b="1" i="1">
                <a:solidFill>
                  <a:schemeClr val="tx1"/>
                </a:solidFill>
              </a:rPr>
              <a:t>y</a:t>
            </a:r>
            <a:r>
              <a:rPr lang="en-IN" sz="2800" b="1">
                <a:solidFill>
                  <a:schemeClr val="tx1"/>
                </a:solidFill>
              </a:rPr>
              <a:t>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Figures to Find Missing Measures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412FAD95-304D-4860-B74F-9A31C4D8E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5" y="2498569"/>
            <a:ext cx="477205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9242268" cy="5484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Use the corresponding side lengths to write a proportion.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Figures to Find Missing Measures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995315"/>
                  </p:ext>
                </p:extLst>
              </p:nvPr>
            </p:nvGraphicFramePr>
            <p:xfrm>
              <a:off x="459872" y="2345083"/>
              <a:ext cx="10972800" cy="38404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4906">
                      <a:extLst>
                        <a:ext uri="{9D8B030D-6E8A-4147-A177-3AD203B41FA5}">
                          <a16:colId xmlns:a16="http://schemas.microsoft.com/office/drawing/2014/main" val="2204491669"/>
                        </a:ext>
                      </a:extLst>
                    </a:gridCol>
                    <a:gridCol w="3001965">
                      <a:extLst>
                        <a:ext uri="{9D8B030D-6E8A-4147-A177-3AD203B41FA5}">
                          <a16:colId xmlns:a16="http://schemas.microsoft.com/office/drawing/2014/main" val="3731457036"/>
                        </a:ext>
                      </a:extLst>
                    </a:gridCol>
                    <a:gridCol w="6885929">
                      <a:extLst>
                        <a:ext uri="{9D8B030D-6E8A-4147-A177-3AD203B41FA5}">
                          <a16:colId xmlns:a16="http://schemas.microsoft.com/office/drawing/2014/main" val="2366520364"/>
                        </a:ext>
                      </a:extLst>
                    </a:gridCol>
                  </a:tblGrid>
                  <a:tr h="77146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𝑊𝑍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𝑃𝑆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𝑌𝑍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𝑅𝑆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Similarity proportion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75107919"/>
                      </a:ext>
                    </a:extLst>
                  </a:tr>
                  <a:tr h="77778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Substitute.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3111319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16(6)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=12(5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Multiplication Property of Equality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5711255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=60</m:t>
                                </m:r>
                                <m:r>
                                  <a:rPr lang="en-US" sz="2800" b="0" i="1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0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−24</m:t>
                                </m:r>
                              </m:oMath>
                            </m:oMathPara>
                          </a14:m>
                          <a:endParaRPr lang="en-IN" sz="2800" u="none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Multiply.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945739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=60</m:t>
                                </m:r>
                                <m:r>
                                  <a:rPr lang="en-US" sz="2800" b="0" i="1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Add 24 to each side.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102595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u="none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Divide each side by 60.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52118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995315"/>
                  </p:ext>
                </p:extLst>
              </p:nvPr>
            </p:nvGraphicFramePr>
            <p:xfrm>
              <a:off x="459872" y="2345083"/>
              <a:ext cx="10972800" cy="38404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4906">
                      <a:extLst>
                        <a:ext uri="{9D8B030D-6E8A-4147-A177-3AD203B41FA5}">
                          <a16:colId xmlns:a16="http://schemas.microsoft.com/office/drawing/2014/main" val="2204491669"/>
                        </a:ext>
                      </a:extLst>
                    </a:gridCol>
                    <a:gridCol w="3001965">
                      <a:extLst>
                        <a:ext uri="{9D8B030D-6E8A-4147-A177-3AD203B41FA5}">
                          <a16:colId xmlns:a16="http://schemas.microsoft.com/office/drawing/2014/main" val="3731457036"/>
                        </a:ext>
                      </a:extLst>
                    </a:gridCol>
                    <a:gridCol w="6885929">
                      <a:extLst>
                        <a:ext uri="{9D8B030D-6E8A-4147-A177-3AD203B41FA5}">
                          <a16:colId xmlns:a16="http://schemas.microsoft.com/office/drawing/2014/main" val="2366520364"/>
                        </a:ext>
                      </a:extLst>
                    </a:gridCol>
                  </a:tblGrid>
                  <a:tr h="7714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911798" b="-414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05" r="-229209" b="-414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Similarity proportion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75107919"/>
                      </a:ext>
                    </a:extLst>
                  </a:tr>
                  <a:tr h="7777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219" r="-911798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05" t="-99219" r="-229209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Substitute.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3111319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71277" r="-911798" b="-3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05" t="-271277" r="-229209" b="-3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Multiplication Property of Equality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85711255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71277" r="-911798" b="-2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05" t="-371277" r="-229209" b="-2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Multiply.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945739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71277" r="-911798" b="-1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05" t="-471277" r="-229209" b="-1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Add 24 to each side.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102595"/>
                      </a:ext>
                    </a:extLst>
                  </a:tr>
                  <a:tr h="5728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71277" r="-911798" b="-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6105" t="-571277" r="-229209" b="-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Divide each side by 60.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52118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469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8961120" cy="1721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In the diagram, △</a:t>
            </a:r>
            <a:r>
              <a:rPr lang="en-IN" sz="2800" i="1"/>
              <a:t>JLM </a:t>
            </a:r>
            <a:r>
              <a:rPr lang="en-IN" sz="2800"/>
              <a:t>∼ △</a:t>
            </a:r>
            <a:r>
              <a:rPr lang="en-IN" sz="2800" i="1"/>
              <a:t>QST</a:t>
            </a:r>
            <a:r>
              <a:rPr lang="en-IN" sz="2800"/>
              <a:t>. Find the value of </a:t>
            </a:r>
            <a:r>
              <a:rPr lang="en-IN" sz="2800" i="1"/>
              <a:t>x</a:t>
            </a:r>
            <a:r>
              <a:rPr lang="en-IN" sz="2800"/>
              <a:t>. Round to the nearest tenth, if necessary.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Figures to Find Missing Measures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A6F5B-F4D9-1A83-7A50-57607554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8" y="3388179"/>
            <a:ext cx="4401164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8961120" cy="17211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In the diagram, △</a:t>
            </a:r>
            <a:r>
              <a:rPr lang="en-IN" sz="2800" i="1"/>
              <a:t>JLM </a:t>
            </a:r>
            <a:r>
              <a:rPr lang="en-IN" sz="2800"/>
              <a:t>∼ △</a:t>
            </a:r>
            <a:r>
              <a:rPr lang="en-IN" sz="2800" i="1"/>
              <a:t>QST</a:t>
            </a:r>
            <a:r>
              <a:rPr lang="en-IN" sz="2800"/>
              <a:t>. Find the value of </a:t>
            </a:r>
            <a:r>
              <a:rPr lang="en-IN" sz="2800" i="1"/>
              <a:t>x</a:t>
            </a:r>
            <a:r>
              <a:rPr lang="en-IN" sz="2800"/>
              <a:t>. Round to the nearest tenth, if necessary. </a:t>
            </a:r>
            <a:r>
              <a:rPr lang="en-IN" sz="2800" i="1">
                <a:solidFill>
                  <a:srgbClr val="FF0000"/>
                </a:solidFill>
              </a:rPr>
              <a:t>x </a:t>
            </a:r>
            <a:r>
              <a:rPr lang="en-IN" sz="2800">
                <a:solidFill>
                  <a:srgbClr val="FF0000"/>
                </a:solidFill>
              </a:rPr>
              <a:t>= 1.5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Figures to Find Missing Measures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74E7DD85-F578-458C-8569-7DB35E8D3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2" y="3429000"/>
            <a:ext cx="381123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092834" cy="1581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Is △</a:t>
            </a:r>
            <a:r>
              <a:rPr lang="en-IN" sz="2800" b="1" i="1">
                <a:solidFill>
                  <a:schemeClr val="tx1"/>
                </a:solidFill>
              </a:rPr>
              <a:t>PQR </a:t>
            </a:r>
            <a:r>
              <a:rPr lang="en-IN" sz="2800" b="1">
                <a:solidFill>
                  <a:schemeClr val="tx1"/>
                </a:solidFill>
              </a:rPr>
              <a:t>∼ △</a:t>
            </a:r>
            <a:r>
              <a:rPr lang="en-IN" sz="2800" b="1" i="1">
                <a:solidFill>
                  <a:schemeClr val="tx1"/>
                </a:solidFill>
              </a:rPr>
              <a:t>XYZ</a:t>
            </a:r>
            <a:r>
              <a:rPr lang="en-IN" sz="2800" b="1">
                <a:solidFill>
                  <a:schemeClr val="tx1"/>
                </a:solidFill>
              </a:rPr>
              <a:t>? If so, what composition of transformations maps △</a:t>
            </a:r>
            <a:r>
              <a:rPr lang="en-IN" sz="2800" b="1" i="1">
                <a:solidFill>
                  <a:schemeClr val="tx1"/>
                </a:solidFill>
              </a:rPr>
              <a:t>PQR </a:t>
            </a:r>
            <a:r>
              <a:rPr lang="en-IN" sz="2800" b="1">
                <a:solidFill>
                  <a:schemeClr val="tx1"/>
                </a:solidFill>
              </a:rPr>
              <a:t>onto △</a:t>
            </a:r>
            <a:r>
              <a:rPr lang="en-IN" sz="2800" b="1" i="1">
                <a:solidFill>
                  <a:schemeClr val="tx1"/>
                </a:solidFill>
              </a:rPr>
              <a:t>XYZ</a:t>
            </a:r>
            <a:r>
              <a:rPr lang="en-IN" sz="2800" b="1">
                <a:solidFill>
                  <a:schemeClr val="tx1"/>
                </a:solidFill>
              </a:rPr>
              <a:t>?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76E71DC-3C8B-42B2-A596-A1878AD45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74" y="1734984"/>
            <a:ext cx="311998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7354092" cy="263852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Step 1</a:t>
                </a:r>
                <a:r>
                  <a:rPr lang="en-US" sz="2800" b="1">
                    <a:solidFill>
                      <a:schemeClr val="tx1"/>
                    </a:solidFill>
                  </a:rPr>
                  <a:t> </a:t>
                </a:r>
                <a:r>
                  <a:rPr lang="en-IN" sz="2800" b="1">
                    <a:solidFill>
                      <a:schemeClr val="tx1"/>
                    </a:solidFill>
                  </a:rPr>
                  <a:t>Identify corresponding sides.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:r>
                  <a:rPr lang="en-IN" sz="2800"/>
                  <a:t>From the graph, it appears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IN" sz="2800"/>
                  <a:t> corresponds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acc>
                  </m:oMath>
                </a14:m>
                <a:r>
                  <a:rPr lang="en-US" sz="2800" b="0" i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IN" sz="2800"/>
                  <a:t> corresponds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𝑌𝑍</m:t>
                        </m:r>
                      </m:e>
                    </m:acc>
                  </m:oMath>
                </a14:m>
                <a:r>
                  <a:rPr lang="en-IN" sz="280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corresponds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𝑋𝑍</m:t>
                        </m:r>
                      </m:e>
                    </m:acc>
                  </m:oMath>
                </a14:m>
                <a:r>
                  <a:rPr lang="en-IN" sz="2800"/>
                  <a:t>. </a:t>
                </a:r>
                <a:endParaRPr lang="en-IN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7354092" cy="2638524"/>
              </a:xfrm>
              <a:prstGeom prst="rect">
                <a:avLst/>
              </a:prstGeom>
              <a:blipFill>
                <a:blip r:embed="rId3"/>
                <a:stretch>
                  <a:fillRect l="-1657" t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73E07B4-7772-4D74-886D-6E8898251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734984"/>
            <a:ext cx="293645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1"/>
            <a:ext cx="9118610" cy="4913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4.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</a:t>
            </a:r>
            <a:r>
              <a:rPr lang="en-IN" sz="2800" b="1">
                <a:solidFill>
                  <a:schemeClr val="tx1"/>
                </a:solidFill>
              </a:rPr>
              <a:t>PAINTING</a:t>
            </a:r>
            <a:r>
              <a:rPr lang="en-IN" sz="2800" b="1"/>
              <a:t> </a:t>
            </a:r>
            <a:r>
              <a:rPr lang="en-IN" sz="2800"/>
              <a:t>A painter needs to determine the height of a building to estimate the amount of paint she will need. If she is 5 feet tall and casts a 3.5-foot shadow at the same time as the building casts a 25-foot shadow, how tall is the building to the nearest tenth?</a:t>
            </a:r>
            <a:endParaRPr lang="en-US" sz="2800">
              <a:solidFill>
                <a:srgbClr val="333333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6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1" y="1707845"/>
            <a:ext cx="8869680" cy="2507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-1435100"/>
            <a:r>
              <a:rPr lang="en-IN" sz="2800" b="1">
                <a:solidFill>
                  <a:schemeClr val="tx1"/>
                </a:solidFill>
              </a:rPr>
              <a:t>Step 2</a:t>
            </a:r>
            <a:r>
              <a:rPr lang="en-US" sz="2800" b="1">
                <a:solidFill>
                  <a:schemeClr val="tx1"/>
                </a:solidFill>
              </a:rPr>
              <a:t> </a:t>
            </a:r>
            <a:r>
              <a:rPr lang="en-IN" sz="2800" b="1">
                <a:solidFill>
                  <a:schemeClr val="tx1"/>
                </a:solidFill>
              </a:rPr>
              <a:t>Identify a composition of transformations that could map △</a:t>
            </a:r>
            <a:r>
              <a:rPr lang="en-IN" sz="2800" b="1" i="1">
                <a:solidFill>
                  <a:schemeClr val="tx1"/>
                </a:solidFill>
              </a:rPr>
              <a:t>PQR </a:t>
            </a:r>
            <a:r>
              <a:rPr lang="en-IN" sz="2800" b="1">
                <a:solidFill>
                  <a:schemeClr val="tx1"/>
                </a:solidFill>
              </a:rPr>
              <a:t>onto △</a:t>
            </a:r>
            <a:r>
              <a:rPr lang="en-IN" sz="2800" b="1" i="1">
                <a:solidFill>
                  <a:schemeClr val="tx1"/>
                </a:solidFill>
              </a:rPr>
              <a:t>XYZ</a:t>
            </a:r>
            <a:r>
              <a:rPr lang="en-IN" sz="2800" b="1">
                <a:solidFill>
                  <a:schemeClr val="tx1"/>
                </a:solidFill>
              </a:rPr>
              <a:t>. </a:t>
            </a:r>
          </a:p>
          <a:p>
            <a:r>
              <a:rPr lang="en-IN" sz="2800"/>
              <a:t>If </a:t>
            </a:r>
            <a:r>
              <a:rPr lang="en-IN" sz="2800" i="1"/>
              <a:t>R </a:t>
            </a:r>
            <a:r>
              <a:rPr lang="en-IN" sz="2800"/>
              <a:t>and </a:t>
            </a:r>
            <a:r>
              <a:rPr lang="en-IN" sz="2800" i="1"/>
              <a:t>Z </a:t>
            </a:r>
            <a:r>
              <a:rPr lang="en-IN" sz="2800"/>
              <a:t>are corresponding vertices,</a:t>
            </a:r>
            <a:br>
              <a:rPr lang="en-IN" sz="2800"/>
            </a:br>
            <a:r>
              <a:rPr lang="en-IN" sz="2800"/>
              <a:t>we need to map point </a:t>
            </a:r>
            <a:r>
              <a:rPr lang="en-IN" sz="2800" i="1"/>
              <a:t>R </a:t>
            </a:r>
            <a:r>
              <a:rPr lang="en-IN" sz="2800"/>
              <a:t>onto point </a:t>
            </a:r>
            <a:r>
              <a:rPr lang="en-IN" sz="2800" i="1"/>
              <a:t>Z</a:t>
            </a:r>
            <a:r>
              <a:rPr lang="en-IN" sz="2800"/>
              <a:t>.</a:t>
            </a:r>
            <a:br>
              <a:rPr lang="en-IN" sz="2800"/>
            </a:br>
            <a:r>
              <a:rPr lang="en-IN" sz="2800"/>
              <a:t>Translate △</a:t>
            </a:r>
            <a:r>
              <a:rPr lang="en-IN" sz="2800" i="1"/>
              <a:t>PQR </a:t>
            </a:r>
            <a:r>
              <a:rPr lang="en-IN" sz="2800"/>
              <a:t>along the vector ⟨3, −1⟩.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75466"/>
              </p:ext>
            </p:extLst>
          </p:nvPr>
        </p:nvGraphicFramePr>
        <p:xfrm>
          <a:off x="459872" y="4149365"/>
          <a:ext cx="8127999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8315">
                  <a:extLst>
                    <a:ext uri="{9D8B030D-6E8A-4147-A177-3AD203B41FA5}">
                      <a16:colId xmlns:a16="http://schemas.microsoft.com/office/drawing/2014/main" val="184261647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404825335"/>
                    </a:ext>
                  </a:extLst>
                </a:gridCol>
                <a:gridCol w="5488411">
                  <a:extLst>
                    <a:ext uri="{9D8B030D-6E8A-4147-A177-3AD203B41FA5}">
                      <a16:colId xmlns:a16="http://schemas.microsoft.com/office/drawing/2014/main" val="17863587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+ 3,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− 1)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543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(−3, 3)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′(0, 2)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5625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(−4, 0.5)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Q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1,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0.5)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694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(−3, 1)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R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′(0, 0)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719641"/>
                  </a:ext>
                </a:extLst>
              </a:tr>
            </a:tbl>
          </a:graphicData>
        </a:graphic>
      </p:graphicFrame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90076F6-1C49-453A-A6CE-66ADFF6B6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2834640"/>
            <a:ext cx="291577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8379328" cy="10116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/>
                  <a:t>After the translation, △</a:t>
                </a:r>
                <a:r>
                  <a:rPr lang="en-IN" sz="2800" i="1"/>
                  <a:t>P′Q′R′ </a:t>
                </a:r>
                <a:r>
                  <a:rPr lang="en-IN" sz="2800"/>
                  <a:t>needs to be reflected in the </a:t>
                </a:r>
                <a:r>
                  <a:rPr lang="en-IN" sz="2800" i="1"/>
                  <a:t>y</a:t>
                </a:r>
                <a:r>
                  <a:rPr lang="en-IN" sz="2800"/>
                  <a:t>-axis so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″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″</m:t>
                        </m:r>
                      </m:e>
                    </m:acc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coincides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𝑍𝑌</m:t>
                        </m:r>
                      </m:e>
                    </m:acc>
                  </m:oMath>
                </a14:m>
                <a:r>
                  <a:rPr lang="en-IN" sz="2800"/>
                  <a:t>. </a:t>
                </a:r>
                <a:endParaRPr lang="en-IN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8379328" cy="1011603"/>
              </a:xfrm>
              <a:prstGeom prst="rect">
                <a:avLst/>
              </a:prstGeom>
              <a:blipFill>
                <a:blip r:embed="rId3"/>
                <a:stretch>
                  <a:fillRect l="-1455" t="-6024" r="-73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7633"/>
              </p:ext>
            </p:extLst>
          </p:nvPr>
        </p:nvGraphicFramePr>
        <p:xfrm>
          <a:off x="459872" y="2809719"/>
          <a:ext cx="5394663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076">
                  <a:extLst>
                    <a:ext uri="{9D8B030D-6E8A-4147-A177-3AD203B41FA5}">
                      <a16:colId xmlns:a16="http://schemas.microsoft.com/office/drawing/2014/main" val="1842616475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404825335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17863587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(−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543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′(0, 2)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"(0, 2)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5625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Q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1,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0.5)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Q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"(1,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0.5)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694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R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′(0, 0)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R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"(0, 0)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71964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80" y="2834640"/>
            <a:ext cx="293029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8379328" cy="116598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𝑋𝑍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800"/>
                  <a:t> or 2, dilate △</a:t>
                </a:r>
                <a:r>
                  <a:rPr lang="en-IN" sz="2800" i="1"/>
                  <a:t>P″Q″R″ </a:t>
                </a:r>
                <a:r>
                  <a:rPr lang="en-IN" sz="2800"/>
                  <a:t>with respect to the origin and a scale factor of 2. </a:t>
                </a:r>
                <a:endParaRPr lang="en-IN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8379328" cy="1165984"/>
              </a:xfrm>
              <a:prstGeom prst="rect">
                <a:avLst/>
              </a:prstGeom>
              <a:blipFill>
                <a:blip r:embed="rId3"/>
                <a:stretch>
                  <a:fillRect l="-1455" r="-1091" b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49396"/>
              </p:ext>
            </p:extLst>
          </p:nvPr>
        </p:nvGraphicFramePr>
        <p:xfrm>
          <a:off x="459872" y="3118477"/>
          <a:ext cx="5394663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076">
                  <a:extLst>
                    <a:ext uri="{9D8B030D-6E8A-4147-A177-3AD203B41FA5}">
                      <a16:colId xmlns:a16="http://schemas.microsoft.com/office/drawing/2014/main" val="1842616475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404825335"/>
                    </a:ext>
                  </a:extLst>
                </a:gridCol>
                <a:gridCol w="2173184">
                  <a:extLst>
                    <a:ext uri="{9D8B030D-6E8A-4147-A177-3AD203B41FA5}">
                      <a16:colId xmlns:a16="http://schemas.microsoft.com/office/drawing/2014/main" val="17863587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543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″(0, 2)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P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‴(0, 4)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5625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Q</a:t>
                      </a:r>
                      <a:r>
                        <a:rPr lang="en-US" sz="28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(1,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0.5)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Q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‴(2,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1)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9694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R</a:t>
                      </a:r>
                      <a:r>
                        <a:rPr lang="en-US" sz="2800" b="0" i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″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(0, 0)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>
                          <a:solidFill>
                            <a:schemeClr val="tx2"/>
                          </a:solidFill>
                          <a:latin typeface="+mj-lt"/>
                        </a:rPr>
                        <a:t>R</a:t>
                      </a:r>
                      <a:r>
                        <a:rPr lang="en-US" sz="2800" b="0" i="0">
                          <a:solidFill>
                            <a:schemeClr val="tx2"/>
                          </a:solidFill>
                          <a:latin typeface="+mj-lt"/>
                        </a:rPr>
                        <a:t>‴(0, 0)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719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895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4"/>
            <a:ext cx="9614294" cy="4051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△</a:t>
            </a:r>
            <a:r>
              <a:rPr lang="en-IN" sz="2800" i="1"/>
              <a:t>PQR </a:t>
            </a:r>
            <a:r>
              <a:rPr lang="en-IN" sz="2800"/>
              <a:t>can be mapped onto △</a:t>
            </a:r>
            <a:r>
              <a:rPr lang="en-IN" sz="2800" i="1"/>
              <a:t>XYZ </a:t>
            </a:r>
            <a:r>
              <a:rPr lang="en-IN" sz="2800"/>
              <a:t>by a translation along the vector ⟨3, −1⟩ , represented by (</a:t>
            </a:r>
            <a:r>
              <a:rPr lang="en-IN" sz="2800" i="1"/>
              <a:t>x</a:t>
            </a:r>
            <a:r>
              <a:rPr lang="en-IN" sz="2800"/>
              <a:t>, </a:t>
            </a:r>
            <a:r>
              <a:rPr lang="en-IN" sz="2800" i="1"/>
              <a:t>y</a:t>
            </a:r>
            <a:r>
              <a:rPr lang="en-IN" sz="2800"/>
              <a:t>) → (</a:t>
            </a:r>
            <a:r>
              <a:rPr lang="en-IN" sz="2800" i="1"/>
              <a:t>x </a:t>
            </a:r>
            <a:r>
              <a:rPr lang="en-IN" sz="2800"/>
              <a:t>+ 3, </a:t>
            </a:r>
            <a:r>
              <a:rPr lang="en-IN" sz="2800" i="1"/>
              <a:t>y </a:t>
            </a:r>
            <a:r>
              <a:rPr lang="en-IN" sz="2800"/>
              <a:t>− 1). The image is reflected in the </a:t>
            </a:r>
            <a:r>
              <a:rPr lang="en-IN" sz="2800" i="1"/>
              <a:t>y</a:t>
            </a:r>
            <a:r>
              <a:rPr lang="en-IN" sz="2800"/>
              <a:t>-axis and is represented by (</a:t>
            </a:r>
            <a:r>
              <a:rPr lang="en-IN" sz="2800" i="1"/>
              <a:t>x</a:t>
            </a:r>
            <a:r>
              <a:rPr lang="en-IN" sz="2800"/>
              <a:t>, </a:t>
            </a:r>
            <a:r>
              <a:rPr lang="en-IN" sz="2800" i="1"/>
              <a:t>y</a:t>
            </a:r>
            <a:r>
              <a:rPr lang="en-IN" sz="2800"/>
              <a:t>) → (−</a:t>
            </a:r>
            <a:r>
              <a:rPr lang="en-IN" sz="2800" i="1"/>
              <a:t>x</a:t>
            </a:r>
            <a:r>
              <a:rPr lang="en-IN" sz="2800"/>
              <a:t>, </a:t>
            </a:r>
            <a:r>
              <a:rPr lang="en-IN" sz="2800" i="1"/>
              <a:t>y</a:t>
            </a:r>
            <a:r>
              <a:rPr lang="en-IN" sz="2800"/>
              <a:t>). This is followed by a dilation </a:t>
            </a:r>
            <a:r>
              <a:rPr lang="en-IN" sz="2800" err="1"/>
              <a:t>centered</a:t>
            </a:r>
            <a:r>
              <a:rPr lang="en-IN" sz="2800"/>
              <a:t> at the origin with a scale factor of 2, and the resulting coordinates are represented by (</a:t>
            </a:r>
            <a:r>
              <a:rPr lang="en-IN" sz="2800" i="1"/>
              <a:t>x</a:t>
            </a:r>
            <a:r>
              <a:rPr lang="en-IN" sz="2800"/>
              <a:t>, </a:t>
            </a:r>
            <a:r>
              <a:rPr lang="en-IN" sz="2800" i="1"/>
              <a:t>y</a:t>
            </a:r>
            <a:r>
              <a:rPr lang="en-IN" sz="2800"/>
              <a:t>) → (2</a:t>
            </a:r>
            <a:r>
              <a:rPr lang="en-IN" sz="2800" i="1"/>
              <a:t>x</a:t>
            </a:r>
            <a:r>
              <a:rPr lang="en-IN" sz="2800"/>
              <a:t>, 2</a:t>
            </a:r>
            <a:r>
              <a:rPr lang="en-IN" sz="2800" i="1"/>
              <a:t>y</a:t>
            </a:r>
            <a:r>
              <a:rPr lang="en-IN" sz="2800"/>
              <a:t>). The corresponding angles of the two triangles are congruent, and the corresponding sides are proportional. Therefore, △</a:t>
            </a:r>
            <a:r>
              <a:rPr lang="en-IN" sz="2800" i="1"/>
              <a:t>PQR </a:t>
            </a:r>
            <a:r>
              <a:rPr lang="en-IN" sz="2800"/>
              <a:t>is similar to △</a:t>
            </a:r>
            <a:r>
              <a:rPr lang="en-IN" sz="2800" i="1"/>
              <a:t>XYZ</a:t>
            </a:r>
            <a:r>
              <a:rPr lang="en-IN" sz="2800"/>
              <a:t>. 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67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415722"/>
                <a:ext cx="10489177" cy="23653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en-IN" sz="2800" dirty="0"/>
                  <a:t>Because dilations and rigid transformations preserve angle measures, the corresponding angles of △</a:t>
                </a:r>
                <a:r>
                  <a:rPr lang="en-IN" sz="2800" i="1" dirty="0"/>
                  <a:t>PQR </a:t>
                </a:r>
                <a:r>
                  <a:rPr lang="en-IN" sz="2800" dirty="0"/>
                  <a:t>and △</a:t>
                </a:r>
                <a:r>
                  <a:rPr lang="en-IN" sz="2800" i="1" dirty="0"/>
                  <a:t>XYZ </a:t>
                </a:r>
                <a:r>
                  <a:rPr lang="en-IN" sz="2800" dirty="0"/>
                  <a:t>are congruent. You can use the Distance Formula to verify that the corresponding sides of △</a:t>
                </a:r>
                <a:r>
                  <a:rPr lang="en-IN" sz="2800" i="1" dirty="0"/>
                  <a:t>PQR </a:t>
                </a:r>
                <a:r>
                  <a:rPr lang="en-IN" sz="2800" dirty="0"/>
                  <a:t>and △</a:t>
                </a:r>
                <a:r>
                  <a:rPr lang="en-IN" sz="2800" i="1" dirty="0"/>
                  <a:t>XYZ </a:t>
                </a:r>
                <a:r>
                  <a:rPr lang="en-IN" sz="2800" dirty="0"/>
                  <a:t>are proportional.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[−4−(−3)]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(0.5−3)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	</a:t>
                </a:r>
                <a:endParaRPr lang="en-IN" sz="2800" dirty="0">
                  <a:solidFill>
                    <a:schemeClr val="tx2"/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[−3−(−4)]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(1−0.5)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	</a:t>
                </a:r>
                <a:endParaRPr lang="en-IN" sz="2800" dirty="0">
                  <a:solidFill>
                    <a:schemeClr val="tx2"/>
                  </a:solidFill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[−3−(−3)]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(1−3)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		</a:t>
                </a:r>
                <a:endParaRPr lang="en-IN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415722"/>
                <a:ext cx="10489177" cy="2365391"/>
              </a:xfrm>
              <a:prstGeom prst="rect">
                <a:avLst/>
              </a:prstGeom>
              <a:blipFill>
                <a:blip r:embed="rId4"/>
                <a:stretch>
                  <a:fillRect l="-1162" t="-2577" b="-1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90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0" y="4800600"/>
            <a:ext cx="10489177" cy="5840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535A2C-35CD-4970-B83B-06C3B5CFCF6B}"/>
                  </a:ext>
                </a:extLst>
              </p:cNvPr>
              <p:cNvSpPr txBox="1"/>
              <p:nvPr/>
            </p:nvSpPr>
            <p:spPr>
              <a:xfrm>
                <a:off x="457200" y="1986959"/>
                <a:ext cx="10046043" cy="255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(2−0)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(−1−4)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 </a:t>
                </a:r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	</a:t>
                </a:r>
                <a:endParaRPr lang="en-IN" sz="2800">
                  <a:solidFill>
                    <a:schemeClr val="tx2"/>
                  </a:solidFill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𝑌𝑍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(0−2)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[0−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IN" sz="2800">
                    <a:solidFill>
                      <a:schemeClr val="tx2"/>
                    </a:solidFill>
                  </a:rPr>
                  <a:t> </a:t>
                </a:r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	</a:t>
                </a:r>
                <a:endParaRPr lang="en-IN" sz="280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(0−0)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(0−4)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lang="en-US" sz="2800" b="0" i="0">
                    <a:solidFill>
                      <a:schemeClr val="tx2"/>
                    </a:solidFill>
                    <a:latin typeface="+mj-lt"/>
                  </a:rPr>
                  <a:t>	</a:t>
                </a:r>
                <a:endParaRPr lang="en-IN" sz="2800"/>
              </a:p>
              <a:p>
                <a:endParaRPr lang="en-US" sz="2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535A2C-35CD-4970-B83B-06C3B5CF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6959"/>
                <a:ext cx="10046043" cy="2550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258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14499"/>
                <a:ext cx="10489177" cy="467394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defRPr/>
                </a:pPr>
                <a:r>
                  <a:rPr lang="en-IN" sz="2800" dirty="0"/>
                  <a:t>Compare the corresponding sides. 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	</a:t>
                </a:r>
                <a:endParaRPr lang="en-US" sz="28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𝑌𝑍</m:t>
                        </m:r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or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0" dirty="0">
                    <a:solidFill>
                      <a:schemeClr val="tx2"/>
                    </a:solidFill>
                    <a:latin typeface="+mj-lt"/>
                  </a:rPr>
                  <a:t>		</a:t>
                </a:r>
                <a:endParaRPr lang="en-IN" sz="2800" dirty="0">
                  <a:solidFill>
                    <a:schemeClr val="tx2"/>
                  </a:solidFill>
                </a:endParaRPr>
              </a:p>
              <a:p>
                <a:pPr lvl="0"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𝑋𝑍</m:t>
                        </m:r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				</a:t>
                </a:r>
                <a:endParaRPr lang="en-IN" sz="2800" dirty="0">
                  <a:solidFill>
                    <a:schemeClr val="tx2"/>
                  </a:solidFill>
                </a:endParaRPr>
              </a:p>
              <a:p>
                <a:pPr lvl="0">
                  <a:defRPr/>
                </a:pPr>
                <a:r>
                  <a:rPr lang="en-IN" sz="2800" dirty="0">
                    <a:solidFill>
                      <a:schemeClr val="tx2"/>
                    </a:solidFill>
                  </a:rPr>
                  <a:t>Because the angles of △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PQR </a:t>
                </a:r>
                <a:r>
                  <a:rPr lang="en-IN" sz="2800" dirty="0">
                    <a:solidFill>
                      <a:schemeClr val="tx2"/>
                    </a:solidFill>
                  </a:rPr>
                  <a:t>and △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XYZ </a:t>
                </a:r>
                <a:r>
                  <a:rPr lang="en-IN" sz="2800" dirty="0">
                    <a:solidFill>
                      <a:schemeClr val="tx2"/>
                    </a:solidFill>
                  </a:rPr>
                  <a:t>are congruent and the corresponding sides are proportional, △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PQR </a:t>
                </a:r>
                <a:r>
                  <a:rPr lang="en-IN" sz="2800" dirty="0">
                    <a:solidFill>
                      <a:schemeClr val="tx2"/>
                    </a:solidFill>
                  </a:rPr>
                  <a:t>∼ △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XYZ</a:t>
                </a:r>
                <a:r>
                  <a:rPr lang="en-IN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14499"/>
                <a:ext cx="10489177" cy="4673943"/>
              </a:xfrm>
              <a:prstGeom prst="rect">
                <a:avLst/>
              </a:prstGeom>
              <a:blipFill>
                <a:blip r:embed="rId3"/>
                <a:stretch>
                  <a:fillRect l="-1162" t="-1304" b="-6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84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793479" cy="20363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 dirty="0"/>
              <a:t>Identify a triangle that is similar to △</a:t>
            </a:r>
            <a:r>
              <a:rPr lang="en-IN" sz="2800" i="1" dirty="0"/>
              <a:t>PQR </a:t>
            </a:r>
            <a:r>
              <a:rPr lang="en-IN" sz="2800" dirty="0"/>
              <a:t>and can be mapped onto △</a:t>
            </a:r>
            <a:r>
              <a:rPr lang="en-IN" sz="2800" i="1" dirty="0"/>
              <a:t>PQR </a:t>
            </a:r>
            <a:r>
              <a:rPr lang="en-IN" sz="2800" dirty="0"/>
              <a:t>with a single dilation. Describe the dilation.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7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8601000" cy="17211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Think About It!</a:t>
            </a:r>
          </a:p>
          <a:p>
            <a:r>
              <a:rPr lang="en-US" sz="2800" b="0" i="0" u="none" strike="noStrike" baseline="0" dirty="0">
                <a:solidFill>
                  <a:srgbClr val="5E5E5E"/>
                </a:solidFill>
                <a:latin typeface="ArialBody"/>
              </a:rPr>
              <a:t>What composition of rigid and nonrigid transformations can map a square onto itself? </a:t>
            </a:r>
            <a:endParaRPr lang="en-US" sz="2800" dirty="0">
              <a:solidFill>
                <a:srgbClr val="5E5E5E"/>
              </a:solidFill>
              <a:effectLst/>
              <a:latin typeface="ArialBody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Determine Similarity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55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0" y="1714499"/>
            <a:ext cx="10489177" cy="4019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In similar polygons, the ratio of any two corresponding lengths is equal to the scale factor or </a:t>
            </a:r>
            <a:r>
              <a:rPr lang="en-IN" sz="2800" b="1">
                <a:solidFill>
                  <a:schemeClr val="tx1"/>
                </a:solidFill>
              </a:rPr>
              <a:t>similarity ratio</a:t>
            </a:r>
            <a:r>
              <a:rPr lang="en-IN" sz="2800" b="1"/>
              <a:t> </a:t>
            </a:r>
            <a:r>
              <a:rPr lang="en-IN" sz="2800"/>
              <a:t>between them. So, you can write a proportion to relate them. This leads to the following theorem about the perimeters of two similar polygons.</a:t>
            </a:r>
          </a:p>
          <a:p>
            <a:br>
              <a:rPr lang="en-IN" sz="2800" b="1">
                <a:solidFill>
                  <a:schemeClr val="tx1"/>
                </a:solidFill>
              </a:rPr>
            </a:br>
            <a:r>
              <a:rPr lang="en-IN" sz="2800" b="1">
                <a:solidFill>
                  <a:schemeClr val="tx1"/>
                </a:solidFill>
              </a:rPr>
              <a:t>Theorem 8.3: </a:t>
            </a:r>
            <a:r>
              <a:rPr lang="en-IN" sz="2800" b="1"/>
              <a:t>Perimeters of Similar Polygons Theorem</a:t>
            </a:r>
            <a:endParaRPr lang="en-IN" sz="2800"/>
          </a:p>
          <a:p>
            <a:r>
              <a:rPr lang="en-IN" sz="2800"/>
              <a:t>If two polygons are similar, then their perimeters are proportional in the same ratio as the scale factor between them.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Perimeters of Similar Polygons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3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1"/>
            <a:ext cx="9810348" cy="4913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Are the triangles congruent? Justify your answer.</a:t>
            </a:r>
          </a:p>
          <a:p>
            <a:pPr marL="5557838" indent="-5557838"/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1.</a:t>
            </a:r>
            <a:r>
              <a:rPr lang="en-US" sz="280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	</a:t>
            </a:r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2.</a:t>
            </a:r>
            <a:r>
              <a:rPr lang="en-US" sz="2800">
                <a:solidFill>
                  <a:schemeClr val="tx1"/>
                </a:solidFill>
                <a:latin typeface="Proxima Nova" panose="02000506030000020004" pitchFamily="50" charset="0"/>
              </a:rPr>
              <a:t> </a:t>
            </a:r>
            <a:endParaRPr lang="en-US" sz="2800" b="1">
              <a:solidFill>
                <a:schemeClr val="tx1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endParaRPr lang="en-US" sz="2800" b="1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endParaRPr lang="en-US" sz="2800" b="1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3.</a:t>
            </a:r>
            <a:r>
              <a:rPr lang="en-US" sz="280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59" b="2280"/>
          <a:stretch/>
        </p:blipFill>
        <p:spPr>
          <a:xfrm>
            <a:off x="1430008" y="1966031"/>
            <a:ext cx="1940584" cy="1823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789" y="1966031"/>
            <a:ext cx="2440432" cy="1812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205" y="4000500"/>
            <a:ext cx="1955127" cy="2129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2528" y="3169920"/>
            <a:ext cx="198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</a:rPr>
              <a:t>yes; SSS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0" y="3165803"/>
            <a:ext cx="116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4716" y="5448300"/>
            <a:ext cx="181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</a:rPr>
              <a:t>yes; SAS</a:t>
            </a:r>
          </a:p>
        </p:txBody>
      </p:sp>
    </p:spTree>
    <p:extLst>
      <p:ext uri="{BB962C8B-B14F-4D97-AF65-F5344CB8AC3E}">
        <p14:creationId xmlns:p14="http://schemas.microsoft.com/office/powerpoint/2010/main" val="1785101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619075"/>
            <a:ext cx="7782673" cy="45085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STATE FAIR </a:t>
            </a:r>
            <a:r>
              <a:rPr lang="en-IN" sz="2800" b="1"/>
              <a:t>Geoffrey plans on going to the state fair this summer. He has downloaded a map of the fairgrounds that shows all of the attractions. Geoffrey plans to visit the concert hall, the Ferris wheel, and the sports </a:t>
            </a:r>
            <a:r>
              <a:rPr lang="en-IN" sz="2800" b="1" err="1"/>
              <a:t>center</a:t>
            </a:r>
            <a:r>
              <a:rPr lang="en-IN" sz="2800" b="1"/>
              <a:t>. On the map, the distance between the concert hall and the Ferris wheel is 9 </a:t>
            </a:r>
            <a:r>
              <a:rPr lang="en-IN" sz="2800" b="1" err="1"/>
              <a:t>centimeters</a:t>
            </a:r>
            <a:r>
              <a:rPr lang="en-IN" sz="2800" b="1"/>
              <a:t>, the distance between the Ferris wheel and the sports </a:t>
            </a:r>
            <a:r>
              <a:rPr lang="en-IN" sz="2800" b="1" err="1"/>
              <a:t>center</a:t>
            </a:r>
            <a:r>
              <a:rPr lang="en-IN" sz="2800" b="1"/>
              <a:t> is 8 </a:t>
            </a:r>
            <a:r>
              <a:rPr lang="en-IN" sz="2800" b="1" err="1"/>
              <a:t>centimeters</a:t>
            </a:r>
            <a:r>
              <a:rPr lang="en-IN" sz="2800" b="1"/>
              <a:t>, and the distance between the sports </a:t>
            </a:r>
            <a:r>
              <a:rPr lang="en-IN" sz="2800" b="1" err="1"/>
              <a:t>center</a:t>
            </a:r>
            <a:r>
              <a:rPr lang="en-IN" sz="2800" b="1"/>
              <a:t> and the concert hall is 4 </a:t>
            </a:r>
            <a:r>
              <a:rPr lang="en-IN" sz="2800" b="1" err="1"/>
              <a:t>centimeters</a:t>
            </a:r>
            <a:r>
              <a:rPr lang="en-IN" sz="2800" b="1"/>
              <a:t>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00D782A-1011-4664-9022-E1BFD0F71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21" y="1619075"/>
            <a:ext cx="324270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5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0" y="1619075"/>
            <a:ext cx="10392309" cy="45085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00" b="1">
                <a:solidFill>
                  <a:schemeClr val="tx1"/>
                </a:solidFill>
              </a:rPr>
              <a:t>Part A  Describe Geoffrey’s path.</a:t>
            </a:r>
          </a:p>
          <a:p>
            <a:r>
              <a:rPr lang="en-IN" sz="2600" b="1">
                <a:solidFill>
                  <a:schemeClr val="tx1"/>
                </a:solidFill>
              </a:rPr>
              <a:t>Part B  Find the total distance. </a:t>
            </a:r>
            <a:endParaRPr lang="en-IN" sz="26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01209-F564-A86F-7428-9B890FC8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6" y="3036833"/>
            <a:ext cx="9670151" cy="25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3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499"/>
            <a:ext cx="6477000" cy="45319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Part A  Describe Geoffrey’s path.</a:t>
            </a:r>
          </a:p>
          <a:p>
            <a:r>
              <a:rPr lang="en-IN" sz="2800"/>
              <a:t>Geoffrey wants to visit the concert hall, the Ferris wheel, and the sports </a:t>
            </a:r>
            <a:r>
              <a:rPr lang="en-IN" sz="2800" err="1"/>
              <a:t>center</a:t>
            </a:r>
            <a:r>
              <a:rPr lang="en-IN" sz="2800"/>
              <a:t>. If Geoffrey returns to the concert hall after visiting the sports </a:t>
            </a:r>
            <a:r>
              <a:rPr lang="en-IN" sz="2800" err="1"/>
              <a:t>center</a:t>
            </a:r>
            <a:r>
              <a:rPr lang="en-IN" sz="2800"/>
              <a:t>, what polygon can be used to model Geoffrey’s path between the three attractions?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E4EFF42F-A809-4478-86A7-077E4DE24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645920"/>
            <a:ext cx="324270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7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499"/>
            <a:ext cx="6477000" cy="37338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Geoffrey’s path can be modeled by a triangle. </a:t>
            </a:r>
          </a:p>
          <a:p>
            <a:r>
              <a:rPr lang="en-IN" sz="2800" dirty="0"/>
              <a:t>On the map, draw line segments between the three attractions. Then label the points that represent the three attractions. Label the concert hall as </a:t>
            </a:r>
            <a:r>
              <a:rPr lang="en-IN" sz="2800" i="1" dirty="0"/>
              <a:t>C</a:t>
            </a:r>
            <a:r>
              <a:rPr lang="en-IN" sz="2800" dirty="0"/>
              <a:t>, the sports </a:t>
            </a:r>
            <a:r>
              <a:rPr lang="en-IN" sz="2800" dirty="0" err="1"/>
              <a:t>center</a:t>
            </a:r>
            <a:r>
              <a:rPr lang="en-IN" sz="2800" dirty="0"/>
              <a:t> as </a:t>
            </a:r>
            <a:r>
              <a:rPr lang="en-IN" sz="2800" i="1" dirty="0"/>
              <a:t>S</a:t>
            </a:r>
            <a:r>
              <a:rPr lang="en-IN" sz="2800" dirty="0"/>
              <a:t>, and the Ferris wheel as </a:t>
            </a:r>
            <a:r>
              <a:rPr lang="en-IN" sz="2800" i="1" dirty="0"/>
              <a:t>F</a:t>
            </a:r>
            <a:r>
              <a:rPr lang="en-IN" sz="28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7A811C6-B782-476F-A065-214462572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645920"/>
            <a:ext cx="324270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1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499"/>
            <a:ext cx="9144000" cy="3032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Part B Find the total distance. </a:t>
            </a:r>
            <a:endParaRPr lang="en-IN" sz="2800">
              <a:solidFill>
                <a:schemeClr val="tx1"/>
              </a:solidFill>
            </a:endParaRPr>
          </a:p>
          <a:p>
            <a:r>
              <a:rPr lang="en-IN" sz="2800" b="1"/>
              <a:t>If the actual distance between the concert hall and the sports </a:t>
            </a:r>
            <a:r>
              <a:rPr lang="en-IN" sz="2800" b="1" err="1"/>
              <a:t>center</a:t>
            </a:r>
            <a:r>
              <a:rPr lang="en-IN" sz="2800" b="1"/>
              <a:t> is 20 meters, how far will Geoffrey have to travel to visit all three attractions and then return to his starting point? 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82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500"/>
            <a:ext cx="9144000" cy="4508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△</a:t>
            </a:r>
            <a:r>
              <a:rPr lang="en-IN" sz="2800" i="1"/>
              <a:t>CSF </a:t>
            </a:r>
            <a:r>
              <a:rPr lang="en-IN" sz="2800"/>
              <a:t>will be similar to the triangle formed by Geoffrey as he walks to the three attractions. Let’s call the figure formed by Geoffrey’s path △</a:t>
            </a:r>
            <a:r>
              <a:rPr lang="en-IN" sz="2800" i="1"/>
              <a:t>C</a:t>
            </a:r>
            <a:r>
              <a:rPr lang="en-IN" sz="2800"/>
              <a:t>′</a:t>
            </a:r>
            <a:r>
              <a:rPr lang="en-IN" sz="2800" i="1"/>
              <a:t>S</a:t>
            </a:r>
            <a:r>
              <a:rPr lang="en-IN" sz="2800"/>
              <a:t>′</a:t>
            </a:r>
            <a:r>
              <a:rPr lang="en-IN" sz="2800" i="1"/>
              <a:t>F</a:t>
            </a:r>
            <a:r>
              <a:rPr lang="en-IN" sz="2800"/>
              <a:t>′.</a:t>
            </a:r>
            <a:br>
              <a:rPr lang="en-IN" sz="2800"/>
            </a:br>
            <a:endParaRPr lang="en-IN" sz="2800"/>
          </a:p>
          <a:p>
            <a:r>
              <a:rPr lang="en-IN" sz="2800"/>
              <a:t>So, △</a:t>
            </a:r>
            <a:r>
              <a:rPr lang="en-IN" sz="2800" i="1"/>
              <a:t>CSF </a:t>
            </a:r>
            <a:r>
              <a:rPr lang="en-IN" sz="2800"/>
              <a:t>∼ △</a:t>
            </a:r>
            <a:r>
              <a:rPr lang="en-IN" sz="2800" i="1"/>
              <a:t>C</a:t>
            </a:r>
            <a:r>
              <a:rPr lang="en-IN" sz="2800"/>
              <a:t>′</a:t>
            </a:r>
            <a:r>
              <a:rPr lang="en-IN" sz="2800" i="1"/>
              <a:t>S</a:t>
            </a:r>
            <a:r>
              <a:rPr lang="en-IN" sz="2800"/>
              <a:t>′</a:t>
            </a:r>
            <a:r>
              <a:rPr lang="en-IN" sz="2800" i="1"/>
              <a:t>F</a:t>
            </a:r>
            <a:r>
              <a:rPr lang="en-IN" sz="2800"/>
              <a:t>′. To find how far Geoffrey will have to travel to visit all three attractions, find the perimeter of △</a:t>
            </a:r>
            <a:r>
              <a:rPr lang="en-IN" sz="2800" i="1"/>
              <a:t>C</a:t>
            </a:r>
            <a:r>
              <a:rPr lang="en-IN" sz="2800"/>
              <a:t>′</a:t>
            </a:r>
            <a:r>
              <a:rPr lang="en-IN" sz="2800" i="1"/>
              <a:t>S</a:t>
            </a:r>
            <a:r>
              <a:rPr lang="en-IN" sz="2800"/>
              <a:t>′</a:t>
            </a:r>
            <a:r>
              <a:rPr lang="en-IN" sz="2800" i="1"/>
              <a:t>F</a:t>
            </a:r>
            <a:r>
              <a:rPr lang="en-IN" sz="2800"/>
              <a:t>′.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25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714500"/>
                <a:ext cx="9144000" cy="450817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/>
                  <a:t>Because 1 meter = 100 </a:t>
                </a:r>
                <a:r>
                  <a:rPr lang="en-IN" sz="2800" err="1"/>
                  <a:t>centimeters</a:t>
                </a:r>
                <a:r>
                  <a:rPr lang="en-IN" sz="2800"/>
                  <a:t>, 20 meters is equal to 2000 </a:t>
                </a:r>
                <a:r>
                  <a:rPr lang="en-IN" sz="2800" err="1"/>
                  <a:t>centimeters</a:t>
                </a:r>
                <a:r>
                  <a:rPr lang="en-IN" sz="2800"/>
                  <a:t>. So, </a:t>
                </a:r>
                <a:r>
                  <a:rPr lang="en-IN" sz="2800" i="1"/>
                  <a:t>C</a:t>
                </a:r>
                <a:r>
                  <a:rPr lang="en-IN" sz="2800"/>
                  <a:t>′</a:t>
                </a:r>
                <a:r>
                  <a:rPr lang="en-IN" sz="2800" i="1"/>
                  <a:t>S</a:t>
                </a:r>
                <a:r>
                  <a:rPr lang="en-IN" sz="2800"/>
                  <a:t>′ = 2000 </a:t>
                </a:r>
                <a:r>
                  <a:rPr lang="en-IN" sz="2800" err="1"/>
                  <a:t>centimeters</a:t>
                </a:r>
                <a:r>
                  <a:rPr lang="en-IN" sz="2800"/>
                  <a:t>. </a:t>
                </a:r>
              </a:p>
              <a:p>
                <a:r>
                  <a:rPr lang="en-IN" sz="2800"/>
                  <a:t>The scale factor of △</a:t>
                </a:r>
                <a:r>
                  <a:rPr lang="en-IN" sz="2800" i="1"/>
                  <a:t>CSF </a:t>
                </a:r>
                <a:r>
                  <a:rPr lang="en-IN" sz="2800"/>
                  <a:t>to △</a:t>
                </a:r>
                <a:r>
                  <a:rPr lang="en-IN" sz="2800" i="1"/>
                  <a:t>C</a:t>
                </a:r>
                <a:r>
                  <a:rPr lang="en-IN" sz="2800"/>
                  <a:t>′</a:t>
                </a:r>
                <a:r>
                  <a:rPr lang="en-IN" sz="2800" i="1"/>
                  <a:t>S</a:t>
                </a:r>
                <a:r>
                  <a:rPr lang="en-IN" sz="2800"/>
                  <a:t>′</a:t>
                </a:r>
                <a:r>
                  <a:rPr lang="en-IN" sz="2800" i="1"/>
                  <a:t>F</a:t>
                </a:r>
                <a:r>
                  <a:rPr lang="en-IN" sz="2800"/>
                  <a:t>′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IN" sz="28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IN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IN" sz="28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800"/>
                  <a:t> or 500.</a:t>
                </a:r>
              </a:p>
              <a:p>
                <a:r>
                  <a:rPr lang="en-IN" sz="2800"/>
                  <a:t>The perimeter of △</a:t>
                </a:r>
                <a:r>
                  <a:rPr lang="en-IN" sz="2800" i="1"/>
                  <a:t>CSF </a:t>
                </a:r>
                <a:r>
                  <a:rPr lang="en-IN" sz="2800"/>
                  <a:t>is 4 + 8 + 9 or 21 </a:t>
                </a:r>
                <a:r>
                  <a:rPr lang="en-IN" sz="2800" err="1"/>
                  <a:t>centimeters</a:t>
                </a:r>
                <a:r>
                  <a:rPr lang="en-IN" sz="2800"/>
                  <a:t>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714500"/>
                <a:ext cx="9144000" cy="4508170"/>
              </a:xfrm>
              <a:prstGeom prst="rect">
                <a:avLst/>
              </a:prstGeom>
              <a:blipFill>
                <a:blip r:embed="rId3"/>
                <a:stretch>
                  <a:fillRect l="-1333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5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500"/>
            <a:ext cx="10218716" cy="1574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Use the perimeter of △</a:t>
            </a:r>
            <a:r>
              <a:rPr lang="en-IN" sz="2800" i="1"/>
              <a:t>CSF </a:t>
            </a:r>
            <a:r>
              <a:rPr lang="en-IN" sz="2800"/>
              <a:t>and the scale factor to write a proportion. Let </a:t>
            </a:r>
            <a:r>
              <a:rPr lang="en-IN" sz="2800" i="1"/>
              <a:t>w </a:t>
            </a:r>
            <a:r>
              <a:rPr lang="en-IN" sz="2800"/>
              <a:t>represent the perimeter of △</a:t>
            </a:r>
            <a:r>
              <a:rPr lang="en-IN" sz="2800" i="1"/>
              <a:t>C</a:t>
            </a:r>
            <a:r>
              <a:rPr lang="en-IN" sz="2800"/>
              <a:t>′</a:t>
            </a:r>
            <a:r>
              <a:rPr lang="en-IN" sz="2800" i="1"/>
              <a:t>S</a:t>
            </a:r>
            <a:r>
              <a:rPr lang="en-IN" sz="2800"/>
              <a:t>′</a:t>
            </a:r>
            <a:r>
              <a:rPr lang="en-IN" sz="2800" i="1"/>
              <a:t>F</a:t>
            </a:r>
            <a:r>
              <a:rPr lang="en-IN" sz="2800"/>
              <a:t>′.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Similar Polygons to Find Perimeter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231793"/>
                  </p:ext>
                </p:extLst>
              </p:nvPr>
            </p:nvGraphicFramePr>
            <p:xfrm>
              <a:off x="457200" y="2891734"/>
              <a:ext cx="10728167" cy="283463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44087">
                      <a:extLst>
                        <a:ext uri="{9D8B030D-6E8A-4147-A177-3AD203B41FA5}">
                          <a16:colId xmlns:a16="http://schemas.microsoft.com/office/drawing/2014/main" val="2346939604"/>
                        </a:ext>
                      </a:extLst>
                    </a:gridCol>
                    <a:gridCol w="3931920">
                      <a:extLst>
                        <a:ext uri="{9D8B030D-6E8A-4147-A177-3AD203B41FA5}">
                          <a16:colId xmlns:a16="http://schemas.microsoft.com/office/drawing/2014/main" val="867091494"/>
                        </a:ext>
                      </a:extLst>
                    </a:gridCol>
                    <a:gridCol w="5852160">
                      <a:extLst>
                        <a:ext uri="{9D8B030D-6E8A-4147-A177-3AD203B41FA5}">
                          <a16:colId xmlns:a16="http://schemas.microsoft.com/office/drawing/2014/main" val="3797187230"/>
                        </a:ext>
                      </a:extLst>
                    </a:gridCol>
                  </a:tblGrid>
                  <a:tr h="87251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perimeter</m:t>
                                  </m:r>
                                  <m: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𝐶𝑆𝐹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perimeter</m:t>
                                  </m:r>
                                  <m: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Write a proportion.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3606690"/>
                      </a:ext>
                    </a:extLst>
                  </a:tr>
                  <a:tr h="788905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Substitute.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557472"/>
                      </a:ext>
                    </a:extLst>
                  </a:tr>
                  <a:tr h="58661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=500(21)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Multiplication Property of Equality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9825"/>
                      </a:ext>
                    </a:extLst>
                  </a:tr>
                  <a:tr h="58661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=10,500</m:t>
                              </m:r>
                            </m:oMath>
                          </a14:m>
                          <a:r>
                            <a:rPr lang="en-IN" sz="2800">
                              <a:solidFill>
                                <a:schemeClr val="tx2"/>
                              </a:solidFill>
                            </a:rPr>
                            <a:t> 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Solve.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9861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231793"/>
                  </p:ext>
                </p:extLst>
              </p:nvPr>
            </p:nvGraphicFramePr>
            <p:xfrm>
              <a:off x="457200" y="2891734"/>
              <a:ext cx="10728167" cy="283463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44087">
                      <a:extLst>
                        <a:ext uri="{9D8B030D-6E8A-4147-A177-3AD203B41FA5}">
                          <a16:colId xmlns:a16="http://schemas.microsoft.com/office/drawing/2014/main" val="2346939604"/>
                        </a:ext>
                      </a:extLst>
                    </a:gridCol>
                    <a:gridCol w="3931920">
                      <a:extLst>
                        <a:ext uri="{9D8B030D-6E8A-4147-A177-3AD203B41FA5}">
                          <a16:colId xmlns:a16="http://schemas.microsoft.com/office/drawing/2014/main" val="867091494"/>
                        </a:ext>
                      </a:extLst>
                    </a:gridCol>
                    <a:gridCol w="5852160">
                      <a:extLst>
                        <a:ext uri="{9D8B030D-6E8A-4147-A177-3AD203B41FA5}">
                          <a16:colId xmlns:a16="http://schemas.microsoft.com/office/drawing/2014/main" val="3797187230"/>
                        </a:ext>
                      </a:extLst>
                    </a:gridCol>
                  </a:tblGrid>
                  <a:tr h="872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1035484" b="-241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031" r="-148837" b="-241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Write a proportion.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3606690"/>
                      </a:ext>
                    </a:extLst>
                  </a:tr>
                  <a:tr h="7889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0000" r="-1035484" b="-1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031" t="-110000" r="-148837" b="-1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Substitute.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0557472"/>
                      </a:ext>
                    </a:extLst>
                  </a:tr>
                  <a:tr h="58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81443" r="-1035484" b="-1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031" t="-281443" r="-148837" b="-1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Multiplication Property of Equality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9825"/>
                      </a:ext>
                    </a:extLst>
                  </a:tr>
                  <a:tr h="58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85417" r="-1035484" b="-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031" t="-385417" r="-148837" b="-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>
                              <a:solidFill>
                                <a:srgbClr val="0070C0"/>
                              </a:solidFill>
                            </a:rPr>
                            <a:t>Solve.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9861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57200" y="5852268"/>
            <a:ext cx="1093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chemeClr val="tx2"/>
                </a:solidFill>
              </a:rPr>
              <a:t>So, the perimeter of △</a:t>
            </a:r>
            <a:r>
              <a:rPr lang="en-IN" sz="2800" i="1">
                <a:solidFill>
                  <a:schemeClr val="tx2"/>
                </a:solidFill>
              </a:rPr>
              <a:t>C</a:t>
            </a:r>
            <a:r>
              <a:rPr lang="en-IN" sz="2800">
                <a:solidFill>
                  <a:schemeClr val="tx2"/>
                </a:solidFill>
              </a:rPr>
              <a:t>′</a:t>
            </a:r>
            <a:r>
              <a:rPr lang="en-IN" sz="2800" i="1">
                <a:solidFill>
                  <a:schemeClr val="tx2"/>
                </a:solidFill>
              </a:rPr>
              <a:t>S</a:t>
            </a:r>
            <a:r>
              <a:rPr lang="en-IN" sz="2800">
                <a:solidFill>
                  <a:schemeClr val="tx2"/>
                </a:solidFill>
              </a:rPr>
              <a:t>′</a:t>
            </a:r>
            <a:r>
              <a:rPr lang="en-IN" sz="2800" i="1">
                <a:solidFill>
                  <a:schemeClr val="tx2"/>
                </a:solidFill>
              </a:rPr>
              <a:t>F</a:t>
            </a:r>
            <a:r>
              <a:rPr lang="en-IN" sz="2800">
                <a:solidFill>
                  <a:schemeClr val="tx2"/>
                </a:solidFill>
              </a:rPr>
              <a:t>′ is 10,500 </a:t>
            </a:r>
            <a:r>
              <a:rPr lang="en-IN" sz="2800" err="1">
                <a:solidFill>
                  <a:schemeClr val="tx2"/>
                </a:solidFill>
              </a:rPr>
              <a:t>centimeters</a:t>
            </a:r>
            <a:r>
              <a:rPr lang="en-IN" sz="2800">
                <a:solidFill>
                  <a:schemeClr val="tx2"/>
                </a:solidFill>
              </a:rPr>
              <a:t> or 105 meters. </a:t>
            </a:r>
          </a:p>
        </p:txBody>
      </p:sp>
    </p:spTree>
    <p:extLst>
      <p:ext uri="{BB962C8B-B14F-4D97-AF65-F5344CB8AC3E}">
        <p14:creationId xmlns:p14="http://schemas.microsoft.com/office/powerpoint/2010/main" val="274251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500"/>
            <a:ext cx="10218716" cy="4615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Determine whether the two polygons are similar. If so, write a similarity statement and find the similarity ratio.</a:t>
            </a:r>
          </a:p>
          <a:p>
            <a:pPr marL="4216400" indent="-4216400"/>
            <a:r>
              <a:rPr lang="en-IN" sz="2800" b="1">
                <a:solidFill>
                  <a:schemeClr val="tx1"/>
                </a:solidFill>
                <a:latin typeface="Proxima Nova"/>
              </a:rPr>
              <a:t>1.	2.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5" y="2833304"/>
            <a:ext cx="3515564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849" y="2833311"/>
            <a:ext cx="4114800" cy="14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7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500"/>
            <a:ext cx="10218716" cy="36056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/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The perimeters of two similar polygons are in the ratio 1:25. If the length of one side of the smaller polygon is 3 </a:t>
            </a:r>
            <a:r>
              <a:rPr lang="en-IN" sz="2800" err="1"/>
              <a:t>centimeters</a:t>
            </a:r>
            <a:r>
              <a:rPr lang="en-IN" sz="2800"/>
              <a:t>, what is the length of the corresponding side of the larger polygon?</a:t>
            </a:r>
            <a:endParaRPr lang="en-IN" sz="28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1"/>
            <a:ext cx="9118610" cy="49135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Proxima Nova" panose="02000506030000020004" pitchFamily="50" charset="0"/>
              </a:rPr>
              <a:t>4.</a:t>
            </a:r>
            <a:r>
              <a:rPr lang="en-US" sz="280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IN" sz="2800" b="1">
                <a:solidFill>
                  <a:schemeClr val="tx1"/>
                </a:solidFill>
              </a:rPr>
              <a:t>PAINTING</a:t>
            </a:r>
            <a:r>
              <a:rPr lang="en-IN" sz="2800" b="1"/>
              <a:t> </a:t>
            </a:r>
            <a:r>
              <a:rPr lang="en-IN" sz="2800"/>
              <a:t>A painter needs to determine the height of a building to estimate the amount of paint she will need. If she is 5 feet tall and casts a 3.5-foot shadow at the same time as the building casts a 25-foot shadow, how tall is the building to the nearest tenth? </a:t>
            </a:r>
            <a:r>
              <a:rPr lang="en-IN" sz="2800">
                <a:solidFill>
                  <a:srgbClr val="FF0000"/>
                </a:solidFill>
              </a:rPr>
              <a:t>35.7 </a:t>
            </a:r>
            <a:r>
              <a:rPr lang="en-IN" sz="2800" err="1">
                <a:solidFill>
                  <a:srgbClr val="FF0000"/>
                </a:solidFill>
              </a:rPr>
              <a:t>ft</a:t>
            </a:r>
            <a:r>
              <a:rPr lang="en-IN" sz="2800"/>
              <a:t> </a:t>
            </a:r>
            <a:endParaRPr lang="en-US" sz="2800">
              <a:solidFill>
                <a:srgbClr val="333333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1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500"/>
            <a:ext cx="10218716" cy="4615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Determine whether the two polygons are similar. If so, write a similarity statement and find the similarity ratio.</a:t>
            </a:r>
          </a:p>
          <a:p>
            <a:pPr marL="4216400" indent="-4216400"/>
            <a:r>
              <a:rPr lang="en-IN" sz="2800" b="1">
                <a:solidFill>
                  <a:schemeClr val="tx1"/>
                </a:solidFill>
                <a:latin typeface="Proxima Nova"/>
              </a:rPr>
              <a:t>1.	2.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1" y="5190215"/>
                <a:ext cx="3796166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>
                    <a:solidFill>
                      <a:srgbClr val="FF0000"/>
                    </a:solidFill>
                  </a:rPr>
                  <a:t>Sample answer: △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PQR </a:t>
                </a:r>
                <a:r>
                  <a:rPr lang="en-IN" sz="2800" dirty="0">
                    <a:solidFill>
                      <a:srgbClr val="FF0000"/>
                    </a:solidFill>
                  </a:rPr>
                  <a:t>∼ △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SUT</a:t>
                </a:r>
                <a:r>
                  <a:rPr lang="en-IN" sz="2800" dirty="0">
                    <a:solidFill>
                      <a:srgbClr val="FF0000"/>
                    </a:solidFill>
                  </a:rPr>
                  <a:t>;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I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190215"/>
                <a:ext cx="3796166" cy="1132490"/>
              </a:xfrm>
              <a:prstGeom prst="rect">
                <a:avLst/>
              </a:prstGeom>
              <a:blipFill>
                <a:blip r:embed="rId3"/>
                <a:stretch>
                  <a:fillRect l="-3210" t="-5376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61768" y="5210744"/>
            <a:ext cx="136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no</a:t>
            </a:r>
            <a:endParaRPr lang="en-IN" sz="280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72AC93-A256-458D-A4E4-931D9FBB0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45" y="2833304"/>
            <a:ext cx="3515564" cy="2377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B905EE-8C66-4CC3-B8C1-44130FB3E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849" y="2833311"/>
            <a:ext cx="4114800" cy="14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48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201" y="1714500"/>
            <a:ext cx="10218716" cy="36056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/>
            <a:r>
              <a:rPr lang="en-IN" sz="2800" b="1">
                <a:solidFill>
                  <a:schemeClr val="tx1"/>
                </a:solidFill>
                <a:latin typeface="Proxima Nova"/>
              </a:rPr>
              <a:t>3.</a:t>
            </a:r>
            <a:r>
              <a:rPr lang="en-IN" sz="2800" b="1"/>
              <a:t> </a:t>
            </a:r>
            <a:r>
              <a:rPr lang="en-IN" sz="2800"/>
              <a:t>The perimeters of two similar polygons are in the ratio 1:25. If the length of one side of the smaller polygon is 3 </a:t>
            </a:r>
            <a:r>
              <a:rPr lang="en-IN" sz="2800" err="1"/>
              <a:t>centimeters</a:t>
            </a:r>
            <a:r>
              <a:rPr lang="en-IN" sz="2800"/>
              <a:t>, what is the length of the corresponding side of the larger polygon? </a:t>
            </a:r>
            <a:r>
              <a:rPr lang="en-IN" sz="2800">
                <a:solidFill>
                  <a:srgbClr val="FF0000"/>
                </a:solidFill>
              </a:rPr>
              <a:t>75 cm</a:t>
            </a:r>
            <a:endParaRPr lang="en-IN" sz="28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9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N" sz="2800" b="1"/>
              <a:t>MA.912.GR.1.6 </a:t>
            </a:r>
            <a:r>
              <a:rPr lang="en-IN" sz="2800">
                <a:solidFill>
                  <a:schemeClr val="tx2"/>
                </a:solidFill>
              </a:rPr>
              <a:t>Solve mathematical and real-world problems involving congruence or similarity in two-dimensional figures.</a:t>
            </a:r>
          </a:p>
          <a:p>
            <a:pPr>
              <a:spcBef>
                <a:spcPts val="1200"/>
              </a:spcBef>
            </a:pPr>
            <a:r>
              <a:rPr lang="en-IN" sz="2800" b="1"/>
              <a:t>MA.912.GR.2.3 </a:t>
            </a:r>
            <a:r>
              <a:rPr lang="en-IN" sz="2800">
                <a:solidFill>
                  <a:schemeClr val="tx2"/>
                </a:solidFill>
              </a:rPr>
              <a:t>Identify a sequence of transformations that will map a given figure onto itself or onto another congruent or similar figure.</a:t>
            </a:r>
          </a:p>
          <a:p>
            <a:pPr>
              <a:spcBef>
                <a:spcPts val="1200"/>
              </a:spcBef>
            </a:pPr>
            <a:r>
              <a:rPr lang="en-IN" sz="2800" b="1"/>
              <a:t>MA.912.GR.2.8 </a:t>
            </a:r>
            <a:r>
              <a:rPr lang="en-IN" sz="2800">
                <a:solidFill>
                  <a:schemeClr val="tx2"/>
                </a:solidFill>
              </a:rPr>
              <a:t>Apply an appropriate transformation to map one figure onto another to justify that the two figures are similar.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561132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MA.K12.MTR.7.1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Apply mathematics to real-world contexts.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10560428" cy="41823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>
                <a:solidFill>
                  <a:schemeClr val="tx1"/>
                </a:solidFill>
                <a:latin typeface="+mj-lt"/>
              </a:rPr>
            </a:br>
            <a:r>
              <a:rPr lang="en-IN" sz="2800">
                <a:latin typeface="+mj-lt"/>
              </a:rPr>
              <a:t>Students solve problems using the definition of similar polygons.</a:t>
            </a:r>
            <a:br>
              <a:rPr lang="en-US" sz="2800">
                <a:latin typeface="+mj-lt"/>
              </a:rPr>
            </a:br>
            <a:endParaRPr lang="en-US" sz="2800">
              <a:latin typeface="+mj-lt"/>
            </a:endParaRPr>
          </a:p>
          <a:p>
            <a:r>
              <a:rPr lang="en-US" sz="2800" b="1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Students talk about solving problems using the definition of similar polygons with the adjective </a:t>
            </a:r>
            <a:r>
              <a:rPr lang="en-IN" sz="2800" i="1"/>
              <a:t>similar</a:t>
            </a:r>
            <a:r>
              <a:rPr lang="en-IN" sz="2800"/>
              <a:t>. 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To cultivate conversation, students participate in MLR8: Discussion Supports.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784515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A dilation is a type of similarity transformation. A </a:t>
            </a:r>
            <a:r>
              <a:rPr lang="en-IN" sz="2800" b="1">
                <a:solidFill>
                  <a:schemeClr val="tx1"/>
                </a:solidFill>
              </a:rPr>
              <a:t>similarity transformation</a:t>
            </a:r>
            <a:r>
              <a:rPr lang="en-IN" sz="2800" b="1"/>
              <a:t> </a:t>
            </a:r>
            <a:r>
              <a:rPr lang="en-IN" sz="2800"/>
              <a:t>is a transformation composed of a dilation or a dilation and a rigid transformation. Two figures are </a:t>
            </a:r>
            <a:r>
              <a:rPr lang="en-IN" sz="2800" b="1">
                <a:solidFill>
                  <a:schemeClr val="tx1"/>
                </a:solidFill>
              </a:rPr>
              <a:t>similar polygons</a:t>
            </a:r>
            <a:r>
              <a:rPr lang="en-IN" sz="2800" b="1"/>
              <a:t> </a:t>
            </a:r>
            <a:r>
              <a:rPr lang="en-IN" sz="2800"/>
              <a:t>if one can be obtained from the other by a dilation or a dilation with one or more rigid transformations.</a:t>
            </a:r>
            <a:endParaRPr lang="en-US" sz="280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Similar Polygons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EC8B5-3819-4979-9120-C477F29E889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450ef5d-1a70-432a-a187-b784c13ee2c7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54840-3F38-44CE-BBCB-4DE1FABF5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2690</Words>
  <Application>Microsoft Office PowerPoint</Application>
  <PresentationFormat>Widescreen</PresentationFormat>
  <Paragraphs>304</Paragraphs>
  <Slides>51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ArialBody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13</cp:revision>
  <cp:lastPrinted>2018-08-01T21:17:27Z</cp:lastPrinted>
  <dcterms:created xsi:type="dcterms:W3CDTF">2020-09-17T18:06:02Z</dcterms:created>
  <dcterms:modified xsi:type="dcterms:W3CDTF">2023-01-22T20:18:38Z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