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1" r:id="rId4"/>
    <p:sldMasterId id="2147483660" r:id="rId5"/>
  </p:sldMasterIdLst>
  <p:notesMasterIdLst>
    <p:notesMasterId r:id="rId22"/>
  </p:notesMasterIdLst>
  <p:handoutMasterIdLst>
    <p:handoutMasterId r:id="rId23"/>
  </p:handoutMasterIdLst>
  <p:sldIdLst>
    <p:sldId id="362" r:id="rId6"/>
    <p:sldId id="303" r:id="rId7"/>
    <p:sldId id="368" r:id="rId8"/>
    <p:sldId id="378" r:id="rId9"/>
    <p:sldId id="304" r:id="rId10"/>
    <p:sldId id="305" r:id="rId11"/>
    <p:sldId id="451" r:id="rId12"/>
    <p:sldId id="307" r:id="rId13"/>
    <p:sldId id="329" r:id="rId14"/>
    <p:sldId id="412" r:id="rId15"/>
    <p:sldId id="456" r:id="rId16"/>
    <p:sldId id="458" r:id="rId17"/>
    <p:sldId id="460" r:id="rId18"/>
    <p:sldId id="462" r:id="rId19"/>
    <p:sldId id="467" r:id="rId20"/>
    <p:sldId id="470" r:id="rId21"/>
  </p:sldIdLst>
  <p:sldSz cx="12192000" cy="6858000"/>
  <p:notesSz cx="7010400" cy="9236075"/>
  <p:custDataLst>
    <p:tags r:id="rId24"/>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pos="1527" userDrawn="1">
          <p15:clr>
            <a:srgbClr val="A4A3A4"/>
          </p15:clr>
        </p15:guide>
        <p15:guide id="2" orient="horz" pos="2999" userDrawn="1">
          <p15:clr>
            <a:srgbClr val="A4A3A4"/>
          </p15:clr>
        </p15:guide>
        <p15:guide id="3" orient="horz" pos="384" userDrawn="1">
          <p15:clr>
            <a:srgbClr val="A4A3A4"/>
          </p15:clr>
        </p15:guide>
        <p15:guide id="4" orient="horz" pos="2520" userDrawn="1">
          <p15:clr>
            <a:srgbClr val="A4A3A4"/>
          </p15:clr>
        </p15:guide>
        <p15:guide id="5" orient="horz" pos="1080" userDrawn="1">
          <p15:clr>
            <a:srgbClr val="A4A3A4"/>
          </p15:clr>
        </p15:guide>
        <p15:guide id="6" orient="horz" pos="1680" userDrawn="1">
          <p15:clr>
            <a:srgbClr val="A4A3A4"/>
          </p15:clr>
        </p15:guide>
        <p15:guide id="7" orient="horz" pos="3430" userDrawn="1">
          <p15:clr>
            <a:srgbClr val="A4A3A4"/>
          </p15:clr>
        </p15:guide>
        <p15:guide id="8" orient="horz" pos="3120" userDrawn="1">
          <p15:clr>
            <a:srgbClr val="A4A3A4"/>
          </p15:clr>
        </p15:guide>
        <p15:guide id="9" pos="48" userDrawn="1">
          <p15:clr>
            <a:srgbClr val="A4A3A4"/>
          </p15:clr>
        </p15:guide>
        <p15:guide id="10" pos="710" userDrawn="1">
          <p15:clr>
            <a:srgbClr val="A4A3A4"/>
          </p15:clr>
        </p15:guide>
        <p15:guide id="11" pos="6480" userDrawn="1">
          <p15:clr>
            <a:srgbClr val="A4A3A4"/>
          </p15:clr>
        </p15:guide>
        <p15:guide id="12" pos="2597" userDrawn="1">
          <p15:clr>
            <a:srgbClr val="A4A3A4"/>
          </p15:clr>
        </p15:guide>
        <p15:guide id="13" pos="288" userDrawn="1">
          <p15:clr>
            <a:srgbClr val="A4A3A4"/>
          </p15:clr>
        </p15:guide>
        <p15:guide id="14" orient="horz" pos="2160" userDrawn="1">
          <p15:clr>
            <a:srgbClr val="A4A3A4"/>
          </p15:clr>
        </p15:guide>
        <p15:guide id="15" orient="horz" pos="216" userDrawn="1">
          <p15:clr>
            <a:srgbClr val="A4A3A4"/>
          </p15:clr>
        </p15:guide>
        <p15:guide id="16" orient="horz" pos="936" userDrawn="1">
          <p15:clr>
            <a:srgbClr val="A4A3A4"/>
          </p15:clr>
        </p15:guide>
        <p15:guide id="17" pos="4368" userDrawn="1">
          <p15:clr>
            <a:srgbClr val="A4A3A4"/>
          </p15:clr>
        </p15:guide>
        <p15:guide id="18" pos="7296" userDrawn="1">
          <p15:clr>
            <a:srgbClr val="A4A3A4"/>
          </p15:clr>
        </p15:guide>
        <p15:guide id="19" pos="3288" userDrawn="1">
          <p15:clr>
            <a:srgbClr val="A4A3A4"/>
          </p15:clr>
        </p15:guide>
        <p15:guide id="20" pos="5904" userDrawn="1">
          <p15:clr>
            <a:srgbClr val="A4A3A4"/>
          </p15:clr>
        </p15:guide>
        <p15:guide id="21" pos="5568"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Sequel User" initials="SU" lastIdx="0" clrIdx="0">
    <p:extLst>
      <p:ext uri="{19B8F6BF-5375-455C-9EA6-DF929625EA0E}">
        <p15:presenceInfo xmlns:p15="http://schemas.microsoft.com/office/powerpoint/2012/main" userId="958da6fd0e6693af" providerId="Windows Live"/>
      </p:ext>
    </p:extLst>
  </p:cmAuthor>
  <p:cmAuthor id="2" name="Oxley, Angela" initials="OA" lastIdx="101" clrIdx="1">
    <p:extLst>
      <p:ext uri="{19B8F6BF-5375-455C-9EA6-DF929625EA0E}">
        <p15:presenceInfo xmlns:p15="http://schemas.microsoft.com/office/powerpoint/2012/main" userId="S::angela.oxley@mheducation.com::2701a8e4-ff8b-43b5-b1ab-b049b2cef046" providerId="AD"/>
      </p:ext>
    </p:extLst>
  </p:cmAuthor>
  <p:cmAuthor id="3" name="Crowl, Jennifer" initials="CJ" lastIdx="1" clrIdx="2">
    <p:extLst>
      <p:ext uri="{19B8F6BF-5375-455C-9EA6-DF929625EA0E}">
        <p15:presenceInfo xmlns:p15="http://schemas.microsoft.com/office/powerpoint/2012/main" userId="S::jennifer.crowl@mheducation.com::77259450-2fd8-46bb-9e27-f3a51ab93a25" providerId="AD"/>
      </p:ext>
    </p:extLst>
  </p:cmAuthor>
  <p:cmAuthor id="4" name="R2, Ranjithkumar" initials="RR" lastIdx="7" clrIdx="3">
    <p:extLst>
      <p:ext uri="{19B8F6BF-5375-455C-9EA6-DF929625EA0E}">
        <p15:presenceInfo xmlns:p15="http://schemas.microsoft.com/office/powerpoint/2012/main" userId="R2, Ranjithkumar" providerId="None"/>
      </p:ext>
    </p:extLst>
  </p:cmAuthor>
  <p:cmAuthor id="5" name="T, Karthika" initials="TK" lastIdx="14" clrIdx="4">
    <p:extLst>
      <p:ext uri="{19B8F6BF-5375-455C-9EA6-DF929625EA0E}">
        <p15:presenceInfo xmlns:p15="http://schemas.microsoft.com/office/powerpoint/2012/main" userId="T, Karthika" providerId="None"/>
      </p:ext>
    </p:extLst>
  </p:cmAuthor>
  <p:cmAuthor id="6" name="Nithiyanadhan Rajagopal" initials="NR" lastIdx="16" clrIdx="5">
    <p:extLst>
      <p:ext uri="{19B8F6BF-5375-455C-9EA6-DF929625EA0E}">
        <p15:presenceInfo xmlns:p15="http://schemas.microsoft.com/office/powerpoint/2012/main" userId="S::Nithiyanandhan.R@spi-global.com::7ab3c0d7-e1d9-4568-9b85-35969e8fd21e"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0000"/>
    <a:srgbClr val="33175A"/>
    <a:srgbClr val="00A6B9"/>
    <a:srgbClr val="00C7C3"/>
    <a:srgbClr val="02F0DE"/>
    <a:srgbClr val="FFB600"/>
    <a:srgbClr val="33F0E1"/>
    <a:srgbClr val="01708C"/>
    <a:srgbClr val="692146"/>
    <a:srgbClr val="720F1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0389" autoAdjust="0"/>
    <p:restoredTop sz="94249" autoAdjust="0"/>
  </p:normalViewPr>
  <p:slideViewPr>
    <p:cSldViewPr snapToGrid="0">
      <p:cViewPr varScale="1">
        <p:scale>
          <a:sx n="78" d="100"/>
          <a:sy n="78" d="100"/>
        </p:scale>
        <p:origin x="634" y="58"/>
      </p:cViewPr>
      <p:guideLst>
        <p:guide pos="1527"/>
        <p:guide orient="horz" pos="2999"/>
        <p:guide orient="horz" pos="384"/>
        <p:guide orient="horz" pos="2520"/>
        <p:guide orient="horz" pos="1080"/>
        <p:guide orient="horz" pos="1680"/>
        <p:guide orient="horz" pos="3430"/>
        <p:guide orient="horz" pos="3120"/>
        <p:guide pos="48"/>
        <p:guide pos="710"/>
        <p:guide pos="6480"/>
        <p:guide pos="2597"/>
        <p:guide pos="288"/>
        <p:guide orient="horz" pos="2160"/>
        <p:guide orient="horz" pos="216"/>
        <p:guide orient="horz" pos="936"/>
        <p:guide pos="4368"/>
        <p:guide pos="7296"/>
        <p:guide pos="3288"/>
        <p:guide pos="5904"/>
        <p:guide pos="5568"/>
      </p:guideLst>
    </p:cSldViewPr>
  </p:slideViewPr>
  <p:outlineViewPr>
    <p:cViewPr>
      <p:scale>
        <a:sx n="33" d="100"/>
        <a:sy n="33" d="100"/>
      </p:scale>
      <p:origin x="0" y="-5814"/>
    </p:cViewPr>
  </p:outlineViewPr>
  <p:notesTextViewPr>
    <p:cViewPr>
      <p:scale>
        <a:sx n="3" d="2"/>
        <a:sy n="3" d="2"/>
      </p:scale>
      <p:origin x="0" y="0"/>
    </p:cViewPr>
  </p:notesTextViewPr>
  <p:sorterViewPr>
    <p:cViewPr>
      <p:scale>
        <a:sx n="80" d="100"/>
        <a:sy n="8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slide" Target="slides/slide16.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commentAuthors" Target="commentAuthors.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tags" Target="tags/tag1.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handoutMaster" Target="handoutMasters/handoutMaster1.xml"/><Relationship Id="rId28" Type="http://schemas.openxmlformats.org/officeDocument/2006/relationships/theme" Target="theme/theme1.xml"/><Relationship Id="rId10" Type="http://schemas.openxmlformats.org/officeDocument/2006/relationships/slide" Target="slides/slide5.xml"/><Relationship Id="rId19" Type="http://schemas.openxmlformats.org/officeDocument/2006/relationships/slide" Target="slides/slide14.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notesMaster" Target="notesMasters/notesMaster1.xml"/><Relationship Id="rId27"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3038145" cy="462721"/>
          </a:xfrm>
          <a:prstGeom prst="rect">
            <a:avLst/>
          </a:prstGeom>
        </p:spPr>
        <p:txBody>
          <a:bodyPr vert="horz" lIns="87304" tIns="43652" rIns="87304" bIns="43652" rtlCol="0"/>
          <a:lstStyle>
            <a:lvl1pPr algn="l">
              <a:defRPr sz="1100"/>
            </a:lvl1pPr>
          </a:lstStyle>
          <a:p>
            <a:endParaRPr lang="en-US" dirty="0"/>
          </a:p>
        </p:txBody>
      </p:sp>
      <p:sp>
        <p:nvSpPr>
          <p:cNvPr id="3" name="Date Placeholder 2"/>
          <p:cNvSpPr>
            <a:spLocks noGrp="1"/>
          </p:cNvSpPr>
          <p:nvPr>
            <p:ph type="dt" sz="quarter" idx="1"/>
          </p:nvPr>
        </p:nvSpPr>
        <p:spPr>
          <a:xfrm>
            <a:off x="3970734" y="0"/>
            <a:ext cx="3038145" cy="462721"/>
          </a:xfrm>
          <a:prstGeom prst="rect">
            <a:avLst/>
          </a:prstGeom>
        </p:spPr>
        <p:txBody>
          <a:bodyPr vert="horz" lIns="87304" tIns="43652" rIns="87304" bIns="43652" rtlCol="0"/>
          <a:lstStyle>
            <a:lvl1pPr algn="r">
              <a:defRPr sz="1100"/>
            </a:lvl1pPr>
          </a:lstStyle>
          <a:p>
            <a:fld id="{7CF79C4C-9A95-4F23-B503-12D2C6F00E19}" type="datetimeFigureOut">
              <a:rPr lang="en-US" smtClean="0"/>
              <a:t>8/28/2024</a:t>
            </a:fld>
            <a:endParaRPr lang="en-US" dirty="0"/>
          </a:p>
        </p:txBody>
      </p:sp>
      <p:sp>
        <p:nvSpPr>
          <p:cNvPr id="4" name="Footer Placeholder 3"/>
          <p:cNvSpPr>
            <a:spLocks noGrp="1"/>
          </p:cNvSpPr>
          <p:nvPr>
            <p:ph type="ftr" sz="quarter" idx="2"/>
          </p:nvPr>
        </p:nvSpPr>
        <p:spPr>
          <a:xfrm>
            <a:off x="1" y="8773355"/>
            <a:ext cx="3038145" cy="462720"/>
          </a:xfrm>
          <a:prstGeom prst="rect">
            <a:avLst/>
          </a:prstGeom>
        </p:spPr>
        <p:txBody>
          <a:bodyPr vert="horz" lIns="87304" tIns="43652" rIns="87304" bIns="43652" rtlCol="0" anchor="b"/>
          <a:lstStyle>
            <a:lvl1pPr algn="l">
              <a:defRPr sz="1100"/>
            </a:lvl1pPr>
          </a:lstStyle>
          <a:p>
            <a:endParaRPr lang="en-US" dirty="0"/>
          </a:p>
        </p:txBody>
      </p:sp>
      <p:sp>
        <p:nvSpPr>
          <p:cNvPr id="5" name="Slide Number Placeholder 4"/>
          <p:cNvSpPr>
            <a:spLocks noGrp="1"/>
          </p:cNvSpPr>
          <p:nvPr>
            <p:ph type="sldNum" sz="quarter" idx="3"/>
          </p:nvPr>
        </p:nvSpPr>
        <p:spPr>
          <a:xfrm>
            <a:off x="3970734" y="8773355"/>
            <a:ext cx="3038145" cy="462720"/>
          </a:xfrm>
          <a:prstGeom prst="rect">
            <a:avLst/>
          </a:prstGeom>
        </p:spPr>
        <p:txBody>
          <a:bodyPr vert="horz" lIns="87304" tIns="43652" rIns="87304" bIns="43652" rtlCol="0" anchor="b"/>
          <a:lstStyle>
            <a:lvl1pPr algn="r">
              <a:defRPr sz="1100"/>
            </a:lvl1pPr>
          </a:lstStyle>
          <a:p>
            <a:fld id="{9BEDD28F-82A9-4FAE-8C69-E41F27D67B02}" type="slidenum">
              <a:rPr lang="en-US" smtClean="0"/>
              <a:t>‹#›</a:t>
            </a:fld>
            <a:endParaRPr lang="en-US" dirty="0"/>
          </a:p>
        </p:txBody>
      </p:sp>
    </p:spTree>
    <p:extLst>
      <p:ext uri="{BB962C8B-B14F-4D97-AF65-F5344CB8AC3E}">
        <p14:creationId xmlns:p14="http://schemas.microsoft.com/office/powerpoint/2010/main" val="276684775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2"/>
            <a:ext cx="3037840" cy="463407"/>
          </a:xfrm>
          <a:prstGeom prst="rect">
            <a:avLst/>
          </a:prstGeom>
        </p:spPr>
        <p:txBody>
          <a:bodyPr vert="horz" lIns="92290" tIns="46144" rIns="92290" bIns="46144" rtlCol="0"/>
          <a:lstStyle>
            <a:lvl1pPr algn="l">
              <a:defRPr sz="1200"/>
            </a:lvl1pPr>
          </a:lstStyle>
          <a:p>
            <a:endParaRPr lang="en-US" dirty="0"/>
          </a:p>
        </p:txBody>
      </p:sp>
      <p:sp>
        <p:nvSpPr>
          <p:cNvPr id="3" name="Date Placeholder 2"/>
          <p:cNvSpPr>
            <a:spLocks noGrp="1"/>
          </p:cNvSpPr>
          <p:nvPr>
            <p:ph type="dt" idx="1"/>
          </p:nvPr>
        </p:nvSpPr>
        <p:spPr>
          <a:xfrm>
            <a:off x="3970938" y="2"/>
            <a:ext cx="3037840" cy="463407"/>
          </a:xfrm>
          <a:prstGeom prst="rect">
            <a:avLst/>
          </a:prstGeom>
        </p:spPr>
        <p:txBody>
          <a:bodyPr vert="horz" lIns="92290" tIns="46144" rIns="92290" bIns="46144" rtlCol="0"/>
          <a:lstStyle>
            <a:lvl1pPr algn="r">
              <a:defRPr sz="1200"/>
            </a:lvl1pPr>
          </a:lstStyle>
          <a:p>
            <a:fld id="{2BE65169-DB50-4446-8324-0D580DBE95C4}" type="datetimeFigureOut">
              <a:rPr lang="en-US" smtClean="0"/>
              <a:t>8/28/2024</a:t>
            </a:fld>
            <a:endParaRPr lang="en-US" dirty="0"/>
          </a:p>
        </p:txBody>
      </p:sp>
      <p:sp>
        <p:nvSpPr>
          <p:cNvPr id="4" name="Slide Image Placeholder 3"/>
          <p:cNvSpPr>
            <a:spLocks noGrp="1" noRot="1" noChangeAspect="1"/>
          </p:cNvSpPr>
          <p:nvPr>
            <p:ph type="sldImg" idx="2"/>
          </p:nvPr>
        </p:nvSpPr>
        <p:spPr>
          <a:xfrm>
            <a:off x="736600" y="1154113"/>
            <a:ext cx="5537200" cy="3116262"/>
          </a:xfrm>
          <a:prstGeom prst="rect">
            <a:avLst/>
          </a:prstGeom>
          <a:noFill/>
          <a:ln w="12700">
            <a:solidFill>
              <a:prstClr val="black"/>
            </a:solidFill>
          </a:ln>
        </p:spPr>
        <p:txBody>
          <a:bodyPr vert="horz" lIns="92290" tIns="46144" rIns="92290" bIns="46144" rtlCol="0" anchor="ctr"/>
          <a:lstStyle/>
          <a:p>
            <a:endParaRPr lang="en-US" dirty="0"/>
          </a:p>
        </p:txBody>
      </p:sp>
      <p:sp>
        <p:nvSpPr>
          <p:cNvPr id="5" name="Notes Placeholder 4"/>
          <p:cNvSpPr>
            <a:spLocks noGrp="1"/>
          </p:cNvSpPr>
          <p:nvPr>
            <p:ph type="body" sz="quarter" idx="3"/>
          </p:nvPr>
        </p:nvSpPr>
        <p:spPr>
          <a:xfrm>
            <a:off x="701040" y="4444862"/>
            <a:ext cx="5608320" cy="3636705"/>
          </a:xfrm>
          <a:prstGeom prst="rect">
            <a:avLst/>
          </a:prstGeom>
        </p:spPr>
        <p:txBody>
          <a:bodyPr vert="horz" lIns="92290" tIns="46144" rIns="92290" bIns="46144"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772669"/>
            <a:ext cx="3037840" cy="463406"/>
          </a:xfrm>
          <a:prstGeom prst="rect">
            <a:avLst/>
          </a:prstGeom>
        </p:spPr>
        <p:txBody>
          <a:bodyPr vert="horz" lIns="92290" tIns="46144" rIns="92290" bIns="46144"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0938" y="8772669"/>
            <a:ext cx="3037840" cy="463406"/>
          </a:xfrm>
          <a:prstGeom prst="rect">
            <a:avLst/>
          </a:prstGeom>
        </p:spPr>
        <p:txBody>
          <a:bodyPr vert="horz" lIns="92290" tIns="46144" rIns="92290" bIns="46144" rtlCol="0" anchor="b"/>
          <a:lstStyle>
            <a:lvl1pPr algn="r">
              <a:defRPr sz="1200"/>
            </a:lvl1pPr>
          </a:lstStyle>
          <a:p>
            <a:fld id="{30DC0D4C-FD52-4CA4-A998-31C73A5A5BDE}" type="slidenum">
              <a:rPr lang="en-US" smtClean="0"/>
              <a:t>‹#›</a:t>
            </a:fld>
            <a:endParaRPr lang="en-US" dirty="0"/>
          </a:p>
        </p:txBody>
      </p:sp>
    </p:spTree>
    <p:extLst>
      <p:ext uri="{BB962C8B-B14F-4D97-AF65-F5344CB8AC3E}">
        <p14:creationId xmlns:p14="http://schemas.microsoft.com/office/powerpoint/2010/main" val="95182153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30DC0D4C-FD52-4CA4-A998-31C73A5A5BDE}" type="slidenum">
              <a:rPr lang="en-US" smtClean="0"/>
              <a:t>1</a:t>
            </a:fld>
            <a:endParaRPr lang="en-US" dirty="0"/>
          </a:p>
        </p:txBody>
      </p:sp>
    </p:spTree>
    <p:extLst>
      <p:ext uri="{BB962C8B-B14F-4D97-AF65-F5344CB8AC3E}">
        <p14:creationId xmlns:p14="http://schemas.microsoft.com/office/powerpoint/2010/main" val="57061822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dirty="0"/>
          </a:p>
        </p:txBody>
      </p:sp>
      <p:sp>
        <p:nvSpPr>
          <p:cNvPr id="4" name="Slide Number Placeholder 3"/>
          <p:cNvSpPr>
            <a:spLocks noGrp="1"/>
          </p:cNvSpPr>
          <p:nvPr>
            <p:ph type="sldNum" sz="quarter" idx="5"/>
          </p:nvPr>
        </p:nvSpPr>
        <p:spPr/>
        <p:txBody>
          <a:bodyPr/>
          <a:lstStyle/>
          <a:p>
            <a:fld id="{30DC0D4C-FD52-4CA4-A998-31C73A5A5BDE}" type="slidenum">
              <a:rPr lang="en-US" smtClean="0"/>
              <a:t>2</a:t>
            </a:fld>
            <a:endParaRPr lang="en-US" dirty="0"/>
          </a:p>
        </p:txBody>
      </p:sp>
    </p:spTree>
    <p:extLst>
      <p:ext uri="{BB962C8B-B14F-4D97-AF65-F5344CB8AC3E}">
        <p14:creationId xmlns:p14="http://schemas.microsoft.com/office/powerpoint/2010/main" val="276627227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dirty="0"/>
          </a:p>
        </p:txBody>
      </p:sp>
      <p:sp>
        <p:nvSpPr>
          <p:cNvPr id="4" name="Slide Number Placeholder 3"/>
          <p:cNvSpPr>
            <a:spLocks noGrp="1"/>
          </p:cNvSpPr>
          <p:nvPr>
            <p:ph type="sldNum" sz="quarter" idx="5"/>
          </p:nvPr>
        </p:nvSpPr>
        <p:spPr/>
        <p:txBody>
          <a:bodyPr/>
          <a:lstStyle/>
          <a:p>
            <a:fld id="{30DC0D4C-FD52-4CA4-A998-31C73A5A5BDE}" type="slidenum">
              <a:rPr lang="en-US" smtClean="0"/>
              <a:t>3</a:t>
            </a:fld>
            <a:endParaRPr lang="en-US" dirty="0"/>
          </a:p>
        </p:txBody>
      </p:sp>
    </p:spTree>
    <p:extLst>
      <p:ext uri="{BB962C8B-B14F-4D97-AF65-F5344CB8AC3E}">
        <p14:creationId xmlns:p14="http://schemas.microsoft.com/office/powerpoint/2010/main" val="24172351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dirty="0"/>
          </a:p>
        </p:txBody>
      </p:sp>
      <p:sp>
        <p:nvSpPr>
          <p:cNvPr id="4" name="Slide Number Placeholder 3"/>
          <p:cNvSpPr>
            <a:spLocks noGrp="1"/>
          </p:cNvSpPr>
          <p:nvPr>
            <p:ph type="sldNum" sz="quarter" idx="10"/>
          </p:nvPr>
        </p:nvSpPr>
        <p:spPr/>
        <p:txBody>
          <a:bodyPr/>
          <a:lstStyle/>
          <a:p>
            <a:fld id="{30DC0D4C-FD52-4CA4-A998-31C73A5A5BDE}" type="slidenum">
              <a:rPr lang="en-US" smtClean="0"/>
              <a:t>9</a:t>
            </a:fld>
            <a:endParaRPr lang="en-US" dirty="0"/>
          </a:p>
        </p:txBody>
      </p:sp>
    </p:spTree>
    <p:extLst>
      <p:ext uri="{BB962C8B-B14F-4D97-AF65-F5344CB8AC3E}">
        <p14:creationId xmlns:p14="http://schemas.microsoft.com/office/powerpoint/2010/main" val="62976623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mc:AlternateContent xmlns:mc="http://schemas.openxmlformats.org/markup-compatibility/2006" xmlns:a14="http://schemas.microsoft.com/office/drawing/2010/main">
        <mc:Choice Requires="a14">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sz="1200" dirty="0">
                  <a:solidFill>
                    <a:srgbClr val="FF0000"/>
                  </a:solidFill>
                  <a:sym typeface="Symbol" panose="05050102010706020507" pitchFamily="18" charset="2"/>
                </a:endParaRPr>
              </a:p>
            </p:txBody>
          </p:sp>
        </mc:Choice>
        <mc:Fallback xmlns="">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smtClean="0">
                    <a:solidFill>
                      <a:srgbClr val="FF0000"/>
                    </a:solidFill>
                  </a:rPr>
                  <a:t>8</a:t>
                </a:r>
                <a:endParaRPr lang="en-US" sz="1200" dirty="0" smtClean="0">
                  <a:solidFill>
                    <a:srgbClr val="FF0000"/>
                  </a:solidFill>
                  <a:sym typeface="Symbol" panose="05050102010706020507" pitchFamily="18" charset="2"/>
                </a:endParaRPr>
              </a:p>
              <a:p>
                <a:r>
                  <a:rPr lang="en-US" dirty="0" smtClean="0"/>
                  <a:t>4</a:t>
                </a:r>
              </a:p>
              <a:p>
                <a:pPr/>
                <a:r>
                  <a:rPr lang="en-US" sz="1200" b="1" i="0" smtClean="0">
                    <a:solidFill>
                      <a:srgbClr val="FF0000"/>
                    </a:solidFill>
                    <a:latin typeface="Cambria Math" panose="02040503050406030204" pitchFamily="18" charset="0"/>
                    <a:ea typeface="Cambria Math" panose="02040503050406030204" pitchFamily="18" charset="0"/>
                  </a:rPr>
                  <a:t>(</a:t>
                </a:r>
                <a:r>
                  <a:rPr lang="en-US" sz="1200" b="0" i="0" smtClean="0">
                    <a:solidFill>
                      <a:srgbClr val="FF0000"/>
                    </a:solidFill>
                    <a:latin typeface="Cambria Math" panose="02040503050406030204" pitchFamily="18" charset="0"/>
                    <a:ea typeface="Cambria Math" panose="02040503050406030204" pitchFamily="18" charset="0"/>
                  </a:rPr>
                  <a:t>2, 8/3</a:t>
                </a:r>
                <a:r>
                  <a:rPr lang="en-US" sz="1200" b="1" i="0" smtClean="0">
                    <a:solidFill>
                      <a:srgbClr val="FF0000"/>
                    </a:solidFill>
                    <a:latin typeface="Cambria Math" panose="02040503050406030204" pitchFamily="18" charset="0"/>
                    <a:ea typeface="Cambria Math" panose="02040503050406030204" pitchFamily="18" charset="0"/>
                  </a:rPr>
                  <a:t>)</a:t>
                </a:r>
                <a:endParaRPr lang="en-US"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smtClean="0">
                    <a:solidFill>
                      <a:srgbClr val="FF0000"/>
                    </a:solidFill>
                  </a:rPr>
                  <a:t>(3, 2)</a:t>
                </a:r>
                <a:endParaRPr lang="en-US" sz="1200" dirty="0" smtClean="0">
                  <a:solidFill>
                    <a:srgbClr val="FF0000"/>
                  </a:solidFill>
                  <a:sym typeface="Symbol" panose="05050102010706020507" pitchFamily="18" charset="2"/>
                </a:endParaRPr>
              </a:p>
            </p:txBody>
          </p:sp>
        </mc:Fallback>
      </mc:AlternateContent>
      <p:sp>
        <p:nvSpPr>
          <p:cNvPr id="4" name="Slide Number Placeholder 3"/>
          <p:cNvSpPr>
            <a:spLocks noGrp="1"/>
          </p:cNvSpPr>
          <p:nvPr>
            <p:ph type="sldNum" sz="quarter" idx="5"/>
          </p:nvPr>
        </p:nvSpPr>
        <p:spPr/>
        <p:txBody>
          <a:bodyPr/>
          <a:lstStyle/>
          <a:p>
            <a:fld id="{30DC0D4C-FD52-4CA4-A998-31C73A5A5BDE}" type="slidenum">
              <a:rPr lang="en-US" smtClean="0"/>
              <a:t>16</a:t>
            </a:fld>
            <a:endParaRPr lang="en-US" dirty="0"/>
          </a:p>
        </p:txBody>
      </p:sp>
    </p:spTree>
    <p:extLst>
      <p:ext uri="{BB962C8B-B14F-4D97-AF65-F5344CB8AC3E}">
        <p14:creationId xmlns:p14="http://schemas.microsoft.com/office/powerpoint/2010/main" val="112216281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32DD3A1D-D0ED-E64E-9099-4FF590EB6605}"/>
              </a:ext>
            </a:extLst>
          </p:cNvPr>
          <p:cNvSpPr>
            <a:spLocks noGrp="1"/>
          </p:cNvSpPr>
          <p:nvPr>
            <p:ph type="dt" sz="half" idx="10"/>
          </p:nvPr>
        </p:nvSpPr>
        <p:spPr/>
        <p:txBody>
          <a:bodyPr/>
          <a:lstStyle/>
          <a:p>
            <a:fld id="{0C15664F-5CF3-934E-88C9-0AD27C45C74E}" type="datetimeFigureOut">
              <a:rPr lang="en-US" smtClean="0"/>
              <a:t>8/28/2024</a:t>
            </a:fld>
            <a:endParaRPr lang="en-US" dirty="0"/>
          </a:p>
        </p:txBody>
      </p:sp>
      <p:sp>
        <p:nvSpPr>
          <p:cNvPr id="5" name="Footer Placeholder 4">
            <a:extLst>
              <a:ext uri="{FF2B5EF4-FFF2-40B4-BE49-F238E27FC236}">
                <a16:creationId xmlns:a16="http://schemas.microsoft.com/office/drawing/2014/main" id="{1C64D543-EA8C-9842-9BFA-56F3E51248D6}"/>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47FA8BEA-2F03-974A-8B26-430B26EC5FEE}"/>
              </a:ext>
            </a:extLst>
          </p:cNvPr>
          <p:cNvSpPr>
            <a:spLocks noGrp="1"/>
          </p:cNvSpPr>
          <p:nvPr>
            <p:ph type="sldNum" sz="quarter" idx="12"/>
          </p:nvPr>
        </p:nvSpPr>
        <p:spPr/>
        <p:txBody>
          <a:bodyPr/>
          <a:lstStyle/>
          <a:p>
            <a:endParaRPr lang="en-US" dirty="0"/>
          </a:p>
        </p:txBody>
      </p:sp>
    </p:spTree>
    <p:extLst>
      <p:ext uri="{BB962C8B-B14F-4D97-AF65-F5344CB8AC3E}">
        <p14:creationId xmlns:p14="http://schemas.microsoft.com/office/powerpoint/2010/main" val="161454630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2_Title Slide Photo">
    <p:spTree>
      <p:nvGrpSpPr>
        <p:cNvPr id="1" name=""/>
        <p:cNvGrpSpPr/>
        <p:nvPr/>
      </p:nvGrpSpPr>
      <p:grpSpPr>
        <a:xfrm>
          <a:off x="0" y="0"/>
          <a:ext cx="0" cy="0"/>
          <a:chOff x="0" y="0"/>
          <a:chExt cx="0" cy="0"/>
        </a:xfrm>
      </p:grpSpPr>
    </p:spTree>
    <p:extLst>
      <p:ext uri="{BB962C8B-B14F-4D97-AF65-F5344CB8AC3E}">
        <p14:creationId xmlns:p14="http://schemas.microsoft.com/office/powerpoint/2010/main" val="450837024"/>
      </p:ext>
    </p:extLst>
  </p:cSld>
  <p:clrMapOvr>
    <a:masterClrMapping/>
  </p:clrMapOvr>
  <p:extLst>
    <p:ext uri="{DCECCB84-F9BA-43D5-87BE-67443E8EF086}">
      <p15:sldGuideLst xmlns:p15="http://schemas.microsoft.com/office/powerpoint/2012/main">
        <p15:guide id="1" orient="horz" pos="960" userDrawn="1">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Content 1-column">
    <p:spTree>
      <p:nvGrpSpPr>
        <p:cNvPr id="1" name=""/>
        <p:cNvGrpSpPr/>
        <p:nvPr/>
      </p:nvGrpSpPr>
      <p:grpSpPr>
        <a:xfrm>
          <a:off x="0" y="0"/>
          <a:ext cx="0" cy="0"/>
          <a:chOff x="0" y="0"/>
          <a:chExt cx="0" cy="0"/>
        </a:xfrm>
      </p:grpSpPr>
    </p:spTree>
    <p:extLst>
      <p:ext uri="{BB962C8B-B14F-4D97-AF65-F5344CB8AC3E}">
        <p14:creationId xmlns:p14="http://schemas.microsoft.com/office/powerpoint/2010/main" val="3464801227"/>
      </p:ext>
    </p:extLst>
  </p:cSld>
  <p:clrMapOvr>
    <a:masterClrMapping/>
  </p:clrMapOvr>
  <p:extLst>
    <p:ext uri="{DCECCB84-F9BA-43D5-87BE-67443E8EF086}">
      <p15:sldGuideLst xmlns:p15="http://schemas.microsoft.com/office/powerpoint/2012/main">
        <p15:guide id="1" orient="horz" pos="3772" userDrawn="1">
          <p15:clr>
            <a:srgbClr val="FBAE40"/>
          </p15:clr>
        </p15:guide>
        <p15:guide id="2" orient="horz" pos="804" userDrawn="1">
          <p15:clr>
            <a:srgbClr val="FBAE40"/>
          </p15:clr>
        </p15:guide>
        <p15:guide id="3" pos="384" userDrawn="1">
          <p15:clr>
            <a:srgbClr val="FBAE40"/>
          </p15:clr>
        </p15:guide>
        <p15:guide id="4" pos="3940" userDrawn="1">
          <p15:clr>
            <a:srgbClr val="FBAE40"/>
          </p15:clr>
        </p15:guide>
        <p15:guide id="5" pos="4040" userDrawn="1">
          <p15:clr>
            <a:srgbClr val="FBAE40"/>
          </p15:clr>
        </p15:guide>
      </p15:sldGuideLst>
    </p:ext>
  </p:extLst>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1.xml"/><Relationship Id="rId1" Type="http://schemas.openxmlformats.org/officeDocument/2006/relationships/slideLayout" Target="../slideLayouts/slideLayout1.xml"/><Relationship Id="rId4" Type="http://schemas.openxmlformats.org/officeDocument/2006/relationships/image" Target="../media/image2.png"/></Relationships>
</file>

<file path=ppt/slideMasters/_rels/slideMaster2.xml.rels><?xml version="1.0" encoding="UTF-8" standalone="yes"?>
<Relationships xmlns="http://schemas.openxmlformats.org/package/2006/relationships"><Relationship Id="rId3" Type="http://schemas.openxmlformats.org/officeDocument/2006/relationships/theme" Target="../theme/theme2.xml"/><Relationship Id="rId2" Type="http://schemas.openxmlformats.org/officeDocument/2006/relationships/slideLayout" Target="../slideLayouts/slideLayout3.xml"/><Relationship Id="rId1" Type="http://schemas.openxmlformats.org/officeDocument/2006/relationships/slideLayout" Target="../slideLayouts/slideLayout2.xml"/><Relationship Id="rId4" Type="http://schemas.openxmlformats.org/officeDocument/2006/relationships/image" Target="../media/image3.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F270764B-AC75-BC43-A405-EDC296E375A3}"/>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492908" y="5619163"/>
            <a:ext cx="654674" cy="654674"/>
          </a:xfrm>
          <a:prstGeom prst="rect">
            <a:avLst/>
          </a:prstGeom>
        </p:spPr>
      </p:pic>
      <p:pic>
        <p:nvPicPr>
          <p:cNvPr id="9" name="Picture 8">
            <a:extLst>
              <a:ext uri="{FF2B5EF4-FFF2-40B4-BE49-F238E27FC236}">
                <a16:creationId xmlns:a16="http://schemas.microsoft.com/office/drawing/2014/main" id="{7D78E90B-5416-8D48-A26D-98B4B394D5AF}"/>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4486323" y="0"/>
            <a:ext cx="7705677" cy="1866514"/>
          </a:xfrm>
          <a:prstGeom prst="rect">
            <a:avLst/>
          </a:prstGeom>
        </p:spPr>
      </p:pic>
      <p:sp>
        <p:nvSpPr>
          <p:cNvPr id="10" name="Footer Placeholder 4">
            <a:extLst>
              <a:ext uri="{FF2B5EF4-FFF2-40B4-BE49-F238E27FC236}">
                <a16:creationId xmlns:a16="http://schemas.microsoft.com/office/drawing/2014/main" id="{B216A21A-A3B0-4B4C-B338-0742A8D99578}"/>
              </a:ext>
            </a:extLst>
          </p:cNvPr>
          <p:cNvSpPr txBox="1">
            <a:spLocks/>
          </p:cNvSpPr>
          <p:nvPr userDrawn="1"/>
        </p:nvSpPr>
        <p:spPr>
          <a:xfrm>
            <a:off x="1402828" y="6528816"/>
            <a:ext cx="6270960" cy="228600"/>
          </a:xfrm>
          <a:prstGeom prst="rect">
            <a:avLst/>
          </a:prstGeom>
        </p:spPr>
        <p:txBody>
          <a:bodyPr vert="horz" lIns="91440" tIns="45720" rIns="91440" bIns="45720" rtlCol="0" anchor="ctr"/>
          <a:lstStyle>
            <a:defPPr>
              <a:defRPr lang="en-US"/>
            </a:defPPr>
            <a:lvl1pPr marL="0" algn="l" defTabSz="914400" rtl="0" eaLnBrk="1" latinLnBrk="0" hangingPunct="1">
              <a:defRPr sz="900" kern="1200">
                <a:solidFill>
                  <a:schemeClr val="tx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solidFill>
                  <a:schemeClr val="tx1">
                    <a:lumMod val="75000"/>
                    <a:lumOff val="25000"/>
                  </a:schemeClr>
                </a:solidFill>
                <a:latin typeface="Arial" panose="020B0604020202020204" pitchFamily="34" charset="0"/>
                <a:cs typeface="Arial" panose="020B0604020202020204" pitchFamily="34" charset="0"/>
              </a:rPr>
              <a:t>Copyright © McGraw Hill</a:t>
            </a:r>
          </a:p>
        </p:txBody>
      </p:sp>
      <p:cxnSp>
        <p:nvCxnSpPr>
          <p:cNvPr id="11" name="Straight Connector 10">
            <a:extLst>
              <a:ext uri="{FF2B5EF4-FFF2-40B4-BE49-F238E27FC236}">
                <a16:creationId xmlns:a16="http://schemas.microsoft.com/office/drawing/2014/main" id="{4E4EF957-5CB0-DA4C-9327-91AF4A044E8A}"/>
              </a:ext>
            </a:extLst>
          </p:cNvPr>
          <p:cNvCxnSpPr/>
          <p:nvPr userDrawn="1"/>
        </p:nvCxnSpPr>
        <p:spPr>
          <a:xfrm>
            <a:off x="0" y="6432698"/>
            <a:ext cx="12192000" cy="0"/>
          </a:xfrm>
          <a:prstGeom prst="line">
            <a:avLst/>
          </a:prstGeom>
          <a:ln w="22225">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6" name="Footer Placeholder 4">
            <a:extLst>
              <a:ext uri="{FF2B5EF4-FFF2-40B4-BE49-F238E27FC236}">
                <a16:creationId xmlns:a16="http://schemas.microsoft.com/office/drawing/2014/main" id="{FE0FB11E-B90E-3F4B-9353-B5D2722ED90B}"/>
              </a:ext>
            </a:extLst>
          </p:cNvPr>
          <p:cNvSpPr txBox="1">
            <a:spLocks/>
          </p:cNvSpPr>
          <p:nvPr userDrawn="1"/>
        </p:nvSpPr>
        <p:spPr>
          <a:xfrm>
            <a:off x="9064487" y="6399634"/>
            <a:ext cx="3107634" cy="478243"/>
          </a:xfrm>
          <a:prstGeom prst="rect">
            <a:avLst/>
          </a:prstGeom>
        </p:spPr>
        <p:txBody>
          <a:bodyPr vert="horz" lIns="91440" tIns="45720" rIns="91440" bIns="45720" rtlCol="0" anchor="ctr"/>
          <a:lstStyle>
            <a:defPPr>
              <a:defRPr lang="en-US"/>
            </a:defPPr>
            <a:lvl1pPr marL="0" algn="l" defTabSz="914400" rtl="0" eaLnBrk="1" latinLnBrk="0" hangingPunct="1">
              <a:defRPr sz="900" kern="1200">
                <a:solidFill>
                  <a:schemeClr val="tx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en-US" sz="800" dirty="0">
                <a:solidFill>
                  <a:schemeClr val="tx1">
                    <a:lumMod val="75000"/>
                    <a:lumOff val="25000"/>
                  </a:schemeClr>
                </a:solidFill>
                <a:latin typeface="Arial" panose="020B0604020202020204" pitchFamily="34" charset="0"/>
                <a:cs typeface="Arial" panose="020B0604020202020204" pitchFamily="34" charset="0"/>
              </a:rPr>
              <a:t>This material may be reproduced for licensed classroom use only and may not be further reproduced or distributed.</a:t>
            </a:r>
          </a:p>
        </p:txBody>
      </p:sp>
    </p:spTree>
    <p:extLst>
      <p:ext uri="{BB962C8B-B14F-4D97-AF65-F5344CB8AC3E}">
        <p14:creationId xmlns:p14="http://schemas.microsoft.com/office/powerpoint/2010/main" val="1781000620"/>
      </p:ext>
    </p:extLst>
  </p:cSld>
  <p:clrMap bg1="lt1" tx1="dk1" bg2="lt2" tx2="dk2" accent1="accent1" accent2="accent2" accent3="accent3" accent4="accent4" accent5="accent5" accent6="accent6" hlink="hlink" folHlink="folHlink"/>
  <p:sldLayoutIdLst>
    <p:sldLayoutId id="2147483683"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cxnSp>
        <p:nvCxnSpPr>
          <p:cNvPr id="10" name="Straight Connector 9">
            <a:extLst>
              <a:ext uri="{FF2B5EF4-FFF2-40B4-BE49-F238E27FC236}">
                <a16:creationId xmlns:a16="http://schemas.microsoft.com/office/drawing/2014/main" id="{868CDEFB-1930-9E45-BF92-75A2E2B54F5E}"/>
              </a:ext>
            </a:extLst>
          </p:cNvPr>
          <p:cNvCxnSpPr/>
          <p:nvPr userDrawn="1"/>
        </p:nvCxnSpPr>
        <p:spPr>
          <a:xfrm>
            <a:off x="0" y="6432698"/>
            <a:ext cx="12192000" cy="0"/>
          </a:xfrm>
          <a:prstGeom prst="line">
            <a:avLst/>
          </a:prstGeom>
          <a:ln w="22225">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pic>
        <p:nvPicPr>
          <p:cNvPr id="12" name="Picture 11">
            <a:extLst>
              <a:ext uri="{FF2B5EF4-FFF2-40B4-BE49-F238E27FC236}">
                <a16:creationId xmlns:a16="http://schemas.microsoft.com/office/drawing/2014/main" id="{8D4FF0F4-3EB3-C14A-9D8D-940E128EAF47}"/>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7295103" y="0"/>
            <a:ext cx="4896897" cy="1186155"/>
          </a:xfrm>
          <a:prstGeom prst="rect">
            <a:avLst/>
          </a:prstGeom>
        </p:spPr>
      </p:pic>
      <p:sp>
        <p:nvSpPr>
          <p:cNvPr id="13" name="Footer Placeholder 9">
            <a:extLst>
              <a:ext uri="{FF2B5EF4-FFF2-40B4-BE49-F238E27FC236}">
                <a16:creationId xmlns:a16="http://schemas.microsoft.com/office/drawing/2014/main" id="{7D925791-6F2B-EF4D-8846-D6D343AAE915}"/>
              </a:ext>
            </a:extLst>
          </p:cNvPr>
          <p:cNvSpPr txBox="1">
            <a:spLocks/>
          </p:cNvSpPr>
          <p:nvPr userDrawn="1"/>
        </p:nvSpPr>
        <p:spPr>
          <a:xfrm>
            <a:off x="490549" y="6528815"/>
            <a:ext cx="1036320" cy="324667"/>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900" b="1" dirty="0">
                <a:solidFill>
                  <a:schemeClr val="tx2"/>
                </a:solidFill>
                <a:latin typeface="Arial" panose="020B0604020202020204" pitchFamily="34" charset="0"/>
                <a:cs typeface="Arial" panose="020B0604020202020204" pitchFamily="34" charset="0"/>
              </a:rPr>
              <a:t>McGraw Hill   </a:t>
            </a:r>
            <a:r>
              <a:rPr lang="en-US" sz="900" b="1" spc="0" baseline="0" dirty="0">
                <a:solidFill>
                  <a:schemeClr val="tx2"/>
                </a:solidFill>
                <a:latin typeface="Arial" panose="020B0604020202020204" pitchFamily="34" charset="0"/>
                <a:cs typeface="Arial" panose="020B0604020202020204" pitchFamily="34" charset="0"/>
              </a:rPr>
              <a:t>|</a:t>
            </a:r>
            <a:endParaRPr lang="en-US" sz="900" dirty="0">
              <a:solidFill>
                <a:schemeClr val="tx2"/>
              </a:solidFill>
              <a:latin typeface="Arial" panose="020B0604020202020204" pitchFamily="34" charset="0"/>
              <a:cs typeface="Arial" panose="020B0604020202020204" pitchFamily="34" charset="0"/>
            </a:endParaRPr>
          </a:p>
        </p:txBody>
      </p:sp>
      <p:sp>
        <p:nvSpPr>
          <p:cNvPr id="15" name="Footer Placeholder 9">
            <a:extLst>
              <a:ext uri="{FF2B5EF4-FFF2-40B4-BE49-F238E27FC236}">
                <a16:creationId xmlns:a16="http://schemas.microsoft.com/office/drawing/2014/main" id="{D1F3FF48-D6F7-7149-BC0E-351B7F3AA818}"/>
              </a:ext>
            </a:extLst>
          </p:cNvPr>
          <p:cNvSpPr txBox="1">
            <a:spLocks/>
          </p:cNvSpPr>
          <p:nvPr userDrawn="1"/>
        </p:nvSpPr>
        <p:spPr>
          <a:xfrm>
            <a:off x="1385464" y="6528815"/>
            <a:ext cx="4694822" cy="324681"/>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IN" sz="900" b="0" i="0" u="none" strike="noStrike" kern="1200" baseline="0" dirty="0">
                <a:solidFill>
                  <a:schemeClr val="tx1"/>
                </a:solidFill>
                <a:latin typeface="+mn-lt"/>
                <a:ea typeface="+mn-ea"/>
                <a:cs typeface="+mn-cs"/>
              </a:rPr>
              <a:t>Locating Points Using Ratios</a:t>
            </a:r>
            <a:endParaRPr lang="en-US" sz="900" b="0" dirty="0">
              <a:solidFill>
                <a:schemeClr val="tx2"/>
              </a:solidFill>
              <a:latin typeface="Arial" panose="020B0604020202020204" pitchFamily="34" charset="0"/>
              <a:cs typeface="Arial" panose="020B0604020202020204" pitchFamily="34" charset="0"/>
            </a:endParaRPr>
          </a:p>
        </p:txBody>
      </p:sp>
      <p:sp>
        <p:nvSpPr>
          <p:cNvPr id="6" name="Footer Placeholder 4">
            <a:extLst>
              <a:ext uri="{FF2B5EF4-FFF2-40B4-BE49-F238E27FC236}">
                <a16:creationId xmlns:a16="http://schemas.microsoft.com/office/drawing/2014/main" id="{553FF195-7E95-4741-972B-1D42479F5FDE}"/>
              </a:ext>
            </a:extLst>
          </p:cNvPr>
          <p:cNvSpPr txBox="1">
            <a:spLocks/>
          </p:cNvSpPr>
          <p:nvPr userDrawn="1"/>
        </p:nvSpPr>
        <p:spPr>
          <a:xfrm>
            <a:off x="9064487" y="6399634"/>
            <a:ext cx="3107634" cy="478243"/>
          </a:xfrm>
          <a:prstGeom prst="rect">
            <a:avLst/>
          </a:prstGeom>
        </p:spPr>
        <p:txBody>
          <a:bodyPr vert="horz" lIns="91440" tIns="45720" rIns="91440" bIns="45720" rtlCol="0" anchor="ctr"/>
          <a:lstStyle>
            <a:defPPr>
              <a:defRPr lang="en-US"/>
            </a:defPPr>
            <a:lvl1pPr marL="0" algn="l" defTabSz="914400" rtl="0" eaLnBrk="1" latinLnBrk="0" hangingPunct="1">
              <a:defRPr sz="900" kern="1200">
                <a:solidFill>
                  <a:schemeClr val="tx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en-US" sz="800" dirty="0">
                <a:solidFill>
                  <a:schemeClr val="tx1">
                    <a:lumMod val="75000"/>
                    <a:lumOff val="25000"/>
                  </a:schemeClr>
                </a:solidFill>
                <a:latin typeface="Arial" panose="020B0604020202020204" pitchFamily="34" charset="0"/>
                <a:cs typeface="Arial" panose="020B0604020202020204" pitchFamily="34" charset="0"/>
              </a:rPr>
              <a:t>This material may be reproduced for licensed classroom use only and may not be further reproduced or distributed.</a:t>
            </a:r>
          </a:p>
        </p:txBody>
      </p:sp>
    </p:spTree>
    <p:extLst>
      <p:ext uri="{BB962C8B-B14F-4D97-AF65-F5344CB8AC3E}">
        <p14:creationId xmlns:p14="http://schemas.microsoft.com/office/powerpoint/2010/main" val="1502882778"/>
      </p:ext>
    </p:extLst>
  </p:cSld>
  <p:clrMap bg1="lt1" tx1="dk1" bg2="lt2" tx2="dk2" accent1="accent1" accent2="accent2" accent3="accent3" accent4="accent4" accent5="accent5" accent6="accent6" hlink="hlink" folHlink="folHlink"/>
  <p:sldLayoutIdLst>
    <p:sldLayoutId id="2147483680" r:id="rId1"/>
    <p:sldLayoutId id="2147483665" r:id="rId2"/>
  </p:sldLayoutIdLst>
  <p:hf hdr="0" dt="0"/>
  <p:txStyles>
    <p:titleStyle>
      <a:lvl1pPr algn="l" defTabSz="914400" rtl="0" eaLnBrk="1" latinLnBrk="0" hangingPunct="1">
        <a:lnSpc>
          <a:spcPct val="90000"/>
        </a:lnSpc>
        <a:spcBef>
          <a:spcPct val="0"/>
        </a:spcBef>
        <a:buNone/>
        <a:defRPr sz="2400" b="1" kern="1200">
          <a:solidFill>
            <a:schemeClr val="tx2"/>
          </a:solidFill>
          <a:latin typeface="+mj-lt"/>
          <a:ea typeface="+mj-ea"/>
          <a:cs typeface="+mj-cs"/>
        </a:defRPr>
      </a:lvl1pPr>
    </p:titleStyle>
    <p:bodyStyle>
      <a:lvl1pPr marL="0" indent="0" algn="l" defTabSz="914400" rtl="0" eaLnBrk="1" latinLnBrk="0" hangingPunct="1">
        <a:lnSpc>
          <a:spcPct val="100000"/>
        </a:lnSpc>
        <a:spcBef>
          <a:spcPts val="1200"/>
        </a:spcBef>
        <a:buFont typeface="Arial" panose="020B0604020202020204" pitchFamily="34" charset="0"/>
        <a:buNone/>
        <a:defRPr sz="2000" kern="1200">
          <a:solidFill>
            <a:schemeClr val="tx2"/>
          </a:solidFill>
          <a:latin typeface="+mn-lt"/>
          <a:ea typeface="+mn-ea"/>
          <a:cs typeface="+mn-cs"/>
        </a:defRPr>
      </a:lvl1pPr>
      <a:lvl2pPr marL="230188" indent="-228600" algn="l" defTabSz="914400" rtl="0" eaLnBrk="1" latinLnBrk="0" hangingPunct="1">
        <a:lnSpc>
          <a:spcPct val="100000"/>
        </a:lnSpc>
        <a:spcBef>
          <a:spcPts val="800"/>
        </a:spcBef>
        <a:buClrTx/>
        <a:buFont typeface="Arial" panose="020B0604020202020204" pitchFamily="34" charset="0"/>
        <a:buChar char="•"/>
        <a:defRPr sz="2000" kern="1200">
          <a:solidFill>
            <a:schemeClr val="tx2"/>
          </a:solidFill>
          <a:latin typeface="+mn-lt"/>
          <a:ea typeface="+mn-ea"/>
          <a:cs typeface="+mn-cs"/>
        </a:defRPr>
      </a:lvl2pPr>
      <a:lvl3pPr marL="460375" indent="-228600" algn="l" defTabSz="914400" rtl="0" eaLnBrk="1" latinLnBrk="0" hangingPunct="1">
        <a:lnSpc>
          <a:spcPct val="100000"/>
        </a:lnSpc>
        <a:spcBef>
          <a:spcPts val="800"/>
        </a:spcBef>
        <a:buFont typeface="Arial" panose="020B0604020202020204" pitchFamily="34" charset="0"/>
        <a:buChar char="•"/>
        <a:defRPr sz="1800" kern="1200">
          <a:solidFill>
            <a:schemeClr val="tx2"/>
          </a:solidFill>
          <a:latin typeface="+mn-lt"/>
          <a:ea typeface="+mn-ea"/>
          <a:cs typeface="+mn-cs"/>
        </a:defRPr>
      </a:lvl3pPr>
      <a:lvl4pPr marL="455613" indent="0" algn="l" defTabSz="914400" rtl="0" eaLnBrk="1" latinLnBrk="0" hangingPunct="1">
        <a:lnSpc>
          <a:spcPct val="100000"/>
        </a:lnSpc>
        <a:spcBef>
          <a:spcPts val="800"/>
        </a:spcBef>
        <a:buFont typeface="Arial" panose="020B0604020202020204" pitchFamily="34" charset="0"/>
        <a:buNone/>
        <a:defRPr sz="1400" kern="1200">
          <a:solidFill>
            <a:schemeClr val="tx1"/>
          </a:solidFill>
          <a:latin typeface="+mn-lt"/>
          <a:ea typeface="+mn-ea"/>
          <a:cs typeface="+mn-cs"/>
        </a:defRPr>
      </a:lvl4pPr>
      <a:lvl5pPr marL="685800" indent="0" algn="l" defTabSz="914400" rtl="0" eaLnBrk="1" latinLnBrk="0" hangingPunct="1">
        <a:lnSpc>
          <a:spcPct val="100000"/>
        </a:lnSpc>
        <a:spcBef>
          <a:spcPts val="800"/>
        </a:spcBef>
        <a:buFont typeface="Arial" panose="020B0604020202020204" pitchFamily="34" charset="0"/>
        <a:buNone/>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59" userDrawn="1">
          <p15:clr>
            <a:srgbClr val="F26B43"/>
          </p15:clr>
        </p15:guide>
        <p15:guide id="2" orient="horz" pos="360" userDrawn="1">
          <p15:clr>
            <a:srgbClr val="F26B43"/>
          </p15:clr>
        </p15:guide>
        <p15:guide id="5" pos="3840" userDrawn="1">
          <p15:clr>
            <a:srgbClr val="F26B43"/>
          </p15:clr>
        </p15:guide>
        <p15:guide id="6" pos="384" userDrawn="1">
          <p15:clr>
            <a:srgbClr val="F26B43"/>
          </p15:clr>
        </p15:guide>
        <p15:guide id="7" pos="7296" userDrawn="1">
          <p15:clr>
            <a:srgbClr val="F26B43"/>
          </p15:clr>
        </p15:guide>
        <p15:guide id="9" orient="horz" pos="4211" userDrawn="1">
          <p15:clr>
            <a:srgbClr val="F26B43"/>
          </p15:clr>
        </p15:guide>
        <p15:guide id="10" pos="1120" userDrawn="1">
          <p15:clr>
            <a:srgbClr val="F26B43"/>
          </p15:clr>
        </p15:guide>
        <p15:guide id="11" pos="936"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80.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image" Target="../media/image15.png"/><Relationship Id="rId4" Type="http://schemas.openxmlformats.org/officeDocument/2006/relationships/image" Target="../media/image27.png"/></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4.jpe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8.png"/></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Subtitle 2">
            <a:extLst>
              <a:ext uri="{FF2B5EF4-FFF2-40B4-BE49-F238E27FC236}">
                <a16:creationId xmlns:a16="http://schemas.microsoft.com/office/drawing/2014/main" id="{0B2791FD-11C6-E043-A628-3CAF291B2B93}"/>
              </a:ext>
            </a:extLst>
          </p:cNvPr>
          <p:cNvSpPr txBox="1">
            <a:spLocks/>
          </p:cNvSpPr>
          <p:nvPr/>
        </p:nvSpPr>
        <p:spPr>
          <a:xfrm>
            <a:off x="1402828" y="2072396"/>
            <a:ext cx="9144000" cy="1243998"/>
          </a:xfrm>
          <a:prstGeom prst="rect">
            <a:avLst/>
          </a:prstGeom>
        </p:spPr>
        <p:txBody>
          <a:bodyPr/>
          <a:lstStyle>
            <a:lvl1pPr marL="0" indent="0" algn="l" defTabSz="914400" rtl="0" eaLnBrk="1" latinLnBrk="0" hangingPunct="1">
              <a:lnSpc>
                <a:spcPct val="100000"/>
              </a:lnSpc>
              <a:spcBef>
                <a:spcPts val="1200"/>
              </a:spcBef>
              <a:buFont typeface="Arial" panose="020B0604020202020204" pitchFamily="34" charset="0"/>
              <a:buNone/>
              <a:defRPr sz="2000" kern="1200">
                <a:solidFill>
                  <a:schemeClr val="tx2"/>
                </a:solidFill>
                <a:latin typeface="+mn-lt"/>
                <a:ea typeface="+mn-ea"/>
                <a:cs typeface="+mn-cs"/>
              </a:defRPr>
            </a:lvl1pPr>
            <a:lvl2pPr marL="230188" indent="-228600" algn="l" defTabSz="914400" rtl="0" eaLnBrk="1" latinLnBrk="0" hangingPunct="1">
              <a:lnSpc>
                <a:spcPct val="100000"/>
              </a:lnSpc>
              <a:spcBef>
                <a:spcPts val="800"/>
              </a:spcBef>
              <a:buClrTx/>
              <a:buFont typeface="Arial" panose="020B0604020202020204" pitchFamily="34" charset="0"/>
              <a:buChar char="•"/>
              <a:defRPr sz="2000" kern="1200">
                <a:solidFill>
                  <a:schemeClr val="tx2"/>
                </a:solidFill>
                <a:latin typeface="+mn-lt"/>
                <a:ea typeface="+mn-ea"/>
                <a:cs typeface="+mn-cs"/>
              </a:defRPr>
            </a:lvl2pPr>
            <a:lvl3pPr marL="460375" indent="-228600" algn="l" defTabSz="914400" rtl="0" eaLnBrk="1" latinLnBrk="0" hangingPunct="1">
              <a:lnSpc>
                <a:spcPct val="100000"/>
              </a:lnSpc>
              <a:spcBef>
                <a:spcPts val="800"/>
              </a:spcBef>
              <a:buFont typeface="Arial" panose="020B0604020202020204" pitchFamily="34" charset="0"/>
              <a:buChar char="•"/>
              <a:defRPr sz="1800" kern="1200">
                <a:solidFill>
                  <a:schemeClr val="tx2"/>
                </a:solidFill>
                <a:latin typeface="+mn-lt"/>
                <a:ea typeface="+mn-ea"/>
                <a:cs typeface="+mn-cs"/>
              </a:defRPr>
            </a:lvl3pPr>
            <a:lvl4pPr marL="455613" indent="0" algn="l" defTabSz="914400" rtl="0" eaLnBrk="1" latinLnBrk="0" hangingPunct="1">
              <a:lnSpc>
                <a:spcPct val="100000"/>
              </a:lnSpc>
              <a:spcBef>
                <a:spcPts val="800"/>
              </a:spcBef>
              <a:buFont typeface="Arial" panose="020B0604020202020204" pitchFamily="34" charset="0"/>
              <a:buNone/>
              <a:defRPr sz="1400" kern="1200">
                <a:solidFill>
                  <a:schemeClr val="tx1"/>
                </a:solidFill>
                <a:latin typeface="+mn-lt"/>
                <a:ea typeface="+mn-ea"/>
                <a:cs typeface="+mn-cs"/>
              </a:defRPr>
            </a:lvl4pPr>
            <a:lvl5pPr marL="685800" indent="0" algn="l" defTabSz="914400" rtl="0" eaLnBrk="1" latinLnBrk="0" hangingPunct="1">
              <a:lnSpc>
                <a:spcPct val="100000"/>
              </a:lnSpc>
              <a:spcBef>
                <a:spcPts val="800"/>
              </a:spcBef>
              <a:buFont typeface="Arial" panose="020B0604020202020204" pitchFamily="34" charset="0"/>
              <a:buNone/>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IN" sz="3600" b="1" dirty="0">
                <a:solidFill>
                  <a:srgbClr val="33175A"/>
                </a:solidFill>
                <a:latin typeface="Arial" panose="020B0604020202020204" pitchFamily="34" charset="0"/>
                <a:cs typeface="Arial" panose="020B0604020202020204" pitchFamily="34" charset="0"/>
              </a:rPr>
              <a:t>Locating Points Using Ratios </a:t>
            </a:r>
            <a:endParaRPr lang="en-US" sz="3600" b="1" dirty="0">
              <a:solidFill>
                <a:srgbClr val="33175A"/>
              </a:solidFill>
              <a:latin typeface="Arial" panose="020B0604020202020204" pitchFamily="34" charset="0"/>
              <a:cs typeface="Arial" panose="020B0604020202020204" pitchFamily="34" charset="0"/>
            </a:endParaRPr>
          </a:p>
        </p:txBody>
      </p:sp>
      <p:sp>
        <p:nvSpPr>
          <p:cNvPr id="3" name="TextBox 2">
            <a:extLst>
              <a:ext uri="{FF2B5EF4-FFF2-40B4-BE49-F238E27FC236}">
                <a16:creationId xmlns:a16="http://schemas.microsoft.com/office/drawing/2014/main" id="{D1C2DFED-6E37-8692-8A75-0BE1F5EE801F}"/>
              </a:ext>
            </a:extLst>
          </p:cNvPr>
          <p:cNvSpPr txBox="1"/>
          <p:nvPr/>
        </p:nvSpPr>
        <p:spPr>
          <a:xfrm>
            <a:off x="1402828" y="1099596"/>
            <a:ext cx="4572000" cy="646331"/>
          </a:xfrm>
          <a:prstGeom prst="rect">
            <a:avLst/>
          </a:prstGeom>
          <a:noFill/>
        </p:spPr>
        <p:txBody>
          <a:bodyPr wrap="square" rtlCol="0">
            <a:spAutoFit/>
          </a:bodyPr>
          <a:lstStyle/>
          <a:p>
            <a:r>
              <a:rPr lang="en-US" sz="3600" b="1" dirty="0"/>
              <a:t>Module 1-3</a:t>
            </a:r>
          </a:p>
        </p:txBody>
      </p:sp>
    </p:spTree>
    <p:extLst>
      <p:ext uri="{BB962C8B-B14F-4D97-AF65-F5344CB8AC3E}">
        <p14:creationId xmlns:p14="http://schemas.microsoft.com/office/powerpoint/2010/main" val="96327031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cxnSp>
        <p:nvCxnSpPr>
          <p:cNvPr id="14" name="Straight Connector 13"/>
          <p:cNvCxnSpPr/>
          <p:nvPr/>
        </p:nvCxnSpPr>
        <p:spPr>
          <a:xfrm>
            <a:off x="13164879" y="5911702"/>
            <a:ext cx="0" cy="0"/>
          </a:xfrm>
          <a:prstGeom prst="line">
            <a:avLst/>
          </a:prstGeom>
        </p:spPr>
        <p:style>
          <a:lnRef idx="1">
            <a:schemeClr val="accent1"/>
          </a:lnRef>
          <a:fillRef idx="0">
            <a:schemeClr val="accent1"/>
          </a:fillRef>
          <a:effectRef idx="0">
            <a:schemeClr val="accent1"/>
          </a:effectRef>
          <a:fontRef idx="minor">
            <a:schemeClr val="tx1"/>
          </a:fontRef>
        </p:style>
      </p:cxnSp>
      <p:sp>
        <p:nvSpPr>
          <p:cNvPr id="13" name="Title 1">
            <a:extLst>
              <a:ext uri="{FF2B5EF4-FFF2-40B4-BE49-F238E27FC236}">
                <a16:creationId xmlns:a16="http://schemas.microsoft.com/office/drawing/2014/main" id="{3DF0B0BF-0558-1048-AC06-1D1812F060BC}"/>
              </a:ext>
            </a:extLst>
          </p:cNvPr>
          <p:cNvSpPr txBox="1">
            <a:spLocks/>
          </p:cNvSpPr>
          <p:nvPr/>
        </p:nvSpPr>
        <p:spPr>
          <a:xfrm>
            <a:off x="459873" y="332811"/>
            <a:ext cx="6947606" cy="1286264"/>
          </a:xfrm>
          <a:prstGeom prst="rect">
            <a:avLst/>
          </a:prstGeom>
        </p:spPr>
        <p:txBody>
          <a:bodyPr vert="horz" lIns="91440" tIns="45720" rIns="91440" bIns="45720" rtlCol="0" anchor="t">
            <a:noAutofit/>
          </a:bodyPr>
          <a:lstStyle>
            <a:lvl1pPr algn="l" defTabSz="914400" rtl="0" eaLnBrk="1" latinLnBrk="0" hangingPunct="1">
              <a:lnSpc>
                <a:spcPct val="90000"/>
              </a:lnSpc>
              <a:spcBef>
                <a:spcPct val="0"/>
              </a:spcBef>
              <a:buNone/>
              <a:defRPr sz="2400" b="1" kern="1200">
                <a:solidFill>
                  <a:schemeClr val="tx2"/>
                </a:solidFill>
                <a:latin typeface="+mj-lt"/>
                <a:ea typeface="+mj-ea"/>
                <a:cs typeface="+mj-cs"/>
              </a:defRPr>
            </a:lvl1pPr>
          </a:lstStyle>
          <a:p>
            <a:r>
              <a:rPr lang="en-US" sz="2800" dirty="0">
                <a:solidFill>
                  <a:srgbClr val="0070C0"/>
                </a:solidFill>
              </a:rPr>
              <a:t>Example 2 – WE DO! Pg. 24</a:t>
            </a:r>
            <a:br>
              <a:rPr lang="en-US" sz="2800" dirty="0">
                <a:solidFill>
                  <a:srgbClr val="33175A"/>
                </a:solidFill>
              </a:rPr>
            </a:br>
            <a:r>
              <a:rPr lang="en-US" sz="2800" b="0" dirty="0">
                <a:solidFill>
                  <a:schemeClr val="tx1"/>
                </a:solidFill>
              </a:rPr>
              <a:t>Partition a Line Segment</a:t>
            </a:r>
          </a:p>
        </p:txBody>
      </p:sp>
      <p:sp>
        <p:nvSpPr>
          <p:cNvPr id="18" name="Content Placeholder 2">
            <a:extLst>
              <a:ext uri="{FF2B5EF4-FFF2-40B4-BE49-F238E27FC236}">
                <a16:creationId xmlns:a16="http://schemas.microsoft.com/office/drawing/2014/main" id="{66BD4E7D-0912-754B-9237-13B457F2A578}"/>
              </a:ext>
            </a:extLst>
          </p:cNvPr>
          <p:cNvSpPr txBox="1">
            <a:spLocks/>
          </p:cNvSpPr>
          <p:nvPr/>
        </p:nvSpPr>
        <p:spPr>
          <a:xfrm>
            <a:off x="459872" y="1999816"/>
            <a:ext cx="7081105" cy="3999202"/>
          </a:xfrm>
          <a:prstGeom prst="rect">
            <a:avLst/>
          </a:prstGeom>
        </p:spPr>
        <p:txBody>
          <a:bodyPr/>
          <a:lstStyle>
            <a:lvl1pPr marL="0" indent="0" algn="l" defTabSz="914400" rtl="0" eaLnBrk="1" latinLnBrk="0" hangingPunct="1">
              <a:lnSpc>
                <a:spcPct val="100000"/>
              </a:lnSpc>
              <a:spcBef>
                <a:spcPts val="1200"/>
              </a:spcBef>
              <a:buFont typeface="Arial" panose="020B0604020202020204" pitchFamily="34" charset="0"/>
              <a:buNone/>
              <a:defRPr sz="2000" kern="1200">
                <a:solidFill>
                  <a:schemeClr val="tx2"/>
                </a:solidFill>
                <a:latin typeface="+mn-lt"/>
                <a:ea typeface="+mn-ea"/>
                <a:cs typeface="+mn-cs"/>
              </a:defRPr>
            </a:lvl1pPr>
            <a:lvl2pPr marL="230188" indent="-228600" algn="l" defTabSz="914400" rtl="0" eaLnBrk="1" latinLnBrk="0" hangingPunct="1">
              <a:lnSpc>
                <a:spcPct val="100000"/>
              </a:lnSpc>
              <a:spcBef>
                <a:spcPts val="800"/>
              </a:spcBef>
              <a:buClrTx/>
              <a:buFont typeface="Arial" panose="020B0604020202020204" pitchFamily="34" charset="0"/>
              <a:buChar char="•"/>
              <a:defRPr sz="2000" kern="1200">
                <a:solidFill>
                  <a:schemeClr val="tx2"/>
                </a:solidFill>
                <a:latin typeface="+mn-lt"/>
                <a:ea typeface="+mn-ea"/>
                <a:cs typeface="+mn-cs"/>
              </a:defRPr>
            </a:lvl2pPr>
            <a:lvl3pPr marL="460375" indent="-228600" algn="l" defTabSz="914400" rtl="0" eaLnBrk="1" latinLnBrk="0" hangingPunct="1">
              <a:lnSpc>
                <a:spcPct val="100000"/>
              </a:lnSpc>
              <a:spcBef>
                <a:spcPts val="800"/>
              </a:spcBef>
              <a:buFont typeface="Arial" panose="020B0604020202020204" pitchFamily="34" charset="0"/>
              <a:buChar char="•"/>
              <a:defRPr sz="1800" kern="1200">
                <a:solidFill>
                  <a:schemeClr val="tx2"/>
                </a:solidFill>
                <a:latin typeface="+mn-lt"/>
                <a:ea typeface="+mn-ea"/>
                <a:cs typeface="+mn-cs"/>
              </a:defRPr>
            </a:lvl3pPr>
            <a:lvl4pPr marL="455613" indent="0" algn="l" defTabSz="914400" rtl="0" eaLnBrk="1" latinLnBrk="0" hangingPunct="1">
              <a:lnSpc>
                <a:spcPct val="100000"/>
              </a:lnSpc>
              <a:spcBef>
                <a:spcPts val="800"/>
              </a:spcBef>
              <a:buFont typeface="Arial" panose="020B0604020202020204" pitchFamily="34" charset="0"/>
              <a:buNone/>
              <a:defRPr sz="1400" kern="1200">
                <a:solidFill>
                  <a:schemeClr val="tx1"/>
                </a:solidFill>
                <a:latin typeface="+mn-lt"/>
                <a:ea typeface="+mn-ea"/>
                <a:cs typeface="+mn-cs"/>
              </a:defRPr>
            </a:lvl4pPr>
            <a:lvl5pPr marL="685800" indent="0" algn="l" defTabSz="914400" rtl="0" eaLnBrk="1" latinLnBrk="0" hangingPunct="1">
              <a:lnSpc>
                <a:spcPct val="100000"/>
              </a:lnSpc>
              <a:spcBef>
                <a:spcPts val="800"/>
              </a:spcBef>
              <a:buFont typeface="Arial" panose="020B0604020202020204" pitchFamily="34" charset="0"/>
              <a:buNone/>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800" b="1" dirty="0">
                <a:solidFill>
                  <a:schemeClr val="tx1"/>
                </a:solidFill>
              </a:rPr>
              <a:t>ROAD TRIP </a:t>
            </a:r>
            <a:r>
              <a:rPr lang="en-US" sz="2800" b="1" dirty="0"/>
              <a:t>Jorge is traveling 2563 miles from New York City to San Francisco by car. His next stop for gas will be when the ratio of the distance he has already traveled to the distance he still has to travel is 2:5. How far has Jorge traveled the next time he stops for gas?</a:t>
            </a:r>
          </a:p>
        </p:txBody>
      </p:sp>
      <p:pic>
        <p:nvPicPr>
          <p:cNvPr id="7" name="Picture 6">
            <a:extLst>
              <a:ext uri="{FF2B5EF4-FFF2-40B4-BE49-F238E27FC236}">
                <a16:creationId xmlns:a16="http://schemas.microsoft.com/office/drawing/2014/main" id="{920E490B-EC11-4F3A-85C3-AC5AB6B1F2F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981245" y="1976853"/>
            <a:ext cx="3886662" cy="2256051"/>
          </a:xfrm>
          <a:prstGeom prst="rect">
            <a:avLst/>
          </a:prstGeom>
        </p:spPr>
      </p:pic>
    </p:spTree>
    <p:extLst>
      <p:ext uri="{BB962C8B-B14F-4D97-AF65-F5344CB8AC3E}">
        <p14:creationId xmlns:p14="http://schemas.microsoft.com/office/powerpoint/2010/main" val="140847597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cxnSp>
        <p:nvCxnSpPr>
          <p:cNvPr id="14" name="Straight Connector 13"/>
          <p:cNvCxnSpPr/>
          <p:nvPr/>
        </p:nvCxnSpPr>
        <p:spPr>
          <a:xfrm>
            <a:off x="13164879" y="5911702"/>
            <a:ext cx="0" cy="0"/>
          </a:xfrm>
          <a:prstGeom prst="line">
            <a:avLst/>
          </a:prstGeom>
        </p:spPr>
        <p:style>
          <a:lnRef idx="1">
            <a:schemeClr val="accent1"/>
          </a:lnRef>
          <a:fillRef idx="0">
            <a:schemeClr val="accent1"/>
          </a:fillRef>
          <a:effectRef idx="0">
            <a:schemeClr val="accent1"/>
          </a:effectRef>
          <a:fontRef idx="minor">
            <a:schemeClr val="tx1"/>
          </a:fontRef>
        </p:style>
      </p:cxnSp>
      <p:sp>
        <p:nvSpPr>
          <p:cNvPr id="13" name="Title 1">
            <a:extLst>
              <a:ext uri="{FF2B5EF4-FFF2-40B4-BE49-F238E27FC236}">
                <a16:creationId xmlns:a16="http://schemas.microsoft.com/office/drawing/2014/main" id="{19FEBC70-14DF-1346-9D20-FCA256EAA232}"/>
              </a:ext>
            </a:extLst>
          </p:cNvPr>
          <p:cNvSpPr txBox="1">
            <a:spLocks/>
          </p:cNvSpPr>
          <p:nvPr/>
        </p:nvSpPr>
        <p:spPr>
          <a:xfrm>
            <a:off x="459873" y="332811"/>
            <a:ext cx="7126790" cy="1286264"/>
          </a:xfrm>
          <a:prstGeom prst="rect">
            <a:avLst/>
          </a:prstGeom>
        </p:spPr>
        <p:txBody>
          <a:bodyPr vert="horz" lIns="91440" tIns="45720" rIns="91440" bIns="45720" rtlCol="0" anchor="t">
            <a:noAutofit/>
          </a:bodyPr>
          <a:lstStyle>
            <a:lvl1pPr algn="l" defTabSz="914400" rtl="0" eaLnBrk="1" latinLnBrk="0" hangingPunct="1">
              <a:lnSpc>
                <a:spcPct val="90000"/>
              </a:lnSpc>
              <a:spcBef>
                <a:spcPct val="0"/>
              </a:spcBef>
              <a:buNone/>
              <a:defRPr sz="2400" b="1" kern="1200">
                <a:solidFill>
                  <a:schemeClr val="tx2"/>
                </a:solidFill>
                <a:latin typeface="+mj-lt"/>
                <a:ea typeface="+mj-ea"/>
                <a:cs typeface="+mj-cs"/>
              </a:defRPr>
            </a:lvl1pPr>
          </a:lstStyle>
          <a:p>
            <a:pPr algn="l"/>
            <a:r>
              <a:rPr lang="en-US" sz="2800" dirty="0">
                <a:solidFill>
                  <a:srgbClr val="0070C0"/>
                </a:solidFill>
              </a:rPr>
              <a:t>Learn – I DO! Pg. 24</a:t>
            </a:r>
            <a:endParaRPr lang="en-US" sz="1800" b="0" i="0" u="none" strike="noStrike" baseline="0" dirty="0">
              <a:solidFill>
                <a:srgbClr val="000000"/>
              </a:solidFill>
              <a:latin typeface="Vectipede Bk"/>
            </a:endParaRPr>
          </a:p>
          <a:p>
            <a:r>
              <a:rPr lang="en-US" sz="2800" b="0" dirty="0">
                <a:solidFill>
                  <a:schemeClr val="tx1"/>
                </a:solidFill>
              </a:rPr>
              <a:t>Locating Points on the Coordinate Plane with a Given Ratio</a:t>
            </a:r>
          </a:p>
        </p:txBody>
      </p:sp>
      <mc:AlternateContent xmlns:mc="http://schemas.openxmlformats.org/markup-compatibility/2006" xmlns:a14="http://schemas.microsoft.com/office/drawing/2010/main">
        <mc:Choice Requires="a14">
          <p:graphicFrame>
            <p:nvGraphicFramePr>
              <p:cNvPr id="5" name="Table 2">
                <a:extLst>
                  <a:ext uri="{FF2B5EF4-FFF2-40B4-BE49-F238E27FC236}">
                    <a16:creationId xmlns:a16="http://schemas.microsoft.com/office/drawing/2014/main" id="{670BF045-0CA0-764E-925F-A174B71F967B}"/>
                  </a:ext>
                </a:extLst>
              </p:cNvPr>
              <p:cNvGraphicFramePr>
                <a:graphicFrameLocks noGrp="1"/>
              </p:cNvGraphicFramePr>
              <p:nvPr>
                <p:extLst>
                  <p:ext uri="{D42A27DB-BD31-4B8C-83A1-F6EECF244321}">
                    <p14:modId xmlns:p14="http://schemas.microsoft.com/office/powerpoint/2010/main" val="2987864019"/>
                  </p:ext>
                </p:extLst>
              </p:nvPr>
            </p:nvGraphicFramePr>
            <p:xfrm>
              <a:off x="459874" y="2631947"/>
              <a:ext cx="5857800" cy="3741144"/>
            </p:xfrm>
            <a:graphic>
              <a:graphicData uri="http://schemas.openxmlformats.org/drawingml/2006/table">
                <a:tbl>
                  <a:tblPr firstRow="1" bandRow="1">
                    <a:tableStyleId>{5C22544A-7EE6-4342-B048-85BDC9FD1C3A}</a:tableStyleId>
                  </a:tblPr>
                  <a:tblGrid>
                    <a:gridCol w="5857800">
                      <a:extLst>
                        <a:ext uri="{9D8B030D-6E8A-4147-A177-3AD203B41FA5}">
                          <a16:colId xmlns:a16="http://schemas.microsoft.com/office/drawing/2014/main" val="2418661591"/>
                        </a:ext>
                      </a:extLst>
                    </a:gridCol>
                  </a:tblGrid>
                  <a:tr h="3741144">
                    <a:tc>
                      <a:txBody>
                        <a:bodyPr/>
                        <a:lstStyle/>
                        <a:p>
                          <a:r>
                            <a:rPr lang="en-US" sz="2800" b="0" i="0" u="none" strike="noStrike" kern="1200" baseline="0" dirty="0">
                              <a:solidFill>
                                <a:schemeClr val="tx2"/>
                              </a:solidFill>
                              <a:latin typeface="+mn-lt"/>
                              <a:ea typeface="+mn-ea"/>
                              <a:cs typeface="+mn-cs"/>
                            </a:rPr>
                            <a:t>If </a:t>
                          </a:r>
                          <a:r>
                            <a:rPr lang="en-US" sz="2800" b="0" i="1" u="none" strike="noStrike" kern="1200" baseline="0" dirty="0">
                              <a:solidFill>
                                <a:schemeClr val="tx2"/>
                              </a:solidFill>
                              <a:latin typeface="+mn-lt"/>
                              <a:ea typeface="+mn-ea"/>
                              <a:cs typeface="+mn-cs"/>
                            </a:rPr>
                            <a:t>A </a:t>
                          </a:r>
                          <a:r>
                            <a:rPr lang="en-US" sz="2800" b="0" i="0" u="none" strike="noStrike" kern="1200" baseline="0" dirty="0">
                              <a:solidFill>
                                <a:schemeClr val="tx2"/>
                              </a:solidFill>
                              <a:latin typeface="+mn-lt"/>
                              <a:ea typeface="+mn-ea"/>
                              <a:cs typeface="+mn-cs"/>
                            </a:rPr>
                            <a:t>has coordinates (</a:t>
                          </a:r>
                          <a:r>
                            <a:rPr lang="en-US" sz="2800" b="0" i="1" u="none" strike="noStrike" kern="1200" baseline="0" dirty="0">
                              <a:solidFill>
                                <a:schemeClr val="tx2"/>
                              </a:solidFill>
                              <a:latin typeface="+mn-lt"/>
                              <a:ea typeface="+mn-ea"/>
                              <a:cs typeface="+mn-cs"/>
                            </a:rPr>
                            <a:t>x</a:t>
                          </a:r>
                          <a:r>
                            <a:rPr lang="en-US" sz="2800" b="0" i="0" u="none" strike="noStrike" kern="1200" baseline="-25000" dirty="0">
                              <a:solidFill>
                                <a:schemeClr val="tx2"/>
                              </a:solidFill>
                              <a:latin typeface="+mn-lt"/>
                              <a:ea typeface="+mn-ea"/>
                              <a:cs typeface="+mn-cs"/>
                            </a:rPr>
                            <a:t>1</a:t>
                          </a:r>
                          <a:r>
                            <a:rPr lang="en-US" sz="2800" b="0" i="0" u="none" strike="noStrike" kern="1200" baseline="0" dirty="0">
                              <a:solidFill>
                                <a:schemeClr val="tx2"/>
                              </a:solidFill>
                              <a:latin typeface="+mn-lt"/>
                              <a:ea typeface="+mn-ea"/>
                              <a:cs typeface="+mn-cs"/>
                            </a:rPr>
                            <a:t>,</a:t>
                          </a:r>
                          <a:r>
                            <a:rPr lang="en-US" sz="2800" b="0" i="0" u="none" strike="noStrike" kern="1200" baseline="0" dirty="0">
                              <a:solidFill>
                                <a:schemeClr val="tx2"/>
                              </a:solidFill>
                              <a:latin typeface="Arial" panose="020B0604020202020204" pitchFamily="34" charset="0"/>
                              <a:ea typeface="+mn-ea"/>
                              <a:cs typeface="Arial" panose="020B0604020202020204" pitchFamily="34" charset="0"/>
                            </a:rPr>
                            <a:t> </a:t>
                          </a:r>
                          <a:r>
                            <a:rPr lang="en-US" sz="2800" b="0" i="1" u="none" strike="noStrike" kern="1200" baseline="0" dirty="0">
                              <a:solidFill>
                                <a:schemeClr val="tx2"/>
                              </a:solidFill>
                              <a:latin typeface="+mn-lt"/>
                              <a:ea typeface="+mn-ea"/>
                              <a:cs typeface="+mn-cs"/>
                            </a:rPr>
                            <a:t>y</a:t>
                          </a:r>
                          <a:r>
                            <a:rPr lang="en-US" sz="2800" b="0" i="0" u="none" strike="noStrike" kern="1200" baseline="-25000" dirty="0">
                              <a:solidFill>
                                <a:schemeClr val="tx2"/>
                              </a:solidFill>
                              <a:latin typeface="+mn-lt"/>
                              <a:ea typeface="+mn-ea"/>
                              <a:cs typeface="+mn-cs"/>
                            </a:rPr>
                            <a:t>1</a:t>
                          </a:r>
                          <a:r>
                            <a:rPr lang="en-US" sz="2800" b="0" i="0" u="none" strike="noStrike" kern="1200" baseline="0" dirty="0">
                              <a:solidFill>
                                <a:schemeClr val="tx2"/>
                              </a:solidFill>
                              <a:latin typeface="+mn-lt"/>
                              <a:ea typeface="+mn-ea"/>
                              <a:cs typeface="+mn-cs"/>
                            </a:rPr>
                            <a:t>) and </a:t>
                          </a:r>
                          <a:r>
                            <a:rPr lang="en-US" sz="2800" b="0" i="1" u="none" strike="noStrike" kern="1200" baseline="0" dirty="0">
                              <a:solidFill>
                                <a:schemeClr val="tx2"/>
                              </a:solidFill>
                              <a:latin typeface="+mn-lt"/>
                              <a:ea typeface="+mn-ea"/>
                              <a:cs typeface="+mn-cs"/>
                            </a:rPr>
                            <a:t>C </a:t>
                          </a:r>
                          <a:r>
                            <a:rPr lang="en-US" sz="2800" b="0" i="0" u="none" strike="noStrike" kern="1200" baseline="0" dirty="0">
                              <a:solidFill>
                                <a:schemeClr val="tx2"/>
                              </a:solidFill>
                              <a:latin typeface="+mn-lt"/>
                              <a:ea typeface="+mn-ea"/>
                              <a:cs typeface="+mn-cs"/>
                            </a:rPr>
                            <a:t>has coordinates (</a:t>
                          </a:r>
                          <a:r>
                            <a:rPr lang="en-US" sz="2800" b="0" i="1" u="none" strike="noStrike" kern="1200" baseline="0" dirty="0">
                              <a:solidFill>
                                <a:schemeClr val="tx2"/>
                              </a:solidFill>
                              <a:latin typeface="+mn-lt"/>
                              <a:ea typeface="+mn-ea"/>
                              <a:cs typeface="+mn-cs"/>
                            </a:rPr>
                            <a:t>x</a:t>
                          </a:r>
                          <a:r>
                            <a:rPr lang="en-US" sz="2800" b="0" i="0" u="none" strike="noStrike" kern="1200" baseline="-25000" dirty="0">
                              <a:solidFill>
                                <a:schemeClr val="tx2"/>
                              </a:solidFill>
                              <a:latin typeface="+mn-lt"/>
                              <a:ea typeface="+mn-ea"/>
                              <a:cs typeface="+mn-cs"/>
                            </a:rPr>
                            <a:t>2</a:t>
                          </a:r>
                          <a:r>
                            <a:rPr lang="en-US" sz="2800" b="0" i="0" u="none" strike="noStrike" kern="1200" baseline="0" dirty="0">
                              <a:solidFill>
                                <a:schemeClr val="tx2"/>
                              </a:solidFill>
                              <a:latin typeface="+mn-lt"/>
                              <a:ea typeface="+mn-ea"/>
                              <a:cs typeface="+mn-cs"/>
                            </a:rPr>
                            <a:t>,</a:t>
                          </a:r>
                          <a:r>
                            <a:rPr lang="en-US" sz="2800" b="0" i="0" u="none" strike="noStrike" kern="1200" baseline="0" dirty="0">
                              <a:solidFill>
                                <a:schemeClr val="tx2"/>
                              </a:solidFill>
                              <a:latin typeface="Arial" panose="020B0604020202020204" pitchFamily="34" charset="0"/>
                              <a:ea typeface="+mn-ea"/>
                              <a:cs typeface="Arial" panose="020B0604020202020204" pitchFamily="34" charset="0"/>
                            </a:rPr>
                            <a:t> </a:t>
                          </a:r>
                          <a:r>
                            <a:rPr lang="en-US" sz="2800" b="0" i="1" u="none" strike="noStrike" kern="1200" baseline="0" dirty="0">
                              <a:solidFill>
                                <a:schemeClr val="tx2"/>
                              </a:solidFill>
                              <a:latin typeface="+mn-lt"/>
                              <a:ea typeface="+mn-ea"/>
                              <a:cs typeface="+mn-cs"/>
                            </a:rPr>
                            <a:t>y</a:t>
                          </a:r>
                          <a:r>
                            <a:rPr lang="en-US" sz="2800" b="0" i="0" u="none" strike="noStrike" kern="1200" baseline="-25000" dirty="0">
                              <a:solidFill>
                                <a:schemeClr val="tx2"/>
                              </a:solidFill>
                              <a:latin typeface="+mn-lt"/>
                              <a:ea typeface="+mn-ea"/>
                              <a:cs typeface="+mn-cs"/>
                            </a:rPr>
                            <a:t>2</a:t>
                          </a:r>
                          <a:r>
                            <a:rPr lang="en-US" sz="2800" b="0" i="0" u="none" strike="noStrike" kern="1200" baseline="0" dirty="0">
                              <a:solidFill>
                                <a:schemeClr val="tx2"/>
                              </a:solidFill>
                              <a:latin typeface="+mn-lt"/>
                              <a:ea typeface="+mn-ea"/>
                              <a:cs typeface="+mn-cs"/>
                            </a:rPr>
                            <a:t>), then a point </a:t>
                          </a:r>
                          <a:r>
                            <a:rPr lang="en-US" sz="2800" b="0" i="1" u="none" strike="noStrike" kern="1200" baseline="0" dirty="0">
                              <a:solidFill>
                                <a:schemeClr val="tx2"/>
                              </a:solidFill>
                              <a:latin typeface="+mn-lt"/>
                              <a:ea typeface="+mn-ea"/>
                              <a:cs typeface="+mn-cs"/>
                            </a:rPr>
                            <a:t>B </a:t>
                          </a:r>
                          <a:r>
                            <a:rPr lang="en-US" sz="2800" b="0" i="0" u="none" strike="noStrike" kern="1200" baseline="0" dirty="0">
                              <a:solidFill>
                                <a:schemeClr val="tx2"/>
                              </a:solidFill>
                              <a:latin typeface="+mn-lt"/>
                              <a:ea typeface="+mn-ea"/>
                              <a:cs typeface="+mn-cs"/>
                            </a:rPr>
                            <a:t>that partitions the line segment in a ratio of </a:t>
                          </a:r>
                          <a:r>
                            <a:rPr lang="en-US" sz="2800" b="0" i="1" u="none" strike="noStrike" kern="1200" baseline="0" dirty="0">
                              <a:solidFill>
                                <a:schemeClr val="tx2"/>
                              </a:solidFill>
                              <a:latin typeface="+mn-lt"/>
                              <a:ea typeface="+mn-ea"/>
                              <a:cs typeface="+mn-cs"/>
                            </a:rPr>
                            <a:t>m</a:t>
                          </a:r>
                          <a:r>
                            <a:rPr lang="en-US" sz="2800" b="0" i="0" u="none" strike="noStrike" kern="1200" baseline="0" dirty="0">
                              <a:solidFill>
                                <a:schemeClr val="tx2"/>
                              </a:solidFill>
                              <a:latin typeface="+mn-lt"/>
                              <a:ea typeface="+mn-ea"/>
                              <a:cs typeface="+mn-cs"/>
                            </a:rPr>
                            <a:t>:</a:t>
                          </a:r>
                          <a:r>
                            <a:rPr lang="en-US" sz="2800" b="0" i="1" u="none" strike="noStrike" kern="1200" baseline="0" dirty="0">
                              <a:solidFill>
                                <a:schemeClr val="tx2"/>
                              </a:solidFill>
                              <a:latin typeface="+mn-lt"/>
                              <a:ea typeface="+mn-ea"/>
                              <a:cs typeface="+mn-cs"/>
                            </a:rPr>
                            <a:t>n </a:t>
                          </a:r>
                          <a:r>
                            <a:rPr lang="en-US" sz="2800" b="0" i="0" u="none" strike="noStrike" kern="1200" baseline="0" dirty="0">
                              <a:solidFill>
                                <a:schemeClr val="tx2"/>
                              </a:solidFill>
                              <a:latin typeface="+mn-lt"/>
                              <a:ea typeface="+mn-ea"/>
                              <a:cs typeface="+mn-cs"/>
                            </a:rPr>
                            <a:t>has coordinates </a:t>
                          </a:r>
                          <a:r>
                            <a:rPr lang="en-US" sz="2800" b="0" i="1" u="none" strike="noStrike" kern="1200" baseline="0" dirty="0">
                              <a:solidFill>
                                <a:schemeClr val="tx2"/>
                              </a:solidFill>
                              <a:latin typeface="+mn-lt"/>
                              <a:ea typeface="+mn-ea"/>
                              <a:cs typeface="+mn-cs"/>
                            </a:rPr>
                            <a:t>B</a:t>
                          </a:r>
                          <a:r>
                            <a:rPr lang="en-US" sz="2800" b="0" i="0" u="none" strike="noStrike" kern="1200" baseline="0" dirty="0">
                              <a:solidFill>
                                <a:schemeClr val="tx2"/>
                              </a:solidFill>
                              <a:latin typeface="+mn-lt"/>
                              <a:ea typeface="+mn-ea"/>
                              <a:cs typeface="+mn-cs"/>
                            </a:rPr>
                            <a:t> </a:t>
                          </a:r>
                          <a14:m>
                            <m:oMath xmlns:m="http://schemas.openxmlformats.org/officeDocument/2006/math">
                              <m:d>
                                <m:dPr>
                                  <m:ctrlPr>
                                    <a:rPr lang="en-US" sz="2800" b="0" i="1" smtClean="0">
                                      <a:solidFill>
                                        <a:schemeClr val="tx2"/>
                                      </a:solidFill>
                                      <a:latin typeface="Cambria Math" panose="02040503050406030204" pitchFamily="18" charset="0"/>
                                      <a:ea typeface="Cambria Math" panose="02040503050406030204" pitchFamily="18" charset="0"/>
                                    </a:rPr>
                                  </m:ctrlPr>
                                </m:dPr>
                                <m:e>
                                  <m:f>
                                    <m:fPr>
                                      <m:ctrlPr>
                                        <a:rPr lang="en-US" sz="2800" b="0" i="1" smtClean="0">
                                          <a:solidFill>
                                            <a:schemeClr val="tx2"/>
                                          </a:solidFill>
                                          <a:latin typeface="Cambria Math" panose="02040503050406030204" pitchFamily="18" charset="0"/>
                                          <a:ea typeface="Cambria Math" panose="02040503050406030204" pitchFamily="18" charset="0"/>
                                        </a:rPr>
                                      </m:ctrlPr>
                                    </m:fPr>
                                    <m:num>
                                      <m:r>
                                        <a:rPr lang="en-US" sz="2800" b="0" i="1" smtClean="0">
                                          <a:solidFill>
                                            <a:schemeClr val="tx2"/>
                                          </a:solidFill>
                                          <a:latin typeface="Cambria Math" panose="02040503050406030204" pitchFamily="18" charset="0"/>
                                          <a:ea typeface="Cambria Math" panose="02040503050406030204" pitchFamily="18" charset="0"/>
                                        </a:rPr>
                                        <m:t>𝑛𝑥</m:t>
                                      </m:r>
                                      <m:r>
                                        <a:rPr lang="en-US" sz="2800" b="0" i="1" baseline="-25000" smtClean="0">
                                          <a:solidFill>
                                            <a:schemeClr val="tx2"/>
                                          </a:solidFill>
                                          <a:latin typeface="Cambria Math" panose="02040503050406030204" pitchFamily="18" charset="0"/>
                                          <a:ea typeface="Cambria Math" panose="02040503050406030204" pitchFamily="18" charset="0"/>
                                        </a:rPr>
                                        <m:t>1 </m:t>
                                      </m:r>
                                      <m:r>
                                        <a:rPr lang="en-US" sz="2800" b="0" i="1" smtClean="0">
                                          <a:solidFill>
                                            <a:schemeClr val="tx2"/>
                                          </a:solidFill>
                                          <a:latin typeface="Cambria Math" panose="02040503050406030204" pitchFamily="18" charset="0"/>
                                          <a:ea typeface="Cambria Math" panose="02040503050406030204" pitchFamily="18" charset="0"/>
                                        </a:rPr>
                                        <m:t>+ </m:t>
                                      </m:r>
                                      <m:r>
                                        <a:rPr lang="en-US" sz="2800" b="0" i="1" smtClean="0">
                                          <a:solidFill>
                                            <a:schemeClr val="tx2"/>
                                          </a:solidFill>
                                          <a:latin typeface="Cambria Math" panose="02040503050406030204" pitchFamily="18" charset="0"/>
                                          <a:ea typeface="Cambria Math" panose="02040503050406030204" pitchFamily="18" charset="0"/>
                                        </a:rPr>
                                        <m:t>𝑚𝑥</m:t>
                                      </m:r>
                                      <m:r>
                                        <a:rPr lang="en-US" sz="2800" b="0" i="1" baseline="-25000" smtClean="0">
                                          <a:solidFill>
                                            <a:schemeClr val="tx2"/>
                                          </a:solidFill>
                                          <a:latin typeface="Cambria Math" panose="02040503050406030204" pitchFamily="18" charset="0"/>
                                          <a:ea typeface="Cambria Math" panose="02040503050406030204" pitchFamily="18" charset="0"/>
                                        </a:rPr>
                                        <m:t>2</m:t>
                                      </m:r>
                                    </m:num>
                                    <m:den>
                                      <m:r>
                                        <a:rPr lang="en-US" sz="2800" b="0" i="1" smtClean="0">
                                          <a:solidFill>
                                            <a:schemeClr val="tx2"/>
                                          </a:solidFill>
                                          <a:latin typeface="Cambria Math" panose="02040503050406030204" pitchFamily="18" charset="0"/>
                                          <a:ea typeface="Cambria Math" panose="02040503050406030204" pitchFamily="18" charset="0"/>
                                        </a:rPr>
                                        <m:t>𝑚</m:t>
                                      </m:r>
                                      <m:r>
                                        <a:rPr lang="en-US" sz="2800" b="0" i="1" smtClean="0">
                                          <a:solidFill>
                                            <a:schemeClr val="accent6"/>
                                          </a:solidFill>
                                          <a:latin typeface="Cambria Math" panose="02040503050406030204" pitchFamily="18" charset="0"/>
                                          <a:ea typeface="Cambria Math" panose="02040503050406030204" pitchFamily="18" charset="0"/>
                                        </a:rPr>
                                        <m:t> </m:t>
                                      </m:r>
                                      <m:r>
                                        <a:rPr lang="en-US" sz="2800" b="0" i="1" smtClean="0">
                                          <a:solidFill>
                                            <a:schemeClr val="tx2"/>
                                          </a:solidFill>
                                          <a:latin typeface="Cambria Math" panose="02040503050406030204" pitchFamily="18" charset="0"/>
                                          <a:ea typeface="Cambria Math" panose="02040503050406030204" pitchFamily="18" charset="0"/>
                                        </a:rPr>
                                        <m:t>+ </m:t>
                                      </m:r>
                                      <m:r>
                                        <a:rPr lang="en-US" sz="2800" b="0" i="1" smtClean="0">
                                          <a:solidFill>
                                            <a:schemeClr val="tx2"/>
                                          </a:solidFill>
                                          <a:latin typeface="Cambria Math" panose="02040503050406030204" pitchFamily="18" charset="0"/>
                                          <a:ea typeface="Cambria Math" panose="02040503050406030204" pitchFamily="18" charset="0"/>
                                        </a:rPr>
                                        <m:t>𝑛</m:t>
                                      </m:r>
                                    </m:den>
                                  </m:f>
                                  <m:r>
                                    <m:rPr>
                                      <m:nor/>
                                    </m:rPr>
                                    <a:rPr lang="en-US" sz="2800" b="0" i="0" u="none" strike="noStrike" kern="1200" baseline="0" dirty="0" smtClean="0">
                                      <a:solidFill>
                                        <a:schemeClr val="tx2"/>
                                      </a:solidFill>
                                      <a:latin typeface="+mn-lt"/>
                                      <a:ea typeface="+mn-ea"/>
                                      <a:cs typeface="+mn-cs"/>
                                    </a:rPr>
                                    <m:t>,</m:t>
                                  </m:r>
                                  <m:f>
                                    <m:fPr>
                                      <m:ctrlPr>
                                        <a:rPr lang="en-US" sz="2800" b="0" i="1" smtClean="0">
                                          <a:solidFill>
                                            <a:schemeClr val="tx2"/>
                                          </a:solidFill>
                                          <a:latin typeface="Cambria Math" panose="02040503050406030204" pitchFamily="18" charset="0"/>
                                          <a:ea typeface="Cambria Math" panose="02040503050406030204" pitchFamily="18" charset="0"/>
                                        </a:rPr>
                                      </m:ctrlPr>
                                    </m:fPr>
                                    <m:num>
                                      <m:r>
                                        <a:rPr lang="en-US" sz="2800" b="0" i="1" smtClean="0">
                                          <a:solidFill>
                                            <a:schemeClr val="tx2"/>
                                          </a:solidFill>
                                          <a:latin typeface="Cambria Math" panose="02040503050406030204" pitchFamily="18" charset="0"/>
                                          <a:ea typeface="Cambria Math" panose="02040503050406030204" pitchFamily="18" charset="0"/>
                                        </a:rPr>
                                        <m:t>𝑛𝑦</m:t>
                                      </m:r>
                                      <m:r>
                                        <a:rPr lang="en-US" sz="2800" b="0" i="1" baseline="-25000" smtClean="0">
                                          <a:solidFill>
                                            <a:schemeClr val="tx2"/>
                                          </a:solidFill>
                                          <a:latin typeface="Cambria Math" panose="02040503050406030204" pitchFamily="18" charset="0"/>
                                          <a:ea typeface="Cambria Math" panose="02040503050406030204" pitchFamily="18" charset="0"/>
                                        </a:rPr>
                                        <m:t>1 </m:t>
                                      </m:r>
                                      <m:r>
                                        <a:rPr lang="en-US" sz="2800" b="0" i="1" smtClean="0">
                                          <a:solidFill>
                                            <a:schemeClr val="tx2"/>
                                          </a:solidFill>
                                          <a:latin typeface="Cambria Math" panose="02040503050406030204" pitchFamily="18" charset="0"/>
                                          <a:ea typeface="Cambria Math" panose="02040503050406030204" pitchFamily="18" charset="0"/>
                                        </a:rPr>
                                        <m:t>+ </m:t>
                                      </m:r>
                                      <m:r>
                                        <a:rPr lang="en-US" sz="2800" b="0" i="1" smtClean="0">
                                          <a:solidFill>
                                            <a:schemeClr val="tx2"/>
                                          </a:solidFill>
                                          <a:latin typeface="Cambria Math" panose="02040503050406030204" pitchFamily="18" charset="0"/>
                                          <a:ea typeface="Cambria Math" panose="02040503050406030204" pitchFamily="18" charset="0"/>
                                        </a:rPr>
                                        <m:t>𝑚𝑦</m:t>
                                      </m:r>
                                      <m:r>
                                        <a:rPr lang="en-US" sz="2800" b="0" i="1" baseline="-25000" smtClean="0">
                                          <a:solidFill>
                                            <a:schemeClr val="tx2"/>
                                          </a:solidFill>
                                          <a:latin typeface="Cambria Math" panose="02040503050406030204" pitchFamily="18" charset="0"/>
                                          <a:ea typeface="Cambria Math" panose="02040503050406030204" pitchFamily="18" charset="0"/>
                                        </a:rPr>
                                        <m:t>2</m:t>
                                      </m:r>
                                    </m:num>
                                    <m:den>
                                      <m:r>
                                        <a:rPr lang="en-US" sz="2800" b="0" i="1" smtClean="0">
                                          <a:solidFill>
                                            <a:schemeClr val="tx2"/>
                                          </a:solidFill>
                                          <a:latin typeface="Cambria Math" panose="02040503050406030204" pitchFamily="18" charset="0"/>
                                          <a:ea typeface="Cambria Math" panose="02040503050406030204" pitchFamily="18" charset="0"/>
                                        </a:rPr>
                                        <m:t>𝑚</m:t>
                                      </m:r>
                                      <m:r>
                                        <a:rPr lang="en-US" sz="2800" b="0" i="1" smtClean="0">
                                          <a:solidFill>
                                            <a:schemeClr val="tx2"/>
                                          </a:solidFill>
                                          <a:latin typeface="Cambria Math" panose="02040503050406030204" pitchFamily="18" charset="0"/>
                                          <a:ea typeface="Cambria Math" panose="02040503050406030204" pitchFamily="18" charset="0"/>
                                        </a:rPr>
                                        <m:t> + </m:t>
                                      </m:r>
                                      <m:r>
                                        <a:rPr lang="en-US" sz="2800" b="0" i="1" smtClean="0">
                                          <a:solidFill>
                                            <a:schemeClr val="tx2"/>
                                          </a:solidFill>
                                          <a:latin typeface="Cambria Math" panose="02040503050406030204" pitchFamily="18" charset="0"/>
                                          <a:ea typeface="Cambria Math" panose="02040503050406030204" pitchFamily="18" charset="0"/>
                                        </a:rPr>
                                        <m:t>𝑛</m:t>
                                      </m:r>
                                    </m:den>
                                  </m:f>
                                </m:e>
                              </m:d>
                            </m:oMath>
                          </a14:m>
                          <a:r>
                            <a:rPr lang="en-US" sz="2800" b="0" i="0" u="none" strike="noStrike" kern="1200" baseline="0" dirty="0">
                              <a:solidFill>
                                <a:schemeClr val="tx2"/>
                              </a:solidFill>
                              <a:latin typeface="+mn-lt"/>
                              <a:ea typeface="+mn-ea"/>
                              <a:cs typeface="+mn-cs"/>
                            </a:rPr>
                            <a:t>, where </a:t>
                          </a:r>
                          <a:r>
                            <a:rPr lang="en-US" sz="2800" b="0" i="1" u="none" strike="noStrike" kern="1200" baseline="0" dirty="0">
                              <a:solidFill>
                                <a:schemeClr val="tx2"/>
                              </a:solidFill>
                              <a:latin typeface="+mn-lt"/>
                              <a:ea typeface="+mn-ea"/>
                              <a:cs typeface="+mn-cs"/>
                            </a:rPr>
                            <a:t>m </a:t>
                          </a:r>
                          <a:r>
                            <a:rPr lang="en-US" sz="2800" b="0" i="0" u="none" strike="noStrike" kern="1200" baseline="0" dirty="0">
                              <a:solidFill>
                                <a:schemeClr val="tx2"/>
                              </a:solidFill>
                              <a:latin typeface="+mn-lt"/>
                              <a:ea typeface="+mn-ea"/>
                              <a:cs typeface="+mn-cs"/>
                            </a:rPr>
                            <a:t>≠ </a:t>
                          </a:r>
                          <a:r>
                            <a:rPr lang="en-US" sz="2800" b="0" i="1" u="none" strike="noStrike" kern="1200" baseline="0" dirty="0">
                              <a:solidFill>
                                <a:schemeClr val="tx2"/>
                              </a:solidFill>
                              <a:latin typeface="+mn-lt"/>
                              <a:ea typeface="+mn-ea"/>
                              <a:cs typeface="+mn-cs"/>
                            </a:rPr>
                            <a:t>n</a:t>
                          </a:r>
                          <a:r>
                            <a:rPr lang="en-US" sz="2800" b="0" i="0" u="none" strike="noStrike" kern="1200" baseline="0" dirty="0">
                              <a:solidFill>
                                <a:schemeClr val="tx2"/>
                              </a:solidFill>
                              <a:latin typeface="+mn-lt"/>
                              <a:ea typeface="+mn-ea"/>
                              <a:cs typeface="+mn-cs"/>
                            </a:rPr>
                            <a:t>.</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331847927"/>
                      </a:ext>
                    </a:extLst>
                  </a:tr>
                </a:tbl>
              </a:graphicData>
            </a:graphic>
          </p:graphicFrame>
        </mc:Choice>
        <mc:Fallback xmlns="">
          <p:graphicFrame>
            <p:nvGraphicFramePr>
              <p:cNvPr id="5" name="Table 2">
                <a:extLst>
                  <a:ext uri="{FF2B5EF4-FFF2-40B4-BE49-F238E27FC236}">
                    <a16:creationId xmlns:a16="http://schemas.microsoft.com/office/drawing/2014/main" id="{670BF045-0CA0-764E-925F-A174B71F967B}"/>
                  </a:ext>
                </a:extLst>
              </p:cNvPr>
              <p:cNvGraphicFramePr>
                <a:graphicFrameLocks noGrp="1"/>
              </p:cNvGraphicFramePr>
              <p:nvPr>
                <p:extLst>
                  <p:ext uri="{D42A27DB-BD31-4B8C-83A1-F6EECF244321}">
                    <p14:modId xmlns:p14="http://schemas.microsoft.com/office/powerpoint/2010/main" val="2987864019"/>
                  </p:ext>
                </p:extLst>
              </p:nvPr>
            </p:nvGraphicFramePr>
            <p:xfrm>
              <a:off x="459874" y="2631947"/>
              <a:ext cx="5857800" cy="3741144"/>
            </p:xfrm>
            <a:graphic>
              <a:graphicData uri="http://schemas.openxmlformats.org/drawingml/2006/table">
                <a:tbl>
                  <a:tblPr firstRow="1" bandRow="1">
                    <a:tableStyleId>{5C22544A-7EE6-4342-B048-85BDC9FD1C3A}</a:tableStyleId>
                  </a:tblPr>
                  <a:tblGrid>
                    <a:gridCol w="5857800">
                      <a:extLst>
                        <a:ext uri="{9D8B030D-6E8A-4147-A177-3AD203B41FA5}">
                          <a16:colId xmlns:a16="http://schemas.microsoft.com/office/drawing/2014/main" val="2418661591"/>
                        </a:ext>
                      </a:extLst>
                    </a:gridCol>
                  </a:tblGrid>
                  <a:tr h="3741144">
                    <a:tc>
                      <a:txBody>
                        <a:bodyPr/>
                        <a:lstStyle/>
                        <a:p>
                          <a:endParaRPr lang="en-US"/>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blipFill>
                          <a:blip r:embed="rId2"/>
                          <a:stretch>
                            <a:fillRect t="-1626"/>
                          </a:stretch>
                        </a:blipFill>
                      </a:tcPr>
                    </a:tc>
                    <a:extLst>
                      <a:ext uri="{0D108BD9-81ED-4DB2-BD59-A6C34878D82A}">
                        <a16:rowId xmlns:a16="http://schemas.microsoft.com/office/drawing/2014/main" val="3331847927"/>
                      </a:ext>
                    </a:extLst>
                  </a:tr>
                </a:tbl>
              </a:graphicData>
            </a:graphic>
          </p:graphicFrame>
        </mc:Fallback>
      </mc:AlternateContent>
      <p:sp>
        <p:nvSpPr>
          <p:cNvPr id="6" name="Content Placeholder 2">
            <a:extLst>
              <a:ext uri="{FF2B5EF4-FFF2-40B4-BE49-F238E27FC236}">
                <a16:creationId xmlns:a16="http://schemas.microsoft.com/office/drawing/2014/main" id="{D201104B-FD48-1B42-8014-F9EF2EB20A4F}"/>
              </a:ext>
            </a:extLst>
          </p:cNvPr>
          <p:cNvSpPr txBox="1">
            <a:spLocks/>
          </p:cNvSpPr>
          <p:nvPr/>
        </p:nvSpPr>
        <p:spPr>
          <a:xfrm>
            <a:off x="459872" y="1707846"/>
            <a:ext cx="10109515" cy="549579"/>
          </a:xfrm>
          <a:prstGeom prst="rect">
            <a:avLst/>
          </a:prstGeom>
        </p:spPr>
        <p:txBody>
          <a:bodyPr/>
          <a:lstStyle>
            <a:lvl1pPr marL="0" indent="0" algn="l" defTabSz="914400" rtl="0" eaLnBrk="1" latinLnBrk="0" hangingPunct="1">
              <a:lnSpc>
                <a:spcPct val="100000"/>
              </a:lnSpc>
              <a:spcBef>
                <a:spcPts val="1200"/>
              </a:spcBef>
              <a:buFont typeface="Arial" panose="020B0604020202020204" pitchFamily="34" charset="0"/>
              <a:buNone/>
              <a:defRPr sz="2000" kern="1200">
                <a:solidFill>
                  <a:schemeClr val="tx2"/>
                </a:solidFill>
                <a:latin typeface="+mn-lt"/>
                <a:ea typeface="+mn-ea"/>
                <a:cs typeface="+mn-cs"/>
              </a:defRPr>
            </a:lvl1pPr>
            <a:lvl2pPr marL="230188" indent="-228600" algn="l" defTabSz="914400" rtl="0" eaLnBrk="1" latinLnBrk="0" hangingPunct="1">
              <a:lnSpc>
                <a:spcPct val="100000"/>
              </a:lnSpc>
              <a:spcBef>
                <a:spcPts val="800"/>
              </a:spcBef>
              <a:buClrTx/>
              <a:buFont typeface="Arial" panose="020B0604020202020204" pitchFamily="34" charset="0"/>
              <a:buChar char="•"/>
              <a:defRPr sz="2000" kern="1200">
                <a:solidFill>
                  <a:schemeClr val="tx2"/>
                </a:solidFill>
                <a:latin typeface="+mn-lt"/>
                <a:ea typeface="+mn-ea"/>
                <a:cs typeface="+mn-cs"/>
              </a:defRPr>
            </a:lvl2pPr>
            <a:lvl3pPr marL="460375" indent="-228600" algn="l" defTabSz="914400" rtl="0" eaLnBrk="1" latinLnBrk="0" hangingPunct="1">
              <a:lnSpc>
                <a:spcPct val="100000"/>
              </a:lnSpc>
              <a:spcBef>
                <a:spcPts val="800"/>
              </a:spcBef>
              <a:buFont typeface="Arial" panose="020B0604020202020204" pitchFamily="34" charset="0"/>
              <a:buChar char="•"/>
              <a:defRPr sz="1800" kern="1200">
                <a:solidFill>
                  <a:schemeClr val="tx2"/>
                </a:solidFill>
                <a:latin typeface="+mn-lt"/>
                <a:ea typeface="+mn-ea"/>
                <a:cs typeface="+mn-cs"/>
              </a:defRPr>
            </a:lvl3pPr>
            <a:lvl4pPr marL="455613" indent="0" algn="l" defTabSz="914400" rtl="0" eaLnBrk="1" latinLnBrk="0" hangingPunct="1">
              <a:lnSpc>
                <a:spcPct val="100000"/>
              </a:lnSpc>
              <a:spcBef>
                <a:spcPts val="800"/>
              </a:spcBef>
              <a:buFont typeface="Arial" panose="020B0604020202020204" pitchFamily="34" charset="0"/>
              <a:buNone/>
              <a:defRPr sz="1400" kern="1200">
                <a:solidFill>
                  <a:schemeClr val="tx1"/>
                </a:solidFill>
                <a:latin typeface="+mn-lt"/>
                <a:ea typeface="+mn-ea"/>
                <a:cs typeface="+mn-cs"/>
              </a:defRPr>
            </a:lvl4pPr>
            <a:lvl5pPr marL="685800" indent="0" algn="l" defTabSz="914400" rtl="0" eaLnBrk="1" latinLnBrk="0" hangingPunct="1">
              <a:lnSpc>
                <a:spcPct val="100000"/>
              </a:lnSpc>
              <a:spcBef>
                <a:spcPts val="800"/>
              </a:spcBef>
              <a:buFont typeface="Arial" panose="020B0604020202020204" pitchFamily="34" charset="0"/>
              <a:buNone/>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800" b="1" dirty="0">
                <a:solidFill>
                  <a:schemeClr val="tx1"/>
                </a:solidFill>
                <a:latin typeface="+mj-lt"/>
              </a:rPr>
              <a:t>Key Concept:</a:t>
            </a:r>
            <a:r>
              <a:rPr lang="en-US" sz="2800" b="1" dirty="0"/>
              <a:t> Section Formula on the Coordinate Plane</a:t>
            </a:r>
            <a:endParaRPr lang="en-US" sz="2800" dirty="0">
              <a:latin typeface="+mj-lt"/>
            </a:endParaRPr>
          </a:p>
          <a:p>
            <a:endParaRPr lang="en-US" sz="2800" dirty="0">
              <a:latin typeface="+mj-lt"/>
            </a:endParaRP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254154" y="2631947"/>
            <a:ext cx="4330511" cy="3060432"/>
          </a:xfrm>
          <a:prstGeom prst="rect">
            <a:avLst/>
          </a:prstGeom>
        </p:spPr>
      </p:pic>
    </p:spTree>
    <p:extLst>
      <p:ext uri="{BB962C8B-B14F-4D97-AF65-F5344CB8AC3E}">
        <p14:creationId xmlns:p14="http://schemas.microsoft.com/office/powerpoint/2010/main" val="23280790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cxnSp>
        <p:nvCxnSpPr>
          <p:cNvPr id="14" name="Straight Connector 13"/>
          <p:cNvCxnSpPr/>
          <p:nvPr/>
        </p:nvCxnSpPr>
        <p:spPr>
          <a:xfrm>
            <a:off x="13164879" y="5911702"/>
            <a:ext cx="0" cy="0"/>
          </a:xfrm>
          <a:prstGeom prst="line">
            <a:avLst/>
          </a:prstGeom>
        </p:spPr>
        <p:style>
          <a:lnRef idx="1">
            <a:schemeClr val="accent1"/>
          </a:lnRef>
          <a:fillRef idx="0">
            <a:schemeClr val="accent1"/>
          </a:fillRef>
          <a:effectRef idx="0">
            <a:schemeClr val="accent1"/>
          </a:effectRef>
          <a:fontRef idx="minor">
            <a:schemeClr val="tx1"/>
          </a:fontRef>
        </p:style>
      </p:cxnSp>
      <p:sp>
        <p:nvSpPr>
          <p:cNvPr id="13" name="Title 1">
            <a:extLst>
              <a:ext uri="{FF2B5EF4-FFF2-40B4-BE49-F238E27FC236}">
                <a16:creationId xmlns:a16="http://schemas.microsoft.com/office/drawing/2014/main" id="{3DF0B0BF-0558-1048-AC06-1D1812F060BC}"/>
              </a:ext>
            </a:extLst>
          </p:cNvPr>
          <p:cNvSpPr txBox="1">
            <a:spLocks/>
          </p:cNvSpPr>
          <p:nvPr/>
        </p:nvSpPr>
        <p:spPr>
          <a:xfrm>
            <a:off x="459873" y="332811"/>
            <a:ext cx="6947606" cy="1286264"/>
          </a:xfrm>
          <a:prstGeom prst="rect">
            <a:avLst/>
          </a:prstGeom>
        </p:spPr>
        <p:txBody>
          <a:bodyPr vert="horz" lIns="91440" tIns="45720" rIns="91440" bIns="45720" rtlCol="0" anchor="t">
            <a:noAutofit/>
          </a:bodyPr>
          <a:lstStyle>
            <a:lvl1pPr algn="l" defTabSz="914400" rtl="0" eaLnBrk="1" latinLnBrk="0" hangingPunct="1">
              <a:lnSpc>
                <a:spcPct val="90000"/>
              </a:lnSpc>
              <a:spcBef>
                <a:spcPct val="0"/>
              </a:spcBef>
              <a:buNone/>
              <a:defRPr sz="2400" b="1" kern="1200">
                <a:solidFill>
                  <a:schemeClr val="tx2"/>
                </a:solidFill>
                <a:latin typeface="+mj-lt"/>
                <a:ea typeface="+mj-ea"/>
                <a:cs typeface="+mj-cs"/>
              </a:defRPr>
            </a:lvl1pPr>
          </a:lstStyle>
          <a:p>
            <a:r>
              <a:rPr lang="en-US" sz="2800" dirty="0">
                <a:solidFill>
                  <a:srgbClr val="0070C0"/>
                </a:solidFill>
              </a:rPr>
              <a:t>Example 3 – WE DO! Pg. 25</a:t>
            </a:r>
            <a:br>
              <a:rPr lang="en-US" sz="2800" dirty="0">
                <a:solidFill>
                  <a:srgbClr val="33175A"/>
                </a:solidFill>
              </a:rPr>
            </a:br>
            <a:r>
              <a:rPr lang="en-US" sz="2800" b="0" dirty="0">
                <a:solidFill>
                  <a:schemeClr val="tx1"/>
                </a:solidFill>
              </a:rPr>
              <a:t>Locate a Point on the Coordinate Plane When Given a Ratio</a:t>
            </a:r>
          </a:p>
        </p:txBody>
      </p:sp>
      <mc:AlternateContent xmlns:mc="http://schemas.openxmlformats.org/markup-compatibility/2006" xmlns:a14="http://schemas.microsoft.com/office/drawing/2010/main">
        <mc:Choice Requires="a14">
          <p:sp>
            <p:nvSpPr>
              <p:cNvPr id="18" name="Content Placeholder 2">
                <a:extLst>
                  <a:ext uri="{FF2B5EF4-FFF2-40B4-BE49-F238E27FC236}">
                    <a16:creationId xmlns:a16="http://schemas.microsoft.com/office/drawing/2014/main" id="{66BD4E7D-0912-754B-9237-13B457F2A578}"/>
                  </a:ext>
                </a:extLst>
              </p:cNvPr>
              <p:cNvSpPr txBox="1">
                <a:spLocks/>
              </p:cNvSpPr>
              <p:nvPr/>
            </p:nvSpPr>
            <p:spPr>
              <a:xfrm>
                <a:off x="459873" y="1999816"/>
                <a:ext cx="6121036" cy="3999202"/>
              </a:xfrm>
              <a:prstGeom prst="rect">
                <a:avLst/>
              </a:prstGeom>
            </p:spPr>
            <p:txBody>
              <a:bodyPr/>
              <a:lstStyle>
                <a:lvl1pPr marL="0" indent="0" algn="l" defTabSz="914400" rtl="0" eaLnBrk="1" latinLnBrk="0" hangingPunct="1">
                  <a:lnSpc>
                    <a:spcPct val="100000"/>
                  </a:lnSpc>
                  <a:spcBef>
                    <a:spcPts val="1200"/>
                  </a:spcBef>
                  <a:buFont typeface="Arial" panose="020B0604020202020204" pitchFamily="34" charset="0"/>
                  <a:buNone/>
                  <a:defRPr sz="2000" kern="1200">
                    <a:solidFill>
                      <a:schemeClr val="tx2"/>
                    </a:solidFill>
                    <a:latin typeface="+mn-lt"/>
                    <a:ea typeface="+mn-ea"/>
                    <a:cs typeface="+mn-cs"/>
                  </a:defRPr>
                </a:lvl1pPr>
                <a:lvl2pPr marL="230188" indent="-228600" algn="l" defTabSz="914400" rtl="0" eaLnBrk="1" latinLnBrk="0" hangingPunct="1">
                  <a:lnSpc>
                    <a:spcPct val="100000"/>
                  </a:lnSpc>
                  <a:spcBef>
                    <a:spcPts val="800"/>
                  </a:spcBef>
                  <a:buClrTx/>
                  <a:buFont typeface="Arial" panose="020B0604020202020204" pitchFamily="34" charset="0"/>
                  <a:buChar char="•"/>
                  <a:defRPr sz="2000" kern="1200">
                    <a:solidFill>
                      <a:schemeClr val="tx2"/>
                    </a:solidFill>
                    <a:latin typeface="+mn-lt"/>
                    <a:ea typeface="+mn-ea"/>
                    <a:cs typeface="+mn-cs"/>
                  </a:defRPr>
                </a:lvl2pPr>
                <a:lvl3pPr marL="460375" indent="-228600" algn="l" defTabSz="914400" rtl="0" eaLnBrk="1" latinLnBrk="0" hangingPunct="1">
                  <a:lnSpc>
                    <a:spcPct val="100000"/>
                  </a:lnSpc>
                  <a:spcBef>
                    <a:spcPts val="800"/>
                  </a:spcBef>
                  <a:buFont typeface="Arial" panose="020B0604020202020204" pitchFamily="34" charset="0"/>
                  <a:buChar char="•"/>
                  <a:defRPr sz="1800" kern="1200">
                    <a:solidFill>
                      <a:schemeClr val="tx2"/>
                    </a:solidFill>
                    <a:latin typeface="+mn-lt"/>
                    <a:ea typeface="+mn-ea"/>
                    <a:cs typeface="+mn-cs"/>
                  </a:defRPr>
                </a:lvl3pPr>
                <a:lvl4pPr marL="455613" indent="0" algn="l" defTabSz="914400" rtl="0" eaLnBrk="1" latinLnBrk="0" hangingPunct="1">
                  <a:lnSpc>
                    <a:spcPct val="100000"/>
                  </a:lnSpc>
                  <a:spcBef>
                    <a:spcPts val="800"/>
                  </a:spcBef>
                  <a:buFont typeface="Arial" panose="020B0604020202020204" pitchFamily="34" charset="0"/>
                  <a:buNone/>
                  <a:defRPr sz="1400" kern="1200">
                    <a:solidFill>
                      <a:schemeClr val="tx1"/>
                    </a:solidFill>
                    <a:latin typeface="+mn-lt"/>
                    <a:ea typeface="+mn-ea"/>
                    <a:cs typeface="+mn-cs"/>
                  </a:defRPr>
                </a:lvl4pPr>
                <a:lvl5pPr marL="685800" indent="0" algn="l" defTabSz="914400" rtl="0" eaLnBrk="1" latinLnBrk="0" hangingPunct="1">
                  <a:lnSpc>
                    <a:spcPct val="100000"/>
                  </a:lnSpc>
                  <a:spcBef>
                    <a:spcPts val="800"/>
                  </a:spcBef>
                  <a:buFont typeface="Arial" panose="020B0604020202020204" pitchFamily="34" charset="0"/>
                  <a:buNone/>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800" b="1" dirty="0">
                    <a:solidFill>
                      <a:schemeClr val="tx1"/>
                    </a:solidFill>
                  </a:rPr>
                  <a:t>Find </a:t>
                </a:r>
                <a:r>
                  <a:rPr lang="en-US" sz="2800" b="1" i="1" dirty="0">
                    <a:solidFill>
                      <a:schemeClr val="tx1"/>
                    </a:solidFill>
                  </a:rPr>
                  <a:t>C </a:t>
                </a:r>
                <a:r>
                  <a:rPr lang="en-US" sz="2800" b="1" dirty="0">
                    <a:solidFill>
                      <a:schemeClr val="tx1"/>
                    </a:solidFill>
                  </a:rPr>
                  <a:t>on </a:t>
                </a:r>
                <a14:m>
                  <m:oMath xmlns:m="http://schemas.openxmlformats.org/officeDocument/2006/math">
                    <m:acc>
                      <m:accPr>
                        <m:chr m:val="̅"/>
                        <m:ctrlPr>
                          <a:rPr lang="en-US" sz="2800" b="1" i="1" smtClean="0">
                            <a:solidFill>
                              <a:schemeClr val="tx1"/>
                            </a:solidFill>
                            <a:latin typeface="Cambria Math" panose="02040503050406030204" pitchFamily="18" charset="0"/>
                            <a:ea typeface="Cambria Math" panose="02040503050406030204" pitchFamily="18" charset="0"/>
                          </a:rPr>
                        </m:ctrlPr>
                      </m:accPr>
                      <m:e>
                        <m:r>
                          <a:rPr lang="en-US" sz="2800" b="1" i="1">
                            <a:solidFill>
                              <a:schemeClr val="tx1"/>
                            </a:solidFill>
                            <a:latin typeface="Cambria Math" panose="02040503050406030204" pitchFamily="18" charset="0"/>
                            <a:ea typeface="Cambria Math" panose="02040503050406030204" pitchFamily="18" charset="0"/>
                          </a:rPr>
                          <m:t>𝑨𝑩</m:t>
                        </m:r>
                      </m:e>
                    </m:acc>
                  </m:oMath>
                </a14:m>
                <a:r>
                  <a:rPr lang="en-US" sz="2800" b="1" dirty="0">
                    <a:solidFill>
                      <a:schemeClr val="tx1"/>
                    </a:solidFill>
                  </a:rPr>
                  <a:t> such that the ratio of </a:t>
                </a:r>
                <a:r>
                  <a:rPr lang="en-US" sz="2800" b="1" i="1" dirty="0">
                    <a:solidFill>
                      <a:schemeClr val="tx1"/>
                    </a:solidFill>
                  </a:rPr>
                  <a:t>AC </a:t>
                </a:r>
                <a:r>
                  <a:rPr lang="en-US" sz="2800" b="1" dirty="0">
                    <a:solidFill>
                      <a:schemeClr val="tx1"/>
                    </a:solidFill>
                  </a:rPr>
                  <a:t>to </a:t>
                </a:r>
                <a:r>
                  <a:rPr lang="en-US" sz="2800" b="1" i="1" dirty="0">
                    <a:solidFill>
                      <a:schemeClr val="tx1"/>
                    </a:solidFill>
                  </a:rPr>
                  <a:t>CB </a:t>
                </a:r>
                <a:r>
                  <a:rPr lang="en-US" sz="2800" b="1" dirty="0">
                    <a:solidFill>
                      <a:schemeClr val="tx1"/>
                    </a:solidFill>
                  </a:rPr>
                  <a:t>is 1:2.</a:t>
                </a:r>
              </a:p>
            </p:txBody>
          </p:sp>
        </mc:Choice>
        <mc:Fallback xmlns="">
          <p:sp>
            <p:nvSpPr>
              <p:cNvPr id="18" name="Content Placeholder 2">
                <a:extLst>
                  <a:ext uri="{FF2B5EF4-FFF2-40B4-BE49-F238E27FC236}">
                    <a16:creationId xmlns:a16="http://schemas.microsoft.com/office/drawing/2014/main" id="{66BD4E7D-0912-754B-9237-13B457F2A578}"/>
                  </a:ext>
                </a:extLst>
              </p:cNvPr>
              <p:cNvSpPr txBox="1">
                <a:spLocks noRot="1" noChangeAspect="1" noMove="1" noResize="1" noEditPoints="1" noAdjustHandles="1" noChangeArrowheads="1" noChangeShapeType="1" noTextEdit="1"/>
              </p:cNvSpPr>
              <p:nvPr/>
            </p:nvSpPr>
            <p:spPr>
              <a:xfrm>
                <a:off x="459873" y="1999816"/>
                <a:ext cx="6121036" cy="3999202"/>
              </a:xfrm>
              <a:prstGeom prst="rect">
                <a:avLst/>
              </a:prstGeom>
              <a:blipFill>
                <a:blip r:embed="rId2"/>
                <a:stretch>
                  <a:fillRect l="-1990" t="-1524" r="-2189"/>
                </a:stretch>
              </a:blipFill>
            </p:spPr>
            <p:txBody>
              <a:bodyPr/>
              <a:lstStyle/>
              <a:p>
                <a:r>
                  <a:rPr lang="en-IN">
                    <a:noFill/>
                  </a:rPr>
                  <a:t> </a:t>
                </a:r>
              </a:p>
            </p:txBody>
          </p:sp>
        </mc:Fallback>
      </mc:AlternateContent>
      <p:pic>
        <p:nvPicPr>
          <p:cNvPr id="6" name="Picture 5">
            <a:extLst>
              <a:ext uri="{FF2B5EF4-FFF2-40B4-BE49-F238E27FC236}">
                <a16:creationId xmlns:a16="http://schemas.microsoft.com/office/drawing/2014/main" id="{BA5E2079-6394-4318-8316-9AC35A41C84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650263" y="2085479"/>
            <a:ext cx="3081864" cy="3118699"/>
          </a:xfrm>
          <a:prstGeom prst="rect">
            <a:avLst/>
          </a:prstGeom>
        </p:spPr>
      </p:pic>
    </p:spTree>
    <p:extLst>
      <p:ext uri="{BB962C8B-B14F-4D97-AF65-F5344CB8AC3E}">
        <p14:creationId xmlns:p14="http://schemas.microsoft.com/office/powerpoint/2010/main" val="329908119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cxnSp>
        <p:nvCxnSpPr>
          <p:cNvPr id="14" name="Straight Connector 13"/>
          <p:cNvCxnSpPr/>
          <p:nvPr/>
        </p:nvCxnSpPr>
        <p:spPr>
          <a:xfrm>
            <a:off x="13164879" y="5911702"/>
            <a:ext cx="0" cy="0"/>
          </a:xfrm>
          <a:prstGeom prst="line">
            <a:avLst/>
          </a:prstGeom>
        </p:spPr>
        <p:style>
          <a:lnRef idx="1">
            <a:schemeClr val="accent1"/>
          </a:lnRef>
          <a:fillRef idx="0">
            <a:schemeClr val="accent1"/>
          </a:fillRef>
          <a:effectRef idx="0">
            <a:schemeClr val="accent1"/>
          </a:effectRef>
          <a:fontRef idx="minor">
            <a:schemeClr val="tx1"/>
          </a:fontRef>
        </p:style>
      </p:cxnSp>
      <p:sp>
        <p:nvSpPr>
          <p:cNvPr id="13" name="Title 1">
            <a:extLst>
              <a:ext uri="{FF2B5EF4-FFF2-40B4-BE49-F238E27FC236}">
                <a16:creationId xmlns:a16="http://schemas.microsoft.com/office/drawing/2014/main" id="{3DF0B0BF-0558-1048-AC06-1D1812F060BC}"/>
              </a:ext>
            </a:extLst>
          </p:cNvPr>
          <p:cNvSpPr txBox="1">
            <a:spLocks/>
          </p:cNvSpPr>
          <p:nvPr/>
        </p:nvSpPr>
        <p:spPr>
          <a:xfrm>
            <a:off x="459873" y="332811"/>
            <a:ext cx="6947606" cy="1286264"/>
          </a:xfrm>
          <a:prstGeom prst="rect">
            <a:avLst/>
          </a:prstGeom>
        </p:spPr>
        <p:txBody>
          <a:bodyPr vert="horz" lIns="91440" tIns="45720" rIns="91440" bIns="45720" rtlCol="0" anchor="t">
            <a:noAutofit/>
          </a:bodyPr>
          <a:lstStyle>
            <a:lvl1pPr algn="l" defTabSz="914400" rtl="0" eaLnBrk="1" latinLnBrk="0" hangingPunct="1">
              <a:lnSpc>
                <a:spcPct val="90000"/>
              </a:lnSpc>
              <a:spcBef>
                <a:spcPct val="0"/>
              </a:spcBef>
              <a:buNone/>
              <a:defRPr sz="2400" b="1" kern="1200">
                <a:solidFill>
                  <a:schemeClr val="tx2"/>
                </a:solidFill>
                <a:latin typeface="+mj-lt"/>
                <a:ea typeface="+mj-ea"/>
                <a:cs typeface="+mj-cs"/>
              </a:defRPr>
            </a:lvl1pPr>
          </a:lstStyle>
          <a:p>
            <a:r>
              <a:rPr lang="en-US" sz="2800" dirty="0">
                <a:solidFill>
                  <a:srgbClr val="0070C0"/>
                </a:solidFill>
              </a:rPr>
              <a:t>Example 4 – I DO! Pg. 25</a:t>
            </a:r>
            <a:br>
              <a:rPr lang="en-US" sz="2800" dirty="0">
                <a:solidFill>
                  <a:srgbClr val="33175A"/>
                </a:solidFill>
              </a:rPr>
            </a:br>
            <a:r>
              <a:rPr lang="en-US" sz="2800" b="0" dirty="0">
                <a:solidFill>
                  <a:schemeClr val="tx1"/>
                </a:solidFill>
              </a:rPr>
              <a:t>Partition a Line Segment on the Coordinate Plane</a:t>
            </a:r>
          </a:p>
        </p:txBody>
      </p:sp>
      <p:sp>
        <p:nvSpPr>
          <p:cNvPr id="18" name="Content Placeholder 2">
            <a:extLst>
              <a:ext uri="{FF2B5EF4-FFF2-40B4-BE49-F238E27FC236}">
                <a16:creationId xmlns:a16="http://schemas.microsoft.com/office/drawing/2014/main" id="{66BD4E7D-0912-754B-9237-13B457F2A578}"/>
              </a:ext>
            </a:extLst>
          </p:cNvPr>
          <p:cNvSpPr txBox="1">
            <a:spLocks/>
          </p:cNvSpPr>
          <p:nvPr/>
        </p:nvSpPr>
        <p:spPr>
          <a:xfrm>
            <a:off x="459872" y="1999815"/>
            <a:ext cx="9562669" cy="4239619"/>
          </a:xfrm>
          <a:prstGeom prst="rect">
            <a:avLst/>
          </a:prstGeom>
        </p:spPr>
        <p:txBody>
          <a:bodyPr/>
          <a:lstStyle>
            <a:lvl1pPr marL="0" indent="0" algn="l" defTabSz="914400" rtl="0" eaLnBrk="1" latinLnBrk="0" hangingPunct="1">
              <a:lnSpc>
                <a:spcPct val="100000"/>
              </a:lnSpc>
              <a:spcBef>
                <a:spcPts val="1200"/>
              </a:spcBef>
              <a:buFont typeface="Arial" panose="020B0604020202020204" pitchFamily="34" charset="0"/>
              <a:buNone/>
              <a:defRPr sz="2000" kern="1200">
                <a:solidFill>
                  <a:schemeClr val="tx2"/>
                </a:solidFill>
                <a:latin typeface="+mn-lt"/>
                <a:ea typeface="+mn-ea"/>
                <a:cs typeface="+mn-cs"/>
              </a:defRPr>
            </a:lvl1pPr>
            <a:lvl2pPr marL="230188" indent="-228600" algn="l" defTabSz="914400" rtl="0" eaLnBrk="1" latinLnBrk="0" hangingPunct="1">
              <a:lnSpc>
                <a:spcPct val="100000"/>
              </a:lnSpc>
              <a:spcBef>
                <a:spcPts val="800"/>
              </a:spcBef>
              <a:buClrTx/>
              <a:buFont typeface="Arial" panose="020B0604020202020204" pitchFamily="34" charset="0"/>
              <a:buChar char="•"/>
              <a:defRPr sz="2000" kern="1200">
                <a:solidFill>
                  <a:schemeClr val="tx2"/>
                </a:solidFill>
                <a:latin typeface="+mn-lt"/>
                <a:ea typeface="+mn-ea"/>
                <a:cs typeface="+mn-cs"/>
              </a:defRPr>
            </a:lvl2pPr>
            <a:lvl3pPr marL="460375" indent="-228600" algn="l" defTabSz="914400" rtl="0" eaLnBrk="1" latinLnBrk="0" hangingPunct="1">
              <a:lnSpc>
                <a:spcPct val="100000"/>
              </a:lnSpc>
              <a:spcBef>
                <a:spcPts val="800"/>
              </a:spcBef>
              <a:buFont typeface="Arial" panose="020B0604020202020204" pitchFamily="34" charset="0"/>
              <a:buChar char="•"/>
              <a:defRPr sz="1800" kern="1200">
                <a:solidFill>
                  <a:schemeClr val="tx2"/>
                </a:solidFill>
                <a:latin typeface="+mn-lt"/>
                <a:ea typeface="+mn-ea"/>
                <a:cs typeface="+mn-cs"/>
              </a:defRPr>
            </a:lvl3pPr>
            <a:lvl4pPr marL="455613" indent="0" algn="l" defTabSz="914400" rtl="0" eaLnBrk="1" latinLnBrk="0" hangingPunct="1">
              <a:lnSpc>
                <a:spcPct val="100000"/>
              </a:lnSpc>
              <a:spcBef>
                <a:spcPts val="800"/>
              </a:spcBef>
              <a:buFont typeface="Arial" panose="020B0604020202020204" pitchFamily="34" charset="0"/>
              <a:buNone/>
              <a:defRPr sz="1400" kern="1200">
                <a:solidFill>
                  <a:schemeClr val="tx1"/>
                </a:solidFill>
                <a:latin typeface="+mn-lt"/>
                <a:ea typeface="+mn-ea"/>
                <a:cs typeface="+mn-cs"/>
              </a:defRPr>
            </a:lvl4pPr>
            <a:lvl5pPr marL="685800" indent="0" algn="l" defTabSz="914400" rtl="0" eaLnBrk="1" latinLnBrk="0" hangingPunct="1">
              <a:lnSpc>
                <a:spcPct val="100000"/>
              </a:lnSpc>
              <a:spcBef>
                <a:spcPts val="800"/>
              </a:spcBef>
              <a:buFont typeface="Arial" panose="020B0604020202020204" pitchFamily="34" charset="0"/>
              <a:buNone/>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800" b="1" dirty="0">
                <a:solidFill>
                  <a:schemeClr val="tx1"/>
                </a:solidFill>
              </a:rPr>
              <a:t>ZIP LINES </a:t>
            </a:r>
            <a:r>
              <a:rPr lang="en-US" sz="2800" b="1" dirty="0"/>
              <a:t>Kendrick is riding a zip line. The zip line is 1800 meters long and starts at a platform 600 meters above the ground. After he jumps, someone takes a picture of his descent. When the picture is taken, the ratio of the distance Kendrick has traveled to the distance he has remaining is 1:2. The picture will show the horizontal distance from 400 meters to 1200 meters from the base of the platform and the vertical distance from ground level to a height of 500 meters. Will Kendrick be in the frame of the picture?</a:t>
            </a:r>
          </a:p>
        </p:txBody>
      </p:sp>
    </p:spTree>
    <p:extLst>
      <p:ext uri="{BB962C8B-B14F-4D97-AF65-F5344CB8AC3E}">
        <p14:creationId xmlns:p14="http://schemas.microsoft.com/office/powerpoint/2010/main" val="120580961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cxnSp>
        <p:nvCxnSpPr>
          <p:cNvPr id="14" name="Straight Connector 13"/>
          <p:cNvCxnSpPr/>
          <p:nvPr/>
        </p:nvCxnSpPr>
        <p:spPr>
          <a:xfrm>
            <a:off x="13164879" y="5911702"/>
            <a:ext cx="0" cy="0"/>
          </a:xfrm>
          <a:prstGeom prst="line">
            <a:avLst/>
          </a:prstGeom>
        </p:spPr>
        <p:style>
          <a:lnRef idx="1">
            <a:schemeClr val="accent1"/>
          </a:lnRef>
          <a:fillRef idx="0">
            <a:schemeClr val="accent1"/>
          </a:fillRef>
          <a:effectRef idx="0">
            <a:schemeClr val="accent1"/>
          </a:effectRef>
          <a:fontRef idx="minor">
            <a:schemeClr val="tx1"/>
          </a:fontRef>
        </p:style>
      </p:cxnSp>
      <p:sp>
        <p:nvSpPr>
          <p:cNvPr id="13" name="Title 1">
            <a:extLst>
              <a:ext uri="{FF2B5EF4-FFF2-40B4-BE49-F238E27FC236}">
                <a16:creationId xmlns:a16="http://schemas.microsoft.com/office/drawing/2014/main" id="{19FEBC70-14DF-1346-9D20-FCA256EAA232}"/>
              </a:ext>
            </a:extLst>
          </p:cNvPr>
          <p:cNvSpPr txBox="1">
            <a:spLocks/>
          </p:cNvSpPr>
          <p:nvPr/>
        </p:nvSpPr>
        <p:spPr>
          <a:xfrm>
            <a:off x="459873" y="332811"/>
            <a:ext cx="6947606" cy="1286264"/>
          </a:xfrm>
          <a:prstGeom prst="rect">
            <a:avLst/>
          </a:prstGeom>
        </p:spPr>
        <p:txBody>
          <a:bodyPr vert="horz" lIns="91440" tIns="45720" rIns="91440" bIns="45720" rtlCol="0" anchor="t">
            <a:noAutofit/>
          </a:bodyPr>
          <a:lstStyle>
            <a:lvl1pPr algn="l" defTabSz="914400" rtl="0" eaLnBrk="1" latinLnBrk="0" hangingPunct="1">
              <a:lnSpc>
                <a:spcPct val="90000"/>
              </a:lnSpc>
              <a:spcBef>
                <a:spcPct val="0"/>
              </a:spcBef>
              <a:buNone/>
              <a:defRPr sz="2400" b="1" kern="1200">
                <a:solidFill>
                  <a:schemeClr val="tx2"/>
                </a:solidFill>
                <a:latin typeface="+mj-lt"/>
                <a:ea typeface="+mj-ea"/>
                <a:cs typeface="+mj-cs"/>
              </a:defRPr>
            </a:lvl1pPr>
          </a:lstStyle>
          <a:p>
            <a:r>
              <a:rPr lang="en-US" sz="2800" dirty="0">
                <a:solidFill>
                  <a:srgbClr val="0070C0"/>
                </a:solidFill>
              </a:rPr>
              <a:t>Example 4 – WE DO! Pg. 25</a:t>
            </a:r>
            <a:br>
              <a:rPr lang="en-US" sz="2800" dirty="0">
                <a:solidFill>
                  <a:srgbClr val="33175A"/>
                </a:solidFill>
              </a:rPr>
            </a:br>
            <a:r>
              <a:rPr lang="en-US" sz="2800" b="0" dirty="0">
                <a:solidFill>
                  <a:schemeClr val="tx1"/>
                </a:solidFill>
              </a:rPr>
              <a:t>Partition a Line Segment on the Coordinate Plane</a:t>
            </a:r>
          </a:p>
        </p:txBody>
      </p:sp>
      <p:sp>
        <p:nvSpPr>
          <p:cNvPr id="5" name="Content Placeholder 2">
            <a:extLst>
              <a:ext uri="{FF2B5EF4-FFF2-40B4-BE49-F238E27FC236}">
                <a16:creationId xmlns:a16="http://schemas.microsoft.com/office/drawing/2014/main" id="{66BD4E7D-0912-754B-9237-13B457F2A578}"/>
              </a:ext>
            </a:extLst>
          </p:cNvPr>
          <p:cNvSpPr txBox="1">
            <a:spLocks/>
          </p:cNvSpPr>
          <p:nvPr/>
        </p:nvSpPr>
        <p:spPr>
          <a:xfrm>
            <a:off x="459873" y="3737007"/>
            <a:ext cx="4970083" cy="1828731"/>
          </a:xfrm>
          <a:prstGeom prst="rect">
            <a:avLst/>
          </a:prstGeom>
        </p:spPr>
        <p:txBody>
          <a:bodyPr/>
          <a:lstStyle>
            <a:lvl1pPr marL="0" indent="0" algn="l" defTabSz="914400" rtl="0" eaLnBrk="1" latinLnBrk="0" hangingPunct="1">
              <a:lnSpc>
                <a:spcPct val="100000"/>
              </a:lnSpc>
              <a:spcBef>
                <a:spcPts val="1200"/>
              </a:spcBef>
              <a:buFont typeface="Arial" panose="020B0604020202020204" pitchFamily="34" charset="0"/>
              <a:buNone/>
              <a:defRPr sz="2000" kern="1200">
                <a:solidFill>
                  <a:schemeClr val="tx2"/>
                </a:solidFill>
                <a:latin typeface="+mn-lt"/>
                <a:ea typeface="+mn-ea"/>
                <a:cs typeface="+mn-cs"/>
              </a:defRPr>
            </a:lvl1pPr>
            <a:lvl2pPr marL="230188" indent="-228600" algn="l" defTabSz="914400" rtl="0" eaLnBrk="1" latinLnBrk="0" hangingPunct="1">
              <a:lnSpc>
                <a:spcPct val="100000"/>
              </a:lnSpc>
              <a:spcBef>
                <a:spcPts val="800"/>
              </a:spcBef>
              <a:buClrTx/>
              <a:buFont typeface="Arial" panose="020B0604020202020204" pitchFamily="34" charset="0"/>
              <a:buChar char="•"/>
              <a:defRPr sz="2000" kern="1200">
                <a:solidFill>
                  <a:schemeClr val="tx2"/>
                </a:solidFill>
                <a:latin typeface="+mn-lt"/>
                <a:ea typeface="+mn-ea"/>
                <a:cs typeface="+mn-cs"/>
              </a:defRPr>
            </a:lvl2pPr>
            <a:lvl3pPr marL="460375" indent="-228600" algn="l" defTabSz="914400" rtl="0" eaLnBrk="1" latinLnBrk="0" hangingPunct="1">
              <a:lnSpc>
                <a:spcPct val="100000"/>
              </a:lnSpc>
              <a:spcBef>
                <a:spcPts val="800"/>
              </a:spcBef>
              <a:buFont typeface="Arial" panose="020B0604020202020204" pitchFamily="34" charset="0"/>
              <a:buChar char="•"/>
              <a:defRPr sz="1800" kern="1200">
                <a:solidFill>
                  <a:schemeClr val="tx2"/>
                </a:solidFill>
                <a:latin typeface="+mn-lt"/>
                <a:ea typeface="+mn-ea"/>
                <a:cs typeface="+mn-cs"/>
              </a:defRPr>
            </a:lvl3pPr>
            <a:lvl4pPr marL="455613" indent="0" algn="l" defTabSz="914400" rtl="0" eaLnBrk="1" latinLnBrk="0" hangingPunct="1">
              <a:lnSpc>
                <a:spcPct val="100000"/>
              </a:lnSpc>
              <a:spcBef>
                <a:spcPts val="800"/>
              </a:spcBef>
              <a:buFont typeface="Arial" panose="020B0604020202020204" pitchFamily="34" charset="0"/>
              <a:buNone/>
              <a:defRPr sz="1400" kern="1200">
                <a:solidFill>
                  <a:schemeClr val="tx1"/>
                </a:solidFill>
                <a:latin typeface="+mn-lt"/>
                <a:ea typeface="+mn-ea"/>
                <a:cs typeface="+mn-cs"/>
              </a:defRPr>
            </a:lvl4pPr>
            <a:lvl5pPr marL="685800" indent="0" algn="l" defTabSz="914400" rtl="0" eaLnBrk="1" latinLnBrk="0" hangingPunct="1">
              <a:lnSpc>
                <a:spcPct val="100000"/>
              </a:lnSpc>
              <a:spcBef>
                <a:spcPts val="800"/>
              </a:spcBef>
              <a:buFont typeface="Arial" panose="020B0604020202020204" pitchFamily="34" charset="0"/>
              <a:buNone/>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1435100" indent="-1435100"/>
            <a:r>
              <a:rPr lang="en-US" sz="2800" b="1" dirty="0">
                <a:solidFill>
                  <a:schemeClr val="tx1"/>
                </a:solidFill>
              </a:rPr>
              <a:t>Step 1 Determine the horizontal distance </a:t>
            </a:r>
            <a:r>
              <a:rPr lang="en-US" sz="2800" b="1" i="1" dirty="0">
                <a:solidFill>
                  <a:schemeClr val="tx1"/>
                </a:solidFill>
              </a:rPr>
              <a:t>x </a:t>
            </a:r>
            <a:r>
              <a:rPr lang="en-US" sz="2800" b="1" dirty="0">
                <a:solidFill>
                  <a:schemeClr val="tx1"/>
                </a:solidFill>
              </a:rPr>
              <a:t>of the zip line.</a:t>
            </a:r>
          </a:p>
        </p:txBody>
      </p:sp>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429956" y="3737008"/>
            <a:ext cx="6302171" cy="2667258"/>
          </a:xfrm>
          <a:prstGeom prst="rect">
            <a:avLst/>
          </a:prstGeom>
        </p:spPr>
      </p:pic>
      <p:sp>
        <p:nvSpPr>
          <p:cNvPr id="6" name="Content Placeholder 2">
            <a:extLst>
              <a:ext uri="{FF2B5EF4-FFF2-40B4-BE49-F238E27FC236}">
                <a16:creationId xmlns:a16="http://schemas.microsoft.com/office/drawing/2014/main" id="{2852060D-DC7A-4EDE-A1CE-8EF1CBD942D0}"/>
              </a:ext>
            </a:extLst>
          </p:cNvPr>
          <p:cNvSpPr txBox="1">
            <a:spLocks/>
          </p:cNvSpPr>
          <p:nvPr/>
        </p:nvSpPr>
        <p:spPr>
          <a:xfrm>
            <a:off x="459873" y="1841552"/>
            <a:ext cx="9564659" cy="1828731"/>
          </a:xfrm>
          <a:prstGeom prst="rect">
            <a:avLst/>
          </a:prstGeom>
        </p:spPr>
        <p:txBody>
          <a:bodyPr/>
          <a:lstStyle>
            <a:lvl1pPr marL="0" indent="0" algn="l" defTabSz="914400" rtl="0" eaLnBrk="1" latinLnBrk="0" hangingPunct="1">
              <a:lnSpc>
                <a:spcPct val="100000"/>
              </a:lnSpc>
              <a:spcBef>
                <a:spcPts val="1200"/>
              </a:spcBef>
              <a:buFont typeface="Arial" panose="020B0604020202020204" pitchFamily="34" charset="0"/>
              <a:buNone/>
              <a:defRPr sz="2000" kern="1200">
                <a:solidFill>
                  <a:schemeClr val="tx2"/>
                </a:solidFill>
                <a:latin typeface="+mn-lt"/>
                <a:ea typeface="+mn-ea"/>
                <a:cs typeface="+mn-cs"/>
              </a:defRPr>
            </a:lvl1pPr>
            <a:lvl2pPr marL="230188" indent="-228600" algn="l" defTabSz="914400" rtl="0" eaLnBrk="1" latinLnBrk="0" hangingPunct="1">
              <a:lnSpc>
                <a:spcPct val="100000"/>
              </a:lnSpc>
              <a:spcBef>
                <a:spcPts val="800"/>
              </a:spcBef>
              <a:buClrTx/>
              <a:buFont typeface="Arial" panose="020B0604020202020204" pitchFamily="34" charset="0"/>
              <a:buChar char="•"/>
              <a:defRPr sz="2000" kern="1200">
                <a:solidFill>
                  <a:schemeClr val="tx2"/>
                </a:solidFill>
                <a:latin typeface="+mn-lt"/>
                <a:ea typeface="+mn-ea"/>
                <a:cs typeface="+mn-cs"/>
              </a:defRPr>
            </a:lvl2pPr>
            <a:lvl3pPr marL="460375" indent="-228600" algn="l" defTabSz="914400" rtl="0" eaLnBrk="1" latinLnBrk="0" hangingPunct="1">
              <a:lnSpc>
                <a:spcPct val="100000"/>
              </a:lnSpc>
              <a:spcBef>
                <a:spcPts val="800"/>
              </a:spcBef>
              <a:buFont typeface="Arial" panose="020B0604020202020204" pitchFamily="34" charset="0"/>
              <a:buChar char="•"/>
              <a:defRPr sz="1800" kern="1200">
                <a:solidFill>
                  <a:schemeClr val="tx2"/>
                </a:solidFill>
                <a:latin typeface="+mn-lt"/>
                <a:ea typeface="+mn-ea"/>
                <a:cs typeface="+mn-cs"/>
              </a:defRPr>
            </a:lvl3pPr>
            <a:lvl4pPr marL="455613" indent="0" algn="l" defTabSz="914400" rtl="0" eaLnBrk="1" latinLnBrk="0" hangingPunct="1">
              <a:lnSpc>
                <a:spcPct val="100000"/>
              </a:lnSpc>
              <a:spcBef>
                <a:spcPts val="800"/>
              </a:spcBef>
              <a:buFont typeface="Arial" panose="020B0604020202020204" pitchFamily="34" charset="0"/>
              <a:buNone/>
              <a:defRPr sz="1400" kern="1200">
                <a:solidFill>
                  <a:schemeClr val="tx1"/>
                </a:solidFill>
                <a:latin typeface="+mn-lt"/>
                <a:ea typeface="+mn-ea"/>
                <a:cs typeface="+mn-cs"/>
              </a:defRPr>
            </a:lvl4pPr>
            <a:lvl5pPr marL="685800" indent="0" algn="l" defTabSz="914400" rtl="0" eaLnBrk="1" latinLnBrk="0" hangingPunct="1">
              <a:lnSpc>
                <a:spcPct val="100000"/>
              </a:lnSpc>
              <a:spcBef>
                <a:spcPts val="800"/>
              </a:spcBef>
              <a:buFont typeface="Arial" panose="020B0604020202020204" pitchFamily="34" charset="0"/>
              <a:buNone/>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800" dirty="0"/>
              <a:t>To determine whether Kendrick is in the frame of the picture, first, determine the horizontal distance </a:t>
            </a:r>
            <a:r>
              <a:rPr lang="en-US" sz="2800" i="1" dirty="0"/>
              <a:t>x </a:t>
            </a:r>
            <a:r>
              <a:rPr lang="en-US" sz="2800" dirty="0"/>
              <a:t>of the zip line. Then, use this information to determine Kendrick’s location using the Section Formula.</a:t>
            </a:r>
            <a:endParaRPr lang="en-US" sz="2800" b="0" i="0" u="none" strike="noStrike" baseline="0" dirty="0"/>
          </a:p>
        </p:txBody>
      </p:sp>
    </p:spTree>
    <p:extLst>
      <p:ext uri="{BB962C8B-B14F-4D97-AF65-F5344CB8AC3E}">
        <p14:creationId xmlns:p14="http://schemas.microsoft.com/office/powerpoint/2010/main" val="389095494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cxnSp>
        <p:nvCxnSpPr>
          <p:cNvPr id="14" name="Straight Connector 13"/>
          <p:cNvCxnSpPr/>
          <p:nvPr/>
        </p:nvCxnSpPr>
        <p:spPr>
          <a:xfrm>
            <a:off x="13164879" y="5911702"/>
            <a:ext cx="0" cy="0"/>
          </a:xfrm>
          <a:prstGeom prst="line">
            <a:avLst/>
          </a:prstGeom>
        </p:spPr>
        <p:style>
          <a:lnRef idx="1">
            <a:schemeClr val="accent1"/>
          </a:lnRef>
          <a:fillRef idx="0">
            <a:schemeClr val="accent1"/>
          </a:fillRef>
          <a:effectRef idx="0">
            <a:schemeClr val="accent1"/>
          </a:effectRef>
          <a:fontRef idx="minor">
            <a:schemeClr val="tx1"/>
          </a:fontRef>
        </p:style>
      </p:cxnSp>
      <p:sp>
        <p:nvSpPr>
          <p:cNvPr id="13" name="Title 1">
            <a:extLst>
              <a:ext uri="{FF2B5EF4-FFF2-40B4-BE49-F238E27FC236}">
                <a16:creationId xmlns:a16="http://schemas.microsoft.com/office/drawing/2014/main" id="{3DF0B0BF-0558-1048-AC06-1D1812F060BC}"/>
              </a:ext>
            </a:extLst>
          </p:cNvPr>
          <p:cNvSpPr txBox="1">
            <a:spLocks/>
          </p:cNvSpPr>
          <p:nvPr/>
        </p:nvSpPr>
        <p:spPr>
          <a:xfrm>
            <a:off x="459873" y="332811"/>
            <a:ext cx="6947606" cy="1286264"/>
          </a:xfrm>
          <a:prstGeom prst="rect">
            <a:avLst/>
          </a:prstGeom>
        </p:spPr>
        <p:txBody>
          <a:bodyPr vert="horz" lIns="91440" tIns="45720" rIns="91440" bIns="45720" rtlCol="0" anchor="t">
            <a:noAutofit/>
          </a:bodyPr>
          <a:lstStyle>
            <a:lvl1pPr algn="l" defTabSz="914400" rtl="0" eaLnBrk="1" latinLnBrk="0" hangingPunct="1">
              <a:lnSpc>
                <a:spcPct val="90000"/>
              </a:lnSpc>
              <a:spcBef>
                <a:spcPct val="0"/>
              </a:spcBef>
              <a:buNone/>
              <a:defRPr sz="2400" b="1" kern="1200">
                <a:solidFill>
                  <a:schemeClr val="tx2"/>
                </a:solidFill>
                <a:latin typeface="+mj-lt"/>
                <a:ea typeface="+mj-ea"/>
                <a:cs typeface="+mj-cs"/>
              </a:defRPr>
            </a:lvl1pPr>
          </a:lstStyle>
          <a:p>
            <a:r>
              <a:rPr lang="en-US" sz="2800" dirty="0">
                <a:solidFill>
                  <a:srgbClr val="0070C0"/>
                </a:solidFill>
              </a:rPr>
              <a:t>Example 4</a:t>
            </a:r>
            <a:br>
              <a:rPr lang="en-US" sz="2800" dirty="0">
                <a:solidFill>
                  <a:srgbClr val="33175A"/>
                </a:solidFill>
              </a:rPr>
            </a:br>
            <a:r>
              <a:rPr lang="en-US" sz="2800" b="0" dirty="0">
                <a:solidFill>
                  <a:schemeClr val="tx1"/>
                </a:solidFill>
              </a:rPr>
              <a:t>Partition a Line Segment on the Coordinate Plane</a:t>
            </a:r>
          </a:p>
          <a:p>
            <a:endParaRPr lang="en-US" sz="2800" b="0" dirty="0">
              <a:solidFill>
                <a:schemeClr val="tx1"/>
              </a:solidFill>
            </a:endParaRPr>
          </a:p>
        </p:txBody>
      </p:sp>
      <p:sp>
        <p:nvSpPr>
          <p:cNvPr id="9" name="Content Placeholder 2">
            <a:extLst>
              <a:ext uri="{FF2B5EF4-FFF2-40B4-BE49-F238E27FC236}">
                <a16:creationId xmlns:a16="http://schemas.microsoft.com/office/drawing/2014/main" id="{83F3EB91-17DF-D044-83E2-63ED6DCD3089}"/>
              </a:ext>
            </a:extLst>
          </p:cNvPr>
          <p:cNvSpPr txBox="1">
            <a:spLocks/>
          </p:cNvSpPr>
          <p:nvPr/>
        </p:nvSpPr>
        <p:spPr>
          <a:xfrm>
            <a:off x="459873" y="1707845"/>
            <a:ext cx="7049291" cy="2460743"/>
          </a:xfrm>
          <a:prstGeom prst="rect">
            <a:avLst/>
          </a:prstGeom>
        </p:spPr>
        <p:txBody>
          <a:bodyPr/>
          <a:lstStyle>
            <a:lvl1pPr marL="0" indent="0" algn="l" defTabSz="914400" rtl="0" eaLnBrk="1" latinLnBrk="0" hangingPunct="1">
              <a:lnSpc>
                <a:spcPct val="100000"/>
              </a:lnSpc>
              <a:spcBef>
                <a:spcPts val="1200"/>
              </a:spcBef>
              <a:buFont typeface="Arial" panose="020B0604020202020204" pitchFamily="34" charset="0"/>
              <a:buNone/>
              <a:defRPr sz="2000" kern="1200">
                <a:solidFill>
                  <a:schemeClr val="tx2"/>
                </a:solidFill>
                <a:latin typeface="+mn-lt"/>
                <a:ea typeface="+mn-ea"/>
                <a:cs typeface="+mn-cs"/>
              </a:defRPr>
            </a:lvl1pPr>
            <a:lvl2pPr marL="230188" indent="-228600" algn="l" defTabSz="914400" rtl="0" eaLnBrk="1" latinLnBrk="0" hangingPunct="1">
              <a:lnSpc>
                <a:spcPct val="100000"/>
              </a:lnSpc>
              <a:spcBef>
                <a:spcPts val="800"/>
              </a:spcBef>
              <a:buClrTx/>
              <a:buFont typeface="Arial" panose="020B0604020202020204" pitchFamily="34" charset="0"/>
              <a:buChar char="•"/>
              <a:defRPr sz="2000" kern="1200">
                <a:solidFill>
                  <a:schemeClr val="tx2"/>
                </a:solidFill>
                <a:latin typeface="+mn-lt"/>
                <a:ea typeface="+mn-ea"/>
                <a:cs typeface="+mn-cs"/>
              </a:defRPr>
            </a:lvl2pPr>
            <a:lvl3pPr marL="460375" indent="-228600" algn="l" defTabSz="914400" rtl="0" eaLnBrk="1" latinLnBrk="0" hangingPunct="1">
              <a:lnSpc>
                <a:spcPct val="100000"/>
              </a:lnSpc>
              <a:spcBef>
                <a:spcPts val="800"/>
              </a:spcBef>
              <a:buFont typeface="Arial" panose="020B0604020202020204" pitchFamily="34" charset="0"/>
              <a:buChar char="•"/>
              <a:defRPr sz="1800" kern="1200">
                <a:solidFill>
                  <a:schemeClr val="tx2"/>
                </a:solidFill>
                <a:latin typeface="+mn-lt"/>
                <a:ea typeface="+mn-ea"/>
                <a:cs typeface="+mn-cs"/>
              </a:defRPr>
            </a:lvl3pPr>
            <a:lvl4pPr marL="455613" indent="0" algn="l" defTabSz="914400" rtl="0" eaLnBrk="1" latinLnBrk="0" hangingPunct="1">
              <a:lnSpc>
                <a:spcPct val="100000"/>
              </a:lnSpc>
              <a:spcBef>
                <a:spcPts val="800"/>
              </a:spcBef>
              <a:buFont typeface="Arial" panose="020B0604020202020204" pitchFamily="34" charset="0"/>
              <a:buNone/>
              <a:defRPr sz="1400" kern="1200">
                <a:solidFill>
                  <a:schemeClr val="tx1"/>
                </a:solidFill>
                <a:latin typeface="+mn-lt"/>
                <a:ea typeface="+mn-ea"/>
                <a:cs typeface="+mn-cs"/>
              </a:defRPr>
            </a:lvl4pPr>
            <a:lvl5pPr marL="685800" indent="0" algn="l" defTabSz="914400" rtl="0" eaLnBrk="1" latinLnBrk="0" hangingPunct="1">
              <a:lnSpc>
                <a:spcPct val="100000"/>
              </a:lnSpc>
              <a:spcBef>
                <a:spcPts val="800"/>
              </a:spcBef>
              <a:buFont typeface="Arial" panose="020B0604020202020204" pitchFamily="34" charset="0"/>
              <a:buNone/>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800" b="1" i="0" u="none" strike="noStrike" baseline="0" dirty="0">
                <a:solidFill>
                  <a:schemeClr val="tx1"/>
                </a:solidFill>
              </a:rPr>
              <a:t>Check</a:t>
            </a:r>
          </a:p>
          <a:p>
            <a:r>
              <a:rPr lang="en-US" sz="2800" b="1" dirty="0">
                <a:solidFill>
                  <a:schemeClr val="tx1"/>
                </a:solidFill>
              </a:rPr>
              <a:t>TRAVEL</a:t>
            </a:r>
            <a:r>
              <a:rPr lang="en-US" sz="2800" b="1" dirty="0"/>
              <a:t> </a:t>
            </a:r>
            <a:r>
              <a:rPr lang="en-US" sz="2800" dirty="0"/>
              <a:t>Andre is traveling from Jeffersonville to Springfield. He plans to stop for a break when the distance he has traveled and the distance he has left to travel have a ratio of 3:7. Where should Andre stop for his break?</a:t>
            </a:r>
          </a:p>
          <a:p>
            <a:endParaRPr lang="en-US" sz="2800" dirty="0"/>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509164" y="1707845"/>
            <a:ext cx="4143375" cy="2905125"/>
          </a:xfrm>
          <a:prstGeom prst="rect">
            <a:avLst/>
          </a:prstGeom>
        </p:spPr>
      </p:pic>
      <p:sp>
        <p:nvSpPr>
          <p:cNvPr id="7" name="Content Placeholder 2">
            <a:extLst>
              <a:ext uri="{FF2B5EF4-FFF2-40B4-BE49-F238E27FC236}">
                <a16:creationId xmlns:a16="http://schemas.microsoft.com/office/drawing/2014/main" id="{83F3EB91-17DF-D044-83E2-63ED6DCD3089}"/>
              </a:ext>
            </a:extLst>
          </p:cNvPr>
          <p:cNvSpPr txBox="1">
            <a:spLocks/>
          </p:cNvSpPr>
          <p:nvPr/>
        </p:nvSpPr>
        <p:spPr>
          <a:xfrm>
            <a:off x="459873" y="5183432"/>
            <a:ext cx="10569371" cy="670170"/>
          </a:xfrm>
          <a:prstGeom prst="rect">
            <a:avLst/>
          </a:prstGeom>
        </p:spPr>
        <p:txBody>
          <a:bodyPr/>
          <a:lstStyle>
            <a:lvl1pPr marL="0" indent="0" algn="l" defTabSz="914400" rtl="0" eaLnBrk="1" latinLnBrk="0" hangingPunct="1">
              <a:lnSpc>
                <a:spcPct val="100000"/>
              </a:lnSpc>
              <a:spcBef>
                <a:spcPts val="1200"/>
              </a:spcBef>
              <a:buFont typeface="Arial" panose="020B0604020202020204" pitchFamily="34" charset="0"/>
              <a:buNone/>
              <a:defRPr sz="2000" kern="1200">
                <a:solidFill>
                  <a:schemeClr val="tx2"/>
                </a:solidFill>
                <a:latin typeface="+mn-lt"/>
                <a:ea typeface="+mn-ea"/>
                <a:cs typeface="+mn-cs"/>
              </a:defRPr>
            </a:lvl1pPr>
            <a:lvl2pPr marL="230188" indent="-228600" algn="l" defTabSz="914400" rtl="0" eaLnBrk="1" latinLnBrk="0" hangingPunct="1">
              <a:lnSpc>
                <a:spcPct val="100000"/>
              </a:lnSpc>
              <a:spcBef>
                <a:spcPts val="800"/>
              </a:spcBef>
              <a:buClrTx/>
              <a:buFont typeface="Arial" panose="020B0604020202020204" pitchFamily="34" charset="0"/>
              <a:buChar char="•"/>
              <a:defRPr sz="2000" kern="1200">
                <a:solidFill>
                  <a:schemeClr val="tx2"/>
                </a:solidFill>
                <a:latin typeface="+mn-lt"/>
                <a:ea typeface="+mn-ea"/>
                <a:cs typeface="+mn-cs"/>
              </a:defRPr>
            </a:lvl2pPr>
            <a:lvl3pPr marL="460375" indent="-228600" algn="l" defTabSz="914400" rtl="0" eaLnBrk="1" latinLnBrk="0" hangingPunct="1">
              <a:lnSpc>
                <a:spcPct val="100000"/>
              </a:lnSpc>
              <a:spcBef>
                <a:spcPts val="800"/>
              </a:spcBef>
              <a:buFont typeface="Arial" panose="020B0604020202020204" pitchFamily="34" charset="0"/>
              <a:buChar char="•"/>
              <a:defRPr sz="1800" kern="1200">
                <a:solidFill>
                  <a:schemeClr val="tx2"/>
                </a:solidFill>
                <a:latin typeface="+mn-lt"/>
                <a:ea typeface="+mn-ea"/>
                <a:cs typeface="+mn-cs"/>
              </a:defRPr>
            </a:lvl3pPr>
            <a:lvl4pPr marL="455613" indent="0" algn="l" defTabSz="914400" rtl="0" eaLnBrk="1" latinLnBrk="0" hangingPunct="1">
              <a:lnSpc>
                <a:spcPct val="100000"/>
              </a:lnSpc>
              <a:spcBef>
                <a:spcPts val="800"/>
              </a:spcBef>
              <a:buFont typeface="Arial" panose="020B0604020202020204" pitchFamily="34" charset="0"/>
              <a:buNone/>
              <a:defRPr sz="1400" kern="1200">
                <a:solidFill>
                  <a:schemeClr val="tx1"/>
                </a:solidFill>
                <a:latin typeface="+mn-lt"/>
                <a:ea typeface="+mn-ea"/>
                <a:cs typeface="+mn-cs"/>
              </a:defRPr>
            </a:lvl4pPr>
            <a:lvl5pPr marL="685800" indent="0" algn="l" defTabSz="914400" rtl="0" eaLnBrk="1" latinLnBrk="0" hangingPunct="1">
              <a:lnSpc>
                <a:spcPct val="100000"/>
              </a:lnSpc>
              <a:spcBef>
                <a:spcPts val="800"/>
              </a:spcBef>
              <a:buFont typeface="Arial" panose="020B0604020202020204" pitchFamily="34" charset="0"/>
              <a:buNone/>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IN" sz="2800" dirty="0"/>
              <a:t>A. (13,</a:t>
            </a:r>
            <a:r>
              <a:rPr lang="en-IN" sz="2800" dirty="0">
                <a:latin typeface="Arial" panose="020B0604020202020204" pitchFamily="34" charset="0"/>
                <a:cs typeface="Arial" panose="020B0604020202020204" pitchFamily="34" charset="0"/>
              </a:rPr>
              <a:t> </a:t>
            </a:r>
            <a:r>
              <a:rPr lang="en-IN" sz="2800" dirty="0"/>
              <a:t>12.5)	B. (22,</a:t>
            </a:r>
            <a:r>
              <a:rPr lang="en-IN" sz="2800" dirty="0">
                <a:latin typeface="Arial" panose="020B0604020202020204" pitchFamily="34" charset="0"/>
                <a:cs typeface="Arial" panose="020B0604020202020204" pitchFamily="34" charset="0"/>
              </a:rPr>
              <a:t> </a:t>
            </a:r>
            <a:r>
              <a:rPr lang="en-IN" sz="2800" dirty="0"/>
              <a:t>12.5)	C. (−3,</a:t>
            </a:r>
            <a:r>
              <a:rPr lang="en-IN" sz="2800" dirty="0">
                <a:latin typeface="Arial" panose="020B0604020202020204" pitchFamily="34" charset="0"/>
                <a:cs typeface="Arial" panose="020B0604020202020204" pitchFamily="34" charset="0"/>
              </a:rPr>
              <a:t> </a:t>
            </a:r>
            <a:r>
              <a:rPr lang="en-IN" sz="2800" dirty="0"/>
              <a:t>6.5)		D. (−12,</a:t>
            </a:r>
            <a:r>
              <a:rPr lang="en-IN" sz="2800" dirty="0">
                <a:latin typeface="Arial" panose="020B0604020202020204" pitchFamily="34" charset="0"/>
                <a:cs typeface="Arial" panose="020B0604020202020204" pitchFamily="34" charset="0"/>
              </a:rPr>
              <a:t> </a:t>
            </a:r>
            <a:r>
              <a:rPr lang="en-IN" sz="2800" dirty="0"/>
              <a:t>6.5)</a:t>
            </a:r>
            <a:endParaRPr lang="en-US" sz="2800" b="0" i="0" u="none" strike="noStrike" baseline="0" dirty="0"/>
          </a:p>
        </p:txBody>
      </p:sp>
    </p:spTree>
    <p:extLst>
      <p:ext uri="{BB962C8B-B14F-4D97-AF65-F5344CB8AC3E}">
        <p14:creationId xmlns:p14="http://schemas.microsoft.com/office/powerpoint/2010/main" val="51795110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cxnSp>
        <p:nvCxnSpPr>
          <p:cNvPr id="14" name="Straight Connector 13"/>
          <p:cNvCxnSpPr/>
          <p:nvPr/>
        </p:nvCxnSpPr>
        <p:spPr>
          <a:xfrm>
            <a:off x="13164879" y="5911702"/>
            <a:ext cx="0" cy="0"/>
          </a:xfrm>
          <a:prstGeom prst="line">
            <a:avLst/>
          </a:prstGeom>
        </p:spPr>
        <p:style>
          <a:lnRef idx="1">
            <a:schemeClr val="accent1"/>
          </a:lnRef>
          <a:fillRef idx="0">
            <a:schemeClr val="accent1"/>
          </a:fillRef>
          <a:effectRef idx="0">
            <a:schemeClr val="accent1"/>
          </a:effectRef>
          <a:fontRef idx="minor">
            <a:schemeClr val="tx1"/>
          </a:fontRef>
        </p:style>
      </p:cxnSp>
      <p:sp>
        <p:nvSpPr>
          <p:cNvPr id="13" name="Title 1">
            <a:extLst>
              <a:ext uri="{FF2B5EF4-FFF2-40B4-BE49-F238E27FC236}">
                <a16:creationId xmlns:a16="http://schemas.microsoft.com/office/drawing/2014/main" id="{3DF0B0BF-0558-1048-AC06-1D1812F060BC}"/>
              </a:ext>
            </a:extLst>
          </p:cNvPr>
          <p:cNvSpPr txBox="1">
            <a:spLocks/>
          </p:cNvSpPr>
          <p:nvPr/>
        </p:nvSpPr>
        <p:spPr>
          <a:xfrm>
            <a:off x="459872" y="332811"/>
            <a:ext cx="7937508" cy="1286264"/>
          </a:xfrm>
          <a:prstGeom prst="rect">
            <a:avLst/>
          </a:prstGeom>
        </p:spPr>
        <p:txBody>
          <a:bodyPr vert="horz" lIns="91440" tIns="45720" rIns="91440" bIns="45720" rtlCol="0" anchor="t">
            <a:noAutofit/>
          </a:bodyPr>
          <a:lstStyle>
            <a:lvl1pPr algn="l" defTabSz="914400" rtl="0" eaLnBrk="1" latinLnBrk="0" hangingPunct="1">
              <a:lnSpc>
                <a:spcPct val="90000"/>
              </a:lnSpc>
              <a:spcBef>
                <a:spcPct val="0"/>
              </a:spcBef>
              <a:buNone/>
              <a:defRPr sz="2400" b="1" kern="1200">
                <a:solidFill>
                  <a:schemeClr val="tx2"/>
                </a:solidFill>
                <a:latin typeface="+mj-lt"/>
                <a:ea typeface="+mj-ea"/>
                <a:cs typeface="+mj-cs"/>
              </a:defRPr>
            </a:lvl1pPr>
          </a:lstStyle>
          <a:p>
            <a:r>
              <a:rPr lang="en-US" sz="2800" dirty="0">
                <a:solidFill>
                  <a:srgbClr val="0070C0"/>
                </a:solidFill>
              </a:rPr>
              <a:t>Exit Ticket</a:t>
            </a:r>
            <a:endParaRPr lang="en-US" sz="2800" b="0" dirty="0">
              <a:solidFill>
                <a:schemeClr val="tx1"/>
              </a:solidFill>
            </a:endParaRPr>
          </a:p>
        </p:txBody>
      </p:sp>
      <mc:AlternateContent xmlns:mc="http://schemas.openxmlformats.org/markup-compatibility/2006" xmlns:a14="http://schemas.microsoft.com/office/drawing/2010/main">
        <mc:Choice Requires="a14">
          <p:sp>
            <p:nvSpPr>
              <p:cNvPr id="8" name="Content Placeholder 2">
                <a:extLst>
                  <a:ext uri="{FF2B5EF4-FFF2-40B4-BE49-F238E27FC236}">
                    <a16:creationId xmlns:a16="http://schemas.microsoft.com/office/drawing/2014/main" id="{AF69284B-533F-9940-8D24-1FBBD9C10438}"/>
                  </a:ext>
                </a:extLst>
              </p:cNvPr>
              <p:cNvSpPr txBox="1">
                <a:spLocks/>
              </p:cNvSpPr>
              <p:nvPr/>
            </p:nvSpPr>
            <p:spPr>
              <a:xfrm>
                <a:off x="459871" y="994496"/>
                <a:ext cx="10261469" cy="967311"/>
              </a:xfrm>
              <a:prstGeom prst="rect">
                <a:avLst/>
              </a:prstGeom>
            </p:spPr>
            <p:txBody>
              <a:bodyPr/>
              <a:lstStyle>
                <a:lvl1pPr marL="0" indent="0" algn="l" defTabSz="914400" rtl="0" eaLnBrk="1" latinLnBrk="0" hangingPunct="1">
                  <a:lnSpc>
                    <a:spcPct val="100000"/>
                  </a:lnSpc>
                  <a:spcBef>
                    <a:spcPts val="1200"/>
                  </a:spcBef>
                  <a:buFont typeface="Arial" panose="020B0604020202020204" pitchFamily="34" charset="0"/>
                  <a:buNone/>
                  <a:defRPr sz="2000" kern="1200">
                    <a:solidFill>
                      <a:schemeClr val="tx2"/>
                    </a:solidFill>
                    <a:latin typeface="+mn-lt"/>
                    <a:ea typeface="+mn-ea"/>
                    <a:cs typeface="+mn-cs"/>
                  </a:defRPr>
                </a:lvl1pPr>
                <a:lvl2pPr marL="230188" indent="-228600" algn="l" defTabSz="914400" rtl="0" eaLnBrk="1" latinLnBrk="0" hangingPunct="1">
                  <a:lnSpc>
                    <a:spcPct val="100000"/>
                  </a:lnSpc>
                  <a:spcBef>
                    <a:spcPts val="800"/>
                  </a:spcBef>
                  <a:buClrTx/>
                  <a:buFont typeface="Arial" panose="020B0604020202020204" pitchFamily="34" charset="0"/>
                  <a:buChar char="•"/>
                  <a:defRPr sz="2000" kern="1200">
                    <a:solidFill>
                      <a:schemeClr val="tx2"/>
                    </a:solidFill>
                    <a:latin typeface="+mn-lt"/>
                    <a:ea typeface="+mn-ea"/>
                    <a:cs typeface="+mn-cs"/>
                  </a:defRPr>
                </a:lvl2pPr>
                <a:lvl3pPr marL="460375" indent="-228600" algn="l" defTabSz="914400" rtl="0" eaLnBrk="1" latinLnBrk="0" hangingPunct="1">
                  <a:lnSpc>
                    <a:spcPct val="100000"/>
                  </a:lnSpc>
                  <a:spcBef>
                    <a:spcPts val="800"/>
                  </a:spcBef>
                  <a:buFont typeface="Arial" panose="020B0604020202020204" pitchFamily="34" charset="0"/>
                  <a:buChar char="•"/>
                  <a:defRPr sz="1800" kern="1200">
                    <a:solidFill>
                      <a:schemeClr val="tx2"/>
                    </a:solidFill>
                    <a:latin typeface="+mn-lt"/>
                    <a:ea typeface="+mn-ea"/>
                    <a:cs typeface="+mn-cs"/>
                  </a:defRPr>
                </a:lvl3pPr>
                <a:lvl4pPr marL="455613" indent="0" algn="l" defTabSz="914400" rtl="0" eaLnBrk="1" latinLnBrk="0" hangingPunct="1">
                  <a:lnSpc>
                    <a:spcPct val="100000"/>
                  </a:lnSpc>
                  <a:spcBef>
                    <a:spcPts val="800"/>
                  </a:spcBef>
                  <a:buFont typeface="Arial" panose="020B0604020202020204" pitchFamily="34" charset="0"/>
                  <a:buNone/>
                  <a:defRPr sz="1400" kern="1200">
                    <a:solidFill>
                      <a:schemeClr val="tx1"/>
                    </a:solidFill>
                    <a:latin typeface="+mn-lt"/>
                    <a:ea typeface="+mn-ea"/>
                    <a:cs typeface="+mn-cs"/>
                  </a:defRPr>
                </a:lvl4pPr>
                <a:lvl5pPr marL="685800" indent="0" algn="l" defTabSz="914400" rtl="0" eaLnBrk="1" latinLnBrk="0" hangingPunct="1">
                  <a:lnSpc>
                    <a:spcPct val="100000"/>
                  </a:lnSpc>
                  <a:spcBef>
                    <a:spcPts val="800"/>
                  </a:spcBef>
                  <a:buFont typeface="Arial" panose="020B0604020202020204" pitchFamily="34" charset="0"/>
                  <a:buNone/>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800" b="1" dirty="0">
                    <a:solidFill>
                      <a:schemeClr val="tx1"/>
                    </a:solidFill>
                  </a:rPr>
                  <a:t>Use the number line to find the coordinate of </a:t>
                </a:r>
                <a:r>
                  <a:rPr lang="en-US" sz="2800" b="1" i="1" dirty="0">
                    <a:solidFill>
                      <a:schemeClr val="tx1"/>
                    </a:solidFill>
                  </a:rPr>
                  <a:t>E</a:t>
                </a:r>
                <a:r>
                  <a:rPr lang="en-US" sz="2800" b="1" dirty="0">
                    <a:solidFill>
                      <a:schemeClr val="tx1"/>
                    </a:solidFill>
                  </a:rPr>
                  <a:t> on </a:t>
                </a:r>
                <a14:m>
                  <m:oMath xmlns:m="http://schemas.openxmlformats.org/officeDocument/2006/math">
                    <m:acc>
                      <m:accPr>
                        <m:chr m:val="̅"/>
                        <m:ctrlPr>
                          <a:rPr lang="en-US" sz="2800" b="1" i="1">
                            <a:solidFill>
                              <a:schemeClr val="tx1"/>
                            </a:solidFill>
                            <a:latin typeface="Cambria Math" panose="02040503050406030204" pitchFamily="18" charset="0"/>
                            <a:ea typeface="Cambria Math" panose="02040503050406030204" pitchFamily="18" charset="0"/>
                          </a:rPr>
                        </m:ctrlPr>
                      </m:accPr>
                      <m:e>
                        <m:r>
                          <a:rPr lang="en-US" sz="2800" b="1" i="1" smtClean="0">
                            <a:solidFill>
                              <a:schemeClr val="tx1"/>
                            </a:solidFill>
                            <a:latin typeface="Cambria Math" panose="02040503050406030204" pitchFamily="18" charset="0"/>
                            <a:ea typeface="Cambria Math" panose="02040503050406030204" pitchFamily="18" charset="0"/>
                          </a:rPr>
                          <m:t>𝑫𝑭</m:t>
                        </m:r>
                      </m:e>
                    </m:acc>
                  </m:oMath>
                </a14:m>
                <a:r>
                  <a:rPr lang="en-US" sz="2800" b="1" dirty="0">
                    <a:solidFill>
                      <a:schemeClr val="tx1"/>
                    </a:solidFill>
                  </a:rPr>
                  <a:t> that makes each description true.</a:t>
                </a:r>
                <a:endParaRPr lang="en-US" sz="2800" dirty="0">
                  <a:solidFill>
                    <a:srgbClr val="FF0000"/>
                  </a:solidFill>
                  <a:sym typeface="Symbol" panose="05050102010706020507" pitchFamily="18" charset="2"/>
                </a:endParaRPr>
              </a:p>
            </p:txBody>
          </p:sp>
        </mc:Choice>
        <mc:Fallback xmlns="">
          <p:sp>
            <p:nvSpPr>
              <p:cNvPr id="8" name="Content Placeholder 2">
                <a:extLst>
                  <a:ext uri="{FF2B5EF4-FFF2-40B4-BE49-F238E27FC236}">
                    <a16:creationId xmlns:a16="http://schemas.microsoft.com/office/drawing/2014/main" id="{AF69284B-533F-9940-8D24-1FBBD9C10438}"/>
                  </a:ext>
                </a:extLst>
              </p:cNvPr>
              <p:cNvSpPr txBox="1">
                <a:spLocks noRot="1" noChangeAspect="1" noMove="1" noResize="1" noEditPoints="1" noAdjustHandles="1" noChangeArrowheads="1" noChangeShapeType="1" noTextEdit="1"/>
              </p:cNvSpPr>
              <p:nvPr/>
            </p:nvSpPr>
            <p:spPr>
              <a:xfrm>
                <a:off x="459871" y="994496"/>
                <a:ext cx="10261469" cy="967311"/>
              </a:xfrm>
              <a:prstGeom prst="rect">
                <a:avLst/>
              </a:prstGeom>
              <a:blipFill>
                <a:blip r:embed="rId3"/>
                <a:stretch>
                  <a:fillRect l="-1188" t="-6289" b="-15094"/>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 name="Content Placeholder 2">
                <a:extLst>
                  <a:ext uri="{FF2B5EF4-FFF2-40B4-BE49-F238E27FC236}">
                    <a16:creationId xmlns:a16="http://schemas.microsoft.com/office/drawing/2014/main" id="{4DD9A04C-FF4F-4553-BBA1-CE4B0CD2CBB4}"/>
                  </a:ext>
                </a:extLst>
              </p:cNvPr>
              <p:cNvSpPr txBox="1">
                <a:spLocks/>
              </p:cNvSpPr>
              <p:nvPr/>
            </p:nvSpPr>
            <p:spPr>
              <a:xfrm>
                <a:off x="462646" y="2892550"/>
                <a:ext cx="10261469" cy="3558121"/>
              </a:xfrm>
              <a:prstGeom prst="rect">
                <a:avLst/>
              </a:prstGeom>
            </p:spPr>
            <p:txBody>
              <a:bodyPr/>
              <a:lstStyle>
                <a:lvl1pPr marL="0" indent="0" algn="l" defTabSz="914400" rtl="0" eaLnBrk="1" latinLnBrk="0" hangingPunct="1">
                  <a:lnSpc>
                    <a:spcPct val="100000"/>
                  </a:lnSpc>
                  <a:spcBef>
                    <a:spcPts val="1200"/>
                  </a:spcBef>
                  <a:buFont typeface="Arial" panose="020B0604020202020204" pitchFamily="34" charset="0"/>
                  <a:buNone/>
                  <a:defRPr sz="2000" kern="1200">
                    <a:solidFill>
                      <a:schemeClr val="tx2"/>
                    </a:solidFill>
                    <a:latin typeface="+mn-lt"/>
                    <a:ea typeface="+mn-ea"/>
                    <a:cs typeface="+mn-cs"/>
                  </a:defRPr>
                </a:lvl1pPr>
                <a:lvl2pPr marL="230188" indent="-228600" algn="l" defTabSz="914400" rtl="0" eaLnBrk="1" latinLnBrk="0" hangingPunct="1">
                  <a:lnSpc>
                    <a:spcPct val="100000"/>
                  </a:lnSpc>
                  <a:spcBef>
                    <a:spcPts val="800"/>
                  </a:spcBef>
                  <a:buClrTx/>
                  <a:buFont typeface="Arial" panose="020B0604020202020204" pitchFamily="34" charset="0"/>
                  <a:buChar char="•"/>
                  <a:defRPr sz="2000" kern="1200">
                    <a:solidFill>
                      <a:schemeClr val="tx2"/>
                    </a:solidFill>
                    <a:latin typeface="+mn-lt"/>
                    <a:ea typeface="+mn-ea"/>
                    <a:cs typeface="+mn-cs"/>
                  </a:defRPr>
                </a:lvl2pPr>
                <a:lvl3pPr marL="460375" indent="-228600" algn="l" defTabSz="914400" rtl="0" eaLnBrk="1" latinLnBrk="0" hangingPunct="1">
                  <a:lnSpc>
                    <a:spcPct val="100000"/>
                  </a:lnSpc>
                  <a:spcBef>
                    <a:spcPts val="800"/>
                  </a:spcBef>
                  <a:buFont typeface="Arial" panose="020B0604020202020204" pitchFamily="34" charset="0"/>
                  <a:buChar char="•"/>
                  <a:defRPr sz="1800" kern="1200">
                    <a:solidFill>
                      <a:schemeClr val="tx2"/>
                    </a:solidFill>
                    <a:latin typeface="+mn-lt"/>
                    <a:ea typeface="+mn-ea"/>
                    <a:cs typeface="+mn-cs"/>
                  </a:defRPr>
                </a:lvl3pPr>
                <a:lvl4pPr marL="455613" indent="0" algn="l" defTabSz="914400" rtl="0" eaLnBrk="1" latinLnBrk="0" hangingPunct="1">
                  <a:lnSpc>
                    <a:spcPct val="100000"/>
                  </a:lnSpc>
                  <a:spcBef>
                    <a:spcPts val="800"/>
                  </a:spcBef>
                  <a:buFont typeface="Arial" panose="020B0604020202020204" pitchFamily="34" charset="0"/>
                  <a:buNone/>
                  <a:defRPr sz="1400" kern="1200">
                    <a:solidFill>
                      <a:schemeClr val="tx1"/>
                    </a:solidFill>
                    <a:latin typeface="+mn-lt"/>
                    <a:ea typeface="+mn-ea"/>
                    <a:cs typeface="+mn-cs"/>
                  </a:defRPr>
                </a:lvl4pPr>
                <a:lvl5pPr marL="685800" indent="0" algn="l" defTabSz="914400" rtl="0" eaLnBrk="1" latinLnBrk="0" hangingPunct="1">
                  <a:lnSpc>
                    <a:spcPct val="100000"/>
                  </a:lnSpc>
                  <a:spcBef>
                    <a:spcPts val="800"/>
                  </a:spcBef>
                  <a:buFont typeface="Arial" panose="020B0604020202020204" pitchFamily="34" charset="0"/>
                  <a:buNone/>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800" b="1" dirty="0">
                    <a:solidFill>
                      <a:schemeClr val="tx1"/>
                    </a:solidFill>
                  </a:rPr>
                  <a:t>1.</a:t>
                </a:r>
                <a:r>
                  <a:rPr lang="en-US" sz="2800" dirty="0">
                    <a:solidFill>
                      <a:schemeClr val="tx1"/>
                    </a:solidFill>
                  </a:rPr>
                  <a:t> </a:t>
                </a:r>
                <a:r>
                  <a:rPr lang="en-US" sz="2800" dirty="0"/>
                  <a:t>the ratio of </a:t>
                </a:r>
                <a:r>
                  <a:rPr lang="en-US" sz="2800" i="1" dirty="0"/>
                  <a:t>DE </a:t>
                </a:r>
                <a:r>
                  <a:rPr lang="en-US" sz="2800" dirty="0"/>
                  <a:t>to </a:t>
                </a:r>
                <a:r>
                  <a:rPr lang="en-US" sz="2800" i="1" dirty="0"/>
                  <a:t>EF </a:t>
                </a:r>
                <a:r>
                  <a:rPr lang="en-US" sz="2800" dirty="0"/>
                  <a:t>is 2:1		</a:t>
                </a:r>
                <a:endParaRPr lang="en-US" sz="2800" dirty="0">
                  <a:solidFill>
                    <a:srgbClr val="FF0000"/>
                  </a:solidFill>
                  <a:sym typeface="Symbol" panose="05050102010706020507" pitchFamily="18" charset="2"/>
                </a:endParaRPr>
              </a:p>
              <a:p>
                <a:r>
                  <a:rPr lang="en-US" sz="2800" b="1" dirty="0">
                    <a:solidFill>
                      <a:schemeClr val="tx1"/>
                    </a:solidFill>
                  </a:rPr>
                  <a:t>2. </a:t>
                </a:r>
                <a:r>
                  <a:rPr lang="en-US" sz="2800" dirty="0"/>
                  <a:t>the ratio of </a:t>
                </a:r>
                <a:r>
                  <a:rPr lang="en-US" sz="2800" i="1" dirty="0"/>
                  <a:t>DE </a:t>
                </a:r>
                <a:r>
                  <a:rPr lang="en-US" sz="2800" dirty="0"/>
                  <a:t>to </a:t>
                </a:r>
                <a:r>
                  <a:rPr lang="en-US" sz="2800" i="1" dirty="0"/>
                  <a:t>EF </a:t>
                </a:r>
                <a:r>
                  <a:rPr lang="en-US" sz="2800" dirty="0"/>
                  <a:t>is 2:3		</a:t>
                </a:r>
                <a:endParaRPr lang="en-US" sz="2800" dirty="0">
                  <a:solidFill>
                    <a:srgbClr val="FF0000"/>
                  </a:solidFill>
                </a:endParaRPr>
              </a:p>
              <a:p>
                <a:r>
                  <a:rPr lang="en-US" sz="2800" b="1" dirty="0">
                    <a:solidFill>
                      <a:schemeClr val="tx1"/>
                    </a:solidFill>
                  </a:rPr>
                  <a:t>Point </a:t>
                </a:r>
                <a:r>
                  <a:rPr lang="en-US" sz="2800" b="1" i="1" dirty="0">
                    <a:solidFill>
                      <a:schemeClr val="tx1"/>
                    </a:solidFill>
                  </a:rPr>
                  <a:t>Y</a:t>
                </a:r>
                <a:r>
                  <a:rPr lang="en-US" sz="2800" b="1" dirty="0">
                    <a:solidFill>
                      <a:schemeClr val="tx1"/>
                    </a:solidFill>
                  </a:rPr>
                  <a:t> lies on </a:t>
                </a:r>
                <a14:m>
                  <m:oMath xmlns:m="http://schemas.openxmlformats.org/officeDocument/2006/math">
                    <m:acc>
                      <m:accPr>
                        <m:chr m:val="̅"/>
                        <m:ctrlPr>
                          <a:rPr lang="en-US" sz="2800" b="1" i="1">
                            <a:solidFill>
                              <a:schemeClr val="tx1"/>
                            </a:solidFill>
                            <a:latin typeface="Cambria Math" panose="02040503050406030204" pitchFamily="18" charset="0"/>
                            <a:ea typeface="Cambria Math" panose="02040503050406030204" pitchFamily="18" charset="0"/>
                          </a:rPr>
                        </m:ctrlPr>
                      </m:accPr>
                      <m:e>
                        <m:r>
                          <a:rPr lang="en-US" sz="2800" b="1" i="1" smtClean="0">
                            <a:solidFill>
                              <a:schemeClr val="tx1"/>
                            </a:solidFill>
                            <a:latin typeface="Cambria Math" panose="02040503050406030204" pitchFamily="18" charset="0"/>
                            <a:ea typeface="Cambria Math" panose="02040503050406030204" pitchFamily="18" charset="0"/>
                          </a:rPr>
                          <m:t>𝑿𝒁</m:t>
                        </m:r>
                      </m:e>
                    </m:acc>
                  </m:oMath>
                </a14:m>
                <a:r>
                  <a:rPr lang="en-US" sz="2800" b="1" dirty="0">
                    <a:solidFill>
                      <a:schemeClr val="tx1"/>
                    </a:solidFill>
                  </a:rPr>
                  <a:t> with endpoints </a:t>
                </a:r>
                <a:r>
                  <a:rPr lang="en-US" sz="2800" b="1" i="1" dirty="0">
                    <a:solidFill>
                      <a:schemeClr val="tx1"/>
                    </a:solidFill>
                  </a:rPr>
                  <a:t>X</a:t>
                </a:r>
                <a:r>
                  <a:rPr lang="en-US" sz="2800" b="1" dirty="0">
                    <a:solidFill>
                      <a:schemeClr val="tx1"/>
                    </a:solidFill>
                  </a:rPr>
                  <a:t>(−6,</a:t>
                </a:r>
                <a:r>
                  <a:rPr lang="en-IN" sz="2800" dirty="0">
                    <a:latin typeface="Arial" panose="020B0604020202020204" pitchFamily="34" charset="0"/>
                    <a:cs typeface="Arial" panose="020B0604020202020204" pitchFamily="34" charset="0"/>
                  </a:rPr>
                  <a:t> </a:t>
                </a:r>
                <a:r>
                  <a:rPr lang="en-US" sz="2800" b="1" dirty="0">
                    <a:solidFill>
                      <a:schemeClr val="tx1"/>
                    </a:solidFill>
                  </a:rPr>
                  <a:t>8) and </a:t>
                </a:r>
                <a:r>
                  <a:rPr lang="en-US" sz="2800" b="1" i="1" dirty="0">
                    <a:solidFill>
                      <a:schemeClr val="tx1"/>
                    </a:solidFill>
                  </a:rPr>
                  <a:t>Z</a:t>
                </a:r>
                <a:r>
                  <a:rPr lang="en-US" sz="2800" b="1" dirty="0">
                    <a:solidFill>
                      <a:schemeClr val="tx1"/>
                    </a:solidFill>
                  </a:rPr>
                  <a:t>(18,</a:t>
                </a:r>
                <a:r>
                  <a:rPr lang="en-IN" sz="2800" dirty="0">
                    <a:latin typeface="Arial" panose="020B0604020202020204" pitchFamily="34" charset="0"/>
                    <a:cs typeface="Arial" panose="020B0604020202020204" pitchFamily="34" charset="0"/>
                  </a:rPr>
                  <a:t> </a:t>
                </a:r>
                <a:r>
                  <a:rPr lang="en-US" sz="2800" b="1" dirty="0">
                    <a:solidFill>
                      <a:schemeClr val="tx1"/>
                    </a:solidFill>
                  </a:rPr>
                  <a:t>−8). Find the coordinates of </a:t>
                </a:r>
                <a:r>
                  <a:rPr lang="en-US" sz="2800" b="1" i="1" dirty="0">
                    <a:solidFill>
                      <a:schemeClr val="tx1"/>
                    </a:solidFill>
                  </a:rPr>
                  <a:t>Y</a:t>
                </a:r>
                <a:r>
                  <a:rPr lang="en-US" sz="2800" b="1" dirty="0">
                    <a:solidFill>
                      <a:schemeClr val="tx1"/>
                    </a:solidFill>
                  </a:rPr>
                  <a:t> that make each description true</a:t>
                </a:r>
              </a:p>
              <a:p>
                <a:r>
                  <a:rPr lang="en-US" sz="2800" b="1" dirty="0">
                    <a:solidFill>
                      <a:schemeClr val="tx1"/>
                    </a:solidFill>
                  </a:rPr>
                  <a:t>3.</a:t>
                </a:r>
                <a:r>
                  <a:rPr lang="en-US" sz="2800" dirty="0">
                    <a:solidFill>
                      <a:schemeClr val="tx1"/>
                    </a:solidFill>
                  </a:rPr>
                  <a:t> </a:t>
                </a:r>
                <a:r>
                  <a:rPr lang="en-US" sz="2800" dirty="0"/>
                  <a:t>the ratio of </a:t>
                </a:r>
                <a:r>
                  <a:rPr lang="en-US" sz="2800" i="1" dirty="0"/>
                  <a:t>XY </a:t>
                </a:r>
                <a:r>
                  <a:rPr lang="en-US" sz="2800" dirty="0"/>
                  <a:t>to </a:t>
                </a:r>
                <a:r>
                  <a:rPr lang="en-US" sz="2800" i="1" dirty="0"/>
                  <a:t>YZ </a:t>
                </a:r>
                <a:r>
                  <a:rPr lang="en-US" sz="2800" dirty="0"/>
                  <a:t>is 1:2</a:t>
                </a:r>
                <a:r>
                  <a:rPr lang="en-US" dirty="0"/>
                  <a:t> </a:t>
                </a:r>
                <a:r>
                  <a:rPr lang="en-US" sz="2800" dirty="0"/>
                  <a:t>	</a:t>
                </a:r>
                <a:endParaRPr lang="en-US" sz="2800" dirty="0">
                  <a:solidFill>
                    <a:srgbClr val="FF0000"/>
                  </a:solidFill>
                  <a:sym typeface="Symbol" panose="05050102010706020507" pitchFamily="18" charset="2"/>
                </a:endParaRPr>
              </a:p>
              <a:p>
                <a:r>
                  <a:rPr lang="en-US" sz="2800" b="1" dirty="0">
                    <a:solidFill>
                      <a:schemeClr val="tx1"/>
                    </a:solidFill>
                  </a:rPr>
                  <a:t>4. </a:t>
                </a:r>
                <a:r>
                  <a:rPr lang="en-US" sz="2800" dirty="0"/>
                  <a:t>the ratio of </a:t>
                </a:r>
                <a:r>
                  <a:rPr lang="en-US" sz="2800" i="1" dirty="0"/>
                  <a:t>XY </a:t>
                </a:r>
                <a:r>
                  <a:rPr lang="en-US" sz="2800" dirty="0"/>
                  <a:t>to </a:t>
                </a:r>
                <a:r>
                  <a:rPr lang="en-US" sz="2800" i="1" dirty="0"/>
                  <a:t>YZ </a:t>
                </a:r>
                <a:r>
                  <a:rPr lang="en-US" sz="2800" dirty="0"/>
                  <a:t>is 3:5</a:t>
                </a:r>
                <a:r>
                  <a:rPr lang="en-US" dirty="0"/>
                  <a:t> </a:t>
                </a:r>
                <a:r>
                  <a:rPr lang="en-US" sz="2800" dirty="0"/>
                  <a:t>	</a:t>
                </a:r>
                <a:endParaRPr lang="en-US" sz="2800" dirty="0">
                  <a:solidFill>
                    <a:srgbClr val="FF0000"/>
                  </a:solidFill>
                  <a:sym typeface="Symbol" panose="05050102010706020507" pitchFamily="18" charset="2"/>
                </a:endParaRPr>
              </a:p>
              <a:p>
                <a:endParaRPr lang="en-US" sz="2800" dirty="0">
                  <a:solidFill>
                    <a:srgbClr val="FF0000"/>
                  </a:solidFill>
                  <a:sym typeface="Symbol" panose="05050102010706020507" pitchFamily="18" charset="2"/>
                </a:endParaRPr>
              </a:p>
            </p:txBody>
          </p:sp>
        </mc:Choice>
        <mc:Fallback xmlns="">
          <p:sp>
            <p:nvSpPr>
              <p:cNvPr id="5" name="Content Placeholder 2">
                <a:extLst>
                  <a:ext uri="{FF2B5EF4-FFF2-40B4-BE49-F238E27FC236}">
                    <a16:creationId xmlns:a16="http://schemas.microsoft.com/office/drawing/2014/main" id="{4DD9A04C-FF4F-4553-BBA1-CE4B0CD2CBB4}"/>
                  </a:ext>
                </a:extLst>
              </p:cNvPr>
              <p:cNvSpPr txBox="1">
                <a:spLocks noRot="1" noChangeAspect="1" noMove="1" noResize="1" noEditPoints="1" noAdjustHandles="1" noChangeArrowheads="1" noChangeShapeType="1" noTextEdit="1"/>
              </p:cNvSpPr>
              <p:nvPr/>
            </p:nvSpPr>
            <p:spPr>
              <a:xfrm>
                <a:off x="462646" y="2892550"/>
                <a:ext cx="10261469" cy="3558121"/>
              </a:xfrm>
              <a:prstGeom prst="rect">
                <a:avLst/>
              </a:prstGeom>
              <a:blipFill>
                <a:blip r:embed="rId4"/>
                <a:stretch>
                  <a:fillRect l="-1248" t="-1712"/>
                </a:stretch>
              </a:blipFill>
            </p:spPr>
            <p:txBody>
              <a:bodyPr/>
              <a:lstStyle/>
              <a:p>
                <a:r>
                  <a:rPr lang="en-US">
                    <a:noFill/>
                  </a:rPr>
                  <a:t> </a:t>
                </a:r>
              </a:p>
            </p:txBody>
          </p:sp>
        </mc:Fallback>
      </mc:AlternateContent>
      <p:pic>
        <p:nvPicPr>
          <p:cNvPr id="2" name="Picture 1">
            <a:extLst>
              <a:ext uri="{FF2B5EF4-FFF2-40B4-BE49-F238E27FC236}">
                <a16:creationId xmlns:a16="http://schemas.microsoft.com/office/drawing/2014/main" id="{606058BC-80C5-4CA5-ADE3-10BCA740790B}"/>
              </a:ext>
            </a:extLst>
          </p:cNvPr>
          <p:cNvPicPr>
            <a:picLocks noChangeAspect="1"/>
          </p:cNvPicPr>
          <p:nvPr/>
        </p:nvPicPr>
        <p:blipFill>
          <a:blip r:embed="rId5"/>
          <a:stretch>
            <a:fillRect/>
          </a:stretch>
        </p:blipFill>
        <p:spPr>
          <a:xfrm>
            <a:off x="647914" y="1947556"/>
            <a:ext cx="4093388" cy="865909"/>
          </a:xfrm>
          <a:prstGeom prst="rect">
            <a:avLst/>
          </a:prstGeom>
        </p:spPr>
      </p:pic>
    </p:spTree>
    <p:extLst>
      <p:ext uri="{BB962C8B-B14F-4D97-AF65-F5344CB8AC3E}">
        <p14:creationId xmlns:p14="http://schemas.microsoft.com/office/powerpoint/2010/main" val="14101773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cxnSp>
        <p:nvCxnSpPr>
          <p:cNvPr id="14" name="Straight Connector 13"/>
          <p:cNvCxnSpPr/>
          <p:nvPr/>
        </p:nvCxnSpPr>
        <p:spPr>
          <a:xfrm>
            <a:off x="13164879" y="5911702"/>
            <a:ext cx="0" cy="0"/>
          </a:xfrm>
          <a:prstGeom prst="line">
            <a:avLst/>
          </a:prstGeom>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2" name="TextBox 1">
                <a:extLst>
                  <a:ext uri="{FF2B5EF4-FFF2-40B4-BE49-F238E27FC236}">
                    <a16:creationId xmlns:a16="http://schemas.microsoft.com/office/drawing/2014/main" id="{3B444D6E-B0F7-6C42-A572-7680D7C7EF9B}"/>
                  </a:ext>
                </a:extLst>
              </p:cNvPr>
              <p:cNvSpPr txBox="1"/>
              <p:nvPr/>
            </p:nvSpPr>
            <p:spPr>
              <a:xfrm>
                <a:off x="454711" y="1008569"/>
                <a:ext cx="5641289" cy="4311565"/>
              </a:xfrm>
              <a:prstGeom prst="rect">
                <a:avLst/>
              </a:prstGeom>
              <a:noFill/>
            </p:spPr>
            <p:txBody>
              <a:bodyPr wrap="square" rtlCol="0">
                <a:spAutoFit/>
              </a:bodyPr>
              <a:lstStyle/>
              <a:p>
                <a:pPr>
                  <a:spcBef>
                    <a:spcPts val="1200"/>
                  </a:spcBef>
                </a:pPr>
                <a:r>
                  <a:rPr lang="en-US" sz="2800" b="1" dirty="0"/>
                  <a:t>Identify whether each segment measures less than 5 units (</a:t>
                </a:r>
                <a:r>
                  <a:rPr lang="en-US" sz="2800" dirty="0"/>
                  <a:t>&lt;</a:t>
                </a:r>
                <a:r>
                  <a:rPr lang="en-US" sz="2800" b="1" dirty="0"/>
                  <a:t>), 5 units, or more than 5 units (</a:t>
                </a:r>
                <a:r>
                  <a:rPr lang="en-US" sz="2800" dirty="0"/>
                  <a:t>&gt;</a:t>
                </a:r>
                <a:r>
                  <a:rPr lang="en-US" sz="2800" b="1" dirty="0"/>
                  <a:t>). </a:t>
                </a:r>
                <a:endParaRPr lang="en-US" sz="2800" dirty="0"/>
              </a:p>
              <a:p>
                <a:pPr>
                  <a:spcBef>
                    <a:spcPts val="1200"/>
                  </a:spcBef>
                </a:pPr>
                <a:r>
                  <a:rPr lang="en-US" sz="2800" b="1" dirty="0">
                    <a:latin typeface="Proxima Nova" panose="02000506030000020004" pitchFamily="50" charset="0"/>
                  </a:rPr>
                  <a:t>1.</a:t>
                </a:r>
                <a:r>
                  <a:rPr lang="en-US" sz="2800" b="1" dirty="0"/>
                  <a:t> </a:t>
                </a:r>
                <a14:m>
                  <m:oMath xmlns:m="http://schemas.openxmlformats.org/officeDocument/2006/math">
                    <m:acc>
                      <m:accPr>
                        <m:chr m:val="̅"/>
                        <m:ctrlPr>
                          <a:rPr lang="en-US" sz="2800" i="1" smtClean="0">
                            <a:solidFill>
                              <a:schemeClr val="tx2"/>
                            </a:solidFill>
                            <a:latin typeface="Cambria Math" panose="02040503050406030204" pitchFamily="18" charset="0"/>
                            <a:ea typeface="Cambria Math" panose="02040503050406030204" pitchFamily="18" charset="0"/>
                          </a:rPr>
                        </m:ctrlPr>
                      </m:accPr>
                      <m:e>
                        <m:r>
                          <a:rPr lang="en-US" sz="2800" b="0" i="1" smtClean="0">
                            <a:solidFill>
                              <a:schemeClr val="tx2"/>
                            </a:solidFill>
                            <a:latin typeface="Cambria Math" panose="02040503050406030204" pitchFamily="18" charset="0"/>
                            <a:ea typeface="Cambria Math" panose="02040503050406030204" pitchFamily="18" charset="0"/>
                          </a:rPr>
                          <m:t>𝐴𝐵</m:t>
                        </m:r>
                      </m:e>
                    </m:acc>
                  </m:oMath>
                </a14:m>
                <a:r>
                  <a:rPr lang="en-IN" dirty="0"/>
                  <a:t> </a:t>
                </a:r>
                <a:endParaRPr lang="en-US" sz="2800" dirty="0">
                  <a:solidFill>
                    <a:srgbClr val="FF0000"/>
                  </a:solidFill>
                </a:endParaRPr>
              </a:p>
              <a:p>
                <a:pPr>
                  <a:spcBef>
                    <a:spcPts val="1200"/>
                  </a:spcBef>
                </a:pPr>
                <a:r>
                  <a:rPr lang="en-US" sz="2800" b="1" dirty="0">
                    <a:latin typeface="Proxima Nova" panose="02000506030000020004" pitchFamily="50" charset="0"/>
                  </a:rPr>
                  <a:t>2.</a:t>
                </a:r>
                <a:r>
                  <a:rPr lang="en-US" sz="2800" b="1" dirty="0"/>
                  <a:t> </a:t>
                </a:r>
                <a14:m>
                  <m:oMath xmlns:m="http://schemas.openxmlformats.org/officeDocument/2006/math">
                    <m:acc>
                      <m:accPr>
                        <m:chr m:val="̅"/>
                        <m:ctrlPr>
                          <a:rPr lang="en-US" sz="2800" i="1">
                            <a:solidFill>
                              <a:schemeClr val="tx2"/>
                            </a:solidFill>
                            <a:latin typeface="Cambria Math" panose="02040503050406030204" pitchFamily="18" charset="0"/>
                            <a:ea typeface="Cambria Math" panose="02040503050406030204" pitchFamily="18" charset="0"/>
                          </a:rPr>
                        </m:ctrlPr>
                      </m:accPr>
                      <m:e>
                        <m:r>
                          <a:rPr lang="en-US" sz="2800" b="0" i="1" smtClean="0">
                            <a:solidFill>
                              <a:schemeClr val="tx2"/>
                            </a:solidFill>
                            <a:latin typeface="Cambria Math" panose="02040503050406030204" pitchFamily="18" charset="0"/>
                            <a:ea typeface="Cambria Math" panose="02040503050406030204" pitchFamily="18" charset="0"/>
                          </a:rPr>
                          <m:t>𝐶𝐷</m:t>
                        </m:r>
                      </m:e>
                    </m:acc>
                  </m:oMath>
                </a14:m>
                <a:r>
                  <a:rPr lang="en-IN" sz="2800" dirty="0"/>
                  <a:t> </a:t>
                </a:r>
                <a:r>
                  <a:rPr lang="en-US" sz="2800" dirty="0">
                    <a:solidFill>
                      <a:schemeClr val="tx2"/>
                    </a:solidFill>
                  </a:rPr>
                  <a:t>	</a:t>
                </a:r>
                <a:endParaRPr lang="en-US" sz="2800" dirty="0">
                  <a:solidFill>
                    <a:srgbClr val="FF0000"/>
                  </a:solidFill>
                </a:endParaRPr>
              </a:p>
              <a:p>
                <a:pPr>
                  <a:spcBef>
                    <a:spcPts val="1200"/>
                  </a:spcBef>
                </a:pPr>
                <a:r>
                  <a:rPr lang="en-US" sz="2800" b="1" dirty="0">
                    <a:latin typeface="Proxima Nova" panose="02000506030000020004" pitchFamily="50" charset="0"/>
                  </a:rPr>
                  <a:t>3.</a:t>
                </a:r>
                <a:r>
                  <a:rPr lang="en-US" sz="2800" b="1" dirty="0"/>
                  <a:t> </a:t>
                </a:r>
                <a14:m>
                  <m:oMath xmlns:m="http://schemas.openxmlformats.org/officeDocument/2006/math">
                    <m:acc>
                      <m:accPr>
                        <m:chr m:val="̅"/>
                        <m:ctrlPr>
                          <a:rPr lang="en-US" sz="2800" i="1">
                            <a:solidFill>
                              <a:schemeClr val="tx2"/>
                            </a:solidFill>
                            <a:latin typeface="Cambria Math" panose="02040503050406030204" pitchFamily="18" charset="0"/>
                            <a:ea typeface="Cambria Math" panose="02040503050406030204" pitchFamily="18" charset="0"/>
                          </a:rPr>
                        </m:ctrlPr>
                      </m:accPr>
                      <m:e>
                        <m:r>
                          <a:rPr lang="en-US" sz="2800" b="0" i="1" smtClean="0">
                            <a:solidFill>
                              <a:schemeClr val="tx2"/>
                            </a:solidFill>
                            <a:latin typeface="Cambria Math" panose="02040503050406030204" pitchFamily="18" charset="0"/>
                            <a:ea typeface="Cambria Math" panose="02040503050406030204" pitchFamily="18" charset="0"/>
                          </a:rPr>
                          <m:t>𝐸𝐹</m:t>
                        </m:r>
                      </m:e>
                    </m:acc>
                  </m:oMath>
                </a14:m>
                <a:r>
                  <a:rPr lang="en-IN" sz="2800" dirty="0"/>
                  <a:t> </a:t>
                </a:r>
                <a:endParaRPr lang="en-US" sz="2800" dirty="0">
                  <a:solidFill>
                    <a:srgbClr val="FF0000"/>
                  </a:solidFill>
                </a:endParaRPr>
              </a:p>
              <a:p>
                <a:pPr>
                  <a:spcBef>
                    <a:spcPts val="1200"/>
                  </a:spcBef>
                </a:pPr>
                <a:r>
                  <a:rPr lang="en-US" sz="2800" b="1" dirty="0">
                    <a:latin typeface="Proxima Nova" panose="02000506030000020004" pitchFamily="50" charset="0"/>
                  </a:rPr>
                  <a:t>4.</a:t>
                </a:r>
                <a:r>
                  <a:rPr lang="en-US" sz="2800" b="1" dirty="0"/>
                  <a:t> </a:t>
                </a:r>
                <a14:m>
                  <m:oMath xmlns:m="http://schemas.openxmlformats.org/officeDocument/2006/math">
                    <m:acc>
                      <m:accPr>
                        <m:chr m:val="̅"/>
                        <m:ctrlPr>
                          <a:rPr lang="en-US" sz="2800" i="1">
                            <a:solidFill>
                              <a:schemeClr val="tx2"/>
                            </a:solidFill>
                            <a:latin typeface="Cambria Math" panose="02040503050406030204" pitchFamily="18" charset="0"/>
                            <a:ea typeface="Cambria Math" panose="02040503050406030204" pitchFamily="18" charset="0"/>
                          </a:rPr>
                        </m:ctrlPr>
                      </m:accPr>
                      <m:e>
                        <m:r>
                          <a:rPr lang="en-US" sz="2800" b="0" i="1" smtClean="0">
                            <a:solidFill>
                              <a:schemeClr val="tx2"/>
                            </a:solidFill>
                            <a:latin typeface="Cambria Math" panose="02040503050406030204" pitchFamily="18" charset="0"/>
                            <a:ea typeface="Cambria Math" panose="02040503050406030204" pitchFamily="18" charset="0"/>
                          </a:rPr>
                          <m:t>𝐺𝐻</m:t>
                        </m:r>
                      </m:e>
                    </m:acc>
                  </m:oMath>
                </a14:m>
                <a:endParaRPr lang="en-US" sz="2800" dirty="0">
                  <a:solidFill>
                    <a:schemeClr val="tx2"/>
                  </a:solidFill>
                </a:endParaRPr>
              </a:p>
              <a:p>
                <a:pPr marL="442913" indent="-442913">
                  <a:spcBef>
                    <a:spcPts val="1200"/>
                  </a:spcBef>
                </a:pPr>
                <a:r>
                  <a:rPr lang="en-US" sz="2800" b="1" dirty="0">
                    <a:latin typeface="Proxima Nova" panose="02000506030000020004" pitchFamily="50" charset="0"/>
                  </a:rPr>
                  <a:t>5.</a:t>
                </a:r>
                <a:r>
                  <a:rPr lang="en-US" sz="2800" b="1" dirty="0"/>
                  <a:t> </a:t>
                </a:r>
                <a14:m>
                  <m:oMath xmlns:m="http://schemas.openxmlformats.org/officeDocument/2006/math">
                    <m:acc>
                      <m:accPr>
                        <m:chr m:val="̅"/>
                        <m:ctrlPr>
                          <a:rPr lang="en-US" sz="2800" i="1">
                            <a:solidFill>
                              <a:schemeClr val="tx2"/>
                            </a:solidFill>
                            <a:latin typeface="Cambria Math" panose="02040503050406030204" pitchFamily="18" charset="0"/>
                            <a:ea typeface="Cambria Math" panose="02040503050406030204" pitchFamily="18" charset="0"/>
                          </a:rPr>
                        </m:ctrlPr>
                      </m:accPr>
                      <m:e>
                        <m:r>
                          <a:rPr lang="en-US" sz="2800" b="0" i="1" smtClean="0">
                            <a:solidFill>
                              <a:schemeClr val="tx2"/>
                            </a:solidFill>
                            <a:latin typeface="Cambria Math" panose="02040503050406030204" pitchFamily="18" charset="0"/>
                            <a:ea typeface="Cambria Math" panose="02040503050406030204" pitchFamily="18" charset="0"/>
                          </a:rPr>
                          <m:t>𝐼𝐽</m:t>
                        </m:r>
                      </m:e>
                    </m:acc>
                  </m:oMath>
                </a14:m>
                <a:endParaRPr lang="en-US" sz="2800" b="1" dirty="0">
                  <a:solidFill>
                    <a:srgbClr val="FF0000"/>
                  </a:solidFill>
                  <a:latin typeface="Proxima Nova" panose="02000506030000020004" pitchFamily="50" charset="0"/>
                </a:endParaRPr>
              </a:p>
            </p:txBody>
          </p:sp>
        </mc:Choice>
        <mc:Fallback xmlns="">
          <p:sp>
            <p:nvSpPr>
              <p:cNvPr id="2" name="TextBox 1">
                <a:extLst>
                  <a:ext uri="{FF2B5EF4-FFF2-40B4-BE49-F238E27FC236}">
                    <a16:creationId xmlns:a16="http://schemas.microsoft.com/office/drawing/2014/main" id="{3B444D6E-B0F7-6C42-A572-7680D7C7EF9B}"/>
                  </a:ext>
                </a:extLst>
              </p:cNvPr>
              <p:cNvSpPr txBox="1">
                <a:spLocks noRot="1" noChangeAspect="1" noMove="1" noResize="1" noEditPoints="1" noAdjustHandles="1" noChangeArrowheads="1" noChangeShapeType="1" noTextEdit="1"/>
              </p:cNvSpPr>
              <p:nvPr/>
            </p:nvSpPr>
            <p:spPr>
              <a:xfrm>
                <a:off x="454711" y="1008569"/>
                <a:ext cx="5641289" cy="4311565"/>
              </a:xfrm>
              <a:prstGeom prst="rect">
                <a:avLst/>
              </a:prstGeom>
              <a:blipFill>
                <a:blip r:embed="rId3"/>
                <a:stretch>
                  <a:fillRect l="-2270" t="-1412" r="-3027" b="-2684"/>
                </a:stretch>
              </a:blipFill>
            </p:spPr>
            <p:txBody>
              <a:bodyPr/>
              <a:lstStyle/>
              <a:p>
                <a:r>
                  <a:rPr lang="en-US">
                    <a:noFill/>
                  </a:rPr>
                  <a:t> </a:t>
                </a:r>
              </a:p>
            </p:txBody>
          </p:sp>
        </mc:Fallback>
      </mc:AlternateContent>
      <p:sp>
        <p:nvSpPr>
          <p:cNvPr id="12" name="Title 1">
            <a:extLst>
              <a:ext uri="{FF2B5EF4-FFF2-40B4-BE49-F238E27FC236}">
                <a16:creationId xmlns:a16="http://schemas.microsoft.com/office/drawing/2014/main" id="{352F29A1-B892-2443-9FA6-5499F03892A5}"/>
              </a:ext>
            </a:extLst>
          </p:cNvPr>
          <p:cNvSpPr txBox="1">
            <a:spLocks/>
          </p:cNvSpPr>
          <p:nvPr/>
        </p:nvSpPr>
        <p:spPr>
          <a:xfrm>
            <a:off x="454712" y="332811"/>
            <a:ext cx="6573409" cy="836769"/>
          </a:xfrm>
          <a:prstGeom prst="rect">
            <a:avLst/>
          </a:prstGeom>
        </p:spPr>
        <p:txBody>
          <a:bodyPr vert="horz" lIns="91440" tIns="45720" rIns="91440" bIns="45720" rtlCol="0" anchor="t">
            <a:noAutofit/>
          </a:bodyPr>
          <a:lstStyle>
            <a:lvl1pPr algn="l" defTabSz="914400" rtl="0" eaLnBrk="1" latinLnBrk="0" hangingPunct="1">
              <a:lnSpc>
                <a:spcPct val="90000"/>
              </a:lnSpc>
              <a:spcBef>
                <a:spcPct val="0"/>
              </a:spcBef>
              <a:buNone/>
              <a:defRPr sz="2400" b="1" kern="1200">
                <a:solidFill>
                  <a:schemeClr val="tx2"/>
                </a:solidFill>
                <a:latin typeface="+mj-lt"/>
                <a:ea typeface="+mj-ea"/>
                <a:cs typeface="+mj-cs"/>
              </a:defRPr>
            </a:lvl1pPr>
          </a:lstStyle>
          <a:p>
            <a:r>
              <a:rPr lang="en-IN" sz="2800" dirty="0">
                <a:solidFill>
                  <a:srgbClr val="0070C0"/>
                </a:solidFill>
              </a:rPr>
              <a:t>Warm Up</a:t>
            </a:r>
            <a:endParaRPr lang="en-US" sz="2800" dirty="0">
              <a:solidFill>
                <a:srgbClr val="0070C0"/>
              </a:solidFill>
            </a:endParaRPr>
          </a:p>
        </p:txBody>
      </p:sp>
      <p:pic>
        <p:nvPicPr>
          <p:cNvPr id="3" name="Picture 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594204" y="1949480"/>
            <a:ext cx="4004523" cy="4046752"/>
          </a:xfrm>
          <a:prstGeom prst="rect">
            <a:avLst/>
          </a:prstGeom>
        </p:spPr>
      </p:pic>
    </p:spTree>
    <p:extLst>
      <p:ext uri="{BB962C8B-B14F-4D97-AF65-F5344CB8AC3E}">
        <p14:creationId xmlns:p14="http://schemas.microsoft.com/office/powerpoint/2010/main" val="202067517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cxnSp>
        <p:nvCxnSpPr>
          <p:cNvPr id="14" name="Straight Connector 13"/>
          <p:cNvCxnSpPr/>
          <p:nvPr/>
        </p:nvCxnSpPr>
        <p:spPr>
          <a:xfrm>
            <a:off x="13164879" y="5911702"/>
            <a:ext cx="0" cy="0"/>
          </a:xfrm>
          <a:prstGeom prst="line">
            <a:avLst/>
          </a:prstGeom>
        </p:spPr>
        <p:style>
          <a:lnRef idx="1">
            <a:schemeClr val="accent1"/>
          </a:lnRef>
          <a:fillRef idx="0">
            <a:schemeClr val="accent1"/>
          </a:fillRef>
          <a:effectRef idx="0">
            <a:schemeClr val="accent1"/>
          </a:effectRef>
          <a:fontRef idx="minor">
            <a:schemeClr val="tx1"/>
          </a:fontRef>
        </p:style>
      </p:cxnSp>
      <p:sp>
        <p:nvSpPr>
          <p:cNvPr id="2" name="TextBox 1">
            <a:extLst>
              <a:ext uri="{FF2B5EF4-FFF2-40B4-BE49-F238E27FC236}">
                <a16:creationId xmlns:a16="http://schemas.microsoft.com/office/drawing/2014/main" id="{3B444D6E-B0F7-6C42-A572-7680D7C7EF9B}"/>
              </a:ext>
            </a:extLst>
          </p:cNvPr>
          <p:cNvSpPr txBox="1"/>
          <p:nvPr/>
        </p:nvSpPr>
        <p:spPr>
          <a:xfrm>
            <a:off x="454711" y="1737359"/>
            <a:ext cx="9208834" cy="1815882"/>
          </a:xfrm>
          <a:prstGeom prst="rect">
            <a:avLst/>
          </a:prstGeom>
          <a:noFill/>
        </p:spPr>
        <p:txBody>
          <a:bodyPr wrap="square" rtlCol="0">
            <a:spAutoFit/>
          </a:bodyPr>
          <a:lstStyle/>
          <a:p>
            <a:r>
              <a:rPr lang="en-US" sz="2800" b="1" dirty="0">
                <a:solidFill>
                  <a:srgbClr val="221E1F"/>
                </a:solidFill>
              </a:rPr>
              <a:t>MA.912.GR.3.3</a:t>
            </a:r>
            <a:endParaRPr lang="en-US" sz="2800" b="1" i="0" u="none" strike="noStrike" baseline="0" dirty="0">
              <a:solidFill>
                <a:srgbClr val="221E1F"/>
              </a:solidFill>
            </a:endParaRPr>
          </a:p>
          <a:p>
            <a:r>
              <a:rPr lang="en-US" sz="2800" dirty="0">
                <a:solidFill>
                  <a:schemeClr val="tx2"/>
                </a:solidFill>
              </a:rPr>
              <a:t>Use coordinate geometry to solve mathematical and real-world geometric problems involving lines, circles, triangles and quadrilaterals.</a:t>
            </a:r>
          </a:p>
        </p:txBody>
      </p:sp>
      <p:sp>
        <p:nvSpPr>
          <p:cNvPr id="12" name="Title 1">
            <a:extLst>
              <a:ext uri="{FF2B5EF4-FFF2-40B4-BE49-F238E27FC236}">
                <a16:creationId xmlns:a16="http://schemas.microsoft.com/office/drawing/2014/main" id="{352F29A1-B892-2443-9FA6-5499F03892A5}"/>
              </a:ext>
            </a:extLst>
          </p:cNvPr>
          <p:cNvSpPr txBox="1">
            <a:spLocks/>
          </p:cNvSpPr>
          <p:nvPr/>
        </p:nvSpPr>
        <p:spPr>
          <a:xfrm>
            <a:off x="454712" y="332811"/>
            <a:ext cx="6573409" cy="836769"/>
          </a:xfrm>
          <a:prstGeom prst="rect">
            <a:avLst/>
          </a:prstGeom>
        </p:spPr>
        <p:txBody>
          <a:bodyPr vert="horz" lIns="91440" tIns="45720" rIns="91440" bIns="45720" rtlCol="0" anchor="t">
            <a:noAutofit/>
          </a:bodyPr>
          <a:lstStyle>
            <a:lvl1pPr algn="l" defTabSz="914400" rtl="0" eaLnBrk="1" latinLnBrk="0" hangingPunct="1">
              <a:lnSpc>
                <a:spcPct val="90000"/>
              </a:lnSpc>
              <a:spcBef>
                <a:spcPct val="0"/>
              </a:spcBef>
              <a:buNone/>
              <a:defRPr sz="2400" b="1" kern="1200">
                <a:solidFill>
                  <a:schemeClr val="tx2"/>
                </a:solidFill>
                <a:latin typeface="+mj-lt"/>
                <a:ea typeface="+mj-ea"/>
                <a:cs typeface="+mj-cs"/>
              </a:defRPr>
            </a:lvl1pPr>
          </a:lstStyle>
          <a:p>
            <a:r>
              <a:rPr lang="en-IN" sz="2800" dirty="0">
                <a:solidFill>
                  <a:srgbClr val="0070C0"/>
                </a:solidFill>
              </a:rPr>
              <a:t>Florida’s B.E.S.T. Standards for Mathematics</a:t>
            </a:r>
            <a:endParaRPr lang="en-US" sz="2800" dirty="0">
              <a:solidFill>
                <a:srgbClr val="0070C0"/>
              </a:solidFill>
            </a:endParaRPr>
          </a:p>
        </p:txBody>
      </p:sp>
    </p:spTree>
    <p:extLst>
      <p:ext uri="{BB962C8B-B14F-4D97-AF65-F5344CB8AC3E}">
        <p14:creationId xmlns:p14="http://schemas.microsoft.com/office/powerpoint/2010/main" val="418510227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cxnSp>
        <p:nvCxnSpPr>
          <p:cNvPr id="14" name="Straight Connector 13"/>
          <p:cNvCxnSpPr/>
          <p:nvPr/>
        </p:nvCxnSpPr>
        <p:spPr>
          <a:xfrm>
            <a:off x="13164879" y="5911702"/>
            <a:ext cx="0" cy="0"/>
          </a:xfrm>
          <a:prstGeom prst="line">
            <a:avLst/>
          </a:prstGeom>
        </p:spPr>
        <p:style>
          <a:lnRef idx="1">
            <a:schemeClr val="accent1"/>
          </a:lnRef>
          <a:fillRef idx="0">
            <a:schemeClr val="accent1"/>
          </a:fillRef>
          <a:effectRef idx="0">
            <a:schemeClr val="accent1"/>
          </a:effectRef>
          <a:fontRef idx="minor">
            <a:schemeClr val="tx1"/>
          </a:fontRef>
        </p:style>
      </p:cxnSp>
      <p:sp>
        <p:nvSpPr>
          <p:cNvPr id="2" name="TextBox 1">
            <a:extLst>
              <a:ext uri="{FF2B5EF4-FFF2-40B4-BE49-F238E27FC236}">
                <a16:creationId xmlns:a16="http://schemas.microsoft.com/office/drawing/2014/main" id="{3B444D6E-B0F7-6C42-A572-7680D7C7EF9B}"/>
              </a:ext>
            </a:extLst>
          </p:cNvPr>
          <p:cNvSpPr txBox="1"/>
          <p:nvPr/>
        </p:nvSpPr>
        <p:spPr>
          <a:xfrm>
            <a:off x="454711" y="1737359"/>
            <a:ext cx="9208834" cy="2246769"/>
          </a:xfrm>
          <a:prstGeom prst="rect">
            <a:avLst/>
          </a:prstGeom>
          <a:noFill/>
        </p:spPr>
        <p:txBody>
          <a:bodyPr wrap="square" rtlCol="0">
            <a:spAutoFit/>
          </a:bodyPr>
          <a:lstStyle/>
          <a:p>
            <a:pPr fontAlgn="t"/>
            <a:r>
              <a:rPr lang="en-US" sz="2800" b="1" dirty="0"/>
              <a:t>MA.K12.MTR.3.1</a:t>
            </a:r>
          </a:p>
          <a:p>
            <a:pPr fontAlgn="t"/>
            <a:r>
              <a:rPr lang="en-US" sz="2800" dirty="0">
                <a:solidFill>
                  <a:schemeClr val="tx2"/>
                </a:solidFill>
              </a:rPr>
              <a:t>Complete tasks with mathematical fluency.</a:t>
            </a:r>
          </a:p>
          <a:p>
            <a:pPr fontAlgn="t"/>
            <a:endParaRPr lang="en-US" sz="2800" dirty="0">
              <a:solidFill>
                <a:schemeClr val="tx2"/>
              </a:solidFill>
            </a:endParaRPr>
          </a:p>
          <a:p>
            <a:pPr fontAlgn="t"/>
            <a:r>
              <a:rPr lang="en-US" sz="2800" b="1" dirty="0"/>
              <a:t>MA.K12.MTR.6.1</a:t>
            </a:r>
          </a:p>
          <a:p>
            <a:pPr fontAlgn="t"/>
            <a:r>
              <a:rPr lang="en-US" sz="2800" dirty="0">
                <a:solidFill>
                  <a:schemeClr val="tx2"/>
                </a:solidFill>
              </a:rPr>
              <a:t>Assess the reasonableness of solutions.</a:t>
            </a:r>
          </a:p>
        </p:txBody>
      </p:sp>
      <p:sp>
        <p:nvSpPr>
          <p:cNvPr id="12" name="Title 1">
            <a:extLst>
              <a:ext uri="{FF2B5EF4-FFF2-40B4-BE49-F238E27FC236}">
                <a16:creationId xmlns:a16="http://schemas.microsoft.com/office/drawing/2014/main" id="{352F29A1-B892-2443-9FA6-5499F03892A5}"/>
              </a:ext>
            </a:extLst>
          </p:cNvPr>
          <p:cNvSpPr txBox="1">
            <a:spLocks/>
          </p:cNvSpPr>
          <p:nvPr/>
        </p:nvSpPr>
        <p:spPr>
          <a:xfrm>
            <a:off x="454712" y="332811"/>
            <a:ext cx="6549937" cy="857633"/>
          </a:xfrm>
          <a:prstGeom prst="rect">
            <a:avLst/>
          </a:prstGeom>
        </p:spPr>
        <p:txBody>
          <a:bodyPr vert="horz" lIns="91440" tIns="45720" rIns="91440" bIns="45720" rtlCol="0" anchor="t">
            <a:noAutofit/>
          </a:bodyPr>
          <a:lstStyle>
            <a:lvl1pPr algn="l" defTabSz="914400" rtl="0" eaLnBrk="1" latinLnBrk="0" hangingPunct="1">
              <a:lnSpc>
                <a:spcPct val="90000"/>
              </a:lnSpc>
              <a:spcBef>
                <a:spcPct val="0"/>
              </a:spcBef>
              <a:buNone/>
              <a:defRPr sz="2400" b="1" kern="1200">
                <a:solidFill>
                  <a:schemeClr val="tx2"/>
                </a:solidFill>
                <a:latin typeface="+mj-lt"/>
                <a:ea typeface="+mj-ea"/>
                <a:cs typeface="+mj-cs"/>
              </a:defRPr>
            </a:lvl1pPr>
          </a:lstStyle>
          <a:p>
            <a:r>
              <a:rPr lang="en-US" sz="2800" dirty="0">
                <a:solidFill>
                  <a:srgbClr val="0070C0"/>
                </a:solidFill>
              </a:rPr>
              <a:t>Florida’s Mathematical Thinking and Reasoning Standards</a:t>
            </a:r>
          </a:p>
        </p:txBody>
      </p:sp>
    </p:spTree>
    <p:extLst>
      <p:ext uri="{BB962C8B-B14F-4D97-AF65-F5344CB8AC3E}">
        <p14:creationId xmlns:p14="http://schemas.microsoft.com/office/powerpoint/2010/main" val="156874935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cxnSp>
        <p:nvCxnSpPr>
          <p:cNvPr id="14" name="Straight Connector 13"/>
          <p:cNvCxnSpPr/>
          <p:nvPr/>
        </p:nvCxnSpPr>
        <p:spPr>
          <a:xfrm>
            <a:off x="13164879" y="5911702"/>
            <a:ext cx="0" cy="0"/>
          </a:xfrm>
          <a:prstGeom prst="line">
            <a:avLst/>
          </a:prstGeom>
        </p:spPr>
        <p:style>
          <a:lnRef idx="1">
            <a:schemeClr val="accent1"/>
          </a:lnRef>
          <a:fillRef idx="0">
            <a:schemeClr val="accent1"/>
          </a:fillRef>
          <a:effectRef idx="0">
            <a:schemeClr val="accent1"/>
          </a:effectRef>
          <a:fontRef idx="minor">
            <a:schemeClr val="tx1"/>
          </a:fontRef>
        </p:style>
      </p:cxnSp>
      <p:sp>
        <p:nvSpPr>
          <p:cNvPr id="8" name="Content Placeholder 2">
            <a:extLst>
              <a:ext uri="{FF2B5EF4-FFF2-40B4-BE49-F238E27FC236}">
                <a16:creationId xmlns:a16="http://schemas.microsoft.com/office/drawing/2014/main" id="{83F3EB91-17DF-D044-83E2-63ED6DCD3089}"/>
              </a:ext>
            </a:extLst>
          </p:cNvPr>
          <p:cNvSpPr txBox="1">
            <a:spLocks/>
          </p:cNvSpPr>
          <p:nvPr/>
        </p:nvSpPr>
        <p:spPr>
          <a:xfrm>
            <a:off x="459873" y="1306063"/>
            <a:ext cx="9209228" cy="4928482"/>
          </a:xfrm>
          <a:prstGeom prst="rect">
            <a:avLst/>
          </a:prstGeom>
        </p:spPr>
        <p:txBody>
          <a:bodyPr/>
          <a:lstStyle>
            <a:lvl1pPr marL="0" indent="0" algn="l" defTabSz="914400" rtl="0" eaLnBrk="1" latinLnBrk="0" hangingPunct="1">
              <a:lnSpc>
                <a:spcPct val="100000"/>
              </a:lnSpc>
              <a:spcBef>
                <a:spcPts val="1200"/>
              </a:spcBef>
              <a:buFont typeface="Arial" panose="020B0604020202020204" pitchFamily="34" charset="0"/>
              <a:buNone/>
              <a:defRPr sz="2000" kern="1200">
                <a:solidFill>
                  <a:schemeClr val="tx2"/>
                </a:solidFill>
                <a:latin typeface="+mn-lt"/>
                <a:ea typeface="+mn-ea"/>
                <a:cs typeface="+mn-cs"/>
              </a:defRPr>
            </a:lvl1pPr>
            <a:lvl2pPr marL="230188" indent="-228600" algn="l" defTabSz="914400" rtl="0" eaLnBrk="1" latinLnBrk="0" hangingPunct="1">
              <a:lnSpc>
                <a:spcPct val="100000"/>
              </a:lnSpc>
              <a:spcBef>
                <a:spcPts val="800"/>
              </a:spcBef>
              <a:buClrTx/>
              <a:buFont typeface="Arial" panose="020B0604020202020204" pitchFamily="34" charset="0"/>
              <a:buChar char="•"/>
              <a:defRPr sz="2000" kern="1200">
                <a:solidFill>
                  <a:schemeClr val="tx2"/>
                </a:solidFill>
                <a:latin typeface="+mn-lt"/>
                <a:ea typeface="+mn-ea"/>
                <a:cs typeface="+mn-cs"/>
              </a:defRPr>
            </a:lvl2pPr>
            <a:lvl3pPr marL="460375" indent="-228600" algn="l" defTabSz="914400" rtl="0" eaLnBrk="1" latinLnBrk="0" hangingPunct="1">
              <a:lnSpc>
                <a:spcPct val="100000"/>
              </a:lnSpc>
              <a:spcBef>
                <a:spcPts val="800"/>
              </a:spcBef>
              <a:buFont typeface="Arial" panose="020B0604020202020204" pitchFamily="34" charset="0"/>
              <a:buChar char="•"/>
              <a:defRPr sz="1800" kern="1200">
                <a:solidFill>
                  <a:schemeClr val="tx2"/>
                </a:solidFill>
                <a:latin typeface="+mn-lt"/>
                <a:ea typeface="+mn-ea"/>
                <a:cs typeface="+mn-cs"/>
              </a:defRPr>
            </a:lvl3pPr>
            <a:lvl4pPr marL="455613" indent="0" algn="l" defTabSz="914400" rtl="0" eaLnBrk="1" latinLnBrk="0" hangingPunct="1">
              <a:lnSpc>
                <a:spcPct val="100000"/>
              </a:lnSpc>
              <a:spcBef>
                <a:spcPts val="800"/>
              </a:spcBef>
              <a:buFont typeface="Arial" panose="020B0604020202020204" pitchFamily="34" charset="0"/>
              <a:buNone/>
              <a:defRPr sz="1400" kern="1200">
                <a:solidFill>
                  <a:schemeClr val="tx1"/>
                </a:solidFill>
                <a:latin typeface="+mn-lt"/>
                <a:ea typeface="+mn-ea"/>
                <a:cs typeface="+mn-cs"/>
              </a:defRPr>
            </a:lvl4pPr>
            <a:lvl5pPr marL="685800" indent="0" algn="l" defTabSz="914400" rtl="0" eaLnBrk="1" latinLnBrk="0" hangingPunct="1">
              <a:lnSpc>
                <a:spcPct val="100000"/>
              </a:lnSpc>
              <a:spcBef>
                <a:spcPts val="800"/>
              </a:spcBef>
              <a:buFont typeface="Arial" panose="020B0604020202020204" pitchFamily="34" charset="0"/>
              <a:buNone/>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800" b="1" i="0" u="none" strike="noStrike" baseline="0" dirty="0">
                <a:solidFill>
                  <a:srgbClr val="221E1F"/>
                </a:solidFill>
              </a:rPr>
              <a:t>Content Objective</a:t>
            </a:r>
          </a:p>
          <a:p>
            <a:r>
              <a:rPr lang="en-US" sz="2800" dirty="0"/>
              <a:t>Students will find points that partition line segments on number lines and determine the coordinates of a point on a line segment that partitions the segment in a given ratio on the coordinate plane.</a:t>
            </a:r>
            <a:endParaRPr lang="en-US" sz="2800" b="0" i="0" u="none" strike="noStrike" baseline="0" dirty="0"/>
          </a:p>
          <a:p>
            <a:r>
              <a:rPr lang="en-US" sz="2800" b="1" dirty="0">
                <a:solidFill>
                  <a:srgbClr val="221E1F"/>
                </a:solidFill>
              </a:rPr>
              <a:t>Language Objectives</a:t>
            </a:r>
            <a:endParaRPr lang="en-US" sz="2800" b="0" i="0" u="none" strike="noStrike" baseline="0" dirty="0">
              <a:solidFill>
                <a:srgbClr val="221E1F"/>
              </a:solidFill>
            </a:endParaRPr>
          </a:p>
          <a:p>
            <a:pPr marL="291600" indent="-291600">
              <a:buClr>
                <a:schemeClr val="tx1"/>
              </a:buClr>
              <a:buFont typeface="Arial" panose="020B0604020202020204" pitchFamily="34" charset="0"/>
              <a:buChar char="•"/>
            </a:pPr>
            <a:r>
              <a:rPr lang="en-US" sz="2800" dirty="0"/>
              <a:t>Students use </a:t>
            </a:r>
            <a:r>
              <a:rPr lang="en-US" sz="2800" i="1" dirty="0"/>
              <a:t>by</a:t>
            </a:r>
            <a:r>
              <a:rPr lang="en-US" sz="2800" dirty="0"/>
              <a:t> + -</a:t>
            </a:r>
            <a:r>
              <a:rPr lang="en-US" sz="2800" i="1" dirty="0" err="1"/>
              <a:t>ing</a:t>
            </a:r>
            <a:r>
              <a:rPr lang="en-US" sz="2800" dirty="0"/>
              <a:t> verbs to explain how to locate points using ratios. </a:t>
            </a:r>
            <a:endParaRPr lang="en-US" sz="2800" b="0" i="0" u="none" strike="noStrike" baseline="0" dirty="0"/>
          </a:p>
          <a:p>
            <a:pPr marL="291600" indent="-291600">
              <a:buClr>
                <a:schemeClr val="tx1"/>
              </a:buClr>
              <a:buFont typeface="Arial" panose="020B0604020202020204" pitchFamily="34" charset="0"/>
              <a:buChar char="•"/>
            </a:pPr>
            <a:r>
              <a:rPr lang="en-US" sz="2800" dirty="0"/>
              <a:t>To support sense-making, students participate in MLR2: Collect and Display.</a:t>
            </a:r>
            <a:endParaRPr lang="en-US" sz="2800" b="0" i="0" u="none" strike="noStrike" baseline="0" dirty="0"/>
          </a:p>
        </p:txBody>
      </p:sp>
      <p:sp>
        <p:nvSpPr>
          <p:cNvPr id="12" name="Title 1">
            <a:extLst>
              <a:ext uri="{FF2B5EF4-FFF2-40B4-BE49-F238E27FC236}">
                <a16:creationId xmlns:a16="http://schemas.microsoft.com/office/drawing/2014/main" id="{A9DD125F-CFF1-4547-A589-1CE0FB62F2E8}"/>
              </a:ext>
            </a:extLst>
          </p:cNvPr>
          <p:cNvSpPr txBox="1">
            <a:spLocks/>
          </p:cNvSpPr>
          <p:nvPr/>
        </p:nvSpPr>
        <p:spPr>
          <a:xfrm>
            <a:off x="459873" y="332812"/>
            <a:ext cx="3904129" cy="661120"/>
          </a:xfrm>
          <a:prstGeom prst="rect">
            <a:avLst/>
          </a:prstGeom>
        </p:spPr>
        <p:txBody>
          <a:bodyPr vert="horz" lIns="91440" tIns="45720" rIns="91440" bIns="45720" rtlCol="0" anchor="t">
            <a:noAutofit/>
          </a:bodyPr>
          <a:lstStyle>
            <a:lvl1pPr algn="l" defTabSz="914400" rtl="0" eaLnBrk="1" latinLnBrk="0" hangingPunct="1">
              <a:lnSpc>
                <a:spcPct val="90000"/>
              </a:lnSpc>
              <a:spcBef>
                <a:spcPct val="0"/>
              </a:spcBef>
              <a:buNone/>
              <a:defRPr sz="2400" b="1" kern="1200">
                <a:solidFill>
                  <a:schemeClr val="tx2"/>
                </a:solidFill>
                <a:latin typeface="+mj-lt"/>
                <a:ea typeface="+mj-ea"/>
                <a:cs typeface="+mj-cs"/>
              </a:defRPr>
            </a:lvl1pPr>
          </a:lstStyle>
          <a:p>
            <a:r>
              <a:rPr lang="en-US" sz="2800" dirty="0">
                <a:solidFill>
                  <a:srgbClr val="0070C0"/>
                </a:solidFill>
              </a:rPr>
              <a:t>Lesson Objectives</a:t>
            </a:r>
            <a:endParaRPr lang="en-US" dirty="0">
              <a:solidFill>
                <a:srgbClr val="0070C0"/>
              </a:solidFill>
            </a:endParaRPr>
          </a:p>
        </p:txBody>
      </p:sp>
    </p:spTree>
    <p:extLst>
      <p:ext uri="{BB962C8B-B14F-4D97-AF65-F5344CB8AC3E}">
        <p14:creationId xmlns:p14="http://schemas.microsoft.com/office/powerpoint/2010/main" val="415340648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cxnSp>
        <p:nvCxnSpPr>
          <p:cNvPr id="14" name="Straight Connector 13"/>
          <p:cNvCxnSpPr/>
          <p:nvPr/>
        </p:nvCxnSpPr>
        <p:spPr>
          <a:xfrm>
            <a:off x="13164879" y="5911702"/>
            <a:ext cx="0" cy="0"/>
          </a:xfrm>
          <a:prstGeom prst="line">
            <a:avLst/>
          </a:prstGeom>
        </p:spPr>
        <p:style>
          <a:lnRef idx="1">
            <a:schemeClr val="accent1"/>
          </a:lnRef>
          <a:fillRef idx="0">
            <a:schemeClr val="accent1"/>
          </a:fillRef>
          <a:effectRef idx="0">
            <a:schemeClr val="accent1"/>
          </a:effectRef>
          <a:fontRef idx="minor">
            <a:schemeClr val="tx1"/>
          </a:fontRef>
        </p:style>
      </p:cxnSp>
      <p:sp>
        <p:nvSpPr>
          <p:cNvPr id="8" name="Content Placeholder 2">
            <a:extLst>
              <a:ext uri="{FF2B5EF4-FFF2-40B4-BE49-F238E27FC236}">
                <a16:creationId xmlns:a16="http://schemas.microsoft.com/office/drawing/2014/main" id="{83F3EB91-17DF-D044-83E2-63ED6DCD3089}"/>
              </a:ext>
            </a:extLst>
          </p:cNvPr>
          <p:cNvSpPr txBox="1">
            <a:spLocks/>
          </p:cNvSpPr>
          <p:nvPr/>
        </p:nvSpPr>
        <p:spPr>
          <a:xfrm>
            <a:off x="459873" y="1922992"/>
            <a:ext cx="9096503" cy="3222743"/>
          </a:xfrm>
          <a:prstGeom prst="rect">
            <a:avLst/>
          </a:prstGeom>
        </p:spPr>
        <p:txBody>
          <a:bodyPr/>
          <a:lstStyle>
            <a:lvl1pPr marL="0" indent="0" algn="l" defTabSz="914400" rtl="0" eaLnBrk="1" latinLnBrk="0" hangingPunct="1">
              <a:lnSpc>
                <a:spcPct val="100000"/>
              </a:lnSpc>
              <a:spcBef>
                <a:spcPts val="1200"/>
              </a:spcBef>
              <a:buFont typeface="Arial" panose="020B0604020202020204" pitchFamily="34" charset="0"/>
              <a:buNone/>
              <a:defRPr sz="2000" kern="1200">
                <a:solidFill>
                  <a:schemeClr val="tx2"/>
                </a:solidFill>
                <a:latin typeface="+mn-lt"/>
                <a:ea typeface="+mn-ea"/>
                <a:cs typeface="+mn-cs"/>
              </a:defRPr>
            </a:lvl1pPr>
            <a:lvl2pPr marL="230188" indent="-228600" algn="l" defTabSz="914400" rtl="0" eaLnBrk="1" latinLnBrk="0" hangingPunct="1">
              <a:lnSpc>
                <a:spcPct val="100000"/>
              </a:lnSpc>
              <a:spcBef>
                <a:spcPts val="800"/>
              </a:spcBef>
              <a:buClrTx/>
              <a:buFont typeface="Arial" panose="020B0604020202020204" pitchFamily="34" charset="0"/>
              <a:buChar char="•"/>
              <a:defRPr sz="2000" kern="1200">
                <a:solidFill>
                  <a:schemeClr val="tx2"/>
                </a:solidFill>
                <a:latin typeface="+mn-lt"/>
                <a:ea typeface="+mn-ea"/>
                <a:cs typeface="+mn-cs"/>
              </a:defRPr>
            </a:lvl2pPr>
            <a:lvl3pPr marL="460375" indent="-228600" algn="l" defTabSz="914400" rtl="0" eaLnBrk="1" latinLnBrk="0" hangingPunct="1">
              <a:lnSpc>
                <a:spcPct val="100000"/>
              </a:lnSpc>
              <a:spcBef>
                <a:spcPts val="800"/>
              </a:spcBef>
              <a:buFont typeface="Arial" panose="020B0604020202020204" pitchFamily="34" charset="0"/>
              <a:buChar char="•"/>
              <a:defRPr sz="1800" kern="1200">
                <a:solidFill>
                  <a:schemeClr val="tx2"/>
                </a:solidFill>
                <a:latin typeface="+mn-lt"/>
                <a:ea typeface="+mn-ea"/>
                <a:cs typeface="+mn-cs"/>
              </a:defRPr>
            </a:lvl3pPr>
            <a:lvl4pPr marL="455613" indent="0" algn="l" defTabSz="914400" rtl="0" eaLnBrk="1" latinLnBrk="0" hangingPunct="1">
              <a:lnSpc>
                <a:spcPct val="100000"/>
              </a:lnSpc>
              <a:spcBef>
                <a:spcPts val="800"/>
              </a:spcBef>
              <a:buFont typeface="Arial" panose="020B0604020202020204" pitchFamily="34" charset="0"/>
              <a:buNone/>
              <a:defRPr sz="1400" kern="1200">
                <a:solidFill>
                  <a:schemeClr val="tx1"/>
                </a:solidFill>
                <a:latin typeface="+mn-lt"/>
                <a:ea typeface="+mn-ea"/>
                <a:cs typeface="+mn-cs"/>
              </a:defRPr>
            </a:lvl4pPr>
            <a:lvl5pPr marL="685800" indent="0" algn="l" defTabSz="914400" rtl="0" eaLnBrk="1" latinLnBrk="0" hangingPunct="1">
              <a:lnSpc>
                <a:spcPct val="100000"/>
              </a:lnSpc>
              <a:spcBef>
                <a:spcPts val="800"/>
              </a:spcBef>
              <a:buFont typeface="Arial" panose="020B0604020202020204" pitchFamily="34" charset="0"/>
              <a:buNone/>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800" dirty="0"/>
              <a:t>Knowing the distance between the two endpoints on a line segment can be helpful, but in many cases, you may want to calculate the distance from an endpoint to some intermediary point on the line segment. To do this, you can calculate the coordinate of a point that partitions a line segment into a given ratio.</a:t>
            </a:r>
            <a:endParaRPr lang="en-US" sz="2800" b="0" i="0" u="none" strike="noStrike" baseline="0" dirty="0"/>
          </a:p>
        </p:txBody>
      </p:sp>
      <p:sp>
        <p:nvSpPr>
          <p:cNvPr id="13" name="Title 1">
            <a:extLst>
              <a:ext uri="{FF2B5EF4-FFF2-40B4-BE49-F238E27FC236}">
                <a16:creationId xmlns:a16="http://schemas.microsoft.com/office/drawing/2014/main" id="{19FEBC70-14DF-1346-9D20-FCA256EAA232}"/>
              </a:ext>
            </a:extLst>
          </p:cNvPr>
          <p:cNvSpPr txBox="1">
            <a:spLocks/>
          </p:cNvSpPr>
          <p:nvPr/>
        </p:nvSpPr>
        <p:spPr>
          <a:xfrm>
            <a:off x="459873" y="332811"/>
            <a:ext cx="6947606" cy="1286264"/>
          </a:xfrm>
          <a:prstGeom prst="rect">
            <a:avLst/>
          </a:prstGeom>
        </p:spPr>
        <p:txBody>
          <a:bodyPr vert="horz" lIns="91440" tIns="45720" rIns="91440" bIns="45720" rtlCol="0" anchor="t">
            <a:noAutofit/>
          </a:bodyPr>
          <a:lstStyle>
            <a:lvl1pPr algn="l" defTabSz="914400" rtl="0" eaLnBrk="1" latinLnBrk="0" hangingPunct="1">
              <a:lnSpc>
                <a:spcPct val="90000"/>
              </a:lnSpc>
              <a:spcBef>
                <a:spcPct val="0"/>
              </a:spcBef>
              <a:buNone/>
              <a:defRPr sz="2400" b="1" kern="1200">
                <a:solidFill>
                  <a:schemeClr val="tx2"/>
                </a:solidFill>
                <a:latin typeface="+mj-lt"/>
                <a:ea typeface="+mj-ea"/>
                <a:cs typeface="+mj-cs"/>
              </a:defRPr>
            </a:lvl1pPr>
          </a:lstStyle>
          <a:p>
            <a:pPr algn="l"/>
            <a:r>
              <a:rPr lang="en-US" sz="2800" dirty="0">
                <a:solidFill>
                  <a:srgbClr val="0070C0"/>
                </a:solidFill>
              </a:rPr>
              <a:t>Learn pg. 23</a:t>
            </a:r>
            <a:endParaRPr lang="en-US" sz="1800" b="0" i="0" u="none" strike="noStrike" baseline="0" dirty="0">
              <a:solidFill>
                <a:srgbClr val="000000"/>
              </a:solidFill>
              <a:latin typeface="Vectipede Bk"/>
            </a:endParaRPr>
          </a:p>
          <a:p>
            <a:r>
              <a:rPr lang="en-US" sz="2800" b="0" dirty="0">
                <a:solidFill>
                  <a:schemeClr val="tx1"/>
                </a:solidFill>
              </a:rPr>
              <a:t>Locating Points on a Number Line with a</a:t>
            </a:r>
          </a:p>
          <a:p>
            <a:r>
              <a:rPr lang="en-US" sz="2800" b="0" dirty="0">
                <a:solidFill>
                  <a:schemeClr val="tx1"/>
                </a:solidFill>
              </a:rPr>
              <a:t>Given Ratio </a:t>
            </a:r>
          </a:p>
        </p:txBody>
      </p:sp>
    </p:spTree>
    <p:extLst>
      <p:ext uri="{BB962C8B-B14F-4D97-AF65-F5344CB8AC3E}">
        <p14:creationId xmlns:p14="http://schemas.microsoft.com/office/powerpoint/2010/main" val="339455958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cxnSp>
        <p:nvCxnSpPr>
          <p:cNvPr id="14" name="Straight Connector 13"/>
          <p:cNvCxnSpPr/>
          <p:nvPr/>
        </p:nvCxnSpPr>
        <p:spPr>
          <a:xfrm>
            <a:off x="13164879" y="5911702"/>
            <a:ext cx="0" cy="0"/>
          </a:xfrm>
          <a:prstGeom prst="line">
            <a:avLst/>
          </a:prstGeom>
        </p:spPr>
        <p:style>
          <a:lnRef idx="1">
            <a:schemeClr val="accent1"/>
          </a:lnRef>
          <a:fillRef idx="0">
            <a:schemeClr val="accent1"/>
          </a:fillRef>
          <a:effectRef idx="0">
            <a:schemeClr val="accent1"/>
          </a:effectRef>
          <a:fontRef idx="minor">
            <a:schemeClr val="tx1"/>
          </a:fontRef>
        </p:style>
      </p:cxnSp>
      <p:sp>
        <p:nvSpPr>
          <p:cNvPr id="13" name="Title 1">
            <a:extLst>
              <a:ext uri="{FF2B5EF4-FFF2-40B4-BE49-F238E27FC236}">
                <a16:creationId xmlns:a16="http://schemas.microsoft.com/office/drawing/2014/main" id="{19FEBC70-14DF-1346-9D20-FCA256EAA232}"/>
              </a:ext>
            </a:extLst>
          </p:cNvPr>
          <p:cNvSpPr txBox="1">
            <a:spLocks/>
          </p:cNvSpPr>
          <p:nvPr/>
        </p:nvSpPr>
        <p:spPr>
          <a:xfrm>
            <a:off x="459873" y="332811"/>
            <a:ext cx="7126790" cy="1286264"/>
          </a:xfrm>
          <a:prstGeom prst="rect">
            <a:avLst/>
          </a:prstGeom>
        </p:spPr>
        <p:txBody>
          <a:bodyPr vert="horz" lIns="91440" tIns="45720" rIns="91440" bIns="45720" rtlCol="0" anchor="t">
            <a:noAutofit/>
          </a:bodyPr>
          <a:lstStyle>
            <a:lvl1pPr algn="l" defTabSz="914400" rtl="0" eaLnBrk="1" latinLnBrk="0" hangingPunct="1">
              <a:lnSpc>
                <a:spcPct val="90000"/>
              </a:lnSpc>
              <a:spcBef>
                <a:spcPct val="0"/>
              </a:spcBef>
              <a:buNone/>
              <a:defRPr sz="2400" b="1" kern="1200">
                <a:solidFill>
                  <a:schemeClr val="tx2"/>
                </a:solidFill>
                <a:latin typeface="+mj-lt"/>
                <a:ea typeface="+mj-ea"/>
                <a:cs typeface="+mj-cs"/>
              </a:defRPr>
            </a:lvl1pPr>
          </a:lstStyle>
          <a:p>
            <a:pPr algn="l"/>
            <a:r>
              <a:rPr lang="en-US" sz="2800" dirty="0">
                <a:solidFill>
                  <a:srgbClr val="0070C0"/>
                </a:solidFill>
              </a:rPr>
              <a:t>Learn</a:t>
            </a:r>
            <a:endParaRPr lang="en-US" sz="1800" b="0" i="0" u="none" strike="noStrike" baseline="0" dirty="0">
              <a:solidFill>
                <a:srgbClr val="000000"/>
              </a:solidFill>
              <a:latin typeface="Vectipede Bk"/>
            </a:endParaRPr>
          </a:p>
          <a:p>
            <a:r>
              <a:rPr lang="en-US" sz="2800" b="0" dirty="0">
                <a:solidFill>
                  <a:schemeClr val="tx1"/>
                </a:solidFill>
              </a:rPr>
              <a:t>Locating Points on a Number Line with a</a:t>
            </a:r>
          </a:p>
          <a:p>
            <a:r>
              <a:rPr lang="en-US" sz="2800" b="0" dirty="0">
                <a:solidFill>
                  <a:schemeClr val="tx1"/>
                </a:solidFill>
              </a:rPr>
              <a:t>Given Ratio</a:t>
            </a:r>
          </a:p>
        </p:txBody>
      </p:sp>
      <mc:AlternateContent xmlns:mc="http://schemas.openxmlformats.org/markup-compatibility/2006" xmlns:a14="http://schemas.microsoft.com/office/drawing/2010/main">
        <mc:Choice Requires="a14">
          <p:graphicFrame>
            <p:nvGraphicFramePr>
              <p:cNvPr id="5" name="Table 2">
                <a:extLst>
                  <a:ext uri="{FF2B5EF4-FFF2-40B4-BE49-F238E27FC236}">
                    <a16:creationId xmlns:a16="http://schemas.microsoft.com/office/drawing/2014/main" id="{670BF045-0CA0-764E-925F-A174B71F967B}"/>
                  </a:ext>
                </a:extLst>
              </p:cNvPr>
              <p:cNvGraphicFramePr>
                <a:graphicFrameLocks noGrp="1"/>
              </p:cNvGraphicFramePr>
              <p:nvPr>
                <p:extLst>
                  <p:ext uri="{D42A27DB-BD31-4B8C-83A1-F6EECF244321}">
                    <p14:modId xmlns:p14="http://schemas.microsoft.com/office/powerpoint/2010/main" val="1035549121"/>
                  </p:ext>
                </p:extLst>
              </p:nvPr>
            </p:nvGraphicFramePr>
            <p:xfrm>
              <a:off x="459872" y="2631947"/>
              <a:ext cx="10163304" cy="1536954"/>
            </p:xfrm>
            <a:graphic>
              <a:graphicData uri="http://schemas.openxmlformats.org/drawingml/2006/table">
                <a:tbl>
                  <a:tblPr firstRow="1" bandRow="1">
                    <a:tableStyleId>{5C22544A-7EE6-4342-B048-85BDC9FD1C3A}</a:tableStyleId>
                  </a:tblPr>
                  <a:tblGrid>
                    <a:gridCol w="10163304">
                      <a:extLst>
                        <a:ext uri="{9D8B030D-6E8A-4147-A177-3AD203B41FA5}">
                          <a16:colId xmlns:a16="http://schemas.microsoft.com/office/drawing/2014/main" val="2418661591"/>
                        </a:ext>
                      </a:extLst>
                    </a:gridCol>
                  </a:tblGrid>
                  <a:tr h="481213">
                    <a:tc>
                      <a:txBody>
                        <a:bodyPr/>
                        <a:lstStyle/>
                        <a:p>
                          <a:r>
                            <a:rPr lang="en-US" sz="2800" b="0" i="0" u="none" strike="noStrike" kern="1200" baseline="0" dirty="0">
                              <a:solidFill>
                                <a:schemeClr val="tx2"/>
                              </a:solidFill>
                              <a:latin typeface="+mn-lt"/>
                              <a:ea typeface="+mn-ea"/>
                              <a:cs typeface="+mn-cs"/>
                            </a:rPr>
                            <a:t>If </a:t>
                          </a:r>
                          <a:r>
                            <a:rPr lang="en-US" sz="2800" b="0" i="1" u="none" strike="noStrike" kern="1200" baseline="0" dirty="0">
                              <a:solidFill>
                                <a:schemeClr val="tx2"/>
                              </a:solidFill>
                              <a:latin typeface="+mn-lt"/>
                              <a:ea typeface="+mn-ea"/>
                              <a:cs typeface="+mn-cs"/>
                            </a:rPr>
                            <a:t>C </a:t>
                          </a:r>
                          <a:r>
                            <a:rPr lang="en-US" sz="2800" b="0" i="0" u="none" strike="noStrike" kern="1200" baseline="0" dirty="0">
                              <a:solidFill>
                                <a:schemeClr val="tx2"/>
                              </a:solidFill>
                              <a:latin typeface="+mn-lt"/>
                              <a:ea typeface="+mn-ea"/>
                              <a:cs typeface="+mn-cs"/>
                            </a:rPr>
                            <a:t>has coordinate </a:t>
                          </a:r>
                          <a:r>
                            <a:rPr lang="en-US" sz="2800" b="0" i="1" u="none" strike="noStrike" kern="1200" baseline="0" dirty="0">
                              <a:solidFill>
                                <a:schemeClr val="tx2"/>
                              </a:solidFill>
                              <a:latin typeface="+mn-lt"/>
                              <a:ea typeface="+mn-ea"/>
                              <a:cs typeface="+mn-cs"/>
                            </a:rPr>
                            <a:t>x</a:t>
                          </a:r>
                          <a:r>
                            <a:rPr lang="en-US" sz="2800" b="0" i="0" u="none" strike="noStrike" kern="1200" baseline="-25000" dirty="0">
                              <a:solidFill>
                                <a:schemeClr val="tx2"/>
                              </a:solidFill>
                              <a:latin typeface="+mn-lt"/>
                              <a:ea typeface="+mn-ea"/>
                              <a:cs typeface="+mn-cs"/>
                            </a:rPr>
                            <a:t>1</a:t>
                          </a:r>
                          <a:r>
                            <a:rPr lang="en-US" sz="2800" b="0" i="0" u="none" strike="noStrike" kern="1200" baseline="0" dirty="0">
                              <a:solidFill>
                                <a:schemeClr val="tx2"/>
                              </a:solidFill>
                              <a:latin typeface="+mn-lt"/>
                              <a:ea typeface="+mn-ea"/>
                              <a:cs typeface="+mn-cs"/>
                            </a:rPr>
                            <a:t> and </a:t>
                          </a:r>
                          <a:r>
                            <a:rPr lang="en-US" sz="2800" b="0" i="1" u="none" strike="noStrike" kern="1200" baseline="0" dirty="0">
                              <a:solidFill>
                                <a:schemeClr val="tx2"/>
                              </a:solidFill>
                              <a:latin typeface="+mn-lt"/>
                              <a:ea typeface="+mn-ea"/>
                              <a:cs typeface="+mn-cs"/>
                            </a:rPr>
                            <a:t>D </a:t>
                          </a:r>
                          <a:r>
                            <a:rPr lang="en-US" sz="2800" b="0" i="0" u="none" strike="noStrike" kern="1200" baseline="0" dirty="0">
                              <a:solidFill>
                                <a:schemeClr val="tx2"/>
                              </a:solidFill>
                              <a:latin typeface="+mn-lt"/>
                              <a:ea typeface="+mn-ea"/>
                              <a:cs typeface="+mn-cs"/>
                            </a:rPr>
                            <a:t>has coordinate </a:t>
                          </a:r>
                          <a:r>
                            <a:rPr lang="en-US" sz="2800" b="0" i="1" u="none" strike="noStrike" kern="1200" baseline="0" dirty="0">
                              <a:solidFill>
                                <a:schemeClr val="tx2"/>
                              </a:solidFill>
                              <a:latin typeface="+mn-lt"/>
                              <a:ea typeface="+mn-ea"/>
                              <a:cs typeface="+mn-cs"/>
                            </a:rPr>
                            <a:t>x</a:t>
                          </a:r>
                          <a:r>
                            <a:rPr lang="en-US" sz="2800" b="0" i="0" u="none" strike="noStrike" kern="1200" baseline="-25000" dirty="0">
                              <a:solidFill>
                                <a:schemeClr val="tx2"/>
                              </a:solidFill>
                              <a:latin typeface="+mn-lt"/>
                              <a:ea typeface="+mn-ea"/>
                              <a:cs typeface="+mn-cs"/>
                            </a:rPr>
                            <a:t>2</a:t>
                          </a:r>
                          <a:r>
                            <a:rPr lang="en-US" sz="2800" b="0" i="0" u="none" strike="noStrike" kern="1200" baseline="0" dirty="0">
                              <a:solidFill>
                                <a:schemeClr val="tx2"/>
                              </a:solidFill>
                              <a:latin typeface="+mn-lt"/>
                              <a:ea typeface="+mn-ea"/>
                              <a:cs typeface="+mn-cs"/>
                            </a:rPr>
                            <a:t>, then a point </a:t>
                          </a:r>
                          <a:r>
                            <a:rPr lang="en-US" sz="2800" b="0" i="1" u="none" strike="noStrike" kern="1200" baseline="0" dirty="0">
                              <a:solidFill>
                                <a:srgbClr val="7030A0"/>
                              </a:solidFill>
                              <a:latin typeface="+mn-lt"/>
                              <a:ea typeface="+mn-ea"/>
                              <a:cs typeface="+mn-cs"/>
                            </a:rPr>
                            <a:t>P</a:t>
                          </a:r>
                          <a:r>
                            <a:rPr lang="en-US" sz="2800" b="0" i="1" u="none" strike="noStrike" kern="1200" baseline="0" dirty="0">
                              <a:solidFill>
                                <a:schemeClr val="tx2"/>
                              </a:solidFill>
                              <a:latin typeface="+mn-lt"/>
                              <a:ea typeface="+mn-ea"/>
                              <a:cs typeface="+mn-cs"/>
                            </a:rPr>
                            <a:t> </a:t>
                          </a:r>
                          <a:r>
                            <a:rPr lang="en-US" sz="2800" b="0" i="0" u="none" strike="noStrike" kern="1200" baseline="0" dirty="0">
                              <a:solidFill>
                                <a:schemeClr val="tx2"/>
                              </a:solidFill>
                              <a:latin typeface="+mn-lt"/>
                              <a:ea typeface="+mn-ea"/>
                              <a:cs typeface="+mn-cs"/>
                            </a:rPr>
                            <a:t>that partitions the line segment in a ratio of </a:t>
                          </a:r>
                          <a:r>
                            <a:rPr lang="en-US" sz="2800" b="0" i="1" u="none" strike="noStrike" kern="1200" baseline="0" dirty="0">
                              <a:solidFill>
                                <a:schemeClr val="accent6"/>
                              </a:solidFill>
                              <a:latin typeface="+mn-lt"/>
                              <a:ea typeface="+mn-ea"/>
                              <a:cs typeface="+mn-cs"/>
                            </a:rPr>
                            <a:t>m</a:t>
                          </a:r>
                          <a:r>
                            <a:rPr lang="en-US" sz="2800" b="0" i="0" u="none" strike="noStrike" kern="1200" baseline="0" dirty="0">
                              <a:solidFill>
                                <a:schemeClr val="tx2"/>
                              </a:solidFill>
                              <a:latin typeface="+mn-lt"/>
                              <a:ea typeface="+mn-ea"/>
                              <a:cs typeface="+mn-cs"/>
                            </a:rPr>
                            <a:t>:</a:t>
                          </a:r>
                          <a:r>
                            <a:rPr lang="en-US" sz="2800" b="0" i="1" u="none" strike="noStrike" kern="1200" baseline="0" dirty="0">
                              <a:solidFill>
                                <a:srgbClr val="0070C0"/>
                              </a:solidFill>
                              <a:latin typeface="+mn-lt"/>
                              <a:ea typeface="+mn-ea"/>
                              <a:cs typeface="+mn-cs"/>
                            </a:rPr>
                            <a:t>n</a:t>
                          </a:r>
                          <a:r>
                            <a:rPr lang="en-US" sz="2800" b="0" i="1" u="none" strike="noStrike" kern="1200" baseline="0" dirty="0">
                              <a:solidFill>
                                <a:schemeClr val="tx2"/>
                              </a:solidFill>
                              <a:latin typeface="+mn-lt"/>
                              <a:ea typeface="+mn-ea"/>
                              <a:cs typeface="+mn-cs"/>
                            </a:rPr>
                            <a:t> </a:t>
                          </a:r>
                          <a:r>
                            <a:rPr lang="en-US" sz="2800" b="0" i="0" u="none" strike="noStrike" kern="1200" baseline="0" dirty="0">
                              <a:solidFill>
                                <a:schemeClr val="tx2"/>
                              </a:solidFill>
                              <a:latin typeface="+mn-lt"/>
                              <a:ea typeface="+mn-ea"/>
                              <a:cs typeface="+mn-cs"/>
                            </a:rPr>
                            <a:t>is located at coordinate </a:t>
                          </a:r>
                          <a14:m>
                            <m:oMath xmlns:m="http://schemas.openxmlformats.org/officeDocument/2006/math">
                              <m:f>
                                <m:fPr>
                                  <m:ctrlPr>
                                    <a:rPr lang="en-US" sz="2800" b="0" i="1" smtClean="0">
                                      <a:solidFill>
                                        <a:schemeClr val="tx2"/>
                                      </a:solidFill>
                                      <a:latin typeface="Cambria Math" panose="02040503050406030204" pitchFamily="18" charset="0"/>
                                      <a:ea typeface="Cambria Math" panose="02040503050406030204" pitchFamily="18" charset="0"/>
                                    </a:rPr>
                                  </m:ctrlPr>
                                </m:fPr>
                                <m:num>
                                  <m:r>
                                    <a:rPr lang="en-US" sz="2800" b="0" i="1" smtClean="0">
                                      <a:solidFill>
                                        <a:schemeClr val="accent1"/>
                                      </a:solidFill>
                                      <a:latin typeface="Cambria Math" panose="02040503050406030204" pitchFamily="18" charset="0"/>
                                      <a:ea typeface="Cambria Math" panose="02040503050406030204" pitchFamily="18" charset="0"/>
                                    </a:rPr>
                                    <m:t>𝑛</m:t>
                                  </m:r>
                                  <m:r>
                                    <a:rPr lang="en-US" sz="2800" b="0" i="1" smtClean="0">
                                      <a:solidFill>
                                        <a:schemeClr val="tx2"/>
                                      </a:solidFill>
                                      <a:latin typeface="Cambria Math" panose="02040503050406030204" pitchFamily="18" charset="0"/>
                                      <a:ea typeface="Cambria Math" panose="02040503050406030204" pitchFamily="18" charset="0"/>
                                    </a:rPr>
                                    <m:t>𝑥</m:t>
                                  </m:r>
                                  <m:r>
                                    <a:rPr lang="en-US" sz="2800" b="0" i="1" baseline="-25000" smtClean="0">
                                      <a:solidFill>
                                        <a:schemeClr val="tx2"/>
                                      </a:solidFill>
                                      <a:latin typeface="Cambria Math" panose="02040503050406030204" pitchFamily="18" charset="0"/>
                                      <a:ea typeface="Cambria Math" panose="02040503050406030204" pitchFamily="18" charset="0"/>
                                    </a:rPr>
                                    <m:t>1 </m:t>
                                  </m:r>
                                  <m:r>
                                    <a:rPr lang="en-US" sz="2800" b="0" i="1" smtClean="0">
                                      <a:solidFill>
                                        <a:schemeClr val="tx2"/>
                                      </a:solidFill>
                                      <a:latin typeface="Cambria Math" panose="02040503050406030204" pitchFamily="18" charset="0"/>
                                      <a:ea typeface="Cambria Math" panose="02040503050406030204" pitchFamily="18" charset="0"/>
                                    </a:rPr>
                                    <m:t>+ </m:t>
                                  </m:r>
                                  <m:r>
                                    <a:rPr lang="en-US" sz="2800" b="0" i="1" smtClean="0">
                                      <a:solidFill>
                                        <a:schemeClr val="accent6"/>
                                      </a:solidFill>
                                      <a:latin typeface="Cambria Math" panose="02040503050406030204" pitchFamily="18" charset="0"/>
                                      <a:ea typeface="Cambria Math" panose="02040503050406030204" pitchFamily="18" charset="0"/>
                                    </a:rPr>
                                    <m:t>𝑚</m:t>
                                  </m:r>
                                  <m:r>
                                    <a:rPr lang="en-US" sz="2800" b="0" i="1" smtClean="0">
                                      <a:solidFill>
                                        <a:schemeClr val="tx2"/>
                                      </a:solidFill>
                                      <a:latin typeface="Cambria Math" panose="02040503050406030204" pitchFamily="18" charset="0"/>
                                      <a:ea typeface="Cambria Math" panose="02040503050406030204" pitchFamily="18" charset="0"/>
                                    </a:rPr>
                                    <m:t>𝑥</m:t>
                                  </m:r>
                                  <m:r>
                                    <a:rPr lang="en-US" sz="2800" b="0" i="1" baseline="-25000" smtClean="0">
                                      <a:solidFill>
                                        <a:schemeClr val="tx2"/>
                                      </a:solidFill>
                                      <a:latin typeface="Cambria Math" panose="02040503050406030204" pitchFamily="18" charset="0"/>
                                      <a:ea typeface="Cambria Math" panose="02040503050406030204" pitchFamily="18" charset="0"/>
                                    </a:rPr>
                                    <m:t>2</m:t>
                                  </m:r>
                                </m:num>
                                <m:den>
                                  <m:r>
                                    <a:rPr lang="en-US" sz="2800" b="0" i="1" smtClean="0">
                                      <a:solidFill>
                                        <a:schemeClr val="accent6"/>
                                      </a:solidFill>
                                      <a:latin typeface="Cambria Math" panose="02040503050406030204" pitchFamily="18" charset="0"/>
                                      <a:ea typeface="Cambria Math" panose="02040503050406030204" pitchFamily="18" charset="0"/>
                                    </a:rPr>
                                    <m:t>𝑚</m:t>
                                  </m:r>
                                  <m:r>
                                    <a:rPr lang="en-US" sz="2800" b="0" i="1" smtClean="0">
                                      <a:solidFill>
                                        <a:schemeClr val="accent6"/>
                                      </a:solidFill>
                                      <a:latin typeface="Cambria Math" panose="02040503050406030204" pitchFamily="18" charset="0"/>
                                      <a:ea typeface="Cambria Math" panose="02040503050406030204" pitchFamily="18" charset="0"/>
                                    </a:rPr>
                                    <m:t> + </m:t>
                                  </m:r>
                                  <m:r>
                                    <a:rPr lang="en-US" sz="2800" b="0" i="1" smtClean="0">
                                      <a:solidFill>
                                        <a:schemeClr val="accent1"/>
                                      </a:solidFill>
                                      <a:latin typeface="Cambria Math" panose="02040503050406030204" pitchFamily="18" charset="0"/>
                                      <a:ea typeface="Cambria Math" panose="02040503050406030204" pitchFamily="18" charset="0"/>
                                    </a:rPr>
                                    <m:t>𝑛</m:t>
                                  </m:r>
                                </m:den>
                              </m:f>
                            </m:oMath>
                          </a14:m>
                          <a:r>
                            <a:rPr lang="en-US" sz="2800" b="0" i="0" u="none" strike="noStrike" kern="1200" baseline="0" dirty="0">
                              <a:solidFill>
                                <a:schemeClr val="tx2"/>
                              </a:solidFill>
                              <a:latin typeface="+mn-lt"/>
                              <a:ea typeface="+mn-ea"/>
                              <a:cs typeface="+mn-cs"/>
                            </a:rPr>
                            <a:t>, where </a:t>
                          </a:r>
                          <a:r>
                            <a:rPr lang="en-US" sz="2800" b="0" i="1" u="none" strike="noStrike" kern="1200" baseline="0" dirty="0">
                              <a:solidFill>
                                <a:schemeClr val="tx2"/>
                              </a:solidFill>
                              <a:latin typeface="+mn-lt"/>
                              <a:ea typeface="+mn-ea"/>
                              <a:cs typeface="+mn-cs"/>
                            </a:rPr>
                            <a:t>m </a:t>
                          </a:r>
                          <a:r>
                            <a:rPr lang="en-US" sz="2800" b="0" i="0" u="none" strike="noStrike" kern="1200" baseline="0" dirty="0">
                              <a:solidFill>
                                <a:schemeClr val="tx2"/>
                              </a:solidFill>
                              <a:latin typeface="+mn-lt"/>
                              <a:ea typeface="+mn-ea"/>
                              <a:cs typeface="+mn-cs"/>
                            </a:rPr>
                            <a:t>≠ −</a:t>
                          </a:r>
                          <a:r>
                            <a:rPr lang="en-US" sz="2800" b="0" i="1" u="none" strike="noStrike" kern="1200" baseline="0" dirty="0">
                              <a:solidFill>
                                <a:schemeClr val="tx2"/>
                              </a:solidFill>
                              <a:latin typeface="+mn-lt"/>
                              <a:ea typeface="+mn-ea"/>
                              <a:cs typeface="+mn-cs"/>
                            </a:rPr>
                            <a:t>n</a:t>
                          </a:r>
                          <a:r>
                            <a:rPr lang="en-US" sz="2800" b="0" i="0" u="none" strike="noStrike" kern="1200" baseline="0" dirty="0">
                              <a:solidFill>
                                <a:schemeClr val="tx2"/>
                              </a:solidFill>
                              <a:latin typeface="+mn-lt"/>
                              <a:ea typeface="+mn-ea"/>
                              <a:cs typeface="+mn-cs"/>
                            </a:rPr>
                            <a:t>.</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331847927"/>
                      </a:ext>
                    </a:extLst>
                  </a:tr>
                </a:tbl>
              </a:graphicData>
            </a:graphic>
          </p:graphicFrame>
        </mc:Choice>
        <mc:Fallback xmlns="">
          <p:graphicFrame>
            <p:nvGraphicFramePr>
              <p:cNvPr id="5" name="Table 2">
                <a:extLst>
                  <a:ext uri="{FF2B5EF4-FFF2-40B4-BE49-F238E27FC236}">
                    <a16:creationId xmlns:a16="http://schemas.microsoft.com/office/drawing/2014/main" id="{670BF045-0CA0-764E-925F-A174B71F967B}"/>
                  </a:ext>
                </a:extLst>
              </p:cNvPr>
              <p:cNvGraphicFramePr>
                <a:graphicFrameLocks noGrp="1"/>
              </p:cNvGraphicFramePr>
              <p:nvPr>
                <p:extLst>
                  <p:ext uri="{D42A27DB-BD31-4B8C-83A1-F6EECF244321}">
                    <p14:modId xmlns:p14="http://schemas.microsoft.com/office/powerpoint/2010/main" val="1035549121"/>
                  </p:ext>
                </p:extLst>
              </p:nvPr>
            </p:nvGraphicFramePr>
            <p:xfrm>
              <a:off x="459872" y="2631947"/>
              <a:ext cx="10163304" cy="1536954"/>
            </p:xfrm>
            <a:graphic>
              <a:graphicData uri="http://schemas.openxmlformats.org/drawingml/2006/table">
                <a:tbl>
                  <a:tblPr firstRow="1" bandRow="1">
                    <a:tableStyleId>{5C22544A-7EE6-4342-B048-85BDC9FD1C3A}</a:tableStyleId>
                  </a:tblPr>
                  <a:tblGrid>
                    <a:gridCol w="10163304">
                      <a:extLst>
                        <a:ext uri="{9D8B030D-6E8A-4147-A177-3AD203B41FA5}">
                          <a16:colId xmlns:a16="http://schemas.microsoft.com/office/drawing/2014/main" val="2418661591"/>
                        </a:ext>
                      </a:extLst>
                    </a:gridCol>
                  </a:tblGrid>
                  <a:tr h="1536954">
                    <a:tc>
                      <a:txBody>
                        <a:bodyPr/>
                        <a:lstStyle/>
                        <a:p>
                          <a:endParaRPr lang="en-US"/>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blipFill>
                          <a:blip r:embed="rId2"/>
                          <a:stretch>
                            <a:fillRect t="-3953" b="-4348"/>
                          </a:stretch>
                        </a:blipFill>
                      </a:tcPr>
                    </a:tc>
                    <a:extLst>
                      <a:ext uri="{0D108BD9-81ED-4DB2-BD59-A6C34878D82A}">
                        <a16:rowId xmlns:a16="http://schemas.microsoft.com/office/drawing/2014/main" val="3331847927"/>
                      </a:ext>
                    </a:extLst>
                  </a:tr>
                </a:tbl>
              </a:graphicData>
            </a:graphic>
          </p:graphicFrame>
        </mc:Fallback>
      </mc:AlternateContent>
      <p:sp>
        <p:nvSpPr>
          <p:cNvPr id="6" name="Content Placeholder 2">
            <a:extLst>
              <a:ext uri="{FF2B5EF4-FFF2-40B4-BE49-F238E27FC236}">
                <a16:creationId xmlns:a16="http://schemas.microsoft.com/office/drawing/2014/main" id="{D201104B-FD48-1B42-8014-F9EF2EB20A4F}"/>
              </a:ext>
            </a:extLst>
          </p:cNvPr>
          <p:cNvSpPr txBox="1">
            <a:spLocks/>
          </p:cNvSpPr>
          <p:nvPr/>
        </p:nvSpPr>
        <p:spPr>
          <a:xfrm>
            <a:off x="459872" y="1707846"/>
            <a:ext cx="10109515" cy="549579"/>
          </a:xfrm>
          <a:prstGeom prst="rect">
            <a:avLst/>
          </a:prstGeom>
        </p:spPr>
        <p:txBody>
          <a:bodyPr/>
          <a:lstStyle>
            <a:lvl1pPr marL="0" indent="0" algn="l" defTabSz="914400" rtl="0" eaLnBrk="1" latinLnBrk="0" hangingPunct="1">
              <a:lnSpc>
                <a:spcPct val="100000"/>
              </a:lnSpc>
              <a:spcBef>
                <a:spcPts val="1200"/>
              </a:spcBef>
              <a:buFont typeface="Arial" panose="020B0604020202020204" pitchFamily="34" charset="0"/>
              <a:buNone/>
              <a:defRPr sz="2000" kern="1200">
                <a:solidFill>
                  <a:schemeClr val="tx2"/>
                </a:solidFill>
                <a:latin typeface="+mn-lt"/>
                <a:ea typeface="+mn-ea"/>
                <a:cs typeface="+mn-cs"/>
              </a:defRPr>
            </a:lvl1pPr>
            <a:lvl2pPr marL="230188" indent="-228600" algn="l" defTabSz="914400" rtl="0" eaLnBrk="1" latinLnBrk="0" hangingPunct="1">
              <a:lnSpc>
                <a:spcPct val="100000"/>
              </a:lnSpc>
              <a:spcBef>
                <a:spcPts val="800"/>
              </a:spcBef>
              <a:buClrTx/>
              <a:buFont typeface="Arial" panose="020B0604020202020204" pitchFamily="34" charset="0"/>
              <a:buChar char="•"/>
              <a:defRPr sz="2000" kern="1200">
                <a:solidFill>
                  <a:schemeClr val="tx2"/>
                </a:solidFill>
                <a:latin typeface="+mn-lt"/>
                <a:ea typeface="+mn-ea"/>
                <a:cs typeface="+mn-cs"/>
              </a:defRPr>
            </a:lvl2pPr>
            <a:lvl3pPr marL="460375" indent="-228600" algn="l" defTabSz="914400" rtl="0" eaLnBrk="1" latinLnBrk="0" hangingPunct="1">
              <a:lnSpc>
                <a:spcPct val="100000"/>
              </a:lnSpc>
              <a:spcBef>
                <a:spcPts val="800"/>
              </a:spcBef>
              <a:buFont typeface="Arial" panose="020B0604020202020204" pitchFamily="34" charset="0"/>
              <a:buChar char="•"/>
              <a:defRPr sz="1800" kern="1200">
                <a:solidFill>
                  <a:schemeClr val="tx2"/>
                </a:solidFill>
                <a:latin typeface="+mn-lt"/>
                <a:ea typeface="+mn-ea"/>
                <a:cs typeface="+mn-cs"/>
              </a:defRPr>
            </a:lvl3pPr>
            <a:lvl4pPr marL="455613" indent="0" algn="l" defTabSz="914400" rtl="0" eaLnBrk="1" latinLnBrk="0" hangingPunct="1">
              <a:lnSpc>
                <a:spcPct val="100000"/>
              </a:lnSpc>
              <a:spcBef>
                <a:spcPts val="800"/>
              </a:spcBef>
              <a:buFont typeface="Arial" panose="020B0604020202020204" pitchFamily="34" charset="0"/>
              <a:buNone/>
              <a:defRPr sz="1400" kern="1200">
                <a:solidFill>
                  <a:schemeClr val="tx1"/>
                </a:solidFill>
                <a:latin typeface="+mn-lt"/>
                <a:ea typeface="+mn-ea"/>
                <a:cs typeface="+mn-cs"/>
              </a:defRPr>
            </a:lvl4pPr>
            <a:lvl5pPr marL="685800" indent="0" algn="l" defTabSz="914400" rtl="0" eaLnBrk="1" latinLnBrk="0" hangingPunct="1">
              <a:lnSpc>
                <a:spcPct val="100000"/>
              </a:lnSpc>
              <a:spcBef>
                <a:spcPts val="800"/>
              </a:spcBef>
              <a:buFont typeface="Arial" panose="020B0604020202020204" pitchFamily="34" charset="0"/>
              <a:buNone/>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800" b="1" dirty="0">
                <a:solidFill>
                  <a:schemeClr val="tx1"/>
                </a:solidFill>
                <a:latin typeface="+mj-lt"/>
              </a:rPr>
              <a:t>Key Concept: </a:t>
            </a:r>
            <a:r>
              <a:rPr lang="en-US" sz="2800" b="1" dirty="0"/>
              <a:t>Section Formula on a Number Line</a:t>
            </a:r>
            <a:endParaRPr lang="en-US" sz="2800" dirty="0">
              <a:latin typeface="+mj-lt"/>
            </a:endParaRPr>
          </a:p>
          <a:p>
            <a:endParaRPr lang="en-US" sz="2800" dirty="0">
              <a:latin typeface="+mj-lt"/>
            </a:endParaRPr>
          </a:p>
        </p:txBody>
      </p:sp>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776135" y="4321750"/>
            <a:ext cx="7530777" cy="1032648"/>
          </a:xfrm>
          <a:prstGeom prst="rect">
            <a:avLst/>
          </a:prstGeom>
        </p:spPr>
      </p:pic>
    </p:spTree>
    <p:extLst>
      <p:ext uri="{BB962C8B-B14F-4D97-AF65-F5344CB8AC3E}">
        <p14:creationId xmlns:p14="http://schemas.microsoft.com/office/powerpoint/2010/main" val="322675156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cxnSp>
        <p:nvCxnSpPr>
          <p:cNvPr id="14" name="Straight Connector 13"/>
          <p:cNvCxnSpPr/>
          <p:nvPr/>
        </p:nvCxnSpPr>
        <p:spPr>
          <a:xfrm>
            <a:off x="13164879" y="5911702"/>
            <a:ext cx="0" cy="0"/>
          </a:xfrm>
          <a:prstGeom prst="line">
            <a:avLst/>
          </a:prstGeom>
        </p:spPr>
        <p:style>
          <a:lnRef idx="1">
            <a:schemeClr val="accent1"/>
          </a:lnRef>
          <a:fillRef idx="0">
            <a:schemeClr val="accent1"/>
          </a:fillRef>
          <a:effectRef idx="0">
            <a:schemeClr val="accent1"/>
          </a:effectRef>
          <a:fontRef idx="minor">
            <a:schemeClr val="tx1"/>
          </a:fontRef>
        </p:style>
      </p:cxnSp>
      <p:sp>
        <p:nvSpPr>
          <p:cNvPr id="13" name="Title 1">
            <a:extLst>
              <a:ext uri="{FF2B5EF4-FFF2-40B4-BE49-F238E27FC236}">
                <a16:creationId xmlns:a16="http://schemas.microsoft.com/office/drawing/2014/main" id="{3DF0B0BF-0558-1048-AC06-1D1812F060BC}"/>
              </a:ext>
            </a:extLst>
          </p:cNvPr>
          <p:cNvSpPr txBox="1">
            <a:spLocks/>
          </p:cNvSpPr>
          <p:nvPr/>
        </p:nvSpPr>
        <p:spPr>
          <a:xfrm>
            <a:off x="459873" y="332811"/>
            <a:ext cx="6947606" cy="1286264"/>
          </a:xfrm>
          <a:prstGeom prst="rect">
            <a:avLst/>
          </a:prstGeom>
        </p:spPr>
        <p:txBody>
          <a:bodyPr vert="horz" lIns="91440" tIns="45720" rIns="91440" bIns="45720" rtlCol="0" anchor="t">
            <a:noAutofit/>
          </a:bodyPr>
          <a:lstStyle>
            <a:lvl1pPr algn="l" defTabSz="914400" rtl="0" eaLnBrk="1" latinLnBrk="0" hangingPunct="1">
              <a:lnSpc>
                <a:spcPct val="90000"/>
              </a:lnSpc>
              <a:spcBef>
                <a:spcPct val="0"/>
              </a:spcBef>
              <a:buNone/>
              <a:defRPr sz="2400" b="1" kern="1200">
                <a:solidFill>
                  <a:schemeClr val="tx2"/>
                </a:solidFill>
                <a:latin typeface="+mj-lt"/>
                <a:ea typeface="+mj-ea"/>
                <a:cs typeface="+mj-cs"/>
              </a:defRPr>
            </a:lvl1pPr>
          </a:lstStyle>
          <a:p>
            <a:r>
              <a:rPr lang="en-US" sz="2800" dirty="0">
                <a:solidFill>
                  <a:srgbClr val="0070C0"/>
                </a:solidFill>
              </a:rPr>
              <a:t>Example 1 – WE DO! Pg. 23 SI</a:t>
            </a:r>
            <a:br>
              <a:rPr lang="en-US" sz="2800" dirty="0">
                <a:solidFill>
                  <a:srgbClr val="33175A"/>
                </a:solidFill>
              </a:rPr>
            </a:br>
            <a:r>
              <a:rPr lang="en-US" sz="2800" b="0" dirty="0">
                <a:solidFill>
                  <a:schemeClr val="tx1"/>
                </a:solidFill>
              </a:rPr>
              <a:t>Locate a Point on a Number Line When Given a Ratio</a:t>
            </a:r>
          </a:p>
        </p:txBody>
      </p:sp>
      <mc:AlternateContent xmlns:mc="http://schemas.openxmlformats.org/markup-compatibility/2006" xmlns:a14="http://schemas.microsoft.com/office/drawing/2010/main">
        <mc:Choice Requires="a14">
          <p:sp>
            <p:nvSpPr>
              <p:cNvPr id="18" name="Content Placeholder 2">
                <a:extLst>
                  <a:ext uri="{FF2B5EF4-FFF2-40B4-BE49-F238E27FC236}">
                    <a16:creationId xmlns:a16="http://schemas.microsoft.com/office/drawing/2014/main" id="{66BD4E7D-0912-754B-9237-13B457F2A578}"/>
                  </a:ext>
                </a:extLst>
              </p:cNvPr>
              <p:cNvSpPr txBox="1">
                <a:spLocks/>
              </p:cNvSpPr>
              <p:nvPr/>
            </p:nvSpPr>
            <p:spPr>
              <a:xfrm>
                <a:off x="459873" y="1999816"/>
                <a:ext cx="8850382" cy="562315"/>
              </a:xfrm>
              <a:prstGeom prst="rect">
                <a:avLst/>
              </a:prstGeom>
            </p:spPr>
            <p:txBody>
              <a:bodyPr/>
              <a:lstStyle>
                <a:lvl1pPr marL="0" indent="0" algn="l" defTabSz="914400" rtl="0" eaLnBrk="1" latinLnBrk="0" hangingPunct="1">
                  <a:lnSpc>
                    <a:spcPct val="100000"/>
                  </a:lnSpc>
                  <a:spcBef>
                    <a:spcPts val="1200"/>
                  </a:spcBef>
                  <a:buFont typeface="Arial" panose="020B0604020202020204" pitchFamily="34" charset="0"/>
                  <a:buNone/>
                  <a:defRPr sz="2000" kern="1200">
                    <a:solidFill>
                      <a:schemeClr val="tx2"/>
                    </a:solidFill>
                    <a:latin typeface="+mn-lt"/>
                    <a:ea typeface="+mn-ea"/>
                    <a:cs typeface="+mn-cs"/>
                  </a:defRPr>
                </a:lvl1pPr>
                <a:lvl2pPr marL="230188" indent="-228600" algn="l" defTabSz="914400" rtl="0" eaLnBrk="1" latinLnBrk="0" hangingPunct="1">
                  <a:lnSpc>
                    <a:spcPct val="100000"/>
                  </a:lnSpc>
                  <a:spcBef>
                    <a:spcPts val="800"/>
                  </a:spcBef>
                  <a:buClrTx/>
                  <a:buFont typeface="Arial" panose="020B0604020202020204" pitchFamily="34" charset="0"/>
                  <a:buChar char="•"/>
                  <a:defRPr sz="2000" kern="1200">
                    <a:solidFill>
                      <a:schemeClr val="tx2"/>
                    </a:solidFill>
                    <a:latin typeface="+mn-lt"/>
                    <a:ea typeface="+mn-ea"/>
                    <a:cs typeface="+mn-cs"/>
                  </a:defRPr>
                </a:lvl2pPr>
                <a:lvl3pPr marL="460375" indent="-228600" algn="l" defTabSz="914400" rtl="0" eaLnBrk="1" latinLnBrk="0" hangingPunct="1">
                  <a:lnSpc>
                    <a:spcPct val="100000"/>
                  </a:lnSpc>
                  <a:spcBef>
                    <a:spcPts val="800"/>
                  </a:spcBef>
                  <a:buFont typeface="Arial" panose="020B0604020202020204" pitchFamily="34" charset="0"/>
                  <a:buChar char="•"/>
                  <a:defRPr sz="1800" kern="1200">
                    <a:solidFill>
                      <a:schemeClr val="tx2"/>
                    </a:solidFill>
                    <a:latin typeface="+mn-lt"/>
                    <a:ea typeface="+mn-ea"/>
                    <a:cs typeface="+mn-cs"/>
                  </a:defRPr>
                </a:lvl3pPr>
                <a:lvl4pPr marL="455613" indent="0" algn="l" defTabSz="914400" rtl="0" eaLnBrk="1" latinLnBrk="0" hangingPunct="1">
                  <a:lnSpc>
                    <a:spcPct val="100000"/>
                  </a:lnSpc>
                  <a:spcBef>
                    <a:spcPts val="800"/>
                  </a:spcBef>
                  <a:buFont typeface="Arial" panose="020B0604020202020204" pitchFamily="34" charset="0"/>
                  <a:buNone/>
                  <a:defRPr sz="1400" kern="1200">
                    <a:solidFill>
                      <a:schemeClr val="tx1"/>
                    </a:solidFill>
                    <a:latin typeface="+mn-lt"/>
                    <a:ea typeface="+mn-ea"/>
                    <a:cs typeface="+mn-cs"/>
                  </a:defRPr>
                </a:lvl4pPr>
                <a:lvl5pPr marL="685800" indent="0" algn="l" defTabSz="914400" rtl="0" eaLnBrk="1" latinLnBrk="0" hangingPunct="1">
                  <a:lnSpc>
                    <a:spcPct val="100000"/>
                  </a:lnSpc>
                  <a:spcBef>
                    <a:spcPts val="800"/>
                  </a:spcBef>
                  <a:buFont typeface="Arial" panose="020B0604020202020204" pitchFamily="34" charset="0"/>
                  <a:buNone/>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800" b="1" dirty="0">
                    <a:solidFill>
                      <a:schemeClr val="tx1"/>
                    </a:solidFill>
                  </a:rPr>
                  <a:t>Find </a:t>
                </a:r>
                <a:r>
                  <a:rPr lang="en-US" sz="2800" b="1" i="1" dirty="0">
                    <a:solidFill>
                      <a:schemeClr val="tx1"/>
                    </a:solidFill>
                  </a:rPr>
                  <a:t>B </a:t>
                </a:r>
                <a:r>
                  <a:rPr lang="en-US" sz="2800" b="1" dirty="0">
                    <a:solidFill>
                      <a:schemeClr val="tx1"/>
                    </a:solidFill>
                  </a:rPr>
                  <a:t>on </a:t>
                </a:r>
                <a14:m>
                  <m:oMath xmlns:m="http://schemas.openxmlformats.org/officeDocument/2006/math">
                    <m:acc>
                      <m:accPr>
                        <m:chr m:val="̅"/>
                        <m:ctrlPr>
                          <a:rPr lang="en-US" sz="2800" b="1" i="1">
                            <a:solidFill>
                              <a:schemeClr val="tx1"/>
                            </a:solidFill>
                            <a:latin typeface="Cambria Math" panose="02040503050406030204" pitchFamily="18" charset="0"/>
                            <a:ea typeface="Cambria Math" panose="02040503050406030204" pitchFamily="18" charset="0"/>
                          </a:rPr>
                        </m:ctrlPr>
                      </m:accPr>
                      <m:e>
                        <m:r>
                          <a:rPr lang="en-US" sz="2800" b="1" i="1">
                            <a:solidFill>
                              <a:schemeClr val="tx1"/>
                            </a:solidFill>
                            <a:latin typeface="Cambria Math" panose="02040503050406030204" pitchFamily="18" charset="0"/>
                            <a:ea typeface="Cambria Math" panose="02040503050406030204" pitchFamily="18" charset="0"/>
                          </a:rPr>
                          <m:t>𝑨</m:t>
                        </m:r>
                        <m:r>
                          <a:rPr lang="en-US" sz="2800" b="1" i="1" smtClean="0">
                            <a:solidFill>
                              <a:schemeClr val="tx1"/>
                            </a:solidFill>
                            <a:latin typeface="Cambria Math" panose="02040503050406030204" pitchFamily="18" charset="0"/>
                            <a:ea typeface="Cambria Math" panose="02040503050406030204" pitchFamily="18" charset="0"/>
                          </a:rPr>
                          <m:t>𝑪</m:t>
                        </m:r>
                      </m:e>
                    </m:acc>
                  </m:oMath>
                </a14:m>
                <a:r>
                  <a:rPr lang="en-US" sz="2800" b="1" i="1" dirty="0">
                    <a:solidFill>
                      <a:schemeClr val="tx1"/>
                    </a:solidFill>
                  </a:rPr>
                  <a:t> </a:t>
                </a:r>
                <a:r>
                  <a:rPr lang="en-US" sz="2800" b="1" dirty="0">
                    <a:solidFill>
                      <a:schemeClr val="tx1"/>
                    </a:solidFill>
                  </a:rPr>
                  <a:t>such that the ratio of </a:t>
                </a:r>
                <a:r>
                  <a:rPr lang="en-US" sz="2800" b="1" i="1" dirty="0">
                    <a:solidFill>
                      <a:schemeClr val="tx1"/>
                    </a:solidFill>
                  </a:rPr>
                  <a:t>AB </a:t>
                </a:r>
                <a:r>
                  <a:rPr lang="en-US" sz="2800" b="1" dirty="0">
                    <a:solidFill>
                      <a:schemeClr val="tx1"/>
                    </a:solidFill>
                  </a:rPr>
                  <a:t>to </a:t>
                </a:r>
                <a:r>
                  <a:rPr lang="en-US" sz="2800" b="1" i="1" dirty="0">
                    <a:solidFill>
                      <a:schemeClr val="tx1"/>
                    </a:solidFill>
                  </a:rPr>
                  <a:t>BC </a:t>
                </a:r>
                <a:r>
                  <a:rPr lang="en-US" sz="2800" b="1" dirty="0">
                    <a:solidFill>
                      <a:schemeClr val="tx1"/>
                    </a:solidFill>
                  </a:rPr>
                  <a:t>is 3:4.</a:t>
                </a:r>
              </a:p>
            </p:txBody>
          </p:sp>
        </mc:Choice>
        <mc:Fallback xmlns="">
          <p:sp>
            <p:nvSpPr>
              <p:cNvPr id="18" name="Content Placeholder 2">
                <a:extLst>
                  <a:ext uri="{FF2B5EF4-FFF2-40B4-BE49-F238E27FC236}">
                    <a16:creationId xmlns:a16="http://schemas.microsoft.com/office/drawing/2014/main" id="{66BD4E7D-0912-754B-9237-13B457F2A578}"/>
                  </a:ext>
                </a:extLst>
              </p:cNvPr>
              <p:cNvSpPr txBox="1">
                <a:spLocks noRot="1" noChangeAspect="1" noMove="1" noResize="1" noEditPoints="1" noAdjustHandles="1" noChangeArrowheads="1" noChangeShapeType="1" noTextEdit="1"/>
              </p:cNvSpPr>
              <p:nvPr/>
            </p:nvSpPr>
            <p:spPr>
              <a:xfrm>
                <a:off x="459873" y="1999816"/>
                <a:ext cx="8850382" cy="562315"/>
              </a:xfrm>
              <a:prstGeom prst="rect">
                <a:avLst/>
              </a:prstGeom>
              <a:blipFill>
                <a:blip r:embed="rId2"/>
                <a:stretch>
                  <a:fillRect l="-1377" t="-10870" r="-482" b="-22826"/>
                </a:stretch>
              </a:blipFill>
            </p:spPr>
            <p:txBody>
              <a:bodyPr/>
              <a:lstStyle/>
              <a:p>
                <a:r>
                  <a:rPr lang="en-IN">
                    <a:noFill/>
                  </a:rPr>
                  <a:t> </a:t>
                </a:r>
              </a:p>
            </p:txBody>
          </p:sp>
        </mc:Fallback>
      </mc:AlternateContent>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047441" y="2942872"/>
            <a:ext cx="5574469" cy="1061092"/>
          </a:xfrm>
          <a:prstGeom prst="rect">
            <a:avLst/>
          </a:prstGeom>
        </p:spPr>
      </p:pic>
    </p:spTree>
    <p:extLst>
      <p:ext uri="{BB962C8B-B14F-4D97-AF65-F5344CB8AC3E}">
        <p14:creationId xmlns:p14="http://schemas.microsoft.com/office/powerpoint/2010/main" val="209284873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cxnSp>
        <p:nvCxnSpPr>
          <p:cNvPr id="14" name="Straight Connector 13"/>
          <p:cNvCxnSpPr/>
          <p:nvPr/>
        </p:nvCxnSpPr>
        <p:spPr>
          <a:xfrm>
            <a:off x="13164879" y="5911702"/>
            <a:ext cx="0" cy="0"/>
          </a:xfrm>
          <a:prstGeom prst="line">
            <a:avLst/>
          </a:prstGeom>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8" name="Content Placeholder 2">
                <a:extLst>
                  <a:ext uri="{FF2B5EF4-FFF2-40B4-BE49-F238E27FC236}">
                    <a16:creationId xmlns:a16="http://schemas.microsoft.com/office/drawing/2014/main" id="{83F3EB91-17DF-D044-83E2-63ED6DCD3089}"/>
                  </a:ext>
                </a:extLst>
              </p:cNvPr>
              <p:cNvSpPr txBox="1">
                <a:spLocks/>
              </p:cNvSpPr>
              <p:nvPr/>
            </p:nvSpPr>
            <p:spPr>
              <a:xfrm>
                <a:off x="459873" y="1851278"/>
                <a:ext cx="9195115" cy="1098729"/>
              </a:xfrm>
              <a:prstGeom prst="rect">
                <a:avLst/>
              </a:prstGeom>
            </p:spPr>
            <p:txBody>
              <a:bodyPr/>
              <a:lstStyle>
                <a:lvl1pPr marL="0" indent="0" algn="l" defTabSz="914400" rtl="0" eaLnBrk="1" latinLnBrk="0" hangingPunct="1">
                  <a:lnSpc>
                    <a:spcPct val="100000"/>
                  </a:lnSpc>
                  <a:spcBef>
                    <a:spcPts val="1200"/>
                  </a:spcBef>
                  <a:buFont typeface="Arial" panose="020B0604020202020204" pitchFamily="34" charset="0"/>
                  <a:buNone/>
                  <a:defRPr sz="2000" kern="1200">
                    <a:solidFill>
                      <a:schemeClr val="tx2"/>
                    </a:solidFill>
                    <a:latin typeface="+mn-lt"/>
                    <a:ea typeface="+mn-ea"/>
                    <a:cs typeface="+mn-cs"/>
                  </a:defRPr>
                </a:lvl1pPr>
                <a:lvl2pPr marL="230188" indent="-228600" algn="l" defTabSz="914400" rtl="0" eaLnBrk="1" latinLnBrk="0" hangingPunct="1">
                  <a:lnSpc>
                    <a:spcPct val="100000"/>
                  </a:lnSpc>
                  <a:spcBef>
                    <a:spcPts val="800"/>
                  </a:spcBef>
                  <a:buClrTx/>
                  <a:buFont typeface="Arial" panose="020B0604020202020204" pitchFamily="34" charset="0"/>
                  <a:buChar char="•"/>
                  <a:defRPr sz="2000" kern="1200">
                    <a:solidFill>
                      <a:schemeClr val="tx2"/>
                    </a:solidFill>
                    <a:latin typeface="+mn-lt"/>
                    <a:ea typeface="+mn-ea"/>
                    <a:cs typeface="+mn-cs"/>
                  </a:defRPr>
                </a:lvl2pPr>
                <a:lvl3pPr marL="460375" indent="-228600" algn="l" defTabSz="914400" rtl="0" eaLnBrk="1" latinLnBrk="0" hangingPunct="1">
                  <a:lnSpc>
                    <a:spcPct val="100000"/>
                  </a:lnSpc>
                  <a:spcBef>
                    <a:spcPts val="800"/>
                  </a:spcBef>
                  <a:buFont typeface="Arial" panose="020B0604020202020204" pitchFamily="34" charset="0"/>
                  <a:buChar char="•"/>
                  <a:defRPr sz="1800" kern="1200">
                    <a:solidFill>
                      <a:schemeClr val="tx2"/>
                    </a:solidFill>
                    <a:latin typeface="+mn-lt"/>
                    <a:ea typeface="+mn-ea"/>
                    <a:cs typeface="+mn-cs"/>
                  </a:defRPr>
                </a:lvl3pPr>
                <a:lvl4pPr marL="455613" indent="0" algn="l" defTabSz="914400" rtl="0" eaLnBrk="1" latinLnBrk="0" hangingPunct="1">
                  <a:lnSpc>
                    <a:spcPct val="100000"/>
                  </a:lnSpc>
                  <a:spcBef>
                    <a:spcPts val="800"/>
                  </a:spcBef>
                  <a:buFont typeface="Arial" panose="020B0604020202020204" pitchFamily="34" charset="0"/>
                  <a:buNone/>
                  <a:defRPr sz="1400" kern="1200">
                    <a:solidFill>
                      <a:schemeClr val="tx1"/>
                    </a:solidFill>
                    <a:latin typeface="+mn-lt"/>
                    <a:ea typeface="+mn-ea"/>
                    <a:cs typeface="+mn-cs"/>
                  </a:defRPr>
                </a:lvl4pPr>
                <a:lvl5pPr marL="685800" indent="0" algn="l" defTabSz="914400" rtl="0" eaLnBrk="1" latinLnBrk="0" hangingPunct="1">
                  <a:lnSpc>
                    <a:spcPct val="100000"/>
                  </a:lnSpc>
                  <a:spcBef>
                    <a:spcPts val="800"/>
                  </a:spcBef>
                  <a:buFont typeface="Arial" panose="020B0604020202020204" pitchFamily="34" charset="0"/>
                  <a:buNone/>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800" b="1" i="0" u="none" strike="noStrike" baseline="0" dirty="0">
                    <a:solidFill>
                      <a:schemeClr val="tx1"/>
                    </a:solidFill>
                  </a:rPr>
                  <a:t>Check</a:t>
                </a:r>
              </a:p>
              <a:p>
                <a:r>
                  <a:rPr lang="en-US" sz="2800" dirty="0"/>
                  <a:t>Find </a:t>
                </a:r>
                <a:r>
                  <a:rPr lang="en-US" sz="2800" i="1" dirty="0"/>
                  <a:t>P </a:t>
                </a:r>
                <a:r>
                  <a:rPr lang="en-US" sz="2800" dirty="0"/>
                  <a:t>on </a:t>
                </a:r>
                <a14:m>
                  <m:oMath xmlns:m="http://schemas.openxmlformats.org/officeDocument/2006/math">
                    <m:acc>
                      <m:accPr>
                        <m:chr m:val="̅"/>
                        <m:ctrlPr>
                          <a:rPr lang="en-US" sz="2800" i="1">
                            <a:latin typeface="Cambria Math" panose="02040503050406030204" pitchFamily="18" charset="0"/>
                            <a:ea typeface="Cambria Math" panose="02040503050406030204" pitchFamily="18" charset="0"/>
                          </a:rPr>
                        </m:ctrlPr>
                      </m:accPr>
                      <m:e>
                        <m:r>
                          <a:rPr lang="en-US" sz="2800" i="1">
                            <a:latin typeface="Cambria Math" panose="02040503050406030204" pitchFamily="18" charset="0"/>
                            <a:ea typeface="Cambria Math" panose="02040503050406030204" pitchFamily="18" charset="0"/>
                          </a:rPr>
                          <m:t>𝐴</m:t>
                        </m:r>
                        <m:r>
                          <a:rPr lang="en-US" sz="2800" b="0" i="1" smtClean="0">
                            <a:latin typeface="Cambria Math" panose="02040503050406030204" pitchFamily="18" charset="0"/>
                            <a:ea typeface="Cambria Math" panose="02040503050406030204" pitchFamily="18" charset="0"/>
                          </a:rPr>
                          <m:t>𝐹</m:t>
                        </m:r>
                      </m:e>
                    </m:acc>
                  </m:oMath>
                </a14:m>
                <a:r>
                  <a:rPr lang="en-US" sz="2800" i="1" dirty="0"/>
                  <a:t> </a:t>
                </a:r>
                <a:r>
                  <a:rPr lang="en-US" sz="2800" dirty="0"/>
                  <a:t>such that the ratio of </a:t>
                </a:r>
                <a:r>
                  <a:rPr lang="en-US" sz="2800" i="1" dirty="0"/>
                  <a:t>AP </a:t>
                </a:r>
                <a:r>
                  <a:rPr lang="en-US" sz="2800" dirty="0"/>
                  <a:t>to </a:t>
                </a:r>
                <a:r>
                  <a:rPr lang="en-US" sz="2800" i="1" dirty="0"/>
                  <a:t>PF </a:t>
                </a:r>
                <a:r>
                  <a:rPr lang="en-US" sz="2800" dirty="0"/>
                  <a:t>is 1:3.</a:t>
                </a:r>
                <a:endParaRPr lang="en-US" sz="2800" dirty="0">
                  <a:latin typeface="+mj-lt"/>
                </a:endParaRPr>
              </a:p>
            </p:txBody>
          </p:sp>
        </mc:Choice>
        <mc:Fallback xmlns="">
          <p:sp>
            <p:nvSpPr>
              <p:cNvPr id="8" name="Content Placeholder 2">
                <a:extLst>
                  <a:ext uri="{FF2B5EF4-FFF2-40B4-BE49-F238E27FC236}">
                    <a16:creationId xmlns:a16="http://schemas.microsoft.com/office/drawing/2014/main" id="{83F3EB91-17DF-D044-83E2-63ED6DCD3089}"/>
                  </a:ext>
                </a:extLst>
              </p:cNvPr>
              <p:cNvSpPr txBox="1">
                <a:spLocks noRot="1" noChangeAspect="1" noMove="1" noResize="1" noEditPoints="1" noAdjustHandles="1" noChangeArrowheads="1" noChangeShapeType="1" noTextEdit="1"/>
              </p:cNvSpPr>
              <p:nvPr/>
            </p:nvSpPr>
            <p:spPr>
              <a:xfrm>
                <a:off x="459873" y="1851278"/>
                <a:ext cx="9195115" cy="1098729"/>
              </a:xfrm>
              <a:prstGeom prst="rect">
                <a:avLst/>
              </a:prstGeom>
              <a:blipFill>
                <a:blip r:embed="rId3"/>
                <a:stretch>
                  <a:fillRect l="-1325" t="-6111" b="-15556"/>
                </a:stretch>
              </a:blipFill>
            </p:spPr>
            <p:txBody>
              <a:bodyPr/>
              <a:lstStyle/>
              <a:p>
                <a:r>
                  <a:rPr lang="en-US">
                    <a:noFill/>
                  </a:rPr>
                  <a:t> </a:t>
                </a:r>
              </a:p>
            </p:txBody>
          </p:sp>
        </mc:Fallback>
      </mc:AlternateContent>
      <p:sp>
        <p:nvSpPr>
          <p:cNvPr id="13" name="Title 1">
            <a:extLst>
              <a:ext uri="{FF2B5EF4-FFF2-40B4-BE49-F238E27FC236}">
                <a16:creationId xmlns:a16="http://schemas.microsoft.com/office/drawing/2014/main" id="{19FEBC70-14DF-1346-9D20-FCA256EAA232}"/>
              </a:ext>
            </a:extLst>
          </p:cNvPr>
          <p:cNvSpPr txBox="1">
            <a:spLocks/>
          </p:cNvSpPr>
          <p:nvPr/>
        </p:nvSpPr>
        <p:spPr>
          <a:xfrm>
            <a:off x="459873" y="332811"/>
            <a:ext cx="6947606" cy="1286264"/>
          </a:xfrm>
          <a:prstGeom prst="rect">
            <a:avLst/>
          </a:prstGeom>
        </p:spPr>
        <p:txBody>
          <a:bodyPr vert="horz" lIns="91440" tIns="45720" rIns="91440" bIns="45720" rtlCol="0" anchor="t">
            <a:noAutofit/>
          </a:bodyPr>
          <a:lstStyle>
            <a:lvl1pPr algn="l" defTabSz="914400" rtl="0" eaLnBrk="1" latinLnBrk="0" hangingPunct="1">
              <a:lnSpc>
                <a:spcPct val="90000"/>
              </a:lnSpc>
              <a:spcBef>
                <a:spcPct val="0"/>
              </a:spcBef>
              <a:buNone/>
              <a:defRPr sz="2400" b="1" kern="1200">
                <a:solidFill>
                  <a:schemeClr val="tx2"/>
                </a:solidFill>
                <a:latin typeface="+mj-lt"/>
                <a:ea typeface="+mj-ea"/>
                <a:cs typeface="+mj-cs"/>
              </a:defRPr>
            </a:lvl1pPr>
          </a:lstStyle>
          <a:p>
            <a:r>
              <a:rPr lang="en-US" sz="2800" dirty="0">
                <a:solidFill>
                  <a:srgbClr val="0070C0"/>
                </a:solidFill>
              </a:rPr>
              <a:t>Example 1-YOU DO! Pg. 24 SI</a:t>
            </a:r>
            <a:br>
              <a:rPr lang="en-US" sz="2800" dirty="0">
                <a:solidFill>
                  <a:srgbClr val="0070C0"/>
                </a:solidFill>
              </a:rPr>
            </a:br>
            <a:r>
              <a:rPr lang="en-US" sz="2800" b="0" dirty="0">
                <a:solidFill>
                  <a:schemeClr val="tx1"/>
                </a:solidFill>
              </a:rPr>
              <a:t>Locate a Point on a Number Line When Given a Ratio</a:t>
            </a:r>
          </a:p>
        </p:txBody>
      </p:sp>
      <p:pic>
        <p:nvPicPr>
          <p:cNvPr id="3" name="Picture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416627" y="3195854"/>
            <a:ext cx="6728169" cy="896170"/>
          </a:xfrm>
          <a:prstGeom prst="rect">
            <a:avLst/>
          </a:prstGeom>
        </p:spPr>
      </p:pic>
    </p:spTree>
    <p:extLst>
      <p:ext uri="{BB962C8B-B14F-4D97-AF65-F5344CB8AC3E}">
        <p14:creationId xmlns:p14="http://schemas.microsoft.com/office/powerpoint/2010/main" val="2659883754"/>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ISPRING_RESOURCE_PATHS_HASH_2" val="8dfdc7cc7edec5a1815d882a7f7ce31defdd4"/>
</p:tagLst>
</file>

<file path=ppt/theme/theme1.xml><?xml version="1.0" encoding="utf-8"?>
<a:theme xmlns:a="http://schemas.openxmlformats.org/drawingml/2006/main" name="Title Slid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Content Slide">
  <a:themeElements>
    <a:clrScheme name="Marquee">
      <a:dk1>
        <a:srgbClr val="000000"/>
      </a:dk1>
      <a:lt1>
        <a:sysClr val="window" lastClr="FFFFFF"/>
      </a:lt1>
      <a:dk2>
        <a:srgbClr val="5E5E5E"/>
      </a:dk2>
      <a:lt2>
        <a:srgbClr val="DDDDDD"/>
      </a:lt2>
      <a:accent1>
        <a:srgbClr val="418AB3"/>
      </a:accent1>
      <a:accent2>
        <a:srgbClr val="A6B727"/>
      </a:accent2>
      <a:accent3>
        <a:srgbClr val="F69200"/>
      </a:accent3>
      <a:accent4>
        <a:srgbClr val="838383"/>
      </a:accent4>
      <a:accent5>
        <a:srgbClr val="FEC306"/>
      </a:accent5>
      <a:accent6>
        <a:srgbClr val="DF5327"/>
      </a:accent6>
      <a:hlink>
        <a:srgbClr val="F59E00"/>
      </a:hlink>
      <a:folHlink>
        <a:srgbClr val="B2B2B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PPT Template 16x9 2020 update" id="{5E47A058-0525-4FF8-ABFF-DAB3961E1CA4}" vid="{3779B88A-58AE-471A-9261-01943B1F04F1}"/>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0266630E732CA44D970B0FD5490C9BA6" ma:contentTypeVersion="18" ma:contentTypeDescription="Create a new document." ma:contentTypeScope="" ma:versionID="90db7acf3981c1b8afc1ad983dca2cb0">
  <xsd:schema xmlns:xsd="http://www.w3.org/2001/XMLSchema" xmlns:xs="http://www.w3.org/2001/XMLSchema" xmlns:p="http://schemas.microsoft.com/office/2006/metadata/properties" xmlns:ns2="9450ef5d-1a70-432a-a187-b784c13ee2c7" xmlns:ns3="eebb11a2-b469-44b8-8bf8-081d58bb6473" targetNamespace="http://schemas.microsoft.com/office/2006/metadata/properties" ma:root="true" ma:fieldsID="43b234907c8b9389a0c1a05c706dc29a" ns2:_="" ns3:_="">
    <xsd:import namespace="9450ef5d-1a70-432a-a187-b784c13ee2c7"/>
    <xsd:import namespace="eebb11a2-b469-44b8-8bf8-081d58bb6473"/>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2:MediaServiceOCR" minOccurs="0"/>
                <xsd:element ref="ns3:SharedWithUsers" minOccurs="0"/>
                <xsd:element ref="ns3:SharedWithDetails" minOccurs="0"/>
                <xsd:element ref="ns2:MediaServiceGenerationTime" minOccurs="0"/>
                <xsd:element ref="ns2:MediaServiceEventHashCode" minOccurs="0"/>
                <xsd:element ref="ns2:MediaServiceAutoKeyPoints" minOccurs="0"/>
                <xsd:element ref="ns2:MediaServiceKeyPoints" minOccurs="0"/>
                <xsd:element ref="ns2:MediaServiceLocation" minOccurs="0"/>
                <xsd:element ref="ns2:MediaLengthInSeconds" minOccurs="0"/>
                <xsd:element ref="ns3:TaxCatchAll" minOccurs="0"/>
                <xsd:element ref="ns2:lcf76f155ced4ddcb4097134ff3c332f"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9450ef5d-1a70-432a-a187-b784c13ee2c7" elementFormDefault="qualified">
    <xsd:import namespace="http://schemas.microsoft.com/office/2006/documentManagement/types"/>
    <xsd:import namespace="http://schemas.microsoft.com/office/infopath/2007/PartnerControls"/>
    <xsd:element name="MediaServiceMetadata" ma:index="8" nillable="true" ma:displayName="MediaServiceMetadata" ma:description="" ma:hidden="true" ma:internalName="MediaServiceMetadata" ma:readOnly="true">
      <xsd:simpleType>
        <xsd:restriction base="dms:Note"/>
      </xsd:simpleType>
    </xsd:element>
    <xsd:element name="MediaServiceFastMetadata" ma:index="9" nillable="true" ma:displayName="MediaServiceFastMetadata" ma:description=""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MediaServiceAutoTags" ma:internalName="MediaServiceAutoTags" ma:readOnly="true">
      <xsd:simpleType>
        <xsd:restriction base="dms:Text"/>
      </xsd:simpleType>
    </xsd:element>
    <xsd:element name="MediaServiceOCR" ma:index="12" nillable="true" ma:displayName="MediaServiceOCR" ma:internalName="MediaServiceOCR" ma:readOnly="true">
      <xsd:simpleType>
        <xsd:restriction base="dms:Note">
          <xsd:maxLength value="255"/>
        </xsd:restriction>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AutoKeyPoints" ma:index="17" nillable="true" ma:displayName="MediaServiceAutoKeyPoints" ma:hidden="true" ma:internalName="MediaServiceAutoKeyPoints" ma:readOnly="true">
      <xsd:simpleType>
        <xsd:restriction base="dms:Note"/>
      </xsd:simpleType>
    </xsd:element>
    <xsd:element name="MediaServiceKeyPoints" ma:index="18" nillable="true" ma:displayName="KeyPoints" ma:internalName="MediaServiceKeyPoints" ma:readOnly="true">
      <xsd:simpleType>
        <xsd:restriction base="dms:Note">
          <xsd:maxLength value="255"/>
        </xsd:restriction>
      </xsd:simpleType>
    </xsd:element>
    <xsd:element name="MediaServiceLocation" ma:index="19" nillable="true" ma:displayName="Location" ma:internalName="MediaServiceLocation" ma:readOnly="true">
      <xsd:simpleType>
        <xsd:restriction base="dms:Text"/>
      </xsd:simpleType>
    </xsd:element>
    <xsd:element name="MediaLengthInSeconds" ma:index="20" nillable="true" ma:displayName="Length (seconds)" ma:internalName="MediaLengthInSeconds" ma:readOnly="true">
      <xsd:simpleType>
        <xsd:restriction base="dms:Unknown"/>
      </xsd:simpleType>
    </xsd:element>
    <xsd:element name="lcf76f155ced4ddcb4097134ff3c332f" ma:index="23" nillable="true" ma:taxonomy="true" ma:internalName="lcf76f155ced4ddcb4097134ff3c332f" ma:taxonomyFieldName="MediaServiceImageTags" ma:displayName="Image Tags" ma:readOnly="false" ma:fieldId="{5cf76f15-5ced-4ddc-b409-7134ff3c332f}" ma:taxonomyMulti="true" ma:sspId="db8617a1-beef-4e24-867f-51551f54cfe0" ma:termSetId="09814cd3-568e-fe90-9814-8d621ff8fb84" ma:anchorId="fba54fb3-c3e1-fe81-a776-ca4b69148c4d"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eebb11a2-b469-44b8-8bf8-081d58bb6473" elementFormDefault="qualified">
    <xsd:import namespace="http://schemas.microsoft.com/office/2006/documentManagement/types"/>
    <xsd:import namespace="http://schemas.microsoft.com/office/infopath/2007/PartnerControls"/>
    <xsd:element name="SharedWithUsers" ma:index="13"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4" nillable="true" ma:displayName="Shared With Details" ma:internalName="SharedWithDetails" ma:readOnly="true">
      <xsd:simpleType>
        <xsd:restriction base="dms:Note">
          <xsd:maxLength value="255"/>
        </xsd:restriction>
      </xsd:simpleType>
    </xsd:element>
    <xsd:element name="TaxCatchAll" ma:index="21" nillable="true" ma:displayName="Taxonomy Catch All Column" ma:hidden="true" ma:list="{253635cd-e542-46dd-a609-9988ad3410aa}" ma:internalName="TaxCatchAll" ma:showField="CatchAllData" ma:web="eebb11a2-b469-44b8-8bf8-081d58bb6473">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TaxCatchAll xmlns="eebb11a2-b469-44b8-8bf8-081d58bb6473" xsi:nil="true"/>
    <lcf76f155ced4ddcb4097134ff3c332f xmlns="9450ef5d-1a70-432a-a187-b784c13ee2c7">
      <Terms xmlns="http://schemas.microsoft.com/office/infopath/2007/PartnerControls"/>
    </lcf76f155ced4ddcb4097134ff3c332f>
  </documentManagement>
</p:properties>
</file>

<file path=customXml/itemProps1.xml><?xml version="1.0" encoding="utf-8"?>
<ds:datastoreItem xmlns:ds="http://schemas.openxmlformats.org/officeDocument/2006/customXml" ds:itemID="{C2019317-E879-42C5-A38E-278820CBC08E}">
  <ds:schemaRefs>
    <ds:schemaRef ds:uri="http://schemas.microsoft.com/sharepoint/v3/contenttype/forms"/>
  </ds:schemaRefs>
</ds:datastoreItem>
</file>

<file path=customXml/itemProps2.xml><?xml version="1.0" encoding="utf-8"?>
<ds:datastoreItem xmlns:ds="http://schemas.openxmlformats.org/officeDocument/2006/customXml" ds:itemID="{2CC904CB-888C-4558-8E6A-EFD359CBCD55}">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9450ef5d-1a70-432a-a187-b784c13ee2c7"/>
    <ds:schemaRef ds:uri="eebb11a2-b469-44b8-8bf8-081d58bb6473"/>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3A7B8949-CBC3-4377-A494-7591C33E696E}">
  <ds:schemaRefs>
    <ds:schemaRef ds:uri="9450ef5d-1a70-432a-a187-b784c13ee2c7"/>
    <ds:schemaRef ds:uri="http://schemas.microsoft.com/office/2006/documentManagement/types"/>
    <ds:schemaRef ds:uri="http://schemas.microsoft.com/office/infopath/2007/PartnerControls"/>
    <ds:schemaRef ds:uri="http://purl.org/dc/elements/1.1/"/>
    <ds:schemaRef ds:uri="http://schemas.microsoft.com/office/2006/metadata/properties"/>
    <ds:schemaRef ds:uri="http://schemas.openxmlformats.org/package/2006/metadata/core-properties"/>
    <ds:schemaRef ds:uri="http://purl.org/dc/terms/"/>
    <ds:schemaRef ds:uri="eebb11a2-b469-44b8-8bf8-081d58bb6473"/>
    <ds:schemaRef ds:uri="http://www.w3.org/XML/1998/namespace"/>
    <ds:schemaRef ds:uri="http://purl.org/dc/dcmitype/"/>
  </ds:schemaRefs>
</ds:datastoreItem>
</file>

<file path=docProps/app.xml><?xml version="1.0" encoding="utf-8"?>
<Properties xmlns="http://schemas.openxmlformats.org/officeDocument/2006/extended-properties" xmlns:vt="http://schemas.openxmlformats.org/officeDocument/2006/docPropsVTypes">
  <Template>Office Theme</Template>
  <TotalTime>7004</TotalTime>
  <Words>953</Words>
  <Application>Microsoft Office PowerPoint</Application>
  <PresentationFormat>Widescreen</PresentationFormat>
  <Paragraphs>67</Paragraphs>
  <Slides>16</Slides>
  <Notes>5</Notes>
  <HiddenSlides>0</HiddenSlides>
  <MMClips>0</MMClips>
  <ScaleCrop>false</ScaleCrop>
  <HeadingPairs>
    <vt:vector size="6" baseType="variant">
      <vt:variant>
        <vt:lpstr>Fonts Used</vt:lpstr>
      </vt:variant>
      <vt:variant>
        <vt:i4>6</vt:i4>
      </vt:variant>
      <vt:variant>
        <vt:lpstr>Theme</vt:lpstr>
      </vt:variant>
      <vt:variant>
        <vt:i4>2</vt:i4>
      </vt:variant>
      <vt:variant>
        <vt:lpstr>Slide Titles</vt:lpstr>
      </vt:variant>
      <vt:variant>
        <vt:i4>16</vt:i4>
      </vt:variant>
    </vt:vector>
  </HeadingPairs>
  <TitlesOfParts>
    <vt:vector size="24" baseType="lpstr">
      <vt:lpstr>Arial</vt:lpstr>
      <vt:lpstr>Calibri</vt:lpstr>
      <vt:lpstr>Cambria Math</vt:lpstr>
      <vt:lpstr>Proxima Nova</vt:lpstr>
      <vt:lpstr>Symbol</vt:lpstr>
      <vt:lpstr>Vectipede Bk</vt:lpstr>
      <vt:lpstr>Title Slide</vt:lpstr>
      <vt:lpstr>Content Slide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16:9 PPT Template: User Notes Delete this slide from final presentation.</dc:title>
  <dc:creator>Grubelich, Rocio</dc:creator>
  <cp:lastModifiedBy>Jaime Sobalvarro</cp:lastModifiedBy>
  <cp:revision>578</cp:revision>
  <cp:lastPrinted>2018-08-01T21:17:27Z</cp:lastPrinted>
  <dcterms:created xsi:type="dcterms:W3CDTF">2020-09-17T18:06:02Z</dcterms:created>
  <dcterms:modified xsi:type="dcterms:W3CDTF">2024-08-29T01:30:34Z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0x0101000266630E732CA44D970B0FD5490C9BA6</vt:lpwstr>
  </property>
</Properties>
</file>