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36"/>
  </p:notesMasterIdLst>
  <p:handoutMasterIdLst>
    <p:handoutMasterId r:id="rId37"/>
  </p:handoutMasterIdLst>
  <p:sldIdLst>
    <p:sldId id="327" r:id="rId6"/>
    <p:sldId id="261" r:id="rId7"/>
    <p:sldId id="485" r:id="rId8"/>
    <p:sldId id="434" r:id="rId9"/>
    <p:sldId id="377" r:id="rId10"/>
    <p:sldId id="304" r:id="rId11"/>
    <p:sldId id="305" r:id="rId12"/>
    <p:sldId id="468" r:id="rId13"/>
    <p:sldId id="486" r:id="rId14"/>
    <p:sldId id="473" r:id="rId15"/>
    <p:sldId id="488" r:id="rId16"/>
    <p:sldId id="50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7" r:id="rId34"/>
    <p:sldId id="508" r:id="rId3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13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615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A87614-DDCD-9AD4-6DF0-952713B4C287}" name="Dubose, Anjetta" initials="DA" userId="S::anjetta.dubose@mheducation.com::a3c767e8-e831-4a14-8601-6bd12d19d5c3" providerId="AD"/>
  <p188:author id="{DC66021C-E680-05DE-E3D2-006596088D92}" name="Oxley, Angela" initials="OA" userId="S::angela.oxley@mheducation.com::2701a8e4-ff8b-43b5-b1ab-b049b2cef046" providerId="AD"/>
  <p188:author id="{E09EB35D-BFE0-AFCC-8675-D1F90DAE9C4D}" name="Rizwan Ahmed" initials="RA" userId="S::Rizwanahmed.B@spi-global.com::afa1e9ba-12dd-4787-8c51-79acdae383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02F0DE"/>
    <a:srgbClr val="33F0E1"/>
    <a:srgbClr val="33175A"/>
    <a:srgbClr val="FFB600"/>
    <a:srgbClr val="01708C"/>
    <a:srgbClr val="692146"/>
    <a:srgbClr val="720F11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3" autoAdjust="0"/>
    <p:restoredTop sz="76025" autoAdjust="0"/>
  </p:normalViewPr>
  <p:slideViewPr>
    <p:cSldViewPr snapToGrid="0">
      <p:cViewPr varScale="1">
        <p:scale>
          <a:sx n="45" d="100"/>
          <a:sy n="45" d="100"/>
        </p:scale>
        <p:origin x="1280" y="44"/>
      </p:cViewPr>
      <p:guideLst>
        <p:guide pos="1512"/>
        <p:guide orient="horz" pos="2999"/>
        <p:guide orient="horz" pos="391"/>
        <p:guide orient="horz" pos="2523"/>
        <p:guide orient="horz" pos="1080"/>
        <p:guide orient="horz" pos="1680"/>
        <p:guide orient="horz" pos="3430"/>
        <p:guide orient="horz" pos="3113"/>
        <p:guide pos="48"/>
        <p:guide pos="384"/>
        <p:guide pos="6480"/>
        <p:guide pos="2615"/>
        <p:guide pos="288"/>
        <p:guide orient="horz" pos="2137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sz="1200" dirty="0" smtClean="0">
                    <a:solidFill>
                      <a:srgbClr val="FF0000"/>
                    </a:solidFill>
                  </a:rPr>
                  <a:t>2 or 4</a:t>
                </a:r>
                <a:endParaRPr lang="en-US" sz="1200" dirty="0" smtClean="0">
                  <a:solidFill>
                    <a:srgbClr val="FF0000"/>
                  </a:solidFill>
                </a:endParaRPr>
              </a:p>
              <a:p>
                <a:r>
                  <a:rPr lang="pl-PL" sz="1200" dirty="0" smtClean="0">
                    <a:solidFill>
                      <a:srgbClr val="FF0000"/>
                    </a:solidFill>
                  </a:rPr>
                  <a:t>3 or −1</a:t>
                </a:r>
                <a:endParaRPr lang="en-US" sz="1200" dirty="0" smtClean="0">
                  <a:solidFill>
                    <a:srgbClr val="FF0000"/>
                  </a:solidFill>
                </a:endParaRPr>
              </a:p>
              <a:p>
                <a:r>
                  <a:rPr lang="pl-PL" sz="1200" dirty="0" smtClean="0">
                    <a:solidFill>
                      <a:srgbClr val="FF0000"/>
                    </a:solidFill>
                  </a:rPr>
                  <a:t>4 or −6</a:t>
                </a:r>
                <a:endParaRPr lang="en-US" sz="120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√3  or −5√3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4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sz="1200" dirty="0">
                    <a:solidFill>
                      <a:srgbClr val="FF0000"/>
                    </a:solidFill>
                  </a:rPr>
                  <a:t>2 or 4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r>
                  <a:rPr lang="pl-PL" sz="1200" dirty="0">
                    <a:solidFill>
                      <a:srgbClr val="FF0000"/>
                    </a:solidFill>
                  </a:rPr>
                  <a:t>3 or −1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r>
                  <a:rPr lang="pl-PL" sz="1200" dirty="0">
                    <a:solidFill>
                      <a:srgbClr val="FF0000"/>
                    </a:solidFill>
                  </a:rPr>
                  <a:t>4 or −6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−5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sz="1200" dirty="0">
                    <a:solidFill>
                      <a:srgbClr val="FF0000"/>
                    </a:solidFill>
                  </a:rPr>
                  <a:t>2 or 4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r>
                  <a:rPr lang="pl-PL" sz="1200" dirty="0">
                    <a:solidFill>
                      <a:srgbClr val="FF0000"/>
                    </a:solidFill>
                  </a:rPr>
                  <a:t>3 or −1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r>
                  <a:rPr lang="pl-PL" sz="1200" dirty="0">
                    <a:solidFill>
                      <a:srgbClr val="FF0000"/>
                    </a:solidFill>
                  </a:rPr>
                  <a:t>4 or −6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pPr/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5√3  or −5√3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9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 units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 units</a:t>
                </a:r>
              </a:p>
              <a:p>
                <a:r>
                  <a:rPr lang="en-IN" sz="1200" dirty="0">
                    <a:solidFill>
                      <a:srgbClr val="FF0000"/>
                    </a:solidFill>
                  </a:rPr>
                  <a:t>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b="1" dirty="0">
                    <a:solidFill>
                      <a:srgbClr val="FF0000"/>
                    </a:solidFill>
                  </a:rPr>
                  <a:t>△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ABC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isosceles;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a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IN" sz="1200" i="1" dirty="0">
                    <a:solidFill>
                      <a:srgbClr val="FF0000"/>
                    </a:solidFill>
                  </a:rPr>
                  <a:t>.</a:t>
                </a:r>
                <a:endParaRPr lang="en-IN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I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units</a:t>
                </a:r>
              </a:p>
              <a:p>
                <a:r>
                  <a:rPr lang="en-I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10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units</a:t>
                </a:r>
              </a:p>
              <a:p>
                <a:r>
                  <a:rPr lang="en-IN" sz="1200" dirty="0" smtClean="0">
                    <a:solidFill>
                      <a:srgbClr val="FF0000"/>
                    </a:solidFill>
                  </a:rPr>
                  <a:t>3</a:t>
                </a:r>
              </a:p>
              <a:p>
                <a:pPr/>
                <a:r>
                  <a:rPr lang="en-US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1/3</a:t>
                </a: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b="1" dirty="0" smtClean="0">
                    <a:solidFill>
                      <a:srgbClr val="FF0000"/>
                    </a:solidFill>
                  </a:rPr>
                  <a:t>△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ABC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isosceles;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(𝐷𝐵)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a perpendicular bisector of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𝐴𝐶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.</a:t>
                </a:r>
                <a:endParaRPr lang="en-IN" sz="120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3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 dirty="0" err="1">
                <a:solidFill>
                  <a:srgbClr val="FF0000"/>
                </a:solidFill>
              </a:rPr>
              <a:t>m</a:t>
            </a:r>
            <a:r>
              <a:rPr lang="en-IN" sz="1200" dirty="0" err="1">
                <a:solidFill>
                  <a:srgbClr val="FF0000"/>
                </a:solidFill>
              </a:rPr>
              <a:t>∠</a:t>
            </a:r>
            <a:r>
              <a:rPr lang="en-IN" sz="1200" i="1" dirty="0" err="1">
                <a:solidFill>
                  <a:srgbClr val="FF0000"/>
                </a:solidFill>
              </a:rPr>
              <a:t>XYZ</a:t>
            </a:r>
            <a:r>
              <a:rPr lang="en-IN" sz="1200" i="1" dirty="0">
                <a:solidFill>
                  <a:srgbClr val="FF0000"/>
                </a:solidFill>
              </a:rPr>
              <a:t> </a:t>
            </a:r>
            <a:r>
              <a:rPr lang="en-IN" sz="1200" dirty="0">
                <a:solidFill>
                  <a:srgbClr val="FF0000"/>
                </a:solidFill>
              </a:rPr>
              <a:t>= </a:t>
            </a:r>
            <a:r>
              <a:rPr lang="en-IN" sz="12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45°</a:t>
            </a:r>
          </a:p>
          <a:p>
            <a:r>
              <a:rPr lang="en-IN" sz="1200" i="1" dirty="0" err="1">
                <a:solidFill>
                  <a:srgbClr val="FF0000"/>
                </a:solidFill>
              </a:rPr>
              <a:t>m</a:t>
            </a:r>
            <a:r>
              <a:rPr lang="en-IN" sz="1200" dirty="0" err="1">
                <a:solidFill>
                  <a:srgbClr val="FF0000"/>
                </a:solidFill>
              </a:rPr>
              <a:t>∠</a:t>
            </a:r>
            <a:r>
              <a:rPr lang="en-IN" sz="1200" i="1" dirty="0" err="1">
                <a:solidFill>
                  <a:srgbClr val="FF0000"/>
                </a:solidFill>
              </a:rPr>
              <a:t>YZX</a:t>
            </a:r>
            <a:r>
              <a:rPr lang="en-IN" sz="1200" i="1" dirty="0">
                <a:solidFill>
                  <a:srgbClr val="FF0000"/>
                </a:solidFill>
              </a:rPr>
              <a:t> </a:t>
            </a:r>
            <a:r>
              <a:rPr lang="en-IN" sz="1200" dirty="0">
                <a:solidFill>
                  <a:srgbClr val="FF0000"/>
                </a:solidFill>
              </a:rPr>
              <a:t>= </a:t>
            </a:r>
            <a:r>
              <a:rPr lang="en-IN" sz="12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45°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3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 dirty="0" err="1">
                <a:solidFill>
                  <a:srgbClr val="FF0000"/>
                </a:solidFill>
              </a:rPr>
              <a:t>m</a:t>
            </a:r>
            <a:r>
              <a:rPr lang="en-IN" sz="1200" dirty="0" err="1">
                <a:solidFill>
                  <a:srgbClr val="FF0000"/>
                </a:solidFill>
              </a:rPr>
              <a:t>∠</a:t>
            </a:r>
            <a:r>
              <a:rPr lang="en-IN" sz="1200" i="1" dirty="0" err="1">
                <a:solidFill>
                  <a:srgbClr val="FF0000"/>
                </a:solidFill>
              </a:rPr>
              <a:t>R</a:t>
            </a:r>
            <a:r>
              <a:rPr lang="en-IN" sz="1200" i="1" dirty="0">
                <a:solidFill>
                  <a:srgbClr val="FF0000"/>
                </a:solidFill>
              </a:rPr>
              <a:t> </a:t>
            </a:r>
            <a:r>
              <a:rPr lang="en-IN" sz="1200" dirty="0">
                <a:solidFill>
                  <a:srgbClr val="FF0000"/>
                </a:solidFill>
              </a:rPr>
              <a:t>= </a:t>
            </a:r>
            <a:r>
              <a:rPr lang="en-IN" sz="12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60°</a:t>
            </a:r>
          </a:p>
          <a:p>
            <a:r>
              <a:rPr lang="en-IN" sz="1200" i="1" dirty="0">
                <a:solidFill>
                  <a:srgbClr val="FF0000"/>
                </a:solidFill>
              </a:rPr>
              <a:t>PR </a:t>
            </a:r>
            <a:r>
              <a:rPr lang="en-IN" sz="1200" dirty="0">
                <a:solidFill>
                  <a:srgbClr val="FF0000"/>
                </a:solidFill>
              </a:rPr>
              <a:t>= </a:t>
            </a:r>
            <a:r>
              <a:rPr lang="en-IN" sz="12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5</a:t>
            </a:r>
            <a:r>
              <a:rPr lang="en-IN" sz="1200" b="1" dirty="0">
                <a:solidFill>
                  <a:srgbClr val="FF0000"/>
                </a:solidFill>
              </a:rPr>
              <a:t> </a:t>
            </a:r>
            <a:r>
              <a:rPr lang="en-IN" sz="1200" dirty="0">
                <a:solidFill>
                  <a:srgbClr val="FF0000"/>
                </a:solidFill>
              </a:rPr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7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2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6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4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 dirty="0"/>
              <a:t>x </a:t>
            </a:r>
            <a:r>
              <a:rPr lang="en-IN" sz="1200" dirty="0"/>
              <a:t>= </a:t>
            </a:r>
            <a:r>
              <a:rPr lang="en-IN" sz="1200" dirty="0">
                <a:solidFill>
                  <a:srgbClr val="FF0000"/>
                </a:solidFill>
              </a:rPr>
              <a:t>30</a:t>
            </a:r>
            <a:r>
              <a:rPr lang="en-IN" sz="1200" dirty="0"/>
              <a:t> and </a:t>
            </a:r>
            <a:r>
              <a:rPr lang="en-IN" sz="1200" i="1" dirty="0"/>
              <a:t>y </a:t>
            </a:r>
            <a:r>
              <a:rPr lang="en-IN" sz="1200" dirty="0"/>
              <a:t>= </a:t>
            </a:r>
            <a:r>
              <a:rPr lang="en-IN" sz="1200" dirty="0">
                <a:solidFill>
                  <a:srgbClr val="FF0000"/>
                </a:solidFill>
              </a:rPr>
              <a:t>30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3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Isosceles and Equilateral Triangles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 Isosceles and Equilateral Triangles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707845"/>
                <a:ext cx="7734103" cy="459795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Prove the Isosceles Triangle Theorem.</a:t>
                </a:r>
                <a:br>
                  <a:rPr lang="en-IN" sz="2800" b="1" dirty="0">
                    <a:solidFill>
                      <a:schemeClr val="tx1"/>
                    </a:solidFill>
                  </a:rPr>
                </a:br>
                <a:br>
                  <a:rPr lang="en-IN" sz="2800" b="1" dirty="0">
                    <a:solidFill>
                      <a:schemeClr val="tx1"/>
                    </a:solidFill>
                  </a:rPr>
                </a:br>
                <a:r>
                  <a:rPr lang="en-IN" sz="2800" dirty="0"/>
                  <a:t>To prove the Isosceles Triangle Theorem, draw an </a:t>
                </a:r>
                <a:r>
                  <a:rPr lang="en-IN" sz="2800" i="1" dirty="0"/>
                  <a:t>auxiliary line </a:t>
                </a:r>
                <a:r>
                  <a:rPr lang="en-IN" sz="2800" dirty="0"/>
                  <a:t>and use the two triangles that are formed. An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auxiliary</a:t>
                </a:r>
                <a:r>
                  <a:rPr lang="en-IN" sz="2800" b="1" dirty="0"/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line</a:t>
                </a:r>
                <a:r>
                  <a:rPr lang="en-IN" sz="2800" b="1" dirty="0"/>
                  <a:t> </a:t>
                </a:r>
                <a:r>
                  <a:rPr lang="en-IN" sz="2800" dirty="0"/>
                  <a:t>is an extra line or segment drawn in a figure to help analyze geometric relationships. 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</a:rPr>
                  <a:t>Given:</a:t>
                </a:r>
                <a:r>
                  <a:rPr lang="en-IN" sz="2800" b="1" dirty="0"/>
                  <a:t> </a:t>
                </a:r>
                <a:r>
                  <a:rPr lang="en-IN" sz="2800" dirty="0"/>
                  <a:t>△</a:t>
                </a:r>
                <a:r>
                  <a:rPr lang="en-IN" sz="2800" i="1" dirty="0"/>
                  <a:t>LMP</a:t>
                </a:r>
                <a:r>
                  <a:rPr lang="en-IN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</m:acc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𝐿𝑃</m:t>
                        </m:r>
                      </m:e>
                    </m:acc>
                  </m:oMath>
                </a14:m>
                <a:endParaRPr lang="en-IN" sz="2800" dirty="0"/>
              </a:p>
              <a:p>
                <a:r>
                  <a:rPr lang="en-IN" sz="2800" b="1" dirty="0">
                    <a:solidFill>
                      <a:schemeClr val="tx1"/>
                    </a:solidFill>
                  </a:rPr>
                  <a:t>Prove: </a:t>
                </a:r>
                <a:r>
                  <a:rPr lang="en-IN" sz="2800" dirty="0"/>
                  <a:t>∠</a:t>
                </a:r>
                <a:r>
                  <a:rPr lang="en-IN" sz="2800" i="1" dirty="0"/>
                  <a:t>M </a:t>
                </a:r>
                <a:r>
                  <a:rPr lang="en-IN" sz="2800" dirty="0"/>
                  <a:t>≅ ∠</a:t>
                </a:r>
                <a:r>
                  <a:rPr lang="en-IN" sz="2800" i="1" dirty="0"/>
                  <a:t>P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707845"/>
                <a:ext cx="7734103" cy="4597952"/>
              </a:xfrm>
              <a:prstGeom prst="rect">
                <a:avLst/>
              </a:prstGeom>
              <a:blipFill>
                <a:blip r:embed="rId2"/>
                <a:stretch>
                  <a:fillRect l="-1576" t="-1326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2144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Prove Theorems About Isosceles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55BB3-7EBE-46D3-9367-CD370E90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59" y="2681748"/>
            <a:ext cx="2941244" cy="20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940428" cy="477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Proof: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2097591" cy="352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093015"/>
                  </p:ext>
                </p:extLst>
              </p:nvPr>
            </p:nvGraphicFramePr>
            <p:xfrm>
              <a:off x="459872" y="2291338"/>
              <a:ext cx="11414628" cy="3990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20294">
                      <a:extLst>
                        <a:ext uri="{9D8B030D-6E8A-4147-A177-3AD203B41FA5}">
                          <a16:colId xmlns:a16="http://schemas.microsoft.com/office/drawing/2014/main" val="3318013385"/>
                        </a:ext>
                      </a:extLst>
                    </a:gridCol>
                    <a:gridCol w="5794334">
                      <a:extLst>
                        <a:ext uri="{9D8B030D-6E8A-4147-A177-3AD203B41FA5}">
                          <a16:colId xmlns:a16="http://schemas.microsoft.com/office/drawing/2014/main" val="3560070826"/>
                        </a:ext>
                      </a:extLst>
                    </a:gridCol>
                  </a:tblGrid>
                  <a:tr h="4415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Statements</a:t>
                          </a:r>
                          <a:endParaRPr lang="en-IN" sz="26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Reasons</a:t>
                          </a:r>
                          <a:endParaRPr lang="en-IN" sz="26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99747066"/>
                      </a:ext>
                    </a:extLst>
                  </a:tr>
                  <a:tr h="8831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Let 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 the midpoint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𝑀𝑃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44488" marR="0" lvl="0" indent="-3444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6111225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Draw an auxiliary segment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𝐿𝑁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5236169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𝑃𝑁</m:t>
                                  </m:r>
                                </m:e>
                              </m:acc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216374"/>
                      </a:ext>
                    </a:extLst>
                  </a:tr>
                  <a:tr h="45816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𝐿𝑁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𝐿𝑁</m:t>
                                  </m:r>
                                </m:e>
                              </m:acc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27387060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𝐿𝑀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𝐿𝑃</m:t>
                                  </m:r>
                                </m:e>
                              </m:acc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4432684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△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LMN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△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LPN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0737695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 ∠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38819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093015"/>
                  </p:ext>
                </p:extLst>
              </p:nvPr>
            </p:nvGraphicFramePr>
            <p:xfrm>
              <a:off x="459872" y="2291338"/>
              <a:ext cx="11414628" cy="3990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20294">
                      <a:extLst>
                        <a:ext uri="{9D8B030D-6E8A-4147-A177-3AD203B41FA5}">
                          <a16:colId xmlns:a16="http://schemas.microsoft.com/office/drawing/2014/main" val="3318013385"/>
                        </a:ext>
                      </a:extLst>
                    </a:gridCol>
                    <a:gridCol w="5794334">
                      <a:extLst>
                        <a:ext uri="{9D8B030D-6E8A-4147-A177-3AD203B41FA5}">
                          <a16:colId xmlns:a16="http://schemas.microsoft.com/office/drawing/2014/main" val="3560070826"/>
                        </a:ext>
                      </a:extLst>
                    </a:gridCol>
                  </a:tblGrid>
                  <a:tr h="4415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Statements</a:t>
                          </a:r>
                          <a:endParaRPr lang="en-IN" sz="26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Reasons</a:t>
                          </a:r>
                          <a:endParaRPr lang="en-IN" sz="26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99747066"/>
                      </a:ext>
                    </a:extLst>
                  </a:tr>
                  <a:tr h="883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1379" r="-103254" b="-31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4488" marR="0" lvl="0" indent="-3444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6111225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25000" r="-103254" b="-54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5236169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9178" r="-103254" b="-4356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216374"/>
                      </a:ext>
                    </a:extLst>
                  </a:tr>
                  <a:tr h="4581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05333" r="-103254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27387060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21918" r="-103254" b="-232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4432684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△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LMN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△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LPN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0737695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 ∠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 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38819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C6F507F-B1F1-CE10-548E-2D0AAF757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9" y="1030685"/>
            <a:ext cx="4173377" cy="1172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951E7-8E81-D897-E603-A42D4DF86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349" y="291933"/>
            <a:ext cx="2934752" cy="18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940428" cy="477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Proof: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2097591" cy="352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459872" y="2291338"/>
              <a:ext cx="11414628" cy="3990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20294">
                      <a:extLst>
                        <a:ext uri="{9D8B030D-6E8A-4147-A177-3AD203B41FA5}">
                          <a16:colId xmlns:a16="http://schemas.microsoft.com/office/drawing/2014/main" val="3318013385"/>
                        </a:ext>
                      </a:extLst>
                    </a:gridCol>
                    <a:gridCol w="5794334">
                      <a:extLst>
                        <a:ext uri="{9D8B030D-6E8A-4147-A177-3AD203B41FA5}">
                          <a16:colId xmlns:a16="http://schemas.microsoft.com/office/drawing/2014/main" val="3560070826"/>
                        </a:ext>
                      </a:extLst>
                    </a:gridCol>
                  </a:tblGrid>
                  <a:tr h="4415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Statements</a:t>
                          </a:r>
                          <a:endParaRPr lang="en-IN" sz="26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Reasons</a:t>
                          </a:r>
                          <a:endParaRPr lang="en-IN" sz="26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99747066"/>
                      </a:ext>
                    </a:extLst>
                  </a:tr>
                  <a:tr h="8831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Let 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 the midpoint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𝑀𝑃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44488" marR="0" lvl="0" indent="-3444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Every segment has exactly one midpoint.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6111225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Draw an auxiliary segment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𝐿𝑁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Two points determine a line.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5236169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𝑃𝑁</m:t>
                                  </m:r>
                                </m:e>
                              </m:acc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Midpoint Theorem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216374"/>
                      </a:ext>
                    </a:extLst>
                  </a:tr>
                  <a:tr h="45816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𝐿𝑁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𝐿𝑁</m:t>
                                  </m:r>
                                </m:e>
                              </m:acc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Reflexive Property of Congruence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27387060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𝐿𝑀</m:t>
                                  </m:r>
                                </m:e>
                              </m:acc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𝐿𝑃</m:t>
                                  </m:r>
                                </m:e>
                              </m:acc>
                            </m:oMath>
                          </a14:m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Given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4432684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△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LMN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△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LPN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 SSS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0737695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 ∠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 CPCTC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38819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459872" y="2291338"/>
              <a:ext cx="11414628" cy="3990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20294">
                      <a:extLst>
                        <a:ext uri="{9D8B030D-6E8A-4147-A177-3AD203B41FA5}">
                          <a16:colId xmlns:a16="http://schemas.microsoft.com/office/drawing/2014/main" val="3318013385"/>
                        </a:ext>
                      </a:extLst>
                    </a:gridCol>
                    <a:gridCol w="5794334">
                      <a:extLst>
                        <a:ext uri="{9D8B030D-6E8A-4147-A177-3AD203B41FA5}">
                          <a16:colId xmlns:a16="http://schemas.microsoft.com/office/drawing/2014/main" val="3560070826"/>
                        </a:ext>
                      </a:extLst>
                    </a:gridCol>
                  </a:tblGrid>
                  <a:tr h="4415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Statements</a:t>
                          </a:r>
                          <a:endParaRPr lang="en-IN" sz="26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Reasons</a:t>
                          </a:r>
                          <a:endParaRPr lang="en-IN" sz="26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99747066"/>
                      </a:ext>
                    </a:extLst>
                  </a:tr>
                  <a:tr h="883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1379" r="-103254" b="-31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4488" marR="0" lvl="0" indent="-3444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Every segment has exactly one midpoint.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6111225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25000" r="-103254" b="-54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Two points determine a line.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5236169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9178" r="-103254" b="-4356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Midpoint Theorem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216374"/>
                      </a:ext>
                    </a:extLst>
                  </a:tr>
                  <a:tr h="4581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05333" r="-103254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Reflexive Property of Congruence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27387060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21918" r="-103254" b="-232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Given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4432684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△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LMN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△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LPN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 SSS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0737695"/>
                      </a:ext>
                    </a:extLst>
                  </a:tr>
                  <a:tr h="441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 ∠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6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endParaRPr lang="en-IN" sz="26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6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 CPCTC</a:t>
                          </a:r>
                        </a:p>
                      </a:txBody>
                      <a:tcPr marL="8640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38819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C6F507F-B1F1-CE10-548E-2D0AAF757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9" y="1030685"/>
            <a:ext cx="4173377" cy="1172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951E7-8E81-D897-E603-A42D4DF86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349" y="291933"/>
            <a:ext cx="2934752" cy="18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8912728" cy="2003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</a:t>
            </a:r>
            <a:r>
              <a:rPr lang="en-IN" sz="2800" b="1" i="1" dirty="0" err="1">
                <a:solidFill>
                  <a:schemeClr val="tx1"/>
                </a:solidFill>
              </a:rPr>
              <a:t>m</a:t>
            </a:r>
            <a:r>
              <a:rPr lang="en-IN" sz="2800" b="1" dirty="0" err="1">
                <a:solidFill>
                  <a:schemeClr val="tx1"/>
                </a:solidFill>
              </a:rPr>
              <a:t>∠</a:t>
            </a:r>
            <a:r>
              <a:rPr lang="en-IN" sz="2800" b="1" i="1" dirty="0" err="1">
                <a:solidFill>
                  <a:schemeClr val="tx1"/>
                </a:solidFill>
              </a:rPr>
              <a:t>B</a:t>
            </a:r>
            <a:r>
              <a:rPr lang="en-IN" sz="2800" b="1" i="1" dirty="0">
                <a:solidFill>
                  <a:schemeClr val="tx1"/>
                </a:solidFill>
              </a:rPr>
              <a:t> </a:t>
            </a:r>
            <a:r>
              <a:rPr lang="en-IN" sz="2800" b="1" dirty="0">
                <a:solidFill>
                  <a:schemeClr val="tx1"/>
                </a:solidFill>
              </a:rPr>
              <a:t>and </a:t>
            </a:r>
            <a:r>
              <a:rPr lang="en-IN" sz="2800" b="1" i="1" dirty="0" err="1">
                <a:solidFill>
                  <a:schemeClr val="tx1"/>
                </a:solidFill>
              </a:rPr>
              <a:t>m</a:t>
            </a:r>
            <a:r>
              <a:rPr lang="en-IN" sz="2800" b="1" dirty="0" err="1">
                <a:solidFill>
                  <a:schemeClr val="tx1"/>
                </a:solidFill>
              </a:rPr>
              <a:t>∠</a:t>
            </a:r>
            <a:r>
              <a:rPr lang="en-IN" sz="2800" b="1" i="1" dirty="0" err="1">
                <a:solidFill>
                  <a:schemeClr val="tx1"/>
                </a:solidFill>
              </a:rPr>
              <a:t>C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  <a:p>
            <a:br>
              <a:rPr lang="en-IN" sz="2800" b="1" dirty="0">
                <a:solidFill>
                  <a:schemeClr val="tx1"/>
                </a:solidFill>
              </a:rPr>
            </a:br>
            <a:r>
              <a:rPr lang="en-IN" sz="2800" b="1" dirty="0">
                <a:solidFill>
                  <a:schemeClr val="tx1"/>
                </a:solidFill>
              </a:rPr>
              <a:t>Part A  Determine side relationships.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Part B  Determine the angle measures.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2144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Isosceles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C7C0C-CF7B-4595-971A-0299D5286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98" y="1707845"/>
            <a:ext cx="2817002" cy="28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1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083928" cy="27216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Part A  Determine side relationships. </a:t>
            </a:r>
            <a:endParaRPr lang="en-IN" sz="2800" dirty="0">
              <a:solidFill>
                <a:schemeClr val="tx1"/>
              </a:solidFill>
            </a:endParaRPr>
          </a:p>
          <a:p>
            <a:r>
              <a:rPr lang="en-IN" sz="2800" dirty="0"/>
              <a:t>Use the Distance Formula to determine the measures of the sides of △</a:t>
            </a:r>
            <a:r>
              <a:rPr lang="en-IN" sz="2800" i="1" dirty="0"/>
              <a:t>ABC</a:t>
            </a:r>
            <a:r>
              <a:rPr lang="en-IN" sz="2800" dirty="0"/>
              <a:t>. The coordinates of △</a:t>
            </a:r>
            <a:r>
              <a:rPr lang="en-IN" sz="2800" i="1" dirty="0"/>
              <a:t>ABC </a:t>
            </a:r>
            <a:r>
              <a:rPr lang="en-IN" sz="2800" dirty="0"/>
              <a:t>are </a:t>
            </a:r>
            <a:r>
              <a:rPr lang="en-IN" sz="2800" i="1" dirty="0"/>
              <a:t>A</a:t>
            </a:r>
            <a:r>
              <a:rPr lang="en-IN" sz="2800" dirty="0"/>
              <a:t>(0,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3), </a:t>
            </a:r>
            <a:r>
              <a:rPr lang="en-IN" sz="2800" i="1" dirty="0"/>
              <a:t>B</a:t>
            </a:r>
            <a:r>
              <a:rPr lang="en-IN" sz="2800" dirty="0"/>
              <a:t>(4,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−2), and </a:t>
            </a:r>
            <a:r>
              <a:rPr lang="en-IN" sz="2800" i="1" dirty="0"/>
              <a:t>C</a:t>
            </a:r>
            <a:r>
              <a:rPr lang="en-IN" sz="2800" dirty="0"/>
              <a:t>(−4,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−2).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2144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Isosceles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98" y="1707845"/>
            <a:ext cx="2817002" cy="28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14501"/>
                <a:ext cx="9349146" cy="42825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(0−4)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[3−(−2)]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units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[3−(−2)]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41</m:t>
                          </m:r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units</m:t>
                      </m:r>
                    </m:oMath>
                  </m:oMathPara>
                </a14:m>
                <a:endParaRPr lang="en-IN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−(−2)]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units</m:t>
                      </m:r>
                    </m:oMath>
                  </m:oMathPara>
                </a14:m>
                <a:endParaRPr lang="en-IN" sz="2800" dirty="0"/>
              </a:p>
              <a:p>
                <a:endParaRPr lang="en-IN" sz="2800" dirty="0"/>
              </a:p>
              <a:p>
                <a:r>
                  <a:rPr lang="en-IN" sz="2800" dirty="0"/>
                  <a:t>So, △</a:t>
                </a:r>
                <a:r>
                  <a:rPr lang="en-IN" sz="2800" i="1" dirty="0"/>
                  <a:t>ABC </a:t>
                </a:r>
                <a:r>
                  <a:rPr lang="en-IN" sz="2800" dirty="0"/>
                  <a:t>is an isosceles triangle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14501"/>
                <a:ext cx="9349146" cy="4282538"/>
              </a:xfrm>
              <a:prstGeom prst="rect">
                <a:avLst/>
              </a:prstGeom>
              <a:blipFill>
                <a:blip r:embed="rId2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2144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Isosceles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98" y="1707845"/>
            <a:ext cx="2817002" cy="28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9827128" cy="168464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Part B  Determine the angle measures.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r>
                  <a:rPr lang="en-IN" sz="2800" dirty="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IN" sz="2800" dirty="0"/>
                  <a:t>, we know that ∠</a:t>
                </a:r>
                <a:r>
                  <a:rPr lang="en-IN" sz="2800" i="1" dirty="0"/>
                  <a:t>C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≅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∠</a:t>
                </a:r>
                <a:r>
                  <a:rPr lang="en-IN" sz="2800" i="1" dirty="0"/>
                  <a:t>B</a:t>
                </a:r>
                <a:r>
                  <a:rPr lang="en-IN" sz="2800" dirty="0"/>
                  <a:t> by the Isosceles Triangle Theorem. 	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9827128" cy="1684643"/>
              </a:xfrm>
              <a:prstGeom prst="rect">
                <a:avLst/>
              </a:prstGeom>
              <a:blipFill>
                <a:blip r:embed="rId2"/>
                <a:stretch>
                  <a:fillRect l="-1240" t="-3610" b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2144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Isosceles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91847"/>
              </p:ext>
            </p:extLst>
          </p:nvPr>
        </p:nvGraphicFramePr>
        <p:xfrm>
          <a:off x="609600" y="3490686"/>
          <a:ext cx="10660083" cy="2258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010">
                  <a:extLst>
                    <a:ext uri="{9D8B030D-6E8A-4147-A177-3AD203B41FA5}">
                      <a16:colId xmlns:a16="http://schemas.microsoft.com/office/drawing/2014/main" val="13877741"/>
                    </a:ext>
                  </a:extLst>
                </a:gridCol>
                <a:gridCol w="2125684">
                  <a:extLst>
                    <a:ext uri="{9D8B030D-6E8A-4147-A177-3AD203B41FA5}">
                      <a16:colId xmlns:a16="http://schemas.microsoft.com/office/drawing/2014/main" val="303272116"/>
                    </a:ext>
                  </a:extLst>
                </a:gridCol>
                <a:gridCol w="5106389">
                  <a:extLst>
                    <a:ext uri="{9D8B030D-6E8A-4147-A177-3AD203B41FA5}">
                      <a16:colId xmlns:a16="http://schemas.microsoft.com/office/drawing/2014/main" val="2210318893"/>
                    </a:ext>
                  </a:extLst>
                </a:gridCol>
              </a:tblGrid>
              <a:tr h="6300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180°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Triangle Angle-Sum Theorem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99302"/>
                  </a:ext>
                </a:extLst>
              </a:tr>
              <a:tr h="5428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+ 2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= 180°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congruent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207397"/>
                  </a:ext>
                </a:extLst>
              </a:tr>
              <a:tr h="5428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70° + 2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= 180°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58779"/>
                  </a:ext>
                </a:extLst>
              </a:tr>
              <a:tr h="5428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55°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2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07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9827128" cy="37372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XYZ</a:t>
            </a:r>
            <a:r>
              <a:rPr lang="en-IN" sz="2800" i="1" dirty="0"/>
              <a:t> </a:t>
            </a:r>
            <a:r>
              <a:rPr lang="en-IN" sz="2800" dirty="0"/>
              <a:t>and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YZX</a:t>
            </a:r>
            <a:r>
              <a:rPr lang="en-IN" sz="280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2144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Isosceles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44" y="1714500"/>
            <a:ext cx="2817002" cy="28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9827128" cy="37372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XYZ</a:t>
            </a:r>
            <a:r>
              <a:rPr lang="en-IN" sz="2800" i="1" dirty="0"/>
              <a:t> </a:t>
            </a:r>
            <a:r>
              <a:rPr lang="en-IN" sz="2800" dirty="0"/>
              <a:t>and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YZX</a:t>
            </a:r>
            <a:r>
              <a:rPr lang="en-IN" sz="2800" dirty="0"/>
              <a:t>.</a:t>
            </a:r>
          </a:p>
          <a:p>
            <a:r>
              <a:rPr lang="en-IN" sz="2800" i="1" dirty="0" err="1">
                <a:solidFill>
                  <a:srgbClr val="FF0000"/>
                </a:solidFill>
              </a:rPr>
              <a:t>m</a:t>
            </a:r>
            <a:r>
              <a:rPr lang="en-IN" sz="2800" dirty="0" err="1">
                <a:solidFill>
                  <a:srgbClr val="FF0000"/>
                </a:solidFill>
              </a:rPr>
              <a:t>∠</a:t>
            </a:r>
            <a:r>
              <a:rPr lang="en-IN" sz="2800" i="1" dirty="0" err="1">
                <a:solidFill>
                  <a:srgbClr val="FF0000"/>
                </a:solidFill>
              </a:rPr>
              <a:t>XYZ</a:t>
            </a:r>
            <a:r>
              <a:rPr lang="en-IN" sz="2800" i="1" dirty="0">
                <a:solidFill>
                  <a:srgbClr val="FF0000"/>
                </a:solidFill>
              </a:rPr>
              <a:t> </a:t>
            </a:r>
            <a:r>
              <a:rPr lang="en-IN" sz="2800" dirty="0">
                <a:solidFill>
                  <a:srgbClr val="FF0000"/>
                </a:solidFill>
              </a:rPr>
              <a:t>= </a:t>
            </a:r>
            <a:r>
              <a:rPr lang="en-IN" sz="28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45°</a:t>
            </a:r>
          </a:p>
          <a:p>
            <a:r>
              <a:rPr lang="en-IN" sz="2800" i="1" dirty="0" err="1">
                <a:solidFill>
                  <a:srgbClr val="FF0000"/>
                </a:solidFill>
              </a:rPr>
              <a:t>m</a:t>
            </a:r>
            <a:r>
              <a:rPr lang="en-IN" sz="2800" dirty="0" err="1">
                <a:solidFill>
                  <a:srgbClr val="FF0000"/>
                </a:solidFill>
              </a:rPr>
              <a:t>∠</a:t>
            </a:r>
            <a:r>
              <a:rPr lang="en-IN" sz="2800" i="1" dirty="0" err="1">
                <a:solidFill>
                  <a:srgbClr val="FF0000"/>
                </a:solidFill>
              </a:rPr>
              <a:t>YZX</a:t>
            </a:r>
            <a:r>
              <a:rPr lang="en-IN" sz="2800" i="1" dirty="0">
                <a:solidFill>
                  <a:srgbClr val="FF0000"/>
                </a:solidFill>
              </a:rPr>
              <a:t> </a:t>
            </a:r>
            <a:r>
              <a:rPr lang="en-IN" sz="2800" dirty="0">
                <a:solidFill>
                  <a:srgbClr val="FF0000"/>
                </a:solidFill>
              </a:rPr>
              <a:t>= </a:t>
            </a:r>
            <a:r>
              <a:rPr lang="en-IN" sz="28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45°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2144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Isosceles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44" y="1714500"/>
            <a:ext cx="2817002" cy="28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9827128" cy="43248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Isosceles Triangle Theorem leads to two corollaries about the angles of an equilateral triangle.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Corollary 5.3</a:t>
            </a:r>
            <a:endParaRPr lang="en-IN" sz="2800" dirty="0">
              <a:solidFill>
                <a:schemeClr val="tx1"/>
              </a:solidFill>
            </a:endParaRPr>
          </a:p>
          <a:p>
            <a:r>
              <a:rPr lang="en-IN" sz="2800" dirty="0"/>
              <a:t>A triangle is equilateral if and only if it is equiangular.</a:t>
            </a:r>
            <a:br>
              <a:rPr lang="en-IN" sz="2800" dirty="0"/>
            </a:br>
            <a:endParaRPr lang="en-IN" sz="2800" dirty="0"/>
          </a:p>
          <a:p>
            <a:r>
              <a:rPr lang="en-IN" sz="2800" b="1" dirty="0">
                <a:solidFill>
                  <a:schemeClr val="tx1"/>
                </a:solidFill>
              </a:rPr>
              <a:t>Corollary 5.4</a:t>
            </a:r>
            <a:endParaRPr lang="en-IN" sz="2800" dirty="0">
              <a:solidFill>
                <a:schemeClr val="tx1"/>
              </a:solidFill>
            </a:endParaRPr>
          </a:p>
          <a:p>
            <a:r>
              <a:rPr lang="en-IN" sz="2800" dirty="0"/>
              <a:t>Each angle of an equilateral triangle measures 60°.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Equilateral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652" y="1332862"/>
                <a:ext cx="6173530" cy="420732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Complete each exercise.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en-IN" sz="2800" b="1" dirty="0"/>
                  <a:t> </a:t>
                </a:r>
                <a:r>
                  <a:rPr lang="en-IN" sz="2800" dirty="0"/>
                  <a:t>Find </a:t>
                </a:r>
                <a:r>
                  <a:rPr lang="en-IN" sz="2800" i="1" dirty="0"/>
                  <a:t>AB </a:t>
                </a:r>
                <a:r>
                  <a:rPr lang="en-IN" sz="2800" dirty="0"/>
                  <a:t>and </a:t>
                </a:r>
                <a:r>
                  <a:rPr lang="en-IN" sz="2800" i="1" dirty="0"/>
                  <a:t>BC</a:t>
                </a:r>
                <a:r>
                  <a:rPr lang="en-IN" sz="2800" dirty="0"/>
                  <a:t>.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en-IN" sz="2800" b="1" dirty="0"/>
                  <a:t> </a:t>
                </a:r>
                <a:r>
                  <a:rPr lang="en-IN" sz="2800" dirty="0"/>
                  <a:t>Find </a:t>
                </a:r>
                <a:r>
                  <a:rPr lang="en-IN" sz="2800" i="1" dirty="0"/>
                  <a:t>AD </a:t>
                </a:r>
                <a:r>
                  <a:rPr lang="en-IN" sz="2800" dirty="0"/>
                  <a:t>and </a:t>
                </a:r>
                <a:r>
                  <a:rPr lang="en-IN" sz="2800" i="1" dirty="0"/>
                  <a:t>DC</a:t>
                </a:r>
                <a:r>
                  <a:rPr lang="en-IN" sz="2800" dirty="0"/>
                  <a:t>.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3.</a:t>
                </a:r>
                <a:r>
                  <a:rPr lang="en-IN" sz="2800" b="1" dirty="0"/>
                  <a:t> </a:t>
                </a:r>
                <a:r>
                  <a:rPr lang="en-IN" sz="2800" dirty="0"/>
                  <a:t>What is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IN" sz="2800" dirty="0"/>
                  <a:t> 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4.</a:t>
                </a:r>
                <a:r>
                  <a:rPr lang="en-IN" sz="2800" b="1" dirty="0"/>
                  <a:t> </a:t>
                </a:r>
                <a:r>
                  <a:rPr lang="en-IN" sz="2800" dirty="0"/>
                  <a:t>What is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IN" sz="2800" dirty="0"/>
                  <a:t> </a:t>
                </a:r>
              </a:p>
              <a:p>
                <a:pPr marL="444500" indent="-444500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5.</a:t>
                </a:r>
                <a:r>
                  <a:rPr lang="en-IN" sz="2800" b="1" dirty="0"/>
                  <a:t> </a:t>
                </a:r>
                <a:r>
                  <a:rPr lang="en-IN" sz="2800" dirty="0"/>
                  <a:t>What do you know about △</a:t>
                </a:r>
                <a:r>
                  <a:rPr lang="en-IN" sz="2800" i="1" dirty="0"/>
                  <a:t>ABC </a:t>
                </a:r>
                <a:r>
                  <a:rPr lang="en-IN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2" y="1332862"/>
                <a:ext cx="6173530" cy="4207326"/>
              </a:xfrm>
              <a:prstGeom prst="rect">
                <a:avLst/>
              </a:prstGeom>
              <a:blipFill>
                <a:blip r:embed="rId3"/>
                <a:stretch>
                  <a:fillRect l="-1974" t="-15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58" y="1722520"/>
            <a:ext cx="3175042" cy="31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9827128" cy="43248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</a:t>
            </a:r>
            <a:r>
              <a:rPr lang="en-IN" sz="2800" b="1" i="1" dirty="0" err="1">
                <a:solidFill>
                  <a:schemeClr val="tx1"/>
                </a:solidFill>
              </a:rPr>
              <a:t>m</a:t>
            </a:r>
            <a:r>
              <a:rPr lang="en-IN" sz="2800" b="1" dirty="0" err="1">
                <a:solidFill>
                  <a:schemeClr val="tx1"/>
                </a:solidFill>
              </a:rPr>
              <a:t>∠</a:t>
            </a:r>
            <a:r>
              <a:rPr lang="en-IN" sz="2800" b="1" i="1" dirty="0" err="1">
                <a:solidFill>
                  <a:schemeClr val="tx1"/>
                </a:solidFill>
              </a:rPr>
              <a:t>J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Equilateral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47" y="1707845"/>
            <a:ext cx="2443353" cy="2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2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7104710" cy="24841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>
                    <a:solidFill>
                      <a:schemeClr val="tx2"/>
                    </a:solidFill>
                  </a:rPr>
                  <a:t>Because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JL</a:t>
                </a:r>
                <a:r>
                  <a:rPr lang="en-IN" sz="2800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chemeClr val="tx2"/>
                    </a:solidFill>
                  </a:rPr>
                  <a:t>=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JK</a:t>
                </a:r>
                <a:r>
                  <a:rPr lang="en-IN" sz="28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𝐽𝐿</m:t>
                        </m:r>
                      </m:e>
                    </m:acc>
                    <m:r>
                      <a:rPr lang="en-US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𝐽𝐾</m:t>
                        </m:r>
                      </m:e>
                    </m:acc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. By the Isosceles Triangle Theorem, base angles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L </a:t>
                </a:r>
                <a:r>
                  <a:rPr lang="en-IN" sz="2800" dirty="0">
                    <a:solidFill>
                      <a:schemeClr val="tx2"/>
                    </a:solidFill>
                  </a:rPr>
                  <a:t>and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K </a:t>
                </a:r>
                <a:r>
                  <a:rPr lang="en-IN" sz="2800" dirty="0">
                    <a:solidFill>
                      <a:schemeClr val="tx2"/>
                    </a:solidFill>
                  </a:rPr>
                  <a:t>are congruent, so </a:t>
                </a:r>
                <a:r>
                  <a:rPr lang="en-IN" sz="2800" i="1" dirty="0" err="1">
                    <a:solidFill>
                      <a:schemeClr val="tx2"/>
                    </a:solidFill>
                  </a:rPr>
                  <a:t>m</a:t>
                </a:r>
                <a:r>
                  <a:rPr lang="en-IN" sz="2800" dirty="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dirty="0" err="1">
                    <a:solidFill>
                      <a:schemeClr val="tx2"/>
                    </a:solidFill>
                  </a:rPr>
                  <a:t>L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chemeClr val="tx2"/>
                    </a:solidFill>
                  </a:rPr>
                  <a:t>=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i="1" dirty="0" err="1">
                    <a:solidFill>
                      <a:schemeClr val="tx2"/>
                    </a:solidFill>
                  </a:rPr>
                  <a:t>m</a:t>
                </a:r>
                <a:r>
                  <a:rPr lang="en-IN" sz="2800" dirty="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dirty="0" err="1">
                    <a:solidFill>
                      <a:schemeClr val="tx2"/>
                    </a:solidFill>
                  </a:rPr>
                  <a:t>K</a:t>
                </a:r>
                <a:r>
                  <a:rPr lang="en-IN" sz="2800" dirty="0">
                    <a:solidFill>
                      <a:schemeClr val="tx2"/>
                    </a:solidFill>
                  </a:rPr>
                  <a:t>. </a:t>
                </a:r>
              </a:p>
              <a:p>
                <a:r>
                  <a:rPr lang="en-IN" sz="2800" dirty="0">
                    <a:solidFill>
                      <a:schemeClr val="tx2"/>
                    </a:solidFill>
                  </a:rPr>
                  <a:t>Use the Triangle Angle-Sum Theorem to write and solve an equation to find </a:t>
                </a:r>
                <a:r>
                  <a:rPr lang="en-IN" sz="2800" i="1" dirty="0" err="1">
                    <a:solidFill>
                      <a:schemeClr val="tx2"/>
                    </a:solidFill>
                  </a:rPr>
                  <a:t>m</a:t>
                </a:r>
                <a:r>
                  <a:rPr lang="en-IN" sz="2800" dirty="0" err="1">
                    <a:solidFill>
                      <a:schemeClr val="tx2"/>
                    </a:solidFill>
                  </a:rPr>
                  <a:t>∠</a:t>
                </a:r>
                <a:r>
                  <a:rPr lang="en-IN" sz="2800" i="1" dirty="0" err="1">
                    <a:solidFill>
                      <a:schemeClr val="tx2"/>
                    </a:solidFill>
                  </a:rPr>
                  <a:t>J</a:t>
                </a:r>
                <a:r>
                  <a:rPr lang="en-IN" sz="2800" dirty="0">
                    <a:solidFill>
                      <a:schemeClr val="tx2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7104710" cy="2484145"/>
              </a:xfrm>
              <a:prstGeom prst="rect">
                <a:avLst/>
              </a:prstGeom>
              <a:blipFill>
                <a:blip r:embed="rId2"/>
                <a:stretch>
                  <a:fillRect l="-1715" t="-2451" r="-2058"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Equilateral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94157"/>
              </p:ext>
            </p:extLst>
          </p:nvPr>
        </p:nvGraphicFramePr>
        <p:xfrm>
          <a:off x="459872" y="4240977"/>
          <a:ext cx="10660083" cy="1715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0855">
                  <a:extLst>
                    <a:ext uri="{9D8B030D-6E8A-4147-A177-3AD203B41FA5}">
                      <a16:colId xmlns:a16="http://schemas.microsoft.com/office/drawing/2014/main" val="13877741"/>
                    </a:ext>
                  </a:extLst>
                </a:gridCol>
                <a:gridCol w="2272839">
                  <a:extLst>
                    <a:ext uri="{9D8B030D-6E8A-4147-A177-3AD203B41FA5}">
                      <a16:colId xmlns:a16="http://schemas.microsoft.com/office/drawing/2014/main" val="303272116"/>
                    </a:ext>
                  </a:extLst>
                </a:gridCol>
                <a:gridCol w="5106389">
                  <a:extLst>
                    <a:ext uri="{9D8B030D-6E8A-4147-A177-3AD203B41FA5}">
                      <a16:colId xmlns:a16="http://schemas.microsoft.com/office/drawing/2014/main" val="2210318893"/>
                    </a:ext>
                  </a:extLst>
                </a:gridCol>
              </a:tblGrid>
              <a:tr h="6300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180°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Triangle Angle-Sum Theorem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99302"/>
                  </a:ext>
                </a:extLst>
              </a:tr>
              <a:tr h="5428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+ 60° + 60°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= 180°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207397"/>
                  </a:ext>
                </a:extLst>
              </a:tr>
              <a:tr h="5428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= 160°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5877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A9E82BD-F886-4E41-81F4-4353BA3C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47" y="1707845"/>
            <a:ext cx="2443353" cy="2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6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104710" cy="2484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R</a:t>
            </a:r>
            <a:r>
              <a:rPr lang="en-IN" sz="2800" i="1" dirty="0"/>
              <a:t> </a:t>
            </a:r>
            <a:r>
              <a:rPr lang="en-IN" sz="2800" dirty="0"/>
              <a:t>and </a:t>
            </a:r>
            <a:r>
              <a:rPr lang="en-IN" sz="2800" i="1" dirty="0"/>
              <a:t>PR</a:t>
            </a:r>
            <a:r>
              <a:rPr lang="en-IN" sz="280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Equilateral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2" y="1714500"/>
            <a:ext cx="2189798" cy="25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104710" cy="2484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R</a:t>
            </a:r>
            <a:r>
              <a:rPr lang="en-IN" sz="2800" i="1" dirty="0"/>
              <a:t> </a:t>
            </a:r>
            <a:r>
              <a:rPr lang="en-IN" sz="2800" dirty="0"/>
              <a:t>and </a:t>
            </a:r>
            <a:r>
              <a:rPr lang="en-IN" sz="2800" i="1" dirty="0"/>
              <a:t>PR</a:t>
            </a:r>
            <a:r>
              <a:rPr lang="en-IN" sz="2800" dirty="0"/>
              <a:t>.</a:t>
            </a:r>
          </a:p>
          <a:p>
            <a:r>
              <a:rPr lang="en-IN" sz="2800" i="1" dirty="0" err="1">
                <a:solidFill>
                  <a:srgbClr val="FF0000"/>
                </a:solidFill>
              </a:rPr>
              <a:t>m</a:t>
            </a:r>
            <a:r>
              <a:rPr lang="en-IN" sz="2800" dirty="0" err="1">
                <a:solidFill>
                  <a:srgbClr val="FF0000"/>
                </a:solidFill>
              </a:rPr>
              <a:t>∠</a:t>
            </a:r>
            <a:r>
              <a:rPr lang="en-IN" sz="2800" i="1" dirty="0" err="1">
                <a:solidFill>
                  <a:srgbClr val="FF0000"/>
                </a:solidFill>
              </a:rPr>
              <a:t>R</a:t>
            </a:r>
            <a:r>
              <a:rPr lang="en-IN" sz="2800" i="1" dirty="0">
                <a:solidFill>
                  <a:srgbClr val="FF0000"/>
                </a:solidFill>
              </a:rPr>
              <a:t> </a:t>
            </a:r>
            <a:r>
              <a:rPr lang="en-IN" sz="2800" dirty="0">
                <a:solidFill>
                  <a:srgbClr val="FF0000"/>
                </a:solidFill>
              </a:rPr>
              <a:t>= </a:t>
            </a:r>
            <a:r>
              <a:rPr lang="en-IN" sz="28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60°</a:t>
            </a:r>
          </a:p>
          <a:p>
            <a:r>
              <a:rPr lang="en-IN" sz="2800" i="1" dirty="0">
                <a:solidFill>
                  <a:srgbClr val="FF0000"/>
                </a:solidFill>
              </a:rPr>
              <a:t>PR </a:t>
            </a:r>
            <a:r>
              <a:rPr lang="en-IN" sz="2800" dirty="0">
                <a:solidFill>
                  <a:srgbClr val="FF0000"/>
                </a:solidFill>
              </a:rPr>
              <a:t>= </a:t>
            </a:r>
            <a:r>
              <a:rPr lang="en-IN" sz="28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5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dirty="0">
                <a:solidFill>
                  <a:srgbClr val="FF0000"/>
                </a:solidFill>
              </a:rPr>
              <a:t>cm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Measures in Equilateral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2" y="1714500"/>
            <a:ext cx="2189798" cy="25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2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104710" cy="2484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BILLIARDS </a:t>
            </a:r>
            <a:r>
              <a:rPr lang="en-IN" sz="2800" b="1" dirty="0"/>
              <a:t>Find the value of each variable. </a:t>
            </a:r>
            <a:endParaRPr lang="en-IN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757" y="1650175"/>
            <a:ext cx="2638002" cy="23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56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8232866" cy="373728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IN" sz="2800" dirty="0"/>
                  <a:t>, ∠</a:t>
                </a:r>
                <a:r>
                  <a:rPr lang="en-IN" sz="2800" i="1" dirty="0"/>
                  <a:t>ACB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≅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∠</a:t>
                </a:r>
                <a:r>
                  <a:rPr lang="en-IN" sz="2800" i="1" dirty="0"/>
                  <a:t>BAC</a:t>
                </a:r>
                <a:r>
                  <a:rPr lang="en-IN" sz="2800" dirty="0"/>
                  <a:t> by the Isosceles Triangle Theorem.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IN" sz="2800" dirty="0"/>
                  <a:t>Because each angle of the triangle measures 60° by the Triangle Angle-Sum Theorem, the triangle is an equilateral</a:t>
                </a:r>
                <a:r>
                  <a:rPr lang="en-IN" sz="2800" b="1" dirty="0"/>
                  <a:t> </a:t>
                </a:r>
                <a:r>
                  <a:rPr lang="en-IN" sz="2800" dirty="0"/>
                  <a:t>triangle by Corollary 5.3.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8232866" cy="3737280"/>
              </a:xfrm>
              <a:prstGeom prst="rect">
                <a:avLst/>
              </a:prstGeom>
              <a:blipFill>
                <a:blip r:embed="rId3"/>
                <a:stretch>
                  <a:fillRect l="-1480" t="-1631" r="-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757" y="1650175"/>
            <a:ext cx="2638002" cy="237420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06231"/>
              </p:ext>
            </p:extLst>
          </p:nvPr>
        </p:nvGraphicFramePr>
        <p:xfrm>
          <a:off x="609600" y="2808221"/>
          <a:ext cx="82296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460">
                  <a:extLst>
                    <a:ext uri="{9D8B030D-6E8A-4147-A177-3AD203B41FA5}">
                      <a16:colId xmlns:a16="http://schemas.microsoft.com/office/drawing/2014/main" val="1486392291"/>
                    </a:ext>
                  </a:extLst>
                </a:gridCol>
                <a:gridCol w="1895401">
                  <a:extLst>
                    <a:ext uri="{9D8B030D-6E8A-4147-A177-3AD203B41FA5}">
                      <a16:colId xmlns:a16="http://schemas.microsoft.com/office/drawing/2014/main" val="2786117739"/>
                    </a:ext>
                  </a:extLst>
                </a:gridCol>
                <a:gridCol w="4758739">
                  <a:extLst>
                    <a:ext uri="{9D8B030D-6E8A-4147-A177-3AD203B41FA5}">
                      <a16:colId xmlns:a16="http://schemas.microsoft.com/office/drawing/2014/main" val="3609708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+ 6)°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60°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Isosceles Triangle Theorem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0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9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24526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437149"/>
              </p:ext>
            </p:extLst>
          </p:nvPr>
        </p:nvGraphicFramePr>
        <p:xfrm>
          <a:off x="609600" y="5300060"/>
          <a:ext cx="10624457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325">
                  <a:extLst>
                    <a:ext uri="{9D8B030D-6E8A-4147-A177-3AD203B41FA5}">
                      <a16:colId xmlns:a16="http://schemas.microsoft.com/office/drawing/2014/main" val="1486392291"/>
                    </a:ext>
                  </a:extLst>
                </a:gridCol>
                <a:gridCol w="2263536">
                  <a:extLst>
                    <a:ext uri="{9D8B030D-6E8A-4147-A177-3AD203B41FA5}">
                      <a16:colId xmlns:a16="http://schemas.microsoft.com/office/drawing/2014/main" val="2786117739"/>
                    </a:ext>
                  </a:extLst>
                </a:gridCol>
                <a:gridCol w="7153596">
                  <a:extLst>
                    <a:ext uri="{9D8B030D-6E8A-4147-A177-3AD203B41FA5}">
                      <a16:colId xmlns:a16="http://schemas.microsoft.com/office/drawing/2014/main" val="3609708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− 2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2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+ 2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Corollary 5.3; definition of equilateral △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0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2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24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34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8232866" cy="37372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 dirty="0"/>
              <a:t>Arturo argues that you do not have to use the properties of equilateral triangles to solve for </a:t>
            </a:r>
            <a:r>
              <a:rPr lang="en-IN" sz="2800" i="1" dirty="0"/>
              <a:t>y</a:t>
            </a:r>
            <a:r>
              <a:rPr lang="en-IN" sz="2800" dirty="0"/>
              <a:t>. Do you agree? Explain your reasoning.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8232866" cy="37372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ARCHITECTURE </a:t>
            </a:r>
            <a:r>
              <a:rPr lang="en-IN" sz="2800" dirty="0"/>
              <a:t>The main entrance to the Louvre Museum is a unique metal and glass pyramid. Find the value of each variable.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 descr="A picture containing text, outdoo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186" y="1707845"/>
            <a:ext cx="3421807" cy="24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8232866" cy="37372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ARCHITECTURE </a:t>
            </a:r>
            <a:r>
              <a:rPr lang="en-IN" sz="2800" dirty="0"/>
              <a:t>The main entrance to the Louvre Museum is a unique metal and glass pyramid. Find the value of each variable.</a:t>
            </a:r>
          </a:p>
          <a:p>
            <a:r>
              <a:rPr lang="en-IN" sz="2800" i="1" dirty="0">
                <a:solidFill>
                  <a:srgbClr val="FF0000"/>
                </a:solidFill>
              </a:rPr>
              <a:t>x </a:t>
            </a:r>
            <a:r>
              <a:rPr lang="en-IN" sz="2800" dirty="0">
                <a:solidFill>
                  <a:srgbClr val="FF0000"/>
                </a:solidFill>
              </a:rPr>
              <a:t>= </a:t>
            </a:r>
            <a:r>
              <a:rPr lang="en-IN" sz="28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30</a:t>
            </a:r>
            <a:r>
              <a:rPr lang="en-IN" sz="2800" dirty="0">
                <a:solidFill>
                  <a:srgbClr val="FF0000"/>
                </a:solidFill>
              </a:rPr>
              <a:t> and </a:t>
            </a:r>
            <a:r>
              <a:rPr lang="en-IN" sz="2800" i="1" dirty="0">
                <a:solidFill>
                  <a:srgbClr val="FF0000"/>
                </a:solidFill>
              </a:rPr>
              <a:t>y </a:t>
            </a:r>
            <a:r>
              <a:rPr lang="en-IN" sz="2800" dirty="0">
                <a:solidFill>
                  <a:srgbClr val="FF0000"/>
                </a:solidFill>
              </a:rPr>
              <a:t>= </a:t>
            </a:r>
            <a:r>
              <a:rPr lang="en-IN" sz="2800" dirty="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30</a:t>
            </a:r>
            <a:endParaRPr lang="en-US" sz="2800" dirty="0">
              <a:solidFill>
                <a:srgbClr val="FF0000"/>
              </a:solidFill>
              <a:uFill>
                <a:solidFill>
                  <a:schemeClr val="tx2"/>
                </a:solidFill>
              </a:u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Find Missing Values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 descr="A picture containing text, outdoo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186" y="1707845"/>
            <a:ext cx="3421807" cy="24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7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519587"/>
                <a:ext cx="10073541" cy="45450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For Exercises 1−3, determine the missing coordinate that makes △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XYZ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with base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𝑿𝒁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isosceles. 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r>
                  <a:rPr lang="pl-PL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pl-PL" sz="2800" b="1" dirty="0"/>
                  <a:t> </a:t>
                </a:r>
                <a:r>
                  <a:rPr lang="pl-PL" sz="2800" i="1" dirty="0"/>
                  <a:t>X</a:t>
                </a:r>
                <a:r>
                  <a:rPr lang="pl-PL" sz="2800" dirty="0"/>
                  <a:t>(−2,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?), </a:t>
                </a:r>
                <a:r>
                  <a:rPr lang="pl-PL" sz="2800" i="1" dirty="0"/>
                  <a:t>Y</a:t>
                </a:r>
                <a:r>
                  <a:rPr lang="pl-PL" sz="2800" dirty="0"/>
                  <a:t>(2,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3), </a:t>
                </a:r>
                <a:r>
                  <a:rPr lang="pl-PL" sz="2800" i="1" dirty="0"/>
                  <a:t>Z</a:t>
                </a:r>
                <a:r>
                  <a:rPr lang="pl-PL" sz="2800" dirty="0"/>
                  <a:t>(3,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−1) </a:t>
                </a:r>
                <a:endParaRPr lang="pl-PL" sz="2800" dirty="0">
                  <a:solidFill>
                    <a:srgbClr val="FF0000"/>
                  </a:solidFill>
                </a:endParaRPr>
              </a:p>
              <a:p>
                <a:r>
                  <a:rPr lang="pl-PL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pl-PL" sz="2800" b="1" dirty="0"/>
                  <a:t> </a:t>
                </a:r>
                <a:r>
                  <a:rPr lang="pl-PL" sz="2800" i="1" dirty="0"/>
                  <a:t>X</a:t>
                </a:r>
                <a:r>
                  <a:rPr lang="pl-PL" sz="2800" dirty="0"/>
                  <a:t>(−2,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3), </a:t>
                </a:r>
                <a:r>
                  <a:rPr lang="pl-PL" sz="2800" i="1" dirty="0"/>
                  <a:t>Y</a:t>
                </a:r>
                <a:r>
                  <a:rPr lang="pl-PL" sz="2800" dirty="0"/>
                  <a:t>(1,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5), </a:t>
                </a:r>
                <a:r>
                  <a:rPr lang="pl-PL" sz="2800" i="1" dirty="0"/>
                  <a:t>Z</a:t>
                </a:r>
                <a:r>
                  <a:rPr lang="pl-PL" sz="2800" dirty="0"/>
                  <a:t>(?,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2) </a:t>
                </a:r>
                <a:endParaRPr lang="pl-PL" sz="2800" dirty="0">
                  <a:solidFill>
                    <a:srgbClr val="FF0000"/>
                  </a:solidFill>
                </a:endParaRPr>
              </a:p>
              <a:p>
                <a:r>
                  <a:rPr lang="pl-PL" sz="2800" b="1" dirty="0">
                    <a:solidFill>
                      <a:schemeClr val="tx1"/>
                    </a:solidFill>
                    <a:latin typeface="Proxima Nova"/>
                  </a:rPr>
                  <a:t>3.</a:t>
                </a:r>
                <a:r>
                  <a:rPr lang="pl-PL" sz="2800" b="1" dirty="0"/>
                  <a:t> </a:t>
                </a:r>
                <a:r>
                  <a:rPr lang="pl-PL" sz="2800" i="1" dirty="0"/>
                  <a:t>X</a:t>
                </a:r>
                <a:r>
                  <a:rPr lang="pl-PL" sz="2800" dirty="0"/>
                  <a:t>(?,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−1), </a:t>
                </a:r>
                <a:r>
                  <a:rPr lang="pl-PL" sz="2800" i="1" dirty="0"/>
                  <a:t>Y</a:t>
                </a:r>
                <a:r>
                  <a:rPr lang="pl-PL" sz="2800" dirty="0"/>
                  <a:t>(−1,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−3), </a:t>
                </a:r>
                <a:r>
                  <a:rPr lang="pl-PL" sz="2800" i="1" dirty="0"/>
                  <a:t>Z</a:t>
                </a:r>
                <a:r>
                  <a:rPr lang="pl-PL" sz="2800" dirty="0"/>
                  <a:t>(−3,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2) </a:t>
                </a:r>
                <a:endParaRPr lang="pl-PL" sz="2800" dirty="0">
                  <a:solidFill>
                    <a:srgbClr val="FF0000"/>
                  </a:solidFill>
                </a:endParaRPr>
              </a:p>
              <a:p>
                <a:pPr marL="444500" indent="-444500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4.</a:t>
                </a:r>
                <a:r>
                  <a:rPr lang="en-IN" sz="2800" b="1" dirty="0"/>
                  <a:t> </a:t>
                </a:r>
                <a:r>
                  <a:rPr lang="en-IN" sz="2800" dirty="0"/>
                  <a:t>If the coordinates of the vertices of △</a:t>
                </a:r>
                <a:r>
                  <a:rPr lang="en-IN" sz="2800" i="1" dirty="0"/>
                  <a:t>ABC </a:t>
                </a:r>
                <a:r>
                  <a:rPr lang="en-IN" sz="2800" dirty="0"/>
                  <a:t>are </a:t>
                </a:r>
                <a:r>
                  <a:rPr lang="en-IN" sz="2800" i="1" dirty="0"/>
                  <a:t>A</a:t>
                </a:r>
                <a:r>
                  <a:rPr lang="en-IN" sz="2800" dirty="0"/>
                  <a:t>(</a:t>
                </a:r>
                <a:r>
                  <a:rPr lang="pl-PL" sz="2800" dirty="0"/>
                  <a:t>−</a:t>
                </a:r>
                <a:r>
                  <a:rPr lang="en-IN" sz="2800" dirty="0"/>
                  <a:t>1,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?), </a:t>
                </a:r>
                <a:r>
                  <a:rPr lang="en-IN" sz="2800" i="1" dirty="0"/>
                  <a:t>B</a:t>
                </a:r>
                <a:r>
                  <a:rPr lang="en-IN" sz="2800" dirty="0"/>
                  <a:t>(</a:t>
                </a:r>
                <a:r>
                  <a:rPr lang="pl-PL" sz="2800" dirty="0"/>
                  <a:t>−</a:t>
                </a:r>
                <a:r>
                  <a:rPr lang="en-IN" sz="2800" dirty="0"/>
                  <a:t>6,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0), and </a:t>
                </a:r>
                <a:r>
                  <a:rPr lang="en-IN" sz="2800" i="1" dirty="0"/>
                  <a:t>C</a:t>
                </a:r>
                <a:r>
                  <a:rPr lang="en-IN" sz="2800" dirty="0"/>
                  <a:t>(4,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0), determine the missing coordinate that makes △</a:t>
                </a:r>
                <a:r>
                  <a:rPr lang="en-IN" sz="2800" i="1" dirty="0"/>
                  <a:t>ABC </a:t>
                </a:r>
                <a:r>
                  <a:rPr lang="en-IN" sz="2800" dirty="0"/>
                  <a:t>equilateral.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519587"/>
                <a:ext cx="10073541" cy="4545038"/>
              </a:xfrm>
              <a:prstGeom prst="rect">
                <a:avLst/>
              </a:prstGeom>
              <a:blipFill>
                <a:blip r:embed="rId3"/>
                <a:stretch>
                  <a:fillRect l="-1210" t="-1340" r="-1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0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652" y="1332862"/>
                <a:ext cx="6149779" cy="506793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Complete each exercise.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en-IN" sz="2800" b="1" dirty="0"/>
                  <a:t> </a:t>
                </a:r>
                <a:r>
                  <a:rPr lang="en-IN" sz="2800" dirty="0"/>
                  <a:t>Find </a:t>
                </a:r>
                <a:r>
                  <a:rPr lang="en-IN" sz="2800" i="1" dirty="0"/>
                  <a:t>AB </a:t>
                </a:r>
                <a:r>
                  <a:rPr lang="en-IN" sz="2800" dirty="0"/>
                  <a:t>and </a:t>
                </a:r>
                <a:r>
                  <a:rPr lang="en-IN" sz="2800" i="1" dirty="0"/>
                  <a:t>BC</a:t>
                </a:r>
                <a:r>
                  <a:rPr lang="en-IN" sz="2800" dirty="0"/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I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IN" sz="2800" b="1" dirty="0">
                    <a:solidFill>
                      <a:srgbClr val="FF0000"/>
                    </a:solidFill>
                    <a:latin typeface="Proxima Nova"/>
                  </a:rPr>
                  <a:t> units</a:t>
                </a:r>
                <a:endParaRPr lang="en-IN" sz="2800" b="1" dirty="0">
                  <a:latin typeface="Proxima Nova"/>
                </a:endParaRP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en-IN" sz="2800" b="1" dirty="0"/>
                  <a:t> </a:t>
                </a:r>
                <a:r>
                  <a:rPr lang="en-IN" sz="2800" dirty="0"/>
                  <a:t>Find </a:t>
                </a:r>
                <a:r>
                  <a:rPr lang="en-IN" sz="2800" i="1" dirty="0"/>
                  <a:t>AD </a:t>
                </a:r>
                <a:r>
                  <a:rPr lang="en-IN" sz="2800" dirty="0"/>
                  <a:t>and </a:t>
                </a:r>
                <a:r>
                  <a:rPr lang="en-IN" sz="2800" i="1" dirty="0"/>
                  <a:t>DC</a:t>
                </a:r>
                <a:r>
                  <a:rPr lang="en-IN" sz="2800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IN" sz="2800" b="1" dirty="0">
                    <a:solidFill>
                      <a:srgbClr val="FF0000"/>
                    </a:solidFill>
                    <a:latin typeface="Proxima Nova"/>
                  </a:rPr>
                  <a:t> units</a:t>
                </a:r>
                <a:endParaRPr lang="en-IN" sz="2800" b="1" dirty="0">
                  <a:latin typeface="Proxima Nova"/>
                </a:endParaRP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3.</a:t>
                </a:r>
                <a:r>
                  <a:rPr lang="en-IN" sz="2800" b="1" dirty="0"/>
                  <a:t> </a:t>
                </a:r>
                <a:r>
                  <a:rPr lang="en-IN" sz="2800" dirty="0"/>
                  <a:t>What is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IN" sz="2800" dirty="0"/>
                  <a:t> </a:t>
                </a:r>
                <a:r>
                  <a:rPr lang="en-IN" sz="2800" b="1" dirty="0">
                    <a:solidFill>
                      <a:srgbClr val="FF0000"/>
                    </a:solidFill>
                    <a:latin typeface="Proxima Nova"/>
                  </a:rPr>
                  <a:t>3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4.</a:t>
                </a:r>
                <a:r>
                  <a:rPr lang="en-IN" sz="2800" b="1" dirty="0"/>
                  <a:t> </a:t>
                </a:r>
                <a:r>
                  <a:rPr lang="en-IN" sz="2800" dirty="0"/>
                  <a:t>What is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IN" sz="2800" b="1" dirty="0">
                  <a:latin typeface="Proxima Nova"/>
                </a:endParaRPr>
              </a:p>
              <a:p>
                <a:pPr marL="444500" indent="-444500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5.</a:t>
                </a:r>
                <a:r>
                  <a:rPr lang="en-IN" sz="2800" b="1" dirty="0"/>
                  <a:t> </a:t>
                </a:r>
                <a:r>
                  <a:rPr lang="en-IN" sz="2800" dirty="0"/>
                  <a:t>What do you know about △</a:t>
                </a:r>
                <a:r>
                  <a:rPr lang="en-IN" sz="2800" i="1" dirty="0"/>
                  <a:t>ABC </a:t>
                </a:r>
                <a:r>
                  <a:rPr lang="en-IN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IN" sz="2800" dirty="0"/>
                  <a:t> </a:t>
                </a:r>
                <a:r>
                  <a:rPr lang="en-IN" sz="2800" b="1" dirty="0">
                    <a:solidFill>
                      <a:srgbClr val="FF0000"/>
                    </a:solidFill>
                    <a:latin typeface="Proxima Nova"/>
                  </a:rPr>
                  <a:t>△</a:t>
                </a:r>
                <a:r>
                  <a:rPr lang="en-IN" sz="2800" b="1" i="1" dirty="0">
                    <a:solidFill>
                      <a:srgbClr val="FF0000"/>
                    </a:solidFill>
                    <a:latin typeface="Proxima Nova"/>
                  </a:rPr>
                  <a:t>ABC </a:t>
                </a:r>
                <a:r>
                  <a:rPr lang="en-IN" sz="2800" b="1" dirty="0">
                    <a:solidFill>
                      <a:srgbClr val="FF0000"/>
                    </a:solidFill>
                    <a:latin typeface="Proxima Nova"/>
                  </a:rPr>
                  <a:t>is isosceles;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rgbClr val="FF0000"/>
                    </a:solidFill>
                    <a:latin typeface="Proxima Nova"/>
                  </a:rPr>
                  <a:t> </a:t>
                </a:r>
                <a:r>
                  <a:rPr lang="en-IN" sz="2800" b="1" dirty="0">
                    <a:solidFill>
                      <a:srgbClr val="FF0000"/>
                    </a:solidFill>
                    <a:latin typeface="Proxima Nova"/>
                  </a:rPr>
                  <a:t>is a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rgbClr val="FF0000"/>
                    </a:solidFill>
                    <a:latin typeface="Proxima Nova"/>
                  </a:rPr>
                  <a:t>.</a:t>
                </a:r>
                <a:endParaRPr lang="en-IN" sz="2800" b="1" dirty="0">
                  <a:latin typeface="Proxima Nova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2" y="1332862"/>
                <a:ext cx="6149779" cy="5067938"/>
              </a:xfrm>
              <a:prstGeom prst="rect">
                <a:avLst/>
              </a:prstGeom>
              <a:blipFill>
                <a:blip r:embed="rId3"/>
                <a:stretch>
                  <a:fillRect l="-1982" t="-1324" b="-13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58" y="1722520"/>
            <a:ext cx="3175042" cy="31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49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519587"/>
                <a:ext cx="10073541" cy="45450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For Exercises 1−3, determine the missing coordinate that makes △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XYZ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with base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𝑿𝒁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isosceles. 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r>
                  <a:rPr lang="pl-PL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pl-PL" sz="2800" b="1" dirty="0"/>
                  <a:t> </a:t>
                </a:r>
                <a:r>
                  <a:rPr lang="pl-PL" sz="2800" i="1" dirty="0"/>
                  <a:t>X</a:t>
                </a:r>
                <a:r>
                  <a:rPr lang="pl-PL" sz="2800" dirty="0"/>
                  <a:t>(−2,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?), </a:t>
                </a:r>
                <a:r>
                  <a:rPr lang="pl-PL" sz="2800" i="1" dirty="0"/>
                  <a:t>Y</a:t>
                </a:r>
                <a:r>
                  <a:rPr lang="pl-PL" sz="2800" dirty="0"/>
                  <a:t>(2,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3), </a:t>
                </a:r>
                <a:r>
                  <a:rPr lang="pl-PL" sz="2800" i="1" dirty="0"/>
                  <a:t>Z</a:t>
                </a:r>
                <a:r>
                  <a:rPr lang="pl-PL" sz="2800" dirty="0"/>
                  <a:t>(3,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−1) </a:t>
                </a:r>
                <a:r>
                  <a:rPr lang="pl-PL" sz="2800" dirty="0">
                    <a:solidFill>
                      <a:srgbClr val="FF0000"/>
                    </a:solidFill>
                  </a:rPr>
                  <a:t>2 or 4</a:t>
                </a:r>
              </a:p>
              <a:p>
                <a:r>
                  <a:rPr lang="pl-PL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pl-PL" sz="2800" b="1" dirty="0"/>
                  <a:t> </a:t>
                </a:r>
                <a:r>
                  <a:rPr lang="pl-PL" sz="2800" i="1" dirty="0"/>
                  <a:t>X</a:t>
                </a:r>
                <a:r>
                  <a:rPr lang="pl-PL" sz="2800" dirty="0"/>
                  <a:t>(−2,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3), </a:t>
                </a:r>
                <a:r>
                  <a:rPr lang="pl-PL" sz="2800" i="1" dirty="0"/>
                  <a:t>Y</a:t>
                </a:r>
                <a:r>
                  <a:rPr lang="pl-PL" sz="2800" dirty="0"/>
                  <a:t>(1,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5), </a:t>
                </a:r>
                <a:r>
                  <a:rPr lang="pl-PL" sz="2800" i="1" dirty="0"/>
                  <a:t>Z</a:t>
                </a:r>
                <a:r>
                  <a:rPr lang="pl-PL" sz="2800" dirty="0"/>
                  <a:t>(?,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2) </a:t>
                </a:r>
                <a:r>
                  <a:rPr lang="pl-PL" sz="2800" dirty="0">
                    <a:solidFill>
                      <a:srgbClr val="FF0000"/>
                    </a:solidFill>
                  </a:rPr>
                  <a:t>3 or −1</a:t>
                </a:r>
              </a:p>
              <a:p>
                <a:r>
                  <a:rPr lang="pl-PL" sz="2800" b="1" dirty="0">
                    <a:solidFill>
                      <a:schemeClr val="tx1"/>
                    </a:solidFill>
                    <a:latin typeface="Proxima Nova"/>
                  </a:rPr>
                  <a:t>3.</a:t>
                </a:r>
                <a:r>
                  <a:rPr lang="pl-PL" sz="2800" b="1" dirty="0"/>
                  <a:t> </a:t>
                </a:r>
                <a:r>
                  <a:rPr lang="pl-PL" sz="2800" i="1" dirty="0"/>
                  <a:t>X</a:t>
                </a:r>
                <a:r>
                  <a:rPr lang="pl-PL" sz="2800" dirty="0"/>
                  <a:t>(?,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−1), </a:t>
                </a:r>
                <a:r>
                  <a:rPr lang="pl-PL" sz="2800" i="1" dirty="0"/>
                  <a:t>Y</a:t>
                </a:r>
                <a:r>
                  <a:rPr lang="pl-PL" sz="2800" dirty="0"/>
                  <a:t>(−1,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−3), </a:t>
                </a:r>
                <a:r>
                  <a:rPr lang="pl-PL" sz="2800" i="1" dirty="0"/>
                  <a:t>Z</a:t>
                </a:r>
                <a:r>
                  <a:rPr lang="pl-PL" sz="2800" dirty="0"/>
                  <a:t>(−3,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2800" dirty="0"/>
                  <a:t>2) </a:t>
                </a:r>
                <a:r>
                  <a:rPr lang="pl-PL" sz="2800" dirty="0">
                    <a:solidFill>
                      <a:srgbClr val="FF0000"/>
                    </a:solidFill>
                  </a:rPr>
                  <a:t>4 or −6</a:t>
                </a:r>
              </a:p>
              <a:p>
                <a:pPr marL="444500" indent="-444500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4.</a:t>
                </a:r>
                <a:r>
                  <a:rPr lang="en-IN" sz="2800" b="1" dirty="0"/>
                  <a:t> </a:t>
                </a:r>
                <a:r>
                  <a:rPr lang="en-IN" sz="2800" dirty="0"/>
                  <a:t>If the coordinates of the vertices of △</a:t>
                </a:r>
                <a:r>
                  <a:rPr lang="en-IN" sz="2800" i="1" dirty="0"/>
                  <a:t>ABC </a:t>
                </a:r>
                <a:r>
                  <a:rPr lang="en-IN" sz="2800" dirty="0"/>
                  <a:t>are </a:t>
                </a:r>
                <a:r>
                  <a:rPr lang="en-IN" sz="2800" i="1" dirty="0"/>
                  <a:t>A</a:t>
                </a:r>
                <a:r>
                  <a:rPr lang="en-IN" sz="2800" dirty="0"/>
                  <a:t>(</a:t>
                </a:r>
                <a:r>
                  <a:rPr lang="pl-PL" sz="2800" dirty="0"/>
                  <a:t>−</a:t>
                </a:r>
                <a:r>
                  <a:rPr lang="en-IN" sz="2800" dirty="0"/>
                  <a:t>1,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?), </a:t>
                </a:r>
                <a:r>
                  <a:rPr lang="en-IN" sz="2800" i="1" dirty="0"/>
                  <a:t>B</a:t>
                </a:r>
                <a:r>
                  <a:rPr lang="en-IN" sz="2800" dirty="0"/>
                  <a:t>(</a:t>
                </a:r>
                <a:r>
                  <a:rPr lang="pl-PL" sz="2800" dirty="0"/>
                  <a:t>−</a:t>
                </a:r>
                <a:r>
                  <a:rPr lang="en-IN" sz="2800" dirty="0"/>
                  <a:t>6,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0), and </a:t>
                </a:r>
                <a:r>
                  <a:rPr lang="en-IN" sz="2800" i="1" dirty="0"/>
                  <a:t>C</a:t>
                </a:r>
                <a:r>
                  <a:rPr lang="en-IN" sz="2800" dirty="0"/>
                  <a:t>(4,</a:t>
                </a:r>
                <a:r>
                  <a:rPr lang="pl-P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0), determine the missing coordinate that makes △</a:t>
                </a:r>
                <a:r>
                  <a:rPr lang="en-IN" sz="2800" i="1" dirty="0"/>
                  <a:t>ABC </a:t>
                </a:r>
                <a:r>
                  <a:rPr lang="en-IN" sz="2800" dirty="0"/>
                  <a:t>equilateral.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−5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519587"/>
                <a:ext cx="10073541" cy="4545038"/>
              </a:xfrm>
              <a:prstGeom prst="rect">
                <a:avLst/>
              </a:prstGeom>
              <a:blipFill>
                <a:blip r:embed="rId3"/>
                <a:stretch>
                  <a:fillRect l="-1210" t="-1340" r="-1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6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8"/>
            <a:ext cx="9663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MA.912.GR.1.3 </a:t>
            </a:r>
            <a:r>
              <a:rPr lang="en-IN" sz="2800" dirty="0">
                <a:solidFill>
                  <a:schemeClr val="tx2"/>
                </a:solidFill>
              </a:rPr>
              <a:t>Prove relationships and theorems about triangles. Solve mathematical and real-world problems involving postulates, relationships and theorems of triangles.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501756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7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MA.K12.MTR.1.1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Actively participate in effortful learning both individually and collectively.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692656" cy="42891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Content Objective</a:t>
            </a:r>
            <a:br>
              <a:rPr lang="en-US" sz="2800" b="1" dirty="0">
                <a:solidFill>
                  <a:schemeClr val="tx1"/>
                </a:solidFill>
                <a:latin typeface="+mj-lt"/>
              </a:rPr>
            </a:br>
            <a:r>
              <a:rPr lang="en-IN" sz="2800" dirty="0"/>
              <a:t>Students will solve problems involving isosceles and equilateral triangles.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Language Objectives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 dirty="0"/>
              <a:t>Students describe triangles using </a:t>
            </a:r>
            <a:r>
              <a:rPr lang="en-IN" sz="2800" i="1" dirty="0"/>
              <a:t>must have </a:t>
            </a:r>
            <a:r>
              <a:rPr lang="en-IN" sz="2800" dirty="0"/>
              <a:t>and </a:t>
            </a:r>
            <a:r>
              <a:rPr lang="en-IN" sz="2800" i="1" dirty="0"/>
              <a:t>must be</a:t>
            </a:r>
            <a:r>
              <a:rPr lang="en-IN" sz="2800" dirty="0"/>
              <a:t>. 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 dirty="0"/>
              <a:t>To support conversation, students participate in MLR3: Critique, Correct, and Clarify.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6285312" cy="15697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An </a:t>
            </a:r>
            <a:r>
              <a:rPr lang="en-IN" sz="2800" b="1" dirty="0">
                <a:solidFill>
                  <a:schemeClr val="tx1"/>
                </a:solidFill>
              </a:rPr>
              <a:t>isosceles triangle</a:t>
            </a:r>
            <a:r>
              <a:rPr lang="en-IN" sz="2800" b="1" dirty="0"/>
              <a:t> </a:t>
            </a:r>
            <a:r>
              <a:rPr lang="en-IN" sz="2800" dirty="0"/>
              <a:t>is a triangle with at least two sides congruent. The two congruent sides are called the </a:t>
            </a:r>
            <a:r>
              <a:rPr lang="en-IN" sz="2800" b="1" dirty="0">
                <a:solidFill>
                  <a:schemeClr val="tx1"/>
                </a:solidFill>
              </a:rPr>
              <a:t>legs of an isosceles triangle</a:t>
            </a:r>
            <a:r>
              <a:rPr lang="en-IN" sz="2800" dirty="0"/>
              <a:t>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Triangles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76" y="1707845"/>
            <a:ext cx="3534748" cy="15697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1646EB-9A59-424A-8F19-8857EB0F323B}"/>
              </a:ext>
            </a:extLst>
          </p:cNvPr>
          <p:cNvSpPr txBox="1">
            <a:spLocks/>
          </p:cNvSpPr>
          <p:nvPr/>
        </p:nvSpPr>
        <p:spPr>
          <a:xfrm>
            <a:off x="459873" y="3580410"/>
            <a:ext cx="10702932" cy="47404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angle between the sides that are the legs is called the </a:t>
            </a:r>
            <a:r>
              <a:rPr lang="en-IN" sz="2800" b="1" dirty="0">
                <a:solidFill>
                  <a:schemeClr val="tx1"/>
                </a:solidFill>
              </a:rPr>
              <a:t>vertex angle of an isosceles triangle</a:t>
            </a:r>
            <a:r>
              <a:rPr lang="en-IN" sz="2800" dirty="0"/>
              <a:t>. ∠1 is the vertex angle of the triangle. The side of the triangle opposite the vertex angle is called the </a:t>
            </a:r>
            <a:r>
              <a:rPr lang="en-IN" sz="2800" i="1" dirty="0"/>
              <a:t>base</a:t>
            </a:r>
            <a:r>
              <a:rPr lang="en-IN" sz="2800" dirty="0"/>
              <a:t>. The two angles formed by the base and the congruent sides are called the </a:t>
            </a:r>
            <a:r>
              <a:rPr lang="en-IN" sz="2800" b="1" dirty="0">
                <a:solidFill>
                  <a:schemeClr val="tx1"/>
                </a:solidFill>
              </a:rPr>
              <a:t>base angles of an isosceles triangle</a:t>
            </a:r>
            <a:r>
              <a:rPr lang="en-IN" sz="2800" dirty="0"/>
              <a:t>. ∠2 and ∠3 are the base angles. 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8379328" cy="6078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Theorem 5.10: </a:t>
            </a:r>
            <a:r>
              <a:rPr lang="en-IN" sz="2800" b="1" dirty="0"/>
              <a:t>Isosceles Triangle Theorem</a:t>
            </a:r>
            <a:endParaRPr lang="en-IN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4647358"/>
                  </p:ext>
                </p:extLst>
              </p:nvPr>
            </p:nvGraphicFramePr>
            <p:xfrm>
              <a:off x="609600" y="2315689"/>
              <a:ext cx="10972800" cy="35812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29839">
                      <a:extLst>
                        <a:ext uri="{9D8B030D-6E8A-4147-A177-3AD203B41FA5}">
                          <a16:colId xmlns:a16="http://schemas.microsoft.com/office/drawing/2014/main" val="782219362"/>
                        </a:ext>
                      </a:extLst>
                    </a:gridCol>
                    <a:gridCol w="9242961">
                      <a:extLst>
                        <a:ext uri="{9D8B030D-6E8A-4147-A177-3AD203B41FA5}">
                          <a16:colId xmlns:a16="http://schemas.microsoft.com/office/drawing/2014/main" val="791734090"/>
                        </a:ext>
                      </a:extLst>
                    </a:gridCol>
                  </a:tblGrid>
                  <a:tr h="926275">
                    <a:tc>
                      <a:txBody>
                        <a:bodyPr/>
                        <a:lstStyle/>
                        <a:p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Words</a:t>
                          </a:r>
                          <a:endParaRPr lang="en-IN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two sides of a triangle are congruent, then the angles opposite those sides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5179437"/>
                      </a:ext>
                    </a:extLst>
                  </a:tr>
                  <a:tr h="2636322">
                    <a:tc>
                      <a:txBody>
                        <a:bodyPr/>
                        <a:lstStyle/>
                        <a:p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Example</a:t>
                          </a:r>
                          <a:endParaRPr lang="en-IN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  <m:r>
                                <a:rPr lang="en-IN" sz="2800" b="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b="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b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then ∠2 ≅ ∠1.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9208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4647358"/>
                  </p:ext>
                </p:extLst>
              </p:nvPr>
            </p:nvGraphicFramePr>
            <p:xfrm>
              <a:off x="609600" y="2315689"/>
              <a:ext cx="10972800" cy="35812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29839">
                      <a:extLst>
                        <a:ext uri="{9D8B030D-6E8A-4147-A177-3AD203B41FA5}">
                          <a16:colId xmlns:a16="http://schemas.microsoft.com/office/drawing/2014/main" val="782219362"/>
                        </a:ext>
                      </a:extLst>
                    </a:gridCol>
                    <a:gridCol w="9242961">
                      <a:extLst>
                        <a:ext uri="{9D8B030D-6E8A-4147-A177-3AD203B41FA5}">
                          <a16:colId xmlns:a16="http://schemas.microsoft.com/office/drawing/2014/main" val="7917340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Words</a:t>
                          </a:r>
                          <a:endParaRPr lang="en-IN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two sides of a triangle are congruent, then the angles opposite those sides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5179437"/>
                      </a:ext>
                    </a:extLst>
                  </a:tr>
                  <a:tr h="2636322">
                    <a:tc>
                      <a:txBody>
                        <a:bodyPr/>
                        <a:lstStyle/>
                        <a:p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Example</a:t>
                          </a:r>
                          <a:endParaRPr lang="en-IN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65" t="-38018" r="-198" b="-4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2088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42" y="3659075"/>
            <a:ext cx="3953161" cy="1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0263546" cy="6078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Theorem 5.11: </a:t>
            </a:r>
            <a:r>
              <a:rPr lang="en-IN" sz="2800" b="1" dirty="0"/>
              <a:t>Converse of the Isosceles Triangle Theorem</a:t>
            </a:r>
            <a:endParaRPr lang="en-IN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250622"/>
                  </p:ext>
                </p:extLst>
              </p:nvPr>
            </p:nvGraphicFramePr>
            <p:xfrm>
              <a:off x="609600" y="2315689"/>
              <a:ext cx="10972800" cy="35812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29839">
                      <a:extLst>
                        <a:ext uri="{9D8B030D-6E8A-4147-A177-3AD203B41FA5}">
                          <a16:colId xmlns:a16="http://schemas.microsoft.com/office/drawing/2014/main" val="782219362"/>
                        </a:ext>
                      </a:extLst>
                    </a:gridCol>
                    <a:gridCol w="9242961">
                      <a:extLst>
                        <a:ext uri="{9D8B030D-6E8A-4147-A177-3AD203B41FA5}">
                          <a16:colId xmlns:a16="http://schemas.microsoft.com/office/drawing/2014/main" val="791734090"/>
                        </a:ext>
                      </a:extLst>
                    </a:gridCol>
                  </a:tblGrid>
                  <a:tr h="926275">
                    <a:tc>
                      <a:txBody>
                        <a:bodyPr/>
                        <a:lstStyle/>
                        <a:p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Words</a:t>
                          </a:r>
                          <a:endParaRPr lang="en-IN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two angles of a triangle are congruent, then the sides opposite those angles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5179437"/>
                      </a:ext>
                    </a:extLst>
                  </a:tr>
                  <a:tr h="2636322">
                    <a:tc>
                      <a:txBody>
                        <a:bodyPr/>
                        <a:lstStyle/>
                        <a:p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Example</a:t>
                          </a:r>
                          <a:endParaRPr lang="en-IN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∠1 ≅ ∠2, </a:t>
                          </a:r>
                          <a:b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𝐹𝐸</m:t>
                                  </m:r>
                                </m:e>
                              </m:acc>
                              <m:r>
                                <a:rPr lang="en-IN" sz="2800" b="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b="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𝐷𝐸</m:t>
                                  </m:r>
                                </m:e>
                              </m:acc>
                            </m:oMath>
                          </a14:m>
                          <a:endParaRPr lang="en-IN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9208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250622"/>
                  </p:ext>
                </p:extLst>
              </p:nvPr>
            </p:nvGraphicFramePr>
            <p:xfrm>
              <a:off x="609600" y="2315689"/>
              <a:ext cx="10972800" cy="35812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29839">
                      <a:extLst>
                        <a:ext uri="{9D8B030D-6E8A-4147-A177-3AD203B41FA5}">
                          <a16:colId xmlns:a16="http://schemas.microsoft.com/office/drawing/2014/main" val="782219362"/>
                        </a:ext>
                      </a:extLst>
                    </a:gridCol>
                    <a:gridCol w="9242961">
                      <a:extLst>
                        <a:ext uri="{9D8B030D-6E8A-4147-A177-3AD203B41FA5}">
                          <a16:colId xmlns:a16="http://schemas.microsoft.com/office/drawing/2014/main" val="7917340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Words</a:t>
                          </a:r>
                          <a:endParaRPr lang="en-IN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two angles of a triangle are congruent, then the sides opposite those angles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5179437"/>
                      </a:ext>
                    </a:extLst>
                  </a:tr>
                  <a:tr h="2636322">
                    <a:tc>
                      <a:txBody>
                        <a:bodyPr/>
                        <a:lstStyle/>
                        <a:p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Example</a:t>
                          </a:r>
                          <a:endParaRPr lang="en-IN" sz="2800" b="0" i="0" u="none" strike="noStrike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65" t="-38018" r="-198" b="-4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2088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98224"/>
            <a:ext cx="4106080" cy="20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244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0EC8B5-3819-4979-9120-C477F29E8895}">
  <ds:schemaRefs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001604-A718-4073-9711-3A944D33D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7500</TotalTime>
  <Words>1688</Words>
  <Application>Microsoft Office PowerPoint</Application>
  <PresentationFormat>Widescreen</PresentationFormat>
  <Paragraphs>213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284</cp:revision>
  <cp:lastPrinted>2018-08-01T21:17:27Z</cp:lastPrinted>
  <dcterms:created xsi:type="dcterms:W3CDTF">2020-09-17T18:06:02Z</dcterms:created>
  <dcterms:modified xsi:type="dcterms:W3CDTF">2022-11-15T02:53:56Z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