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33"/>
  </p:notesMasterIdLst>
  <p:handoutMasterIdLst>
    <p:handoutMasterId r:id="rId34"/>
  </p:handoutMasterIdLst>
  <p:sldIdLst>
    <p:sldId id="327" r:id="rId6"/>
    <p:sldId id="465" r:id="rId7"/>
    <p:sldId id="466" r:id="rId8"/>
    <p:sldId id="497" r:id="rId9"/>
    <p:sldId id="357" r:id="rId10"/>
    <p:sldId id="377" r:id="rId11"/>
    <p:sldId id="378" r:id="rId12"/>
    <p:sldId id="358" r:id="rId13"/>
    <p:sldId id="359" r:id="rId14"/>
    <p:sldId id="471" r:id="rId15"/>
    <p:sldId id="472" r:id="rId16"/>
    <p:sldId id="473" r:id="rId17"/>
    <p:sldId id="476" r:id="rId18"/>
    <p:sldId id="477" r:id="rId19"/>
    <p:sldId id="479" r:id="rId20"/>
    <p:sldId id="481" r:id="rId21"/>
    <p:sldId id="483" r:id="rId22"/>
    <p:sldId id="494" r:id="rId23"/>
    <p:sldId id="485" r:id="rId24"/>
    <p:sldId id="507" r:id="rId25"/>
    <p:sldId id="487" r:id="rId26"/>
    <p:sldId id="489" r:id="rId27"/>
    <p:sldId id="492" r:id="rId28"/>
    <p:sldId id="503" r:id="rId29"/>
    <p:sldId id="504" r:id="rId30"/>
    <p:sldId id="508" r:id="rId31"/>
    <p:sldId id="505" r:id="rId3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81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2455" userDrawn="1">
          <p15:clr>
            <a:srgbClr val="A4A3A4"/>
          </p15:clr>
        </p15:guide>
        <p15:guide id="5" orient="horz" pos="1117" userDrawn="1">
          <p15:clr>
            <a:srgbClr val="A4A3A4"/>
          </p15:clr>
        </p15:guide>
        <p15:guide id="6" orient="horz" pos="1661" userDrawn="1">
          <p15:clr>
            <a:srgbClr val="A4A3A4"/>
          </p15:clr>
        </p15:guide>
        <p15:guide id="7" orient="horz" pos="3407" userDrawn="1">
          <p15:clr>
            <a:srgbClr val="A4A3A4"/>
          </p15:clr>
        </p15:guide>
        <p15:guide id="8" orient="horz" pos="3158" userDrawn="1">
          <p15:clr>
            <a:srgbClr val="A4A3A4"/>
          </p15:clr>
        </p15:guide>
        <p15:guide id="9" pos="75" userDrawn="1">
          <p15:clr>
            <a:srgbClr val="A4A3A4"/>
          </p15:clr>
        </p15:guide>
        <p15:guide id="10" pos="36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616" userDrawn="1">
          <p15:clr>
            <a:srgbClr val="A4A3A4"/>
          </p15:clr>
        </p15:guide>
        <p15:guide id="13" pos="302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72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4" userDrawn="1">
          <p15:clr>
            <a:srgbClr val="A4A3A4"/>
          </p15:clr>
        </p15:guide>
        <p15:guide id="22" orient="horz" pos="2954" userDrawn="1">
          <p15:clr>
            <a:srgbClr val="A4A3A4"/>
          </p15:clr>
        </p15:guide>
        <p15:guide id="23" orient="horz" pos="2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6021C-E680-05DE-E3D2-006596088D92}" name="Oxley, Angela" initials="OA" userId="S::angela.oxley@mheducation.com::2701a8e4-ff8b-43b5-b1ab-b049b2cef046" providerId="AD"/>
  <p188:author id="{89121024-C2F1-772D-4EE0-0DA310714C15}" name="Nithiyanadhan Rajagopal" initials="NR" userId="S::Nithiyanandhan.R@spi-global.com::7ab3c0d7-e1d9-4568-9b85-35969e8fd2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5E5E5E"/>
    <a:srgbClr val="01708C"/>
    <a:srgbClr val="02F0DE"/>
    <a:srgbClr val="33F0E1"/>
    <a:srgbClr val="33175A"/>
    <a:srgbClr val="FFB600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38B7D-946B-4113-8D93-6D99040740D1}" v="1" dt="2022-01-19T16:36:26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0" autoAdjust="0"/>
    <p:restoredTop sz="76733" autoAdjust="0"/>
  </p:normalViewPr>
  <p:slideViewPr>
    <p:cSldViewPr snapToGrid="0">
      <p:cViewPr varScale="1">
        <p:scale>
          <a:sx n="45" d="100"/>
          <a:sy n="45" d="100"/>
        </p:scale>
        <p:origin x="1148" y="52"/>
      </p:cViewPr>
      <p:guideLst>
        <p:guide pos="1481"/>
        <p:guide orient="horz" pos="3000"/>
        <p:guide orient="horz" pos="368"/>
        <p:guide orient="horz" pos="2455"/>
        <p:guide orient="horz" pos="1117"/>
        <p:guide orient="horz" pos="1661"/>
        <p:guide orient="horz" pos="3407"/>
        <p:guide orient="horz" pos="3158"/>
        <p:guide pos="75"/>
        <p:guide pos="360"/>
        <p:guide pos="6480"/>
        <p:guide pos="2616"/>
        <p:guide pos="302"/>
        <p:guide orient="horz" pos="2160"/>
        <p:guide orient="horz" pos="216"/>
        <p:guide orient="horz" pos="913"/>
        <p:guide pos="4368"/>
        <p:guide pos="7272"/>
        <p:guide pos="3288"/>
        <p:guide pos="5904"/>
        <p:guide pos="5564"/>
        <p:guide orient="horz" pos="2954"/>
        <p:guide orient="horz" pos="2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12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4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20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7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𝟒√𝟐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𝟔√𝟐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1" dirty="0">
                    <a:solidFill>
                      <a:srgbClr val="FF0000"/>
                    </a:solidFill>
                  </a:rPr>
                  <a:t>BF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= 9, </a:t>
                </a:r>
                <a:r>
                  <a:rPr lang="en-US" sz="1200" b="1" i="1" dirty="0">
                    <a:solidFill>
                      <a:srgbClr val="FF0000"/>
                    </a:solidFill>
                  </a:rPr>
                  <a:t>BD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= 12, </a:t>
                </a:r>
                <a:r>
                  <a:rPr lang="en-US" sz="1200" b="1" i="1" dirty="0">
                    <a:solidFill>
                      <a:srgbClr val="FF0000"/>
                    </a:solidFill>
                  </a:rPr>
                  <a:t>BC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200" b="1" i="1" dirty="0">
                    <a:solidFill>
                      <a:srgbClr val="FF0000"/>
                    </a:solidFill>
                  </a:rPr>
                  <a:t>CD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𝟔√𝟐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, </a:t>
                </a:r>
                <a:r>
                  <a:rPr lang="en-US" sz="1200" b="1" i="1" dirty="0">
                    <a:solidFill>
                      <a:srgbClr val="FF0000"/>
                    </a:solidFill>
                  </a:rPr>
                  <a:t>AB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= 18, </a:t>
                </a:r>
                <a:r>
                  <a:rPr lang="en-US" sz="1200" b="1" i="1" dirty="0">
                    <a:solidFill>
                      <a:srgbClr val="FF0000"/>
                    </a:solidFill>
                  </a:rPr>
                  <a:t>AF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= </a:t>
                </a: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𝟗√𝟑</a:t>
                </a:r>
                <a:endParaRPr lang="en-US" sz="12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8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8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42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19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7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75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𝟏𝟓/√𝟑  𝐨𝐫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𝟓√𝟑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𝟑𝟎/√𝟑  𝐨𝐫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𝟏𝟎√𝟑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47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38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96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90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4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6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1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7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−3/2</a:t>
                </a:r>
                <a:endParaRPr lang="en-IN" sz="1200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0 and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10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&lt; </a:t>
                </a:r>
                <a:r>
                  <a:rPr lang="en-IN" sz="12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−</a:t>
                </a:r>
                <a:r>
                  <a:rPr lang="en-IN" sz="1200" dirty="0">
                    <a:solidFill>
                      <a:srgbClr val="FF0000"/>
                    </a:solidFill>
                  </a:rPr>
                  <a:t>2 or </a:t>
                </a:r>
                <a:r>
                  <a:rPr lang="en-IN" sz="1200" i="1" dirty="0">
                    <a:solidFill>
                      <a:srgbClr val="FF0000"/>
                    </a:solidFill>
                  </a:rPr>
                  <a:t>x </a:t>
                </a:r>
                <a:r>
                  <a:rPr lang="en-IN" sz="1200" dirty="0">
                    <a:solidFill>
                      <a:srgbClr val="FF0000"/>
                    </a:solidFill>
                  </a:rPr>
                  <a:t>&gt;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IN" sz="1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4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3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8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Right Triangles</a:t>
            </a:r>
            <a:endParaRPr lang="en-US" sz="9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902766" y="900821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Right Triangles</a:t>
            </a:r>
          </a:p>
          <a:p>
            <a:endParaRPr lang="en-IN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3600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45-45-90 Triangles</a:t>
            </a:r>
          </a:p>
          <a:p>
            <a:r>
              <a:rPr lang="en-IN" sz="3600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30-60-90 Triangles </a:t>
            </a:r>
            <a:endParaRPr lang="en-US" sz="3600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7021583" cy="78940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Learn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45°−45°−90°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Triangles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7021583" cy="789407"/>
              </a:xfrm>
              <a:prstGeom prst="rect">
                <a:avLst/>
              </a:prstGeom>
              <a:blipFill>
                <a:blip r:embed="rId3"/>
                <a:stretch>
                  <a:fillRect l="-1736" t="-13953" b="-3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551280"/>
                <a:ext cx="8229601" cy="305501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0" indent="-2286000"/>
                <a:r>
                  <a:rPr lang="de-DE" sz="2800" b="1" dirty="0">
                    <a:solidFill>
                      <a:schemeClr val="tx1"/>
                    </a:solidFill>
                  </a:rPr>
                  <a:t>Theorem 9.5: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de-DE" sz="2800" b="1" dirty="0">
                    <a:solidFill>
                      <a:schemeClr val="tx2"/>
                    </a:solidFill>
                  </a:rPr>
                  <a:t> Triangle Theorem</a:t>
                </a:r>
                <a:endParaRPr lang="de-DE" sz="2800" b="1" dirty="0">
                  <a:solidFill>
                    <a:schemeClr val="tx1"/>
                  </a:solidFill>
                </a:endParaRPr>
              </a:p>
              <a:p>
                <a:r>
                  <a:rPr lang="en-IN" sz="2800" dirty="0"/>
                  <a:t>In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45°−45°−90</m:t>
                    </m:r>
                    <m:r>
                      <a:rPr lang="en-US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IN" sz="2800" dirty="0"/>
                  <a:t> triangle, the legs </a:t>
                </a:r>
                <a:r>
                  <a:rPr lang="en-IN" sz="2800" i="1" dirty="0"/>
                  <a:t>ℓ</a:t>
                </a:r>
                <a:r>
                  <a:rPr lang="en-IN" sz="2800" dirty="0"/>
                  <a:t> are congruent and the length of the hypotenuse </a:t>
                </a:r>
                <a:r>
                  <a:rPr lang="en-IN" sz="2800" i="1" dirty="0"/>
                  <a:t>h </a:t>
                </a:r>
                <a:r>
                  <a:rPr lang="en-IN" sz="2800" dirty="0"/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IN" sz="2800" dirty="0"/>
                  <a:t> times the length of a leg.</a:t>
                </a:r>
                <a:r>
                  <a:rPr lang="de-DE" sz="2800" b="1" dirty="0">
                    <a:solidFill>
                      <a:schemeClr val="tx1"/>
                    </a:solidFill>
                  </a:rPr>
                  <a:t> </a:t>
                </a:r>
                <a:endParaRPr lang="de-D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551280"/>
                <a:ext cx="8229601" cy="3055010"/>
              </a:xfrm>
              <a:prstGeom prst="rect">
                <a:avLst/>
              </a:prstGeom>
              <a:blipFill>
                <a:blip r:embed="rId4"/>
                <a:stretch>
                  <a:fillRect l="-1481"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90048E-5D5E-4F66-B883-29B75990E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15" y="2046133"/>
            <a:ext cx="2294678" cy="22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7021583" cy="78940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Learn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45°−45°−90°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Triangles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7021583" cy="789407"/>
              </a:xfrm>
              <a:prstGeom prst="rect">
                <a:avLst/>
              </a:prstGeom>
              <a:blipFill>
                <a:blip r:embed="rId3"/>
                <a:stretch>
                  <a:fillRect l="-1736" t="-13953" b="-3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9" y="1551280"/>
                <a:ext cx="9157855" cy="217559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A6B9"/>
                    </a:solidFill>
                  </a:rPr>
                  <a:t>Talk About It!</a:t>
                </a:r>
              </a:p>
              <a:p>
                <a:r>
                  <a:rPr lang="en-IN" sz="2800" dirty="0"/>
                  <a:t>Why do all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45°−45°−90°</m:t>
                    </m:r>
                  </m:oMath>
                </a14:m>
                <a:r>
                  <a:rPr lang="en-IN" sz="2800" dirty="0"/>
                  <a:t> </a:t>
                </a:r>
                <a:r>
                  <a:rPr lang="en-US" sz="2800" dirty="0"/>
                  <a:t>triangles have the same side length ratios? Use similarity to justify your reasoning.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551280"/>
                <a:ext cx="9157855" cy="2175594"/>
              </a:xfrm>
              <a:prstGeom prst="rect">
                <a:avLst/>
              </a:prstGeom>
              <a:blipFill>
                <a:blip r:embed="rId4"/>
                <a:stretch>
                  <a:fillRect l="-1332" t="-2801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84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058201" cy="102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1A</a:t>
            </a:r>
            <a:endParaRPr lang="en-US" sz="2800" b="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Find the Hypotenuse Length Given an Angle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9873" y="2022548"/>
            <a:ext cx="3813548" cy="590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the value of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5991D-09C9-4D40-B852-CCDC10C5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0" y="2478561"/>
            <a:ext cx="2282000" cy="20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6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058201" cy="102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1B</a:t>
            </a:r>
            <a:endParaRPr lang="en-US" sz="2800" b="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Find the Hypotenuse Length Given an Angle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80"/>
            <a:ext cx="3394364" cy="11226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the value of </a:t>
            </a:r>
            <a:r>
              <a:rPr lang="en-IN" sz="2800" i="1" dirty="0"/>
              <a:t>x</a:t>
            </a:r>
            <a:r>
              <a:rPr lang="en-IN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BBB15-43E3-4057-81D4-668F2A1A7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54" y="2309232"/>
            <a:ext cx="3012239" cy="23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5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058201" cy="102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2A</a:t>
            </a:r>
            <a:endParaRPr lang="en-US" sz="2800" b="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Find the Hypotenuse Length Given a Side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9872" y="1994106"/>
            <a:ext cx="7703127" cy="2466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the value of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DE059-CC6A-4DC9-91CE-9917F7099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43" y="2108406"/>
            <a:ext cx="2662333" cy="17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058201" cy="102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Example 2B</a:t>
            </a:r>
            <a:endParaRPr lang="en-US" sz="2800" b="0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n-IN" sz="2800" b="0" dirty="0">
                <a:solidFill>
                  <a:schemeClr val="tx1"/>
                </a:solidFill>
              </a:rPr>
              <a:t>Find the Hypotenuse Length Given a Side Measure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3325092" cy="11157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Find the value of </a:t>
            </a:r>
            <a:r>
              <a:rPr lang="en-IN" sz="2800" i="1" dirty="0"/>
              <a:t>x</a:t>
            </a:r>
            <a:r>
              <a:rPr lang="en-IN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CD307-0D12-4EE9-B3EE-D3F9C40EF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59" y="2520982"/>
            <a:ext cx="2547081" cy="1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8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Example 3A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IN" sz="2800" b="0" dirty="0">
                    <a:solidFill>
                      <a:schemeClr val="tx1"/>
                    </a:solidFill>
                  </a:rPr>
                  <a:t>Find Leg Lengths in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45°−45°−90°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8091056" cy="28544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the value of </a:t>
            </a:r>
            <a:r>
              <a:rPr lang="en-IN" sz="2800" b="1" i="1" dirty="0">
                <a:solidFill>
                  <a:schemeClr val="tx1"/>
                </a:solidFill>
              </a:rPr>
              <a:t>x</a:t>
            </a:r>
            <a:r>
              <a:rPr lang="en-IN" sz="28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32BCF-3371-4A8A-8BE5-A01DAFE27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24" y="2436337"/>
            <a:ext cx="2269322" cy="20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7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Example 3B</a:t>
                </a:r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IN" sz="2800" b="0" dirty="0">
                    <a:solidFill>
                      <a:schemeClr val="tx1"/>
                    </a:solidFill>
                  </a:rPr>
                  <a:t>Find Leg Lengths in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45°−45°−90°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9" y="1551279"/>
            <a:ext cx="3241965" cy="1108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 </a:t>
            </a:r>
          </a:p>
          <a:p>
            <a:r>
              <a:rPr lang="en-IN" sz="2800" dirty="0"/>
              <a:t>Find the value of </a:t>
            </a:r>
            <a:r>
              <a:rPr lang="en-IN" sz="2800" i="1" dirty="0"/>
              <a:t>x</a:t>
            </a:r>
            <a:r>
              <a:rPr lang="en-IN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028C7-9676-42CA-BD70-054242CEA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71" y="2511054"/>
            <a:ext cx="2673858" cy="17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9F56FF9-A8C5-487D-8919-8E14D5547FA9}"/>
              </a:ext>
            </a:extLst>
          </p:cNvPr>
          <p:cNvSpPr txBox="1"/>
          <p:nvPr/>
        </p:nvSpPr>
        <p:spPr>
          <a:xfrm>
            <a:off x="479426" y="2923309"/>
            <a:ext cx="6824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IN" sz="2800" b="1" dirty="0">
                <a:latin typeface="Proxima Nova"/>
              </a:rPr>
              <a:t>2. </a:t>
            </a:r>
            <a:r>
              <a:rPr lang="en-IN" sz="2800" dirty="0">
                <a:solidFill>
                  <a:schemeClr val="tx2"/>
                </a:solidFill>
              </a:rPr>
              <a:t>The perimeter of an equilateral triangle is 36. What is the length of the altitude?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80"/>
            <a:ext cx="6733310" cy="942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1. </a:t>
            </a:r>
            <a:r>
              <a:rPr lang="en-IN" sz="2800" dirty="0"/>
              <a:t>The perimeter of a square is 16. What is the length of the diagonal? </a:t>
            </a:r>
            <a:endParaRPr lang="en-US" sz="2800" dirty="0">
              <a:solidFill>
                <a:srgbClr val="FF0000"/>
              </a:solidFill>
            </a:endParaRPr>
          </a:p>
          <a:p>
            <a:pPr marL="450850" indent="-450850"/>
            <a:endParaRPr lang="en-IN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058201" cy="102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0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302709" y="275661"/>
            <a:ext cx="11613066" cy="2567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</a:rPr>
              <a:t>DAY 2 -           30-60-90 Special Right Triangles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The Easiest Guide to the 30 60 90 Triangle | LifeSolved">
            <a:extLst>
              <a:ext uri="{FF2B5EF4-FFF2-40B4-BE49-F238E27FC236}">
                <a16:creationId xmlns:a16="http://schemas.microsoft.com/office/drawing/2014/main" id="{6C47AB39-2C9E-184D-7D2E-2296B8910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1" y="1229158"/>
            <a:ext cx="6445749" cy="380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09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274187"/>
            <a:ext cx="10264140" cy="9563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Use the Pythagorean Theorem to find the unknown lengths. Round to the nearest tenth if necessary.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F51912-F39A-4746-9144-0EEAC6E1038C}"/>
              </a:ext>
            </a:extLst>
          </p:cNvPr>
          <p:cNvSpPr txBox="1"/>
          <p:nvPr/>
        </p:nvSpPr>
        <p:spPr>
          <a:xfrm>
            <a:off x="459873" y="2535382"/>
            <a:ext cx="60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D34E5-30C4-4EF4-8F1F-08DABE464A01}"/>
              </a:ext>
            </a:extLst>
          </p:cNvPr>
          <p:cNvSpPr txBox="1"/>
          <p:nvPr/>
        </p:nvSpPr>
        <p:spPr>
          <a:xfrm>
            <a:off x="5792536" y="2535382"/>
            <a:ext cx="60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2.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EA146-A120-4656-A5B4-40470CAF4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3" r="11290"/>
          <a:stretch/>
        </p:blipFill>
        <p:spPr>
          <a:xfrm>
            <a:off x="6432139" y="2321437"/>
            <a:ext cx="3698174" cy="2553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C9686-AF13-459A-BE39-CCB29641F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1" y="2779186"/>
            <a:ext cx="4283396" cy="20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316997" y="332811"/>
            <a:ext cx="9058201" cy="102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WARM 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85F08C-4A85-EAEE-9BB1-FA400CD9E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8548"/>
            <a:ext cx="3867150" cy="3724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22C9D-6128-660A-A401-6AFEC7066037}"/>
              </a:ext>
            </a:extLst>
          </p:cNvPr>
          <p:cNvSpPr txBox="1"/>
          <p:nvPr/>
        </p:nvSpPr>
        <p:spPr>
          <a:xfrm>
            <a:off x="316997" y="865302"/>
            <a:ext cx="54256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 the missing side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9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Learn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°−90°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Triangles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198" y="1551279"/>
                <a:ext cx="9462657" cy="227257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Theorem 9.6: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IN" sz="2800" b="1" dirty="0">
                    <a:solidFill>
                      <a:schemeClr val="tx2"/>
                    </a:solidFill>
                  </a:rPr>
                  <a:t> Triangle Theorem</a:t>
                </a:r>
                <a:endParaRPr lang="en-IN" sz="2800" b="1" dirty="0">
                  <a:solidFill>
                    <a:schemeClr val="tx1"/>
                  </a:solidFill>
                </a:endParaRPr>
              </a:p>
              <a:p>
                <a:r>
                  <a:rPr lang="en-IN" sz="2800" dirty="0">
                    <a:solidFill>
                      <a:schemeClr val="tx2"/>
                    </a:solidFill>
                  </a:rPr>
                  <a:t>In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30°−60°−90° </m:t>
                    </m: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triangle, the length of the hypotenuse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h </a:t>
                </a:r>
                <a:r>
                  <a:rPr lang="en-IN" sz="2800" dirty="0">
                    <a:solidFill>
                      <a:schemeClr val="tx2"/>
                    </a:solidFill>
                  </a:rPr>
                  <a:t>is 2 times the length of the shorter leg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s</a:t>
                </a:r>
                <a:r>
                  <a:rPr lang="en-IN" sz="2800" dirty="0">
                    <a:solidFill>
                      <a:schemeClr val="tx2"/>
                    </a:solidFill>
                  </a:rPr>
                  <a:t>, and the longer leg </a:t>
                </a:r>
                <a:r>
                  <a:rPr lang="en-IN" sz="2800" i="1" dirty="0">
                    <a:solidFill>
                      <a:schemeClr val="tx2"/>
                    </a:solidFill>
                  </a:rPr>
                  <a:t>ℓ</a:t>
                </a:r>
                <a:r>
                  <a:rPr lang="en-IN" sz="2800" dirty="0">
                    <a:solidFill>
                      <a:schemeClr val="tx2"/>
                    </a:solidFill>
                  </a:rPr>
                  <a:t>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 times the length of the shorter leg.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1551279"/>
                <a:ext cx="9462657" cy="2272576"/>
              </a:xfrm>
              <a:prstGeom prst="rect">
                <a:avLst/>
              </a:prstGeom>
              <a:blipFill>
                <a:blip r:embed="rId4"/>
                <a:stretch>
                  <a:fillRect l="-1289" t="-2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042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Example 1A</a:t>
                </a:r>
              </a:p>
              <a:p>
                <a:r>
                  <a:rPr lang="en-IN" sz="2800" b="0" dirty="0">
                    <a:solidFill>
                      <a:schemeClr val="tx1"/>
                    </a:solidFill>
                  </a:rPr>
                  <a:t>Find Leg Lengths in a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°−90°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9872" y="1985619"/>
            <a:ext cx="6899566" cy="19262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Find the values of </a:t>
            </a:r>
            <a:r>
              <a:rPr lang="en-IN" sz="2800" b="1" i="1" dirty="0">
                <a:solidFill>
                  <a:schemeClr val="tx1"/>
                </a:solidFill>
              </a:rPr>
              <a:t>x </a:t>
            </a:r>
            <a:r>
              <a:rPr lang="en-IN" sz="2800" b="1" dirty="0">
                <a:solidFill>
                  <a:schemeClr val="tx1"/>
                </a:solidFill>
              </a:rPr>
              <a:t>and </a:t>
            </a:r>
            <a:r>
              <a:rPr lang="en-IN" sz="2800" b="1" i="1" dirty="0">
                <a:solidFill>
                  <a:schemeClr val="tx1"/>
                </a:solidFill>
              </a:rPr>
              <a:t>y</a:t>
            </a:r>
            <a:r>
              <a:rPr lang="en-IN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1BD4B3-9972-47BB-84DF-55552DB11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97" y="2008479"/>
            <a:ext cx="2351151" cy="13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8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Example 1B</a:t>
                </a:r>
              </a:p>
              <a:p>
                <a:r>
                  <a:rPr lang="en-IN" sz="2800" b="0" dirty="0">
                    <a:solidFill>
                      <a:schemeClr val="tx1"/>
                    </a:solidFill>
                  </a:rPr>
                  <a:t>Find Leg Lengths in a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°−90°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199" y="1551279"/>
            <a:ext cx="4572002" cy="1247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 </a:t>
            </a:r>
          </a:p>
          <a:p>
            <a:r>
              <a:rPr lang="en-IN" sz="2800" dirty="0"/>
              <a:t>Find the values of </a:t>
            </a:r>
            <a:r>
              <a:rPr lang="en-IN" sz="2800" i="1" dirty="0"/>
              <a:t>x </a:t>
            </a:r>
            <a:r>
              <a:rPr lang="en-IN" sz="2800" dirty="0"/>
              <a:t>and </a:t>
            </a:r>
            <a:r>
              <a:rPr lang="en-IN" sz="2800" i="1" dirty="0"/>
              <a:t>y</a:t>
            </a:r>
            <a:r>
              <a:rPr lang="en-IN" sz="28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22C594-E872-41E9-B16F-511FECE91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45" y="2126393"/>
            <a:ext cx="1501317" cy="23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8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Example #2</a:t>
                </a:r>
              </a:p>
              <a:p>
                <a:r>
                  <a:rPr lang="en-IN" sz="2800" b="0" dirty="0">
                    <a:solidFill>
                      <a:schemeClr val="tx1"/>
                    </a:solidFill>
                  </a:rPr>
                  <a:t>Use Properties of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°−90°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Triangles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81B81A5-7324-DBBC-148B-E56B519C7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1" y="1357745"/>
            <a:ext cx="6304367" cy="3828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27E46-685C-5C5D-24D6-40EE6B9CD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0" y="5151005"/>
            <a:ext cx="6556681" cy="7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Example #3</a:t>
                </a:r>
              </a:p>
              <a:p>
                <a:r>
                  <a:rPr lang="en-IN" sz="2800" b="0" dirty="0">
                    <a:solidFill>
                      <a:schemeClr val="tx1"/>
                    </a:solidFill>
                  </a:rPr>
                  <a:t>Use Properties of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°−90°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Triangles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D60BE5A-250C-2EC1-F059-4AADFC1FC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72" y="1357745"/>
            <a:ext cx="7161579" cy="4733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A6AA2-C718-E3CF-4DDA-0CAF6FACC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3724707"/>
            <a:ext cx="6753225" cy="6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5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Example #4</a:t>
                </a:r>
              </a:p>
              <a:p>
                <a:r>
                  <a:rPr lang="en-IN" sz="2800" b="0" dirty="0">
                    <a:solidFill>
                      <a:schemeClr val="tx1"/>
                    </a:solidFill>
                  </a:rPr>
                  <a:t>Use Properties of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°−90°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b="0" dirty="0">
                    <a:solidFill>
                      <a:schemeClr val="tx1"/>
                    </a:solidFill>
                  </a:rPr>
                  <a:t>Triangles</a:t>
                </a:r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9058201" cy="1024934"/>
              </a:xfrm>
              <a:prstGeom prst="rect">
                <a:avLst/>
              </a:prstGeom>
              <a:blipFill>
                <a:blip r:embed="rId3"/>
                <a:stretch>
                  <a:fillRect l="-1346" t="-10714" b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9AC2C60-9E17-AD4F-80D9-BA7BA62CE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175960"/>
            <a:ext cx="4409609" cy="2411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CD6713-69E8-065D-A8AD-99958793EEC9}"/>
              </a:ext>
            </a:extLst>
          </p:cNvPr>
          <p:cNvSpPr txBox="1"/>
          <p:nvPr/>
        </p:nvSpPr>
        <p:spPr>
          <a:xfrm>
            <a:off x="288422" y="1858447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value of a, b, c, and 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6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9058201" cy="1024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8994B5-061E-498C-AF46-FC7DCF45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1" y="2184064"/>
            <a:ext cx="5468458" cy="32193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77DFEB-CE1C-4631-9B18-E1FFD10AB83C}"/>
              </a:ext>
            </a:extLst>
          </p:cNvPr>
          <p:cNvSpPr txBox="1"/>
          <p:nvPr/>
        </p:nvSpPr>
        <p:spPr>
          <a:xfrm>
            <a:off x="459872" y="1357745"/>
            <a:ext cx="882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tx2"/>
                </a:solidFill>
              </a:rPr>
              <a:t>Find the missing side lengths on the figure.</a:t>
            </a:r>
          </a:p>
          <a:p>
            <a:pPr marL="400050" indent="-400050"/>
            <a:endParaRPr lang="en-I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274187"/>
            <a:ext cx="10264140" cy="9563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Use the Pythagorean Theorem to find the unknown lengths. Round to the nearest tenth if necessary.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F51912-F39A-4746-9144-0EEAC6E1038C}"/>
              </a:ext>
            </a:extLst>
          </p:cNvPr>
          <p:cNvSpPr txBox="1"/>
          <p:nvPr/>
        </p:nvSpPr>
        <p:spPr>
          <a:xfrm>
            <a:off x="459873" y="2535382"/>
            <a:ext cx="60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D34E5-30C4-4EF4-8F1F-08DABE464A01}"/>
              </a:ext>
            </a:extLst>
          </p:cNvPr>
          <p:cNvSpPr txBox="1"/>
          <p:nvPr/>
        </p:nvSpPr>
        <p:spPr>
          <a:xfrm>
            <a:off x="5792536" y="2535382"/>
            <a:ext cx="60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roxima Nova"/>
              </a:rPr>
              <a:t>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A0AB4-7E3D-4F29-855E-0EAFB9685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01" y="2388886"/>
            <a:ext cx="4847543" cy="1872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F6D84-FE3E-4688-B32F-95D781217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79" y="2457221"/>
            <a:ext cx="4297832" cy="246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2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51912-F39A-4746-9144-0EEAC6E1038C}"/>
              </a:ext>
            </a:extLst>
          </p:cNvPr>
          <p:cNvSpPr txBox="1"/>
          <p:nvPr/>
        </p:nvSpPr>
        <p:spPr>
          <a:xfrm>
            <a:off x="459872" y="1457755"/>
            <a:ext cx="10014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800" b="1" dirty="0">
                <a:latin typeface="Proxima Nova"/>
              </a:rPr>
              <a:t>5. </a:t>
            </a:r>
            <a:r>
              <a:rPr lang="en-IN" sz="2800" b="1" dirty="0"/>
              <a:t>MONITORS</a:t>
            </a:r>
            <a:r>
              <a:rPr lang="en-IN" sz="2800" dirty="0">
                <a:solidFill>
                  <a:schemeClr val="tx2"/>
                </a:solidFill>
              </a:rPr>
              <a:t> Maria thinks that the largest monitor her small desk will hold is 10 inches tall by 16 inches wide. On an online shopping site, she finds a 22-inch monitor with the same aspect ratio, measured diagonally. Will the computer fit on Maria’s desk?   </a:t>
            </a:r>
            <a:endParaRPr lang="en-US" sz="2800" b="1" dirty="0">
              <a:solidFill>
                <a:srgbClr val="FF0000"/>
              </a:solidFill>
              <a:latin typeface="Proxima Nova"/>
            </a:endParaRPr>
          </a:p>
          <a:p>
            <a:pPr marL="355600" indent="-355600"/>
            <a:endParaRPr lang="en-I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69284B-533F-9940-8D24-1FBBD9C10438}"/>
              </a:ext>
            </a:extLst>
          </p:cNvPr>
          <p:cNvSpPr txBox="1">
            <a:spLocks/>
          </p:cNvSpPr>
          <p:nvPr/>
        </p:nvSpPr>
        <p:spPr>
          <a:xfrm>
            <a:off x="457200" y="1551279"/>
            <a:ext cx="10264140" cy="47663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MA.912.T.1.2</a:t>
            </a:r>
          </a:p>
          <a:p>
            <a:r>
              <a:rPr lang="en-IN" sz="2800" dirty="0"/>
              <a:t>Solve mathematical and real-world problems involving right triangles using trigonometric ratios and the Pythagorean Theorem.</a:t>
            </a:r>
          </a:p>
        </p:txBody>
      </p:sp>
    </p:spTree>
    <p:extLst>
      <p:ext uri="{BB962C8B-B14F-4D97-AF65-F5344CB8AC3E}">
        <p14:creationId xmlns:p14="http://schemas.microsoft.com/office/powerpoint/2010/main" val="23176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Actively participate in effortful learning both individually and collectively.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MA.K12.MTR.5.1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patterns and structure to help understand and connect mathematical concepts.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021583" cy="789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Lesson 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11569831" cy="43513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0" u="none" strike="noStrike" baseline="0" dirty="0">
                    <a:solidFill>
                      <a:srgbClr val="221E1F"/>
                    </a:solidFill>
                  </a:rPr>
                  <a:t>Content Objective</a:t>
                </a:r>
              </a:p>
              <a:p>
                <a:r>
                  <a:rPr lang="en-IN" sz="2800" dirty="0"/>
                  <a:t>Students will solve problems by using the properties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45°−45°−90°</m:t>
                    </m:r>
                  </m:oMath>
                </a14:m>
                <a:r>
                  <a:rPr lang="en-IN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30°−60°−90°</m:t>
                    </m:r>
                  </m:oMath>
                </a14:m>
                <a:r>
                  <a:rPr lang="en-IN" sz="2800" dirty="0"/>
                  <a:t> triangles.</a:t>
                </a:r>
                <a:endParaRPr lang="en-US" sz="2800" b="0" i="0" u="none" strike="noStrike" baseline="0" dirty="0"/>
              </a:p>
              <a:p>
                <a:endParaRPr lang="en-US" sz="2800" dirty="0"/>
              </a:p>
              <a:p>
                <a:r>
                  <a:rPr lang="en-US" sz="2800" b="1" dirty="0">
                    <a:solidFill>
                      <a:srgbClr val="221E1F"/>
                    </a:solidFill>
                  </a:rPr>
                  <a:t>Language Objectives</a:t>
                </a:r>
                <a:endParaRPr lang="en-US" sz="2800" b="0" i="0" u="none" strike="noStrike" baseline="0" dirty="0">
                  <a:solidFill>
                    <a:srgbClr val="221E1F"/>
                  </a:solidFill>
                </a:endParaRPr>
              </a:p>
              <a:p>
                <a:pPr marL="291600" indent="-2916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N" sz="2800" dirty="0"/>
                  <a:t>Students talk about solving problems using the properties of special right triangles with </a:t>
                </a:r>
                <a:r>
                  <a:rPr lang="en-IN" sz="2800" i="1" dirty="0"/>
                  <a:t>can, could</a:t>
                </a:r>
                <a:r>
                  <a:rPr lang="en-IN" sz="2800" dirty="0"/>
                  <a:t>, and </a:t>
                </a:r>
                <a:r>
                  <a:rPr lang="en-IN" sz="2800" i="1" dirty="0"/>
                  <a:t>will</a:t>
                </a:r>
                <a:r>
                  <a:rPr lang="en-IN" sz="2800" dirty="0"/>
                  <a:t>.</a:t>
                </a:r>
                <a:r>
                  <a:rPr lang="en-US" sz="2800" b="0" i="0" u="none" strike="noStrike" baseline="0" dirty="0"/>
                  <a:t> </a:t>
                </a:r>
              </a:p>
              <a:p>
                <a:pPr marL="291600" indent="-2916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N" sz="2800" dirty="0"/>
                  <a:t>To maximize linguistic and cognitive meta-awareness, students participate in MLR7: Compare and Connect.</a:t>
                </a:r>
                <a:endParaRPr lang="en-US" sz="2800" b="0" i="0" u="none" strike="noStrike" baseline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11569831" cy="4351338"/>
              </a:xfrm>
              <a:prstGeom prst="rect">
                <a:avLst/>
              </a:prstGeom>
              <a:blipFill>
                <a:blip r:embed="rId3"/>
                <a:stretch>
                  <a:fillRect l="-1054" t="-1401" b="-1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64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332811"/>
                <a:ext cx="7021583" cy="78940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4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sz="2800" dirty="0">
                    <a:solidFill>
                      <a:srgbClr val="0070C0"/>
                    </a:solidFill>
                  </a:rPr>
                  <a:t>Learn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45°−45°−90°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Triangles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DF0B0BF-0558-1048-AC06-1D1812F06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332811"/>
                <a:ext cx="7021583" cy="789407"/>
              </a:xfrm>
              <a:prstGeom prst="rect">
                <a:avLst/>
              </a:prstGeom>
              <a:blipFill>
                <a:blip r:embed="rId3"/>
                <a:stretch>
                  <a:fillRect l="-1736" t="-13953" b="-3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51279"/>
                <a:ext cx="7620000" cy="27713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dirty="0">
                    <a:solidFill>
                      <a:schemeClr val="tx2"/>
                    </a:solidFill>
                  </a:rPr>
                  <a:t>The diagonal of a square forms two congruent isosceles right triangles. Because the base angles of an isosceles triangle are congruent, the measure of each acute angle is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90°</m:t>
                    </m:r>
                    <m:r>
                      <m:rPr>
                        <m:nor/>
                      </m:rPr>
                      <a:rPr lang="en-IN" sz="2800" dirty="0">
                        <a:solidFill>
                          <a:schemeClr val="tx2"/>
                        </a:solidFill>
                      </a:rPr>
                      <m:t>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sz="2800" dirty="0">
                    <a:solidFill>
                      <a:schemeClr val="tx2"/>
                    </a:solidFill>
                  </a:rPr>
                  <a:t>  or 45°. Such a special right triangle is known as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triangle.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51279"/>
                <a:ext cx="7620000" cy="2771339"/>
              </a:xfrm>
              <a:prstGeom prst="rect">
                <a:avLst/>
              </a:prstGeom>
              <a:blipFill>
                <a:blip r:embed="rId4"/>
                <a:stretch>
                  <a:fillRect l="-1600" t="-2198" r="-2000" b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64FCB2-D683-4ACC-83BC-8968BB821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2618"/>
            <a:ext cx="2294678" cy="2294678"/>
          </a:xfrm>
          <a:prstGeom prst="rect">
            <a:avLst/>
          </a:prstGeom>
        </p:spPr>
      </p:pic>
      <p:pic>
        <p:nvPicPr>
          <p:cNvPr id="2" name="Picture 1" descr="Special Right Triangle with Angles 45, 45, 90 degrees | ClipArt ETC">
            <a:extLst>
              <a:ext uri="{FF2B5EF4-FFF2-40B4-BE49-F238E27FC236}">
                <a16:creationId xmlns:a16="http://schemas.microsoft.com/office/drawing/2014/main" id="{28E89D48-4679-85F3-5704-ED135FEE6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32811"/>
            <a:ext cx="4016375" cy="401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7597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EC8B5-3819-4979-9120-C477F29E8895}">
  <ds:schemaRefs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641197-C9CF-4C3E-BA49-E93D7E108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9290</TotalTime>
  <Words>831</Words>
  <Application>Microsoft Office PowerPoint</Application>
  <PresentationFormat>Widescreen</PresentationFormat>
  <Paragraphs>119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Proxima Nova</vt:lpstr>
      <vt:lpstr>Times New Roman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732</cp:revision>
  <cp:lastPrinted>2018-08-01T21:17:27Z</cp:lastPrinted>
  <dcterms:created xsi:type="dcterms:W3CDTF">2020-09-17T18:06:02Z</dcterms:created>
  <dcterms:modified xsi:type="dcterms:W3CDTF">2023-01-28T20:52:18Z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