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38"/>
  </p:notesMasterIdLst>
  <p:handoutMasterIdLst>
    <p:handoutMasterId r:id="rId39"/>
  </p:handoutMasterIdLst>
  <p:sldIdLst>
    <p:sldId id="327" r:id="rId6"/>
    <p:sldId id="398" r:id="rId7"/>
    <p:sldId id="432" r:id="rId8"/>
    <p:sldId id="303" r:id="rId9"/>
    <p:sldId id="378" r:id="rId10"/>
    <p:sldId id="304" r:id="rId11"/>
    <p:sldId id="305" r:id="rId12"/>
    <p:sldId id="399" r:id="rId13"/>
    <p:sldId id="330" r:id="rId14"/>
    <p:sldId id="400" r:id="rId15"/>
    <p:sldId id="402" r:id="rId16"/>
    <p:sldId id="433" r:id="rId17"/>
    <p:sldId id="434" r:id="rId18"/>
    <p:sldId id="407" r:id="rId19"/>
    <p:sldId id="408" r:id="rId20"/>
    <p:sldId id="409" r:id="rId21"/>
    <p:sldId id="410" r:id="rId22"/>
    <p:sldId id="412" r:id="rId23"/>
    <p:sldId id="413" r:id="rId24"/>
    <p:sldId id="416" r:id="rId25"/>
    <p:sldId id="417" r:id="rId26"/>
    <p:sldId id="419" r:id="rId27"/>
    <p:sldId id="420" r:id="rId28"/>
    <p:sldId id="421" r:id="rId29"/>
    <p:sldId id="422" r:id="rId30"/>
    <p:sldId id="423" r:id="rId31"/>
    <p:sldId id="424" r:id="rId32"/>
    <p:sldId id="425" r:id="rId33"/>
    <p:sldId id="428" r:id="rId34"/>
    <p:sldId id="435" r:id="rId35"/>
    <p:sldId id="429" r:id="rId36"/>
    <p:sldId id="430"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2999" userDrawn="1">
          <p15:clr>
            <a:srgbClr val="A4A3A4"/>
          </p15:clr>
        </p15:guide>
        <p15:guide id="3" orient="horz" pos="384" userDrawn="1">
          <p15:clr>
            <a:srgbClr val="A4A3A4"/>
          </p15:clr>
        </p15:guide>
        <p15:guide id="4" orient="horz" pos="2523" userDrawn="1">
          <p15:clr>
            <a:srgbClr val="A4A3A4"/>
          </p15:clr>
        </p15:guide>
        <p15:guide id="5" orient="horz" pos="1080" userDrawn="1">
          <p15:clr>
            <a:srgbClr val="A4A3A4"/>
          </p15:clr>
        </p15:guide>
        <p15:guide id="6" orient="horz" pos="1680" userDrawn="1">
          <p15:clr>
            <a:srgbClr val="A4A3A4"/>
          </p15:clr>
        </p15:guide>
        <p15:guide id="7" orient="horz" pos="3432" userDrawn="1">
          <p15:clr>
            <a:srgbClr val="A4A3A4"/>
          </p15:clr>
        </p15:guide>
        <p15:guide id="8" orient="horz" pos="3113"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615" userDrawn="1">
          <p15:clr>
            <a:srgbClr val="A4A3A4"/>
          </p15:clr>
        </p15:guide>
        <p15:guide id="13" pos="288" userDrawn="1">
          <p15:clr>
            <a:srgbClr val="A4A3A4"/>
          </p15:clr>
        </p15:guide>
        <p15:guide id="14" orient="horz" pos="2137"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7" clrIdx="1">
    <p:extLst>
      <p:ext uri="{19B8F6BF-5375-455C-9EA6-DF929625EA0E}">
        <p15:presenceInfo xmlns:p15="http://schemas.microsoft.com/office/powerpoint/2012/main" userId="S::angela.oxley@mheducation.com::2701a8e4-ff8b-43b5-b1ab-b049b2cef046" providerId="AD"/>
      </p:ext>
    </p:extLst>
  </p:cmAuthor>
  <p:cmAuthor id="3" name="Dubose, Anjetta" initials="DA" lastIdx="2" clrIdx="2">
    <p:extLst>
      <p:ext uri="{19B8F6BF-5375-455C-9EA6-DF929625EA0E}">
        <p15:presenceInfo xmlns:p15="http://schemas.microsoft.com/office/powerpoint/2012/main" userId="S::anjetta.dubose@mheducation.com::a3c767e8-e831-4a14-8601-6bd12d19d5c3" providerId="AD"/>
      </p:ext>
    </p:extLst>
  </p:cmAuthor>
  <p:cmAuthor id="4" name="Justus, Joseph" initials="JJ" lastIdx="2" clrIdx="3">
    <p:extLst>
      <p:ext uri="{19B8F6BF-5375-455C-9EA6-DF929625EA0E}">
        <p15:presenceInfo xmlns:p15="http://schemas.microsoft.com/office/powerpoint/2012/main" userId="S::joseph.justus@mheducation.com::c36d40d1-f060-4972-8bd9-850308908a0f" providerId="AD"/>
      </p:ext>
    </p:extLst>
  </p:cmAuthor>
  <p:cmAuthor id="5" name="Gowthami D" initials="GD" lastIdx="4" clrIdx="4">
    <p:extLst>
      <p:ext uri="{19B8F6BF-5375-455C-9EA6-DF929625EA0E}">
        <p15:presenceInfo xmlns:p15="http://schemas.microsoft.com/office/powerpoint/2012/main" userId="S::D.Gowthami@spi-global.com::66d66eb3-f333-4bee-83bc-5dd82344484a" providerId="AD"/>
      </p:ext>
    </p:extLst>
  </p:cmAuthor>
  <p:cmAuthor id="6" name="Joel B" initials="JB" lastIdx="1" clrIdx="5">
    <p:extLst>
      <p:ext uri="{19B8F6BF-5375-455C-9EA6-DF929625EA0E}">
        <p15:presenceInfo xmlns:p15="http://schemas.microsoft.com/office/powerpoint/2012/main" userId="S::joel.benjamin@spi-global.com::95ddb632-f0c2-46ff-aefc-0c5d5f4a0b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B9"/>
    <a:srgbClr val="00C7C3"/>
    <a:srgbClr val="02F0DE"/>
    <a:srgbClr val="33F0E1"/>
    <a:srgbClr val="33175A"/>
    <a:srgbClr val="FFB600"/>
    <a:srgbClr val="01708C"/>
    <a:srgbClr val="692146"/>
    <a:srgbClr val="720F11"/>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ECFF2C-D0C4-4C76-82FD-89CEFCD19686}" v="3" dt="2021-12-20T14:40:47.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91" autoAdjust="0"/>
  </p:normalViewPr>
  <p:slideViewPr>
    <p:cSldViewPr snapToGrid="0">
      <p:cViewPr varScale="1">
        <p:scale>
          <a:sx n="46" d="100"/>
          <a:sy n="46" d="100"/>
        </p:scale>
        <p:origin x="1420" y="36"/>
      </p:cViewPr>
      <p:guideLst>
        <p:guide pos="1512"/>
        <p:guide orient="horz" pos="2999"/>
        <p:guide orient="horz" pos="384"/>
        <p:guide orient="horz" pos="2523"/>
        <p:guide orient="horz" pos="1080"/>
        <p:guide orient="horz" pos="1680"/>
        <p:guide orient="horz" pos="3432"/>
        <p:guide orient="horz" pos="3113"/>
        <p:guide pos="48"/>
        <p:guide pos="384"/>
        <p:guide pos="6480"/>
        <p:guide pos="2615"/>
        <p:guide pos="288"/>
        <p:guide orient="horz" pos="2137"/>
        <p:guide orient="horz" pos="216"/>
        <p:guide orient="horz" pos="936"/>
        <p:guide pos="4368"/>
        <p:guide pos="7296"/>
        <p:guide pos="3288"/>
        <p:guide pos="5904"/>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11/8/2022</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11/8/2022</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161709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a:p>
        </p:txBody>
      </p:sp>
    </p:spTree>
    <p:extLst>
      <p:ext uri="{BB962C8B-B14F-4D97-AF65-F5344CB8AC3E}">
        <p14:creationId xmlns:p14="http://schemas.microsoft.com/office/powerpoint/2010/main" val="22448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27</a:t>
            </a:fld>
            <a:endParaRPr lang="en-US"/>
          </a:p>
        </p:txBody>
      </p:sp>
    </p:spTree>
    <p:extLst>
      <p:ext uri="{BB962C8B-B14F-4D97-AF65-F5344CB8AC3E}">
        <p14:creationId xmlns:p14="http://schemas.microsoft.com/office/powerpoint/2010/main" val="2511376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28</a:t>
            </a:fld>
            <a:endParaRPr lang="en-US"/>
          </a:p>
        </p:txBody>
      </p:sp>
    </p:spTree>
    <p:extLst>
      <p:ext uri="{BB962C8B-B14F-4D97-AF65-F5344CB8AC3E}">
        <p14:creationId xmlns:p14="http://schemas.microsoft.com/office/powerpoint/2010/main" val="2467917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IN"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a:p>
        </p:txBody>
      </p:sp>
    </p:spTree>
    <p:extLst>
      <p:ext uri="{BB962C8B-B14F-4D97-AF65-F5344CB8AC3E}">
        <p14:creationId xmlns:p14="http://schemas.microsoft.com/office/powerpoint/2010/main" val="3401700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rtl="0" eaLnBrk="1" fontAlgn="t" latinLnBrk="0" hangingPunct="1"/>
                <a:r>
                  <a:rPr lang="en-IN" sz="1200" b="1" i="0" u="none" strike="noStrike" kern="1200" baseline="0">
                    <a:solidFill>
                      <a:schemeClr val="tx1"/>
                    </a:solidFill>
                    <a:effectLst/>
                    <a:latin typeface="+mn-lt"/>
                    <a:ea typeface="+mn-ea"/>
                    <a:cs typeface="+mn-cs"/>
                  </a:rPr>
                  <a:t>Statements</a:t>
                </a:r>
                <a:endParaRPr lang="en-IN" sz="1200" b="0" i="0" u="none" strike="noStrike" kern="1200">
                  <a:solidFill>
                    <a:schemeClr val="tx1"/>
                  </a:solidFill>
                  <a:effectLst/>
                  <a:latin typeface="+mn-lt"/>
                  <a:ea typeface="+mn-ea"/>
                  <a:cs typeface="+mn-cs"/>
                </a:endParaRPr>
              </a:p>
              <a:p>
                <a:pPr rtl="0" eaLnBrk="1" fontAlgn="t" latinLnBrk="0" hangingPunct="1"/>
                <a:r>
                  <a:rPr lang="en-IN" sz="1200" b="0" i="0" u="none" strike="noStrike" kern="1200" baseline="0">
                    <a:solidFill>
                      <a:schemeClr val="tx1"/>
                    </a:solidFill>
                    <a:effectLst/>
                    <a:latin typeface="+mn-lt"/>
                    <a:ea typeface="+mn-ea"/>
                    <a:cs typeface="+mn-cs"/>
                  </a:rPr>
                  <a:t>1. </a:t>
                </a:r>
                <a14:m>
                  <m:oMath xmlns:m="http://schemas.openxmlformats.org/officeDocument/2006/math">
                    <m:acc>
                      <m:accPr>
                        <m:chr m:val="̅"/>
                        <m:ctrlPr>
                          <a:rPr lang="en-IN" sz="1200" b="0" i="1" u="none" strike="noStrike" kern="1200">
                            <a:solidFill>
                              <a:schemeClr val="tx1"/>
                            </a:solidFill>
                            <a:effectLst/>
                            <a:latin typeface="Cambria Math" panose="02040503050406030204" pitchFamily="18" charset="0"/>
                            <a:ea typeface="+mn-ea"/>
                            <a:cs typeface="+mn-cs"/>
                          </a:rPr>
                        </m:ctrlPr>
                      </m:accPr>
                      <m:e>
                        <m:r>
                          <a:rPr lang="en-US" sz="1200" b="0" i="1" u="none" strike="noStrike" kern="1200">
                            <a:solidFill>
                              <a:schemeClr val="tx1"/>
                            </a:solidFill>
                            <a:effectLst/>
                            <a:latin typeface="Cambria Math" panose="02040503050406030204" pitchFamily="18" charset="0"/>
                            <a:ea typeface="+mn-ea"/>
                            <a:cs typeface="+mn-cs"/>
                          </a:rPr>
                          <m:t>𝐷𝐸</m:t>
                        </m:r>
                      </m:e>
                    </m:acc>
                    <m:r>
                      <a:rPr lang="en-IN" sz="1200" b="0" i="1" u="none" strike="noStrike" kern="1200">
                        <a:solidFill>
                          <a:schemeClr val="tx1"/>
                        </a:solidFill>
                        <a:effectLst/>
                        <a:latin typeface="Cambria Math" panose="02040503050406030204" pitchFamily="18" charset="0"/>
                        <a:ea typeface="+mn-ea"/>
                        <a:cs typeface="+mn-cs"/>
                      </a:rPr>
                      <m:t>≅</m:t>
                    </m:r>
                    <m:acc>
                      <m:accPr>
                        <m:chr m:val="̅"/>
                        <m:ctrlPr>
                          <a:rPr lang="en-IN" sz="1200" b="0" i="1" u="none" strike="noStrike" kern="1200">
                            <a:solidFill>
                              <a:schemeClr val="tx1"/>
                            </a:solidFill>
                            <a:effectLst/>
                            <a:latin typeface="Cambria Math" panose="02040503050406030204" pitchFamily="18" charset="0"/>
                            <a:ea typeface="+mn-ea"/>
                            <a:cs typeface="+mn-cs"/>
                          </a:rPr>
                        </m:ctrlPr>
                      </m:accPr>
                      <m:e>
                        <m:r>
                          <a:rPr lang="en-US" sz="1200" b="0" i="1" u="none" strike="noStrike" kern="1200">
                            <a:solidFill>
                              <a:schemeClr val="tx1"/>
                            </a:solidFill>
                            <a:effectLst/>
                            <a:latin typeface="Cambria Math" panose="02040503050406030204" pitchFamily="18" charset="0"/>
                            <a:ea typeface="+mn-ea"/>
                            <a:cs typeface="+mn-cs"/>
                          </a:rPr>
                          <m:t>𝐹𝐸</m:t>
                        </m:r>
                      </m:e>
                    </m:acc>
                  </m:oMath>
                </a14:m>
                <a:endParaRPr lang="en-IN" sz="1200" b="0" i="0" u="none" strike="noStrike" kern="1200">
                  <a:solidFill>
                    <a:schemeClr val="tx1"/>
                  </a:solidFill>
                  <a:effectLst/>
                  <a:latin typeface="+mn-lt"/>
                  <a:ea typeface="+mn-ea"/>
                  <a:cs typeface="+mn-cs"/>
                </a:endParaRPr>
              </a:p>
              <a:p>
                <a:pPr rtl="0" eaLnBrk="1" fontAlgn="t" latinLnBrk="0" hangingPunct="1"/>
                <a:r>
                  <a:rPr lang="en-IN" sz="1200" b="0" i="0" u="none" strike="noStrike" kern="1200" baseline="0">
                    <a:solidFill>
                      <a:schemeClr val="tx1"/>
                    </a:solidFill>
                    <a:effectLst/>
                    <a:latin typeface="+mn-lt"/>
                    <a:ea typeface="+mn-ea"/>
                    <a:cs typeface="+mn-cs"/>
                  </a:rPr>
                  <a:t>3. ∠</a:t>
                </a:r>
                <a:r>
                  <a:rPr lang="en-IN" sz="1200" b="0" i="1" u="none" strike="noStrike" kern="1200" baseline="0">
                    <a:solidFill>
                      <a:schemeClr val="tx1"/>
                    </a:solidFill>
                    <a:effectLst/>
                    <a:latin typeface="+mn-lt"/>
                    <a:ea typeface="+mn-ea"/>
                    <a:cs typeface="+mn-cs"/>
                  </a:rPr>
                  <a:t>DEG </a:t>
                </a:r>
                <a:r>
                  <a:rPr lang="en-IN" sz="1200" b="0" i="0" u="none" strike="noStrike" kern="1200" baseline="0">
                    <a:solidFill>
                      <a:schemeClr val="tx1"/>
                    </a:solidFill>
                    <a:effectLst/>
                    <a:latin typeface="+mn-lt"/>
                    <a:ea typeface="+mn-ea"/>
                    <a:cs typeface="+mn-cs"/>
                  </a:rPr>
                  <a:t>≅ ∠</a:t>
                </a:r>
                <a:r>
                  <a:rPr lang="en-IN" sz="1200" b="0" i="1" u="none" strike="noStrike" kern="1200" baseline="0">
                    <a:solidFill>
                      <a:schemeClr val="tx1"/>
                    </a:solidFill>
                    <a:effectLst/>
                    <a:latin typeface="+mn-lt"/>
                    <a:ea typeface="+mn-ea"/>
                    <a:cs typeface="+mn-cs"/>
                  </a:rPr>
                  <a:t>FEG</a:t>
                </a:r>
                <a:endParaRPr lang="en-IN" sz="1200" b="0" i="0" u="none" strike="noStrike" kern="1200">
                  <a:solidFill>
                    <a:schemeClr val="tx1"/>
                  </a:solidFill>
                  <a:effectLst/>
                  <a:latin typeface="+mn-lt"/>
                  <a:ea typeface="+mn-ea"/>
                  <a:cs typeface="+mn-cs"/>
                </a:endParaRPr>
              </a:p>
              <a:p>
                <a:pPr rtl="0" eaLnBrk="1" fontAlgn="t" latinLnBrk="0" hangingPunct="1"/>
                <a:r>
                  <a:rPr lang="en-IN" sz="1200" b="0" i="0" u="none" strike="noStrike" kern="1200" baseline="0">
                    <a:solidFill>
                      <a:schemeClr val="tx1"/>
                    </a:solidFill>
                    <a:effectLst/>
                    <a:latin typeface="+mn-lt"/>
                    <a:ea typeface="+mn-ea"/>
                    <a:cs typeface="+mn-cs"/>
                  </a:rPr>
                  <a:t>4. </a:t>
                </a:r>
                <a14:m>
                  <m:oMath xmlns:m="http://schemas.openxmlformats.org/officeDocument/2006/math">
                    <m:acc>
                      <m:accPr>
                        <m:chr m:val="̅"/>
                        <m:ctrlPr>
                          <a:rPr lang="en-IN" sz="1200" b="0" i="1" u="none" strike="noStrike" kern="1200">
                            <a:solidFill>
                              <a:schemeClr val="tx1"/>
                            </a:solidFill>
                            <a:effectLst/>
                            <a:latin typeface="Cambria Math" panose="02040503050406030204" pitchFamily="18" charset="0"/>
                            <a:ea typeface="+mn-ea"/>
                            <a:cs typeface="+mn-cs"/>
                          </a:rPr>
                        </m:ctrlPr>
                      </m:accPr>
                      <m:e>
                        <m:r>
                          <a:rPr lang="en-US" sz="1200" b="0" i="1" u="none" strike="noStrike" kern="1200">
                            <a:solidFill>
                              <a:schemeClr val="tx1"/>
                            </a:solidFill>
                            <a:effectLst/>
                            <a:latin typeface="Cambria Math" panose="02040503050406030204" pitchFamily="18" charset="0"/>
                            <a:ea typeface="+mn-ea"/>
                            <a:cs typeface="+mn-cs"/>
                          </a:rPr>
                          <m:t>𝐸𝐺</m:t>
                        </m:r>
                      </m:e>
                    </m:acc>
                    <m:r>
                      <a:rPr lang="en-IN" sz="1200" b="0" i="1" u="none" strike="noStrike" kern="1200">
                        <a:solidFill>
                          <a:schemeClr val="tx1"/>
                        </a:solidFill>
                        <a:effectLst/>
                        <a:latin typeface="Cambria Math" panose="02040503050406030204" pitchFamily="18" charset="0"/>
                        <a:ea typeface="+mn-ea"/>
                        <a:cs typeface="+mn-cs"/>
                      </a:rPr>
                      <m:t>≅</m:t>
                    </m:r>
                    <m:acc>
                      <m:accPr>
                        <m:chr m:val="̅"/>
                        <m:ctrlPr>
                          <a:rPr lang="en-IN" sz="1200" b="0" i="1" u="none" strike="noStrike" kern="1200">
                            <a:solidFill>
                              <a:schemeClr val="tx1"/>
                            </a:solidFill>
                            <a:effectLst/>
                            <a:latin typeface="Cambria Math" panose="02040503050406030204" pitchFamily="18" charset="0"/>
                            <a:ea typeface="+mn-ea"/>
                            <a:cs typeface="+mn-cs"/>
                          </a:rPr>
                        </m:ctrlPr>
                      </m:accPr>
                      <m:e>
                        <m:r>
                          <a:rPr lang="en-US" sz="1200" b="0" i="1" u="none" strike="noStrike" kern="1200">
                            <a:solidFill>
                              <a:schemeClr val="tx1"/>
                            </a:solidFill>
                            <a:effectLst/>
                            <a:latin typeface="Cambria Math" panose="02040503050406030204" pitchFamily="18" charset="0"/>
                            <a:ea typeface="+mn-ea"/>
                            <a:cs typeface="+mn-cs"/>
                          </a:rPr>
                          <m:t>𝐸𝐺</m:t>
                        </m:r>
                      </m:e>
                    </m:acc>
                  </m:oMath>
                </a14:m>
                <a:endParaRPr lang="en-IN" sz="1200" b="0" i="0" u="none" strike="noStrike" kern="1200">
                  <a:solidFill>
                    <a:schemeClr val="tx1"/>
                  </a:solidFill>
                  <a:effectLst/>
                  <a:latin typeface="+mn-lt"/>
                  <a:ea typeface="+mn-ea"/>
                  <a:cs typeface="+mn-cs"/>
                </a:endParaRPr>
              </a:p>
              <a:p>
                <a:pPr rtl="0" eaLnBrk="1" fontAlgn="t" latinLnBrk="0" hangingPunct="1"/>
                <a:r>
                  <a:rPr lang="en-IN" sz="1200" b="1" i="0" u="none" strike="noStrike" kern="1200" baseline="0">
                    <a:solidFill>
                      <a:schemeClr val="tx1"/>
                    </a:solidFill>
                    <a:effectLst/>
                    <a:latin typeface="+mn-lt"/>
                    <a:ea typeface="+mn-ea"/>
                    <a:cs typeface="+mn-cs"/>
                  </a:rPr>
                  <a:t>Reasons</a:t>
                </a:r>
                <a:endParaRPr lang="en-IN"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2. </a:t>
                </a:r>
                <a:r>
                  <a:rPr lang="en-IN" sz="1200" b="0" i="0" u="none" strike="noStrike" kern="1200" baseline="0">
                    <a:solidFill>
                      <a:schemeClr val="tx1"/>
                    </a:solidFill>
                    <a:effectLst/>
                    <a:latin typeface="+mn-lt"/>
                    <a:ea typeface="+mn-ea"/>
                    <a:cs typeface="+mn-cs"/>
                  </a:rPr>
                  <a:t>Given</a:t>
                </a:r>
                <a:endParaRPr lang="en-IN"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4. </a:t>
                </a:r>
                <a:r>
                  <a:rPr lang="en-IN" sz="1200" b="0" i="0" u="none" strike="noStrike" kern="1200" baseline="0">
                    <a:solidFill>
                      <a:schemeClr val="tx1"/>
                    </a:solidFill>
                    <a:effectLst/>
                    <a:latin typeface="+mn-lt"/>
                    <a:ea typeface="+mn-ea"/>
                    <a:cs typeface="+mn-cs"/>
                  </a:rPr>
                  <a:t>Reflexive Property of Congruence</a:t>
                </a:r>
                <a:endParaRPr lang="en-IN"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5. SAS</a:t>
                </a:r>
                <a:endParaRPr lang="en-IN" sz="1200" b="0" i="0" u="none" strike="noStrike" kern="120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rtl="0" eaLnBrk="1" fontAlgn="t" latinLnBrk="0" hangingPunct="1"/>
                <a:r>
                  <a:rPr lang="en-IN" sz="1200" b="1" i="0" u="none" strike="noStrike" kern="1200" baseline="0">
                    <a:solidFill>
                      <a:schemeClr val="tx1"/>
                    </a:solidFill>
                    <a:effectLst/>
                    <a:latin typeface="+mn-lt"/>
                    <a:ea typeface="+mn-ea"/>
                    <a:cs typeface="+mn-cs"/>
                  </a:rPr>
                  <a:t>Statements</a:t>
                </a:r>
                <a:endParaRPr lang="en-IN" sz="1200" b="0" i="0" u="none" strike="noStrike" kern="1200">
                  <a:solidFill>
                    <a:schemeClr val="tx1"/>
                  </a:solidFill>
                  <a:effectLst/>
                  <a:latin typeface="+mn-lt"/>
                  <a:ea typeface="+mn-ea"/>
                  <a:cs typeface="+mn-cs"/>
                </a:endParaRPr>
              </a:p>
              <a:p>
                <a:pPr rtl="0" eaLnBrk="1" fontAlgn="t" latinLnBrk="0" hangingPunct="1"/>
                <a:r>
                  <a:rPr lang="en-IN" sz="1200" b="0" i="0" u="none" strike="noStrike" kern="1200" baseline="0">
                    <a:solidFill>
                      <a:schemeClr val="tx1"/>
                    </a:solidFill>
                    <a:effectLst/>
                    <a:latin typeface="+mn-lt"/>
                    <a:ea typeface="+mn-ea"/>
                    <a:cs typeface="+mn-cs"/>
                  </a:rPr>
                  <a:t>1. </a:t>
                </a:r>
                <a:r>
                  <a:rPr lang="en-IN" sz="1200" b="0" i="0" u="none" strike="noStrike" kern="1200">
                    <a:solidFill>
                      <a:schemeClr val="tx1"/>
                    </a:solidFill>
                    <a:effectLst/>
                    <a:latin typeface="Cambria Math" panose="02040503050406030204" pitchFamily="18" charset="0"/>
                    <a:ea typeface="+mn-ea"/>
                    <a:cs typeface="+mn-cs"/>
                  </a:rPr>
                  <a:t>(</a:t>
                </a:r>
                <a:r>
                  <a:rPr lang="en-US" sz="1200" b="0" i="0" u="none" strike="noStrike" kern="1200">
                    <a:solidFill>
                      <a:schemeClr val="tx1"/>
                    </a:solidFill>
                    <a:effectLst/>
                    <a:latin typeface="Cambria Math" panose="02040503050406030204" pitchFamily="18" charset="0"/>
                    <a:ea typeface="+mn-ea"/>
                    <a:cs typeface="+mn-cs"/>
                  </a:rPr>
                  <a:t>𝐷𝐸</a:t>
                </a:r>
                <a:r>
                  <a:rPr lang="en-IN" sz="1200" b="0" i="0" u="none" strike="noStrike" kern="1200">
                    <a:solidFill>
                      <a:schemeClr val="tx1"/>
                    </a:solidFill>
                    <a:effectLst/>
                    <a:latin typeface="Cambria Math" panose="02040503050406030204" pitchFamily="18" charset="0"/>
                    <a:ea typeface="+mn-ea"/>
                    <a:cs typeface="+mn-cs"/>
                  </a:rPr>
                  <a:t>) ̅≅(</a:t>
                </a:r>
                <a:r>
                  <a:rPr lang="en-US" sz="1200" b="0" i="0" u="none" strike="noStrike" kern="1200">
                    <a:solidFill>
                      <a:schemeClr val="tx1"/>
                    </a:solidFill>
                    <a:effectLst/>
                    <a:latin typeface="Cambria Math" panose="02040503050406030204" pitchFamily="18" charset="0"/>
                    <a:ea typeface="+mn-ea"/>
                    <a:cs typeface="+mn-cs"/>
                  </a:rPr>
                  <a:t>𝐹𝐸</a:t>
                </a:r>
                <a:r>
                  <a:rPr lang="en-IN" sz="1200" b="0" i="0" u="none" strike="noStrike" kern="1200">
                    <a:solidFill>
                      <a:schemeClr val="tx1"/>
                    </a:solidFill>
                    <a:effectLst/>
                    <a:latin typeface="Cambria Math" panose="02040503050406030204" pitchFamily="18" charset="0"/>
                    <a:ea typeface="+mn-ea"/>
                    <a:cs typeface="+mn-cs"/>
                  </a:rPr>
                  <a:t>) ̅</a:t>
                </a:r>
                <a:endParaRPr lang="en-IN" sz="1200" b="0" i="0" u="none" strike="noStrike" kern="1200">
                  <a:solidFill>
                    <a:schemeClr val="tx1"/>
                  </a:solidFill>
                  <a:effectLst/>
                  <a:latin typeface="+mn-lt"/>
                  <a:ea typeface="+mn-ea"/>
                  <a:cs typeface="+mn-cs"/>
                </a:endParaRPr>
              </a:p>
              <a:p>
                <a:pPr rtl="0" eaLnBrk="1" fontAlgn="t" latinLnBrk="0" hangingPunct="1"/>
                <a:r>
                  <a:rPr lang="en-IN" sz="1200" b="0" i="0" u="none" strike="noStrike" kern="1200" baseline="0">
                    <a:solidFill>
                      <a:schemeClr val="tx1"/>
                    </a:solidFill>
                    <a:effectLst/>
                    <a:latin typeface="+mn-lt"/>
                    <a:ea typeface="+mn-ea"/>
                    <a:cs typeface="+mn-cs"/>
                  </a:rPr>
                  <a:t>3. ∠</a:t>
                </a:r>
                <a:r>
                  <a:rPr lang="en-IN" sz="1200" b="0" i="1" u="none" strike="noStrike" kern="1200" baseline="0">
                    <a:solidFill>
                      <a:schemeClr val="tx1"/>
                    </a:solidFill>
                    <a:effectLst/>
                    <a:latin typeface="+mn-lt"/>
                    <a:ea typeface="+mn-ea"/>
                    <a:cs typeface="+mn-cs"/>
                  </a:rPr>
                  <a:t>DEG </a:t>
                </a:r>
                <a:r>
                  <a:rPr lang="en-IN" sz="1200" b="0" i="0" u="none" strike="noStrike" kern="1200" baseline="0">
                    <a:solidFill>
                      <a:schemeClr val="tx1"/>
                    </a:solidFill>
                    <a:effectLst/>
                    <a:latin typeface="+mn-lt"/>
                    <a:ea typeface="+mn-ea"/>
                    <a:cs typeface="+mn-cs"/>
                  </a:rPr>
                  <a:t>≅ ∠</a:t>
                </a:r>
                <a:r>
                  <a:rPr lang="en-IN" sz="1200" b="0" i="1" u="none" strike="noStrike" kern="1200" baseline="0">
                    <a:solidFill>
                      <a:schemeClr val="tx1"/>
                    </a:solidFill>
                    <a:effectLst/>
                    <a:latin typeface="+mn-lt"/>
                    <a:ea typeface="+mn-ea"/>
                    <a:cs typeface="+mn-cs"/>
                  </a:rPr>
                  <a:t>FEG</a:t>
                </a:r>
                <a:endParaRPr lang="en-IN" sz="1200" b="0" i="0" u="none" strike="noStrike" kern="1200">
                  <a:solidFill>
                    <a:schemeClr val="tx1"/>
                  </a:solidFill>
                  <a:effectLst/>
                  <a:latin typeface="+mn-lt"/>
                  <a:ea typeface="+mn-ea"/>
                  <a:cs typeface="+mn-cs"/>
                </a:endParaRPr>
              </a:p>
              <a:p>
                <a:pPr rtl="0" eaLnBrk="1" fontAlgn="t" latinLnBrk="0" hangingPunct="1"/>
                <a:r>
                  <a:rPr lang="en-IN" sz="1200" b="0" i="0" u="none" strike="noStrike" kern="1200" baseline="0">
                    <a:solidFill>
                      <a:schemeClr val="tx1"/>
                    </a:solidFill>
                    <a:effectLst/>
                    <a:latin typeface="+mn-lt"/>
                    <a:ea typeface="+mn-ea"/>
                    <a:cs typeface="+mn-cs"/>
                  </a:rPr>
                  <a:t>4. </a:t>
                </a:r>
                <a:r>
                  <a:rPr lang="en-IN" sz="1200" b="0" i="0" u="none" strike="noStrike" kern="1200">
                    <a:solidFill>
                      <a:schemeClr val="tx1"/>
                    </a:solidFill>
                    <a:effectLst/>
                    <a:latin typeface="Cambria Math" panose="02040503050406030204" pitchFamily="18" charset="0"/>
                    <a:ea typeface="+mn-ea"/>
                    <a:cs typeface="+mn-cs"/>
                  </a:rPr>
                  <a:t>(</a:t>
                </a:r>
                <a:r>
                  <a:rPr lang="en-US" sz="1200" b="0" i="0" u="none" strike="noStrike" kern="1200">
                    <a:solidFill>
                      <a:schemeClr val="tx1"/>
                    </a:solidFill>
                    <a:effectLst/>
                    <a:latin typeface="Cambria Math" panose="02040503050406030204" pitchFamily="18" charset="0"/>
                    <a:ea typeface="+mn-ea"/>
                    <a:cs typeface="+mn-cs"/>
                  </a:rPr>
                  <a:t>𝐸𝐺</a:t>
                </a:r>
                <a:r>
                  <a:rPr lang="en-IN" sz="1200" b="0" i="0" u="none" strike="noStrike" kern="1200">
                    <a:solidFill>
                      <a:schemeClr val="tx1"/>
                    </a:solidFill>
                    <a:effectLst/>
                    <a:latin typeface="Cambria Math" panose="02040503050406030204" pitchFamily="18" charset="0"/>
                    <a:ea typeface="+mn-ea"/>
                    <a:cs typeface="+mn-cs"/>
                  </a:rPr>
                  <a:t>) ̅≅(</a:t>
                </a:r>
                <a:r>
                  <a:rPr lang="en-US" sz="1200" b="0" i="0" u="none" strike="noStrike" kern="1200">
                    <a:solidFill>
                      <a:schemeClr val="tx1"/>
                    </a:solidFill>
                    <a:effectLst/>
                    <a:latin typeface="Cambria Math" panose="02040503050406030204" pitchFamily="18" charset="0"/>
                    <a:ea typeface="+mn-ea"/>
                    <a:cs typeface="+mn-cs"/>
                  </a:rPr>
                  <a:t>𝐸𝐺</a:t>
                </a:r>
                <a:r>
                  <a:rPr lang="en-IN" sz="1200" b="0" i="0" u="none" strike="noStrike" kern="1200">
                    <a:solidFill>
                      <a:schemeClr val="tx1"/>
                    </a:solidFill>
                    <a:effectLst/>
                    <a:latin typeface="Cambria Math" panose="02040503050406030204" pitchFamily="18" charset="0"/>
                    <a:ea typeface="+mn-ea"/>
                    <a:cs typeface="+mn-cs"/>
                  </a:rPr>
                  <a:t>) ̅</a:t>
                </a:r>
                <a:endParaRPr lang="en-IN" sz="1200" b="0" i="0" u="none" strike="noStrike" kern="1200">
                  <a:solidFill>
                    <a:schemeClr val="tx1"/>
                  </a:solidFill>
                  <a:effectLst/>
                  <a:latin typeface="+mn-lt"/>
                  <a:ea typeface="+mn-ea"/>
                  <a:cs typeface="+mn-cs"/>
                </a:endParaRPr>
              </a:p>
              <a:p>
                <a:pPr rtl="0" eaLnBrk="1" fontAlgn="t" latinLnBrk="0" hangingPunct="1"/>
                <a:r>
                  <a:rPr lang="en-IN" sz="1200" b="1" i="0" u="none" strike="noStrike" kern="1200" baseline="0">
                    <a:solidFill>
                      <a:schemeClr val="tx1"/>
                    </a:solidFill>
                    <a:effectLst/>
                    <a:latin typeface="+mn-lt"/>
                    <a:ea typeface="+mn-ea"/>
                    <a:cs typeface="+mn-cs"/>
                  </a:rPr>
                  <a:t>Reasons</a:t>
                </a:r>
                <a:endParaRPr lang="en-IN"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2. </a:t>
                </a:r>
                <a:r>
                  <a:rPr lang="en-IN" sz="1200" b="0" i="0" u="none" strike="noStrike" kern="1200" baseline="0">
                    <a:solidFill>
                      <a:schemeClr val="tx1"/>
                    </a:solidFill>
                    <a:effectLst/>
                    <a:latin typeface="+mn-lt"/>
                    <a:ea typeface="+mn-ea"/>
                    <a:cs typeface="+mn-cs"/>
                  </a:rPr>
                  <a:t>Given</a:t>
                </a:r>
                <a:endParaRPr lang="en-IN"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4. </a:t>
                </a:r>
                <a:r>
                  <a:rPr lang="en-IN" sz="1200" b="0" i="0" u="none" strike="noStrike" kern="1200" baseline="0">
                    <a:solidFill>
                      <a:schemeClr val="tx1"/>
                    </a:solidFill>
                    <a:effectLst/>
                    <a:latin typeface="+mn-lt"/>
                    <a:ea typeface="+mn-ea"/>
                    <a:cs typeface="+mn-cs"/>
                  </a:rPr>
                  <a:t>Reflexive Property of Congruence</a:t>
                </a:r>
                <a:endParaRPr lang="en-IN"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5. SAS</a:t>
                </a:r>
                <a:endParaRPr lang="en-IN" sz="1200" b="0" i="0" u="none" strike="noStrike" kern="120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30</a:t>
            </a:fld>
            <a:endParaRPr lang="en-US"/>
          </a:p>
        </p:txBody>
      </p:sp>
    </p:spTree>
    <p:extLst>
      <p:ext uri="{BB962C8B-B14F-4D97-AF65-F5344CB8AC3E}">
        <p14:creationId xmlns:p14="http://schemas.microsoft.com/office/powerpoint/2010/main" val="2632827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31</a:t>
            </a:fld>
            <a:endParaRPr lang="en-US"/>
          </a:p>
        </p:txBody>
      </p:sp>
    </p:spTree>
    <p:extLst>
      <p:ext uri="{BB962C8B-B14F-4D97-AF65-F5344CB8AC3E}">
        <p14:creationId xmlns:p14="http://schemas.microsoft.com/office/powerpoint/2010/main" val="3007808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rgbClr val="FF0000"/>
                </a:solidFill>
              </a:rPr>
              <a:t>SAS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a:solidFill>
                  <a:srgbClr val="FF0000"/>
                </a:solidFill>
              </a:rPr>
              <a:t>SSS</a:t>
            </a:r>
          </a:p>
        </p:txBody>
      </p:sp>
      <p:sp>
        <p:nvSpPr>
          <p:cNvPr id="4" name="Slide Number Placeholder 3"/>
          <p:cNvSpPr>
            <a:spLocks noGrp="1"/>
          </p:cNvSpPr>
          <p:nvPr>
            <p:ph type="sldNum" sz="quarter" idx="10"/>
          </p:nvPr>
        </p:nvSpPr>
        <p:spPr/>
        <p:txBody>
          <a:bodyPr/>
          <a:lstStyle/>
          <a:p>
            <a:fld id="{30DC0D4C-FD52-4CA4-A998-31C73A5A5BDE}" type="slidenum">
              <a:rPr lang="en-US" smtClean="0"/>
              <a:t>32</a:t>
            </a:fld>
            <a:endParaRPr lang="en-US"/>
          </a:p>
        </p:txBody>
      </p:sp>
    </p:spTree>
    <p:extLst>
      <p:ext uri="{BB962C8B-B14F-4D97-AF65-F5344CB8AC3E}">
        <p14:creationId xmlns:p14="http://schemas.microsoft.com/office/powerpoint/2010/main" val="360811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a:solidFill>
                  <a:srgbClr val="FF0000"/>
                </a:solidFill>
              </a:rPr>
              <a:t>yes</a:t>
            </a:r>
          </a:p>
          <a:p>
            <a:r>
              <a:rPr lang="en-IN" sz="1200">
                <a:solidFill>
                  <a:srgbClr val="FF0000"/>
                </a:solidFill>
              </a:rPr>
              <a:t>no</a:t>
            </a:r>
          </a:p>
          <a:p>
            <a:r>
              <a:rPr lang="en-IN" sz="1200">
                <a:solidFill>
                  <a:srgbClr val="FF0000"/>
                </a:solidFill>
              </a:rPr>
              <a:t>yes</a:t>
            </a:r>
          </a:p>
          <a:p>
            <a:r>
              <a:rPr lang="en-IN" sz="1200">
                <a:solidFill>
                  <a:srgbClr val="FF0000"/>
                </a:solidFill>
              </a:rPr>
              <a:t>yes</a:t>
            </a:r>
          </a:p>
          <a:p>
            <a:r>
              <a:rPr lang="en-IN" sz="1200">
                <a:solidFill>
                  <a:srgbClr val="FF0000"/>
                </a:solidFill>
              </a:rPr>
              <a:t>yes</a:t>
            </a:r>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422360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endParaRPr lang="en-IN"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12</a:t>
            </a:fld>
            <a:endParaRPr lang="en-US"/>
          </a:p>
        </p:txBody>
      </p:sp>
    </p:spTree>
    <p:extLst>
      <p:ext uri="{BB962C8B-B14F-4D97-AF65-F5344CB8AC3E}">
        <p14:creationId xmlns:p14="http://schemas.microsoft.com/office/powerpoint/2010/main" val="314705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rtl="0" eaLnBrk="1" fontAlgn="t" latinLnBrk="0" hangingPunct="1"/>
                <a:r>
                  <a:rPr lang="en-IN" sz="1200" b="1" i="0" u="none" strike="noStrike" kern="1200" baseline="0">
                    <a:solidFill>
                      <a:schemeClr val="tx1"/>
                    </a:solidFill>
                    <a:effectLst/>
                    <a:latin typeface="+mn-lt"/>
                    <a:ea typeface="+mn-ea"/>
                    <a:cs typeface="+mn-cs"/>
                  </a:rPr>
                  <a:t>Statements</a:t>
                </a:r>
                <a:endParaRPr lang="en-IN" sz="1200" b="0" i="0" u="none" strike="noStrike" kern="1200">
                  <a:solidFill>
                    <a:schemeClr val="tx1"/>
                  </a:solidFill>
                  <a:effectLst/>
                  <a:latin typeface="+mn-lt"/>
                  <a:ea typeface="+mn-ea"/>
                  <a:cs typeface="+mn-cs"/>
                </a:endParaRPr>
              </a:p>
              <a:p>
                <a:pPr rtl="0" eaLnBrk="1" fontAlgn="t" latinLnBrk="0" hangingPunct="1"/>
                <a:r>
                  <a:rPr lang="en-IN" sz="1200" b="0" i="0" u="none" strike="noStrike" kern="1200" baseline="0">
                    <a:solidFill>
                      <a:schemeClr val="tx1"/>
                    </a:solidFill>
                    <a:effectLst/>
                    <a:latin typeface="+mn-lt"/>
                    <a:ea typeface="+mn-ea"/>
                    <a:cs typeface="+mn-cs"/>
                  </a:rPr>
                  <a:t>2. </a:t>
                </a:r>
                <a14:m>
                  <m:oMath xmlns:m="http://schemas.openxmlformats.org/officeDocument/2006/math">
                    <m:acc>
                      <m:accPr>
                        <m:chr m:val="̅"/>
                        <m:ctrlPr>
                          <a:rPr lang="en-IN" sz="1200" b="0" i="1" u="none" strike="noStrike" kern="1200">
                            <a:solidFill>
                              <a:schemeClr val="tx1"/>
                            </a:solidFill>
                            <a:effectLst/>
                            <a:latin typeface="Cambria Math" panose="02040503050406030204" pitchFamily="18" charset="0"/>
                            <a:ea typeface="+mn-ea"/>
                            <a:cs typeface="+mn-cs"/>
                          </a:rPr>
                        </m:ctrlPr>
                      </m:accPr>
                      <m:e>
                        <m:r>
                          <a:rPr lang="en-US" sz="1200" b="0" i="1" u="none" strike="noStrike" kern="1200">
                            <a:solidFill>
                              <a:schemeClr val="tx1"/>
                            </a:solidFill>
                            <a:effectLst/>
                            <a:latin typeface="Cambria Math" panose="02040503050406030204" pitchFamily="18" charset="0"/>
                            <a:ea typeface="+mn-ea"/>
                            <a:cs typeface="+mn-cs"/>
                          </a:rPr>
                          <m:t>𝐴𝐶</m:t>
                        </m:r>
                      </m:e>
                    </m:acc>
                    <m:r>
                      <a:rPr lang="en-IN" sz="1200" b="0" i="1" u="none" strike="noStrike" kern="1200">
                        <a:solidFill>
                          <a:schemeClr val="tx1"/>
                        </a:solidFill>
                        <a:effectLst/>
                        <a:latin typeface="Cambria Math" panose="02040503050406030204" pitchFamily="18" charset="0"/>
                        <a:ea typeface="+mn-ea"/>
                        <a:cs typeface="+mn-cs"/>
                      </a:rPr>
                      <m:t>≅</m:t>
                    </m:r>
                    <m:acc>
                      <m:accPr>
                        <m:chr m:val="̅"/>
                        <m:ctrlPr>
                          <a:rPr lang="en-IN" sz="1200" b="0" i="1" u="none" strike="noStrike" kern="1200">
                            <a:solidFill>
                              <a:schemeClr val="tx1"/>
                            </a:solidFill>
                            <a:effectLst/>
                            <a:latin typeface="Cambria Math" panose="02040503050406030204" pitchFamily="18" charset="0"/>
                            <a:ea typeface="+mn-ea"/>
                            <a:cs typeface="+mn-cs"/>
                          </a:rPr>
                        </m:ctrlPr>
                      </m:accPr>
                      <m:e>
                        <m:r>
                          <a:rPr lang="en-US" sz="1200" b="0" i="1" u="none" strike="noStrike" kern="1200">
                            <a:solidFill>
                              <a:schemeClr val="tx1"/>
                            </a:solidFill>
                            <a:effectLst/>
                            <a:latin typeface="Cambria Math" panose="02040503050406030204" pitchFamily="18" charset="0"/>
                            <a:ea typeface="+mn-ea"/>
                            <a:cs typeface="+mn-cs"/>
                          </a:rPr>
                          <m:t>𝐴𝐶</m:t>
                        </m:r>
                      </m:e>
                    </m:acc>
                  </m:oMath>
                </a14:m>
                <a:endParaRPr lang="en-IN" sz="1200" b="0" i="0" u="none" strike="noStrike" kern="1200">
                  <a:solidFill>
                    <a:schemeClr val="tx1"/>
                  </a:solidFill>
                  <a:effectLst/>
                  <a:latin typeface="+mn-lt"/>
                  <a:ea typeface="+mn-ea"/>
                  <a:cs typeface="+mn-cs"/>
                </a:endParaRPr>
              </a:p>
              <a:p>
                <a:pPr rtl="0" eaLnBrk="1" fontAlgn="t" latinLnBrk="0" hangingPunct="1"/>
                <a:endParaRPr lang="en-IN" sz="1200" b="1" i="0" u="none" strike="noStrike" kern="1200" baseline="0">
                  <a:solidFill>
                    <a:schemeClr val="tx1"/>
                  </a:solidFill>
                  <a:effectLst/>
                  <a:latin typeface="+mn-lt"/>
                  <a:ea typeface="+mn-ea"/>
                  <a:cs typeface="+mn-cs"/>
                </a:endParaRPr>
              </a:p>
              <a:p>
                <a:pPr rtl="0" eaLnBrk="1" fontAlgn="t" latinLnBrk="0" hangingPunct="1"/>
                <a:r>
                  <a:rPr lang="en-IN" sz="1200" b="1" i="0" u="none" strike="noStrike" kern="1200" baseline="0">
                    <a:solidFill>
                      <a:schemeClr val="tx1"/>
                    </a:solidFill>
                    <a:effectLst/>
                    <a:latin typeface="+mn-lt"/>
                    <a:ea typeface="+mn-ea"/>
                    <a:cs typeface="+mn-cs"/>
                  </a:rPr>
                  <a:t>Reasons</a:t>
                </a:r>
                <a:endParaRPr lang="en-IN"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1. </a:t>
                </a:r>
                <a:r>
                  <a:rPr lang="en-IN" sz="1200" b="0" i="0" u="none" strike="noStrike" kern="1200" baseline="0">
                    <a:solidFill>
                      <a:schemeClr val="tx1"/>
                    </a:solidFill>
                    <a:effectLst/>
                    <a:latin typeface="+mn-lt"/>
                    <a:ea typeface="+mn-ea"/>
                    <a:cs typeface="+mn-cs"/>
                  </a:rPr>
                  <a:t>Given</a:t>
                </a:r>
                <a:endParaRPr lang="en-IN"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2. </a:t>
                </a:r>
                <a:r>
                  <a:rPr lang="en-IN" sz="1200" b="0" i="0" u="none" strike="noStrike" kern="1200" baseline="0">
                    <a:solidFill>
                      <a:schemeClr val="tx1"/>
                    </a:solidFill>
                    <a:effectLst/>
                    <a:latin typeface="+mn-lt"/>
                    <a:ea typeface="+mn-ea"/>
                    <a:cs typeface="+mn-cs"/>
                  </a:rPr>
                  <a:t>Reflexive Property of Congruence</a:t>
                </a:r>
                <a:endParaRPr lang="en-IN"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3. </a:t>
                </a:r>
                <a:r>
                  <a:rPr lang="en-IN" sz="1200" b="0" i="0" u="none" strike="noStrike" kern="1200" baseline="0">
                    <a:solidFill>
                      <a:schemeClr val="tx1"/>
                    </a:solidFill>
                    <a:effectLst/>
                    <a:latin typeface="+mn-lt"/>
                    <a:ea typeface="+mn-ea"/>
                    <a:cs typeface="+mn-cs"/>
                  </a:rPr>
                  <a:t>SSS</a:t>
                </a:r>
                <a:endParaRPr lang="en-IN" sz="1200" b="0" i="1" u="none" strike="noStrike" kern="1200" baseline="0">
                  <a:solidFill>
                    <a:schemeClr val="tx1"/>
                  </a:solidFill>
                  <a:effectLst/>
                  <a:latin typeface="+mn-lt"/>
                  <a:ea typeface="+mn-ea"/>
                  <a:cs typeface="+mn-cs"/>
                </a:endParaRPr>
              </a:p>
              <a:p>
                <a:pPr rtl="0" eaLnBrk="1" fontAlgn="t" latinLnBrk="0" hangingPunct="1"/>
                <a:endParaRPr lang="en-IN" sz="1200" b="0" i="0" u="none" strike="noStrike" kern="120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pPr rtl="0" eaLnBrk="1" fontAlgn="t" latinLnBrk="0" hangingPunct="1"/>
                <a:r>
                  <a:rPr lang="en-IN" sz="1200" b="1" i="0" u="none" strike="noStrike" kern="1200" baseline="0">
                    <a:solidFill>
                      <a:schemeClr val="tx1"/>
                    </a:solidFill>
                    <a:effectLst/>
                    <a:latin typeface="+mn-lt"/>
                    <a:ea typeface="+mn-ea"/>
                    <a:cs typeface="+mn-cs"/>
                  </a:rPr>
                  <a:t>Statements</a:t>
                </a:r>
                <a:endParaRPr lang="en-IN" sz="1200" b="0" i="0" u="none" strike="noStrike" kern="1200">
                  <a:solidFill>
                    <a:schemeClr val="tx1"/>
                  </a:solidFill>
                  <a:effectLst/>
                  <a:latin typeface="+mn-lt"/>
                  <a:ea typeface="+mn-ea"/>
                  <a:cs typeface="+mn-cs"/>
                </a:endParaRPr>
              </a:p>
              <a:p>
                <a:pPr rtl="0" eaLnBrk="1" fontAlgn="t" latinLnBrk="0" hangingPunct="1"/>
                <a:r>
                  <a:rPr lang="en-IN" sz="1200" b="0" i="0" u="none" strike="noStrike" kern="1200" baseline="0">
                    <a:solidFill>
                      <a:schemeClr val="tx1"/>
                    </a:solidFill>
                    <a:effectLst/>
                    <a:latin typeface="+mn-lt"/>
                    <a:ea typeface="+mn-ea"/>
                    <a:cs typeface="+mn-cs"/>
                  </a:rPr>
                  <a:t>2. </a:t>
                </a:r>
                <a:r>
                  <a:rPr lang="en-IN" sz="1200" b="0" i="0" u="none" strike="noStrike" kern="1200">
                    <a:solidFill>
                      <a:schemeClr val="tx1"/>
                    </a:solidFill>
                    <a:effectLst/>
                    <a:latin typeface="Cambria Math" panose="02040503050406030204" pitchFamily="18" charset="0"/>
                    <a:ea typeface="+mn-ea"/>
                    <a:cs typeface="+mn-cs"/>
                  </a:rPr>
                  <a:t>(</a:t>
                </a:r>
                <a:r>
                  <a:rPr lang="en-US" sz="1200" b="0" i="0" u="none" strike="noStrike" kern="1200">
                    <a:solidFill>
                      <a:schemeClr val="tx1"/>
                    </a:solidFill>
                    <a:effectLst/>
                    <a:latin typeface="Cambria Math" panose="02040503050406030204" pitchFamily="18" charset="0"/>
                    <a:ea typeface="+mn-ea"/>
                    <a:cs typeface="+mn-cs"/>
                  </a:rPr>
                  <a:t>𝐴𝐶</a:t>
                </a:r>
                <a:r>
                  <a:rPr lang="en-IN" sz="1200" b="0" i="0" u="none" strike="noStrike" kern="1200">
                    <a:solidFill>
                      <a:schemeClr val="tx1"/>
                    </a:solidFill>
                    <a:effectLst/>
                    <a:latin typeface="Cambria Math" panose="02040503050406030204" pitchFamily="18" charset="0"/>
                    <a:ea typeface="+mn-ea"/>
                    <a:cs typeface="+mn-cs"/>
                  </a:rPr>
                  <a:t>) ̅≅(</a:t>
                </a:r>
                <a:r>
                  <a:rPr lang="en-US" sz="1200" b="0" i="0" u="none" strike="noStrike" kern="1200">
                    <a:solidFill>
                      <a:schemeClr val="tx1"/>
                    </a:solidFill>
                    <a:effectLst/>
                    <a:latin typeface="Cambria Math" panose="02040503050406030204" pitchFamily="18" charset="0"/>
                    <a:ea typeface="+mn-ea"/>
                    <a:cs typeface="+mn-cs"/>
                  </a:rPr>
                  <a:t>𝐴𝐶</a:t>
                </a:r>
                <a:r>
                  <a:rPr lang="en-IN" sz="1200" b="0" i="0" u="none" strike="noStrike" kern="1200">
                    <a:solidFill>
                      <a:schemeClr val="tx1"/>
                    </a:solidFill>
                    <a:effectLst/>
                    <a:latin typeface="Cambria Math" panose="02040503050406030204" pitchFamily="18" charset="0"/>
                    <a:ea typeface="+mn-ea"/>
                    <a:cs typeface="+mn-cs"/>
                  </a:rPr>
                  <a:t>) ̅</a:t>
                </a:r>
                <a:endParaRPr lang="en-IN" sz="1200" b="0" i="0" u="none" strike="noStrike" kern="1200">
                  <a:solidFill>
                    <a:schemeClr val="tx1"/>
                  </a:solidFill>
                  <a:effectLst/>
                  <a:latin typeface="+mn-lt"/>
                  <a:ea typeface="+mn-ea"/>
                  <a:cs typeface="+mn-cs"/>
                </a:endParaRPr>
              </a:p>
              <a:p>
                <a:pPr rtl="0" eaLnBrk="1" fontAlgn="t" latinLnBrk="0" hangingPunct="1"/>
                <a:endParaRPr lang="en-IN" sz="1200" b="1" i="0" u="none" strike="noStrike" kern="1200" baseline="0">
                  <a:solidFill>
                    <a:schemeClr val="tx1"/>
                  </a:solidFill>
                  <a:effectLst/>
                  <a:latin typeface="+mn-lt"/>
                  <a:ea typeface="+mn-ea"/>
                  <a:cs typeface="+mn-cs"/>
                </a:endParaRPr>
              </a:p>
              <a:p>
                <a:pPr rtl="0" eaLnBrk="1" fontAlgn="t" latinLnBrk="0" hangingPunct="1"/>
                <a:r>
                  <a:rPr lang="en-IN" sz="1200" b="1" i="0" u="none" strike="noStrike" kern="1200" baseline="0">
                    <a:solidFill>
                      <a:schemeClr val="tx1"/>
                    </a:solidFill>
                    <a:effectLst/>
                    <a:latin typeface="+mn-lt"/>
                    <a:ea typeface="+mn-ea"/>
                    <a:cs typeface="+mn-cs"/>
                  </a:rPr>
                  <a:t>Reasons</a:t>
                </a:r>
                <a:endParaRPr lang="en-IN"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1. </a:t>
                </a:r>
                <a:r>
                  <a:rPr lang="en-IN" sz="1200" b="0" i="0" u="none" strike="noStrike" kern="1200" baseline="0">
                    <a:solidFill>
                      <a:schemeClr val="tx1"/>
                    </a:solidFill>
                    <a:effectLst/>
                    <a:latin typeface="+mn-lt"/>
                    <a:ea typeface="+mn-ea"/>
                    <a:cs typeface="+mn-cs"/>
                  </a:rPr>
                  <a:t>Given</a:t>
                </a:r>
                <a:endParaRPr lang="en-IN"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2. </a:t>
                </a:r>
                <a:r>
                  <a:rPr lang="en-IN" sz="1200" b="0" i="0" u="none" strike="noStrike" kern="1200" baseline="0">
                    <a:solidFill>
                      <a:schemeClr val="tx1"/>
                    </a:solidFill>
                    <a:effectLst/>
                    <a:latin typeface="+mn-lt"/>
                    <a:ea typeface="+mn-ea"/>
                    <a:cs typeface="+mn-cs"/>
                  </a:rPr>
                  <a:t>Reflexive Property of Congruence</a:t>
                </a:r>
                <a:endParaRPr lang="en-IN" sz="1200" b="0" i="0" u="none" strike="noStrike" kern="1200">
                  <a:solidFill>
                    <a:schemeClr val="tx1"/>
                  </a:solidFill>
                  <a:effectLst/>
                  <a:latin typeface="+mn-lt"/>
                  <a:ea typeface="+mn-ea"/>
                  <a:cs typeface="+mn-cs"/>
                </a:endParaRPr>
              </a:p>
              <a:p>
                <a:pPr rtl="0" eaLnBrk="1" fontAlgn="t" latinLnBrk="0" hangingPunct="1"/>
                <a:r>
                  <a:rPr lang="en-US" sz="1200" b="0" i="0" u="none" strike="noStrike" kern="1200">
                    <a:solidFill>
                      <a:schemeClr val="tx1"/>
                    </a:solidFill>
                    <a:effectLst/>
                    <a:latin typeface="+mn-lt"/>
                    <a:ea typeface="+mn-ea"/>
                    <a:cs typeface="+mn-cs"/>
                  </a:rPr>
                  <a:t>3. </a:t>
                </a:r>
                <a:r>
                  <a:rPr lang="en-IN" sz="1200" b="0" i="0" u="none" strike="noStrike" kern="1200" baseline="0">
                    <a:solidFill>
                      <a:schemeClr val="tx1"/>
                    </a:solidFill>
                    <a:effectLst/>
                    <a:latin typeface="+mn-lt"/>
                    <a:ea typeface="+mn-ea"/>
                    <a:cs typeface="+mn-cs"/>
                  </a:rPr>
                  <a:t>SSS</a:t>
                </a:r>
                <a:endParaRPr lang="en-IN" sz="1200" b="0" i="1" u="none" strike="noStrike" kern="1200" baseline="0">
                  <a:solidFill>
                    <a:schemeClr val="tx1"/>
                  </a:solidFill>
                  <a:effectLst/>
                  <a:latin typeface="+mn-lt"/>
                  <a:ea typeface="+mn-ea"/>
                  <a:cs typeface="+mn-cs"/>
                </a:endParaRPr>
              </a:p>
              <a:p>
                <a:pPr rtl="0" eaLnBrk="1" fontAlgn="t" latinLnBrk="0" hangingPunct="1"/>
                <a:endParaRPr lang="en-IN" sz="1200" b="0" i="0" u="none" strike="noStrike" kern="120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13</a:t>
            </a:fld>
            <a:endParaRPr lang="en-US"/>
          </a:p>
        </p:txBody>
      </p:sp>
    </p:spTree>
    <p:extLst>
      <p:ext uri="{BB962C8B-B14F-4D97-AF65-F5344CB8AC3E}">
        <p14:creationId xmlns:p14="http://schemas.microsoft.com/office/powerpoint/2010/main" val="3657854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Part B</a:t>
                </a:r>
                <a:br>
                  <a:rPr lang="en-US"/>
                </a:br>
                <a14:m>
                  <m:oMathPara xmlns:m="http://schemas.openxmlformats.org/officeDocument/2006/math">
                    <m:oMathParaPr>
                      <m:jc m:val="left"/>
                    </m:oMathParaPr>
                    <m:oMath xmlns:m="http://schemas.openxmlformats.org/officeDocument/2006/math">
                      <m:r>
                        <a:rPr lang="en-US" sz="1200" b="0" i="1" smtClean="0">
                          <a:solidFill>
                            <a:srgbClr val="FF0000"/>
                          </a:solidFill>
                          <a:latin typeface="Cambria Math" panose="02040503050406030204" pitchFamily="18" charset="0"/>
                        </a:rPr>
                        <m:t>𝐴𝐵</m:t>
                      </m:r>
                      <m:r>
                        <a:rPr lang="en-US" sz="1200" b="0" i="1" smtClean="0">
                          <a:solidFill>
                            <a:srgbClr val="FF0000"/>
                          </a:solidFill>
                          <a:latin typeface="Cambria Math" panose="02040503050406030204" pitchFamily="18" charset="0"/>
                        </a:rPr>
                        <m:t>=</m:t>
                      </m:r>
                      <m:rad>
                        <m:radPr>
                          <m:degHide m:val="on"/>
                          <m:ctrlPr>
                            <a:rPr lang="en-US" sz="1200" b="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5</m:t>
                          </m:r>
                        </m:e>
                      </m:rad>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𝐵𝐶</m:t>
                      </m:r>
                      <m:r>
                        <a:rPr lang="en-US" sz="1200" b="0" i="1" smtClean="0">
                          <a:solidFill>
                            <a:srgbClr val="FF0000"/>
                          </a:solidFill>
                          <a:latin typeface="Cambria Math" panose="02040503050406030204" pitchFamily="18" charset="0"/>
                        </a:rPr>
                        <m:t>=2</m:t>
                      </m:r>
                      <m:rad>
                        <m:radPr>
                          <m:degHide m:val="on"/>
                          <m:ctrlPr>
                            <a:rPr lang="en-US" sz="1200" b="0" i="1" smtClean="0">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2</m:t>
                          </m:r>
                        </m:e>
                      </m:rad>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𝐴𝐶</m:t>
                      </m:r>
                      <m:r>
                        <a:rPr lang="en-US" sz="1200" b="0" i="1" smtClean="0">
                          <a:solidFill>
                            <a:srgbClr val="FF0000"/>
                          </a:solidFill>
                          <a:latin typeface="Cambria Math" panose="02040503050406030204" pitchFamily="18" charset="0"/>
                        </a:rPr>
                        <m:t>=</m:t>
                      </m:r>
                      <m:rad>
                        <m:radPr>
                          <m:degHide m:val="on"/>
                          <m:ctrlPr>
                            <a:rPr lang="en-US" sz="1200" i="1">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17</m:t>
                          </m:r>
                        </m:e>
                      </m:rad>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𝐸𝐹</m:t>
                      </m:r>
                      <m:r>
                        <a:rPr lang="en-US" sz="1200" b="0" i="1" smtClean="0">
                          <a:solidFill>
                            <a:srgbClr val="FF0000"/>
                          </a:solidFill>
                          <a:latin typeface="Cambria Math" panose="02040503050406030204" pitchFamily="18" charset="0"/>
                        </a:rPr>
                        <m:t>=</m:t>
                      </m:r>
                      <m:rad>
                        <m:radPr>
                          <m:degHide m:val="on"/>
                          <m:ctrlPr>
                            <a:rPr lang="en-US" sz="1200" i="1">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17</m:t>
                          </m:r>
                        </m:e>
                      </m:rad>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𝐹𝐺</m:t>
                      </m:r>
                      <m:r>
                        <a:rPr lang="en-US" sz="1200" b="0" i="1" smtClean="0">
                          <a:solidFill>
                            <a:srgbClr val="FF0000"/>
                          </a:solidFill>
                          <a:latin typeface="Cambria Math" panose="02040503050406030204" pitchFamily="18" charset="0"/>
                        </a:rPr>
                        <m:t>=</m:t>
                      </m:r>
                      <m:rad>
                        <m:radPr>
                          <m:degHide m:val="on"/>
                          <m:ctrlPr>
                            <a:rPr lang="en-US" sz="1200" i="1">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5</m:t>
                          </m:r>
                        </m:e>
                      </m:rad>
                      <m:r>
                        <a:rPr lang="en-US" sz="1200" b="0" i="1" smtClean="0">
                          <a:solidFill>
                            <a:srgbClr val="FF0000"/>
                          </a:solidFill>
                          <a:latin typeface="Cambria Math" panose="02040503050406030204" pitchFamily="18" charset="0"/>
                        </a:rPr>
                        <m:t>;</m:t>
                      </m:r>
                      <m:r>
                        <a:rPr lang="en-US" sz="1200" b="0" i="1" smtClean="0">
                          <a:solidFill>
                            <a:srgbClr val="FF0000"/>
                          </a:solidFill>
                          <a:latin typeface="Cambria Math" panose="02040503050406030204" pitchFamily="18" charset="0"/>
                        </a:rPr>
                        <m:t>𝐸𝐺</m:t>
                      </m:r>
                      <m:r>
                        <a:rPr lang="en-US" sz="1200" b="0" i="1" smtClean="0">
                          <a:solidFill>
                            <a:srgbClr val="FF0000"/>
                          </a:solidFill>
                          <a:latin typeface="Cambria Math" panose="02040503050406030204" pitchFamily="18" charset="0"/>
                        </a:rPr>
                        <m:t>=3</m:t>
                      </m:r>
                      <m:rad>
                        <m:radPr>
                          <m:degHide m:val="on"/>
                          <m:ctrlPr>
                            <a:rPr lang="en-US" sz="1200" i="1">
                              <a:solidFill>
                                <a:srgbClr val="FF0000"/>
                              </a:solidFill>
                              <a:latin typeface="Cambria Math" panose="02040503050406030204" pitchFamily="18" charset="0"/>
                            </a:rPr>
                          </m:ctrlPr>
                        </m:radPr>
                        <m:deg/>
                        <m:e>
                          <m:r>
                            <a:rPr lang="en-US" sz="1200" b="0" i="1" smtClean="0">
                              <a:solidFill>
                                <a:srgbClr val="FF0000"/>
                              </a:solidFill>
                              <a:latin typeface="Cambria Math" panose="02040503050406030204" pitchFamily="18" charset="0"/>
                            </a:rPr>
                            <m:t>2</m:t>
                          </m:r>
                        </m:e>
                      </m:rad>
                    </m:oMath>
                  </m:oMathPara>
                </a14:m>
                <a:endParaRPr lang="en-IN"/>
              </a:p>
              <a:p>
                <a:endParaRPr lang="en-US"/>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Part B</a:t>
                </a:r>
                <a:br>
                  <a:rPr lang="en-US"/>
                </a:br>
                <a:r>
                  <a:rPr lang="en-US" sz="1200" b="0" i="0">
                    <a:solidFill>
                      <a:srgbClr val="FF0000"/>
                    </a:solidFill>
                    <a:latin typeface="Cambria Math" panose="02040503050406030204" pitchFamily="18" charset="0"/>
                  </a:rPr>
                  <a:t>𝐴𝐵=√5;𝐵𝐶=2√2;𝐴𝐶=</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17;𝐸𝐹=</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17;𝐹𝐺=</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5;𝐸𝐺=3</a:t>
                </a:r>
                <a:r>
                  <a:rPr lang="en-US" sz="1200" i="0">
                    <a:solidFill>
                      <a:srgbClr val="FF0000"/>
                    </a:solidFill>
                    <a:latin typeface="Cambria Math" panose="02040503050406030204" pitchFamily="18" charset="0"/>
                  </a:rPr>
                  <a:t>√</a:t>
                </a:r>
                <a:r>
                  <a:rPr lang="en-US" sz="1200" b="0" i="0">
                    <a:solidFill>
                      <a:srgbClr val="FF0000"/>
                    </a:solidFill>
                    <a:latin typeface="Cambria Math" panose="02040503050406030204" pitchFamily="18" charset="0"/>
                  </a:rPr>
                  <a:t>2</a:t>
                </a:r>
                <a:endParaRPr lang="en-IN"/>
              </a:p>
              <a:p>
                <a:endParaRPr lang="en-US"/>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21</a:t>
            </a:fld>
            <a:endParaRPr lang="en-US"/>
          </a:p>
        </p:txBody>
      </p:sp>
    </p:spTree>
    <p:extLst>
      <p:ext uri="{BB962C8B-B14F-4D97-AF65-F5344CB8AC3E}">
        <p14:creationId xmlns:p14="http://schemas.microsoft.com/office/powerpoint/2010/main" val="2376664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rgbClr val="FF0000"/>
                </a:solidFill>
              </a:rPr>
              <a:t>B</a:t>
            </a:r>
            <a:endParaRPr lang="en-IN" sz="1200" b="0">
              <a:solidFill>
                <a:srgbClr val="FF0000"/>
              </a:solidFill>
            </a:endParaRPr>
          </a:p>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22</a:t>
            </a:fld>
            <a:endParaRPr lang="en-US"/>
          </a:p>
        </p:txBody>
      </p:sp>
    </p:spTree>
    <p:extLst>
      <p:ext uri="{BB962C8B-B14F-4D97-AF65-F5344CB8AC3E}">
        <p14:creationId xmlns:p14="http://schemas.microsoft.com/office/powerpoint/2010/main" val="2736776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23</a:t>
            </a:fld>
            <a:endParaRPr lang="en-US"/>
          </a:p>
        </p:txBody>
      </p:sp>
    </p:spTree>
    <p:extLst>
      <p:ext uri="{BB962C8B-B14F-4D97-AF65-F5344CB8AC3E}">
        <p14:creationId xmlns:p14="http://schemas.microsoft.com/office/powerpoint/2010/main" val="4245661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24</a:t>
            </a:fld>
            <a:endParaRPr lang="en-US"/>
          </a:p>
        </p:txBody>
      </p:sp>
    </p:spTree>
    <p:extLst>
      <p:ext uri="{BB962C8B-B14F-4D97-AF65-F5344CB8AC3E}">
        <p14:creationId xmlns:p14="http://schemas.microsoft.com/office/powerpoint/2010/main" val="232408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30DC0D4C-FD52-4CA4-A998-31C73A5A5BDE}" type="slidenum">
              <a:rPr lang="en-US" smtClean="0"/>
              <a:t>25</a:t>
            </a:fld>
            <a:endParaRPr lang="en-US"/>
          </a:p>
        </p:txBody>
      </p:sp>
    </p:spTree>
    <p:extLst>
      <p:ext uri="{BB962C8B-B14F-4D97-AF65-F5344CB8AC3E}">
        <p14:creationId xmlns:p14="http://schemas.microsoft.com/office/powerpoint/2010/main" val="307104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11/8/2022</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a:solidFill>
                  <a:schemeClr val="tx2"/>
                </a:solidFill>
                <a:latin typeface="Arial" panose="020B0604020202020204" pitchFamily="34" charset="0"/>
                <a:cs typeface="Arial" panose="020B0604020202020204" pitchFamily="34" charset="0"/>
              </a:rPr>
              <a:t>Proving Triangles Congruent: SSS, SAS</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ttVylEFXSp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a:solidFill>
                  <a:srgbClr val="33175A"/>
                </a:solidFill>
                <a:latin typeface="Arial" panose="020B0604020202020204" pitchFamily="34" charset="0"/>
                <a:cs typeface="Arial" panose="020B0604020202020204" pitchFamily="34" charset="0"/>
              </a:rPr>
              <a:t>Proving Triangles Congruent: SSS, SAS </a:t>
            </a:r>
          </a:p>
        </p:txBody>
      </p:sp>
      <p:sp>
        <p:nvSpPr>
          <p:cNvPr id="3" name="TextBox 1">
            <a:extLst>
              <a:ext uri="{FF2B5EF4-FFF2-40B4-BE49-F238E27FC236}">
                <a16:creationId xmlns:a16="http://schemas.microsoft.com/office/drawing/2014/main" id="{3026742A-1A69-BE76-EE54-C90124E12DCF}"/>
              </a:ext>
            </a:extLst>
          </p:cNvPr>
          <p:cNvSpPr txBox="1"/>
          <p:nvPr/>
        </p:nvSpPr>
        <p:spPr>
          <a:xfrm>
            <a:off x="5265134" y="3867789"/>
            <a:ext cx="94129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accent2"/>
                </a:solidFill>
                <a:cs typeface="Calibri"/>
                <a:hlinkClick r:id="rId2"/>
              </a:rPr>
              <a:t>Video</a:t>
            </a:r>
            <a:endParaRPr lang="en-US">
              <a:solidFill>
                <a:schemeClr val="accent2"/>
              </a:solidFill>
              <a:cs typeface="Calibri"/>
            </a:endParaRP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796439" cy="65534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Proof: </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SSS to Prove Triangles Congruent</a:t>
            </a:r>
            <a:endParaRPr lang="en-US" sz="2800" b="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38" y="2363190"/>
            <a:ext cx="7405255" cy="4019042"/>
          </a:xfrm>
          <a:prstGeom prst="rect">
            <a:avLst/>
          </a:prstGeom>
        </p:spPr>
      </p:pic>
      <p:pic>
        <p:nvPicPr>
          <p:cNvPr id="7" name="Picture 6">
            <a:extLst>
              <a:ext uri="{FF2B5EF4-FFF2-40B4-BE49-F238E27FC236}">
                <a16:creationId xmlns:a16="http://schemas.microsoft.com/office/drawing/2014/main" id="{9455A5D7-3625-4B9D-A2DE-74683A711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073" y="1619075"/>
            <a:ext cx="3144088" cy="2167900"/>
          </a:xfrm>
          <a:prstGeom prst="rect">
            <a:avLst/>
          </a:prstGeom>
        </p:spPr>
      </p:pic>
    </p:spTree>
    <p:extLst>
      <p:ext uri="{BB962C8B-B14F-4D97-AF65-F5344CB8AC3E}">
        <p14:creationId xmlns:p14="http://schemas.microsoft.com/office/powerpoint/2010/main" val="87737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912727" cy="171956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rgbClr val="00A6B9"/>
                </a:solidFill>
              </a:rPr>
              <a:t>Talk About It!</a:t>
            </a:r>
          </a:p>
          <a:p>
            <a:r>
              <a:rPr lang="en-IN" sz="2800"/>
              <a:t>What properties of flow proofs make it a reliable method for proving triangles congruent?</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SSS to Prove Triangles Congruent</a:t>
            </a:r>
            <a:endParaRPr lang="en-US" sz="2800" b="0">
              <a:solidFill>
                <a:schemeClr val="tx1"/>
              </a:solidFill>
            </a:endParaRPr>
          </a:p>
        </p:txBody>
      </p:sp>
    </p:spTree>
    <p:extLst>
      <p:ext uri="{BB962C8B-B14F-4D97-AF65-F5344CB8AC3E}">
        <p14:creationId xmlns:p14="http://schemas.microsoft.com/office/powerpoint/2010/main" val="2261346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SSS to Prove Triangles Congruent</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3458380539"/>
                  </p:ext>
                </p:extLst>
              </p:nvPr>
            </p:nvGraphicFramePr>
            <p:xfrm>
              <a:off x="613558" y="4294812"/>
              <a:ext cx="10956966" cy="2073529"/>
            </p:xfrm>
            <a:graphic>
              <a:graphicData uri="http://schemas.openxmlformats.org/drawingml/2006/table">
                <a:tbl>
                  <a:tblPr firstRow="1" bandRow="1">
                    <a:tableStyleId>{2D5ABB26-0587-4C30-8999-92F81FD0307C}</a:tableStyleId>
                  </a:tblPr>
                  <a:tblGrid>
                    <a:gridCol w="4532416">
                      <a:extLst>
                        <a:ext uri="{9D8B030D-6E8A-4147-A177-3AD203B41FA5}">
                          <a16:colId xmlns:a16="http://schemas.microsoft.com/office/drawing/2014/main" val="3318013385"/>
                        </a:ext>
                      </a:extLst>
                    </a:gridCol>
                    <a:gridCol w="6424550">
                      <a:extLst>
                        <a:ext uri="{9D8B030D-6E8A-4147-A177-3AD203B41FA5}">
                          <a16:colId xmlns:a16="http://schemas.microsoft.com/office/drawing/2014/main" val="3560070826"/>
                        </a:ext>
                      </a:extLst>
                    </a:gridCol>
                  </a:tblGrid>
                  <a:tr h="370840">
                    <a:tc>
                      <a:txBody>
                        <a:bodyPr/>
                        <a:lstStyle/>
                        <a:p>
                          <a:pPr algn="ctr"/>
                          <a:r>
                            <a:rPr lang="en-IN" sz="2800" b="1" i="0" u="none" strike="noStrike" kern="1200" baseline="0">
                              <a:solidFill>
                                <a:schemeClr val="tx1"/>
                              </a:solidFill>
                              <a:latin typeface="+mn-lt"/>
                              <a:ea typeface="+mn-ea"/>
                              <a:cs typeface="+mn-cs"/>
                            </a:rPr>
                            <a:t>Statements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b="1" i="0" u="none" strike="noStrike" kern="1200" baseline="0">
                              <a:solidFill>
                                <a:schemeClr val="tx1"/>
                              </a:solidFill>
                              <a:latin typeface="+mn-lt"/>
                              <a:ea typeface="+mn-ea"/>
                              <a:cs typeface="+mn-cs"/>
                            </a:rPr>
                            <a:t>Reasons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370840">
                    <a:tc>
                      <a:txBody>
                        <a:bodyPr/>
                        <a:lstStyle/>
                        <a:p>
                          <a:r>
                            <a:rPr lang="en-IN" sz="2800" b="0" i="0" u="none" strike="noStrike" kern="1200" baseline="0">
                              <a:solidFill>
                                <a:schemeClr val="tx2"/>
                              </a:solidFill>
                              <a:latin typeface="+mn-lt"/>
                              <a:ea typeface="+mn-ea"/>
                              <a:cs typeface="+mn-cs"/>
                            </a:rPr>
                            <a:t>1. </a:t>
                          </a:r>
                          <a14:m>
                            <m:oMath xmlns:m="http://schemas.openxmlformats.org/officeDocument/2006/math">
                              <m:acc>
                                <m:accPr>
                                  <m:chr m:val="̅"/>
                                  <m:ctrlPr>
                                    <a:rPr lang="en-IN"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𝐴𝐵</m:t>
                                  </m:r>
                                </m:e>
                              </m:acc>
                              <m:r>
                                <a:rPr lang="en-IN" sz="2800" i="1">
                                  <a:solidFill>
                                    <a:schemeClr val="tx2"/>
                                  </a:solidFill>
                                  <a:latin typeface="Cambria Math" panose="02040503050406030204" pitchFamily="18" charset="0"/>
                                  <a:ea typeface="Cambria Math" panose="02040503050406030204" pitchFamily="18" charset="0"/>
                                </a:rPr>
                                <m:t>≅</m:t>
                              </m:r>
                              <m:acc>
                                <m:accPr>
                                  <m:chr m:val="̅"/>
                                  <m:ctrlPr>
                                    <a:rPr lang="en-IN"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𝐴𝐷</m:t>
                                  </m:r>
                                </m:e>
                              </m:acc>
                            </m:oMath>
                          </a14:m>
                          <a:r>
                            <a:rPr lang="en-IN" sz="2800">
                              <a:solidFill>
                                <a:schemeClr val="tx2"/>
                              </a:solidFill>
                            </a:rPr>
                            <a:t> and </a:t>
                          </a:r>
                          <a14:m>
                            <m:oMath xmlns:m="http://schemas.openxmlformats.org/officeDocument/2006/math">
                              <m:acc>
                                <m:accPr>
                                  <m:chr m:val="̅"/>
                                  <m:ctrlPr>
                                    <a:rPr lang="en-IN"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𝐵𝐶</m:t>
                                  </m:r>
                                </m:e>
                              </m:acc>
                              <m:r>
                                <a:rPr lang="en-IN" sz="2800" i="1">
                                  <a:solidFill>
                                    <a:schemeClr val="tx2"/>
                                  </a:solidFill>
                                  <a:latin typeface="Cambria Math" panose="02040503050406030204" pitchFamily="18" charset="0"/>
                                  <a:ea typeface="Cambria Math" panose="02040503050406030204" pitchFamily="18" charset="0"/>
                                </a:rPr>
                                <m:t>≅</m:t>
                              </m:r>
                              <m:acc>
                                <m:accPr>
                                  <m:chr m:val="̅"/>
                                  <m:ctrlPr>
                                    <a:rPr lang="en-IN"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𝐷𝐶</m:t>
                                  </m:r>
                                </m:e>
                              </m:acc>
                            </m:oMath>
                          </a14:m>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1. </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370840">
                    <a:tc>
                      <a:txBody>
                        <a:bodyPr/>
                        <a:lstStyle/>
                        <a:p>
                          <a:r>
                            <a:rPr lang="en-IN" sz="2800" b="0" i="0" u="none" strike="noStrike" kern="1200" baseline="0">
                              <a:solidFill>
                                <a:schemeClr val="tx2"/>
                              </a:solidFill>
                              <a:latin typeface="+mn-lt"/>
                              <a:ea typeface="+mn-ea"/>
                              <a:cs typeface="+mn-cs"/>
                            </a:rPr>
                            <a:t>2. </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2. </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370840">
                    <a:tc>
                      <a:txBody>
                        <a:bodyPr/>
                        <a:lstStyle/>
                        <a:p>
                          <a:r>
                            <a:rPr lang="en-IN" sz="2800" b="0" i="0" u="none" strike="noStrike" kern="1200" baseline="0">
                              <a:solidFill>
                                <a:schemeClr val="tx2"/>
                              </a:solidFill>
                              <a:latin typeface="+mn-lt"/>
                              <a:ea typeface="+mn-ea"/>
                              <a:cs typeface="+mn-cs"/>
                            </a:rPr>
                            <a:t>3. △</a:t>
                          </a:r>
                          <a:r>
                            <a:rPr lang="en-IN" sz="2800" b="0" i="1" u="none" strike="noStrike" kern="1200" baseline="0">
                              <a:solidFill>
                                <a:schemeClr val="tx2"/>
                              </a:solidFill>
                              <a:latin typeface="+mn-lt"/>
                              <a:ea typeface="+mn-ea"/>
                              <a:cs typeface="+mn-cs"/>
                            </a:rPr>
                            <a:t>ABC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ADC</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3. </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3458380539"/>
                  </p:ext>
                </p:extLst>
              </p:nvPr>
            </p:nvGraphicFramePr>
            <p:xfrm>
              <a:off x="613558" y="4294812"/>
              <a:ext cx="10956966" cy="2073529"/>
            </p:xfrm>
            <a:graphic>
              <a:graphicData uri="http://schemas.openxmlformats.org/drawingml/2006/table">
                <a:tbl>
                  <a:tblPr firstRow="1" bandRow="1">
                    <a:tableStyleId>{2D5ABB26-0587-4C30-8999-92F81FD0307C}</a:tableStyleId>
                  </a:tblPr>
                  <a:tblGrid>
                    <a:gridCol w="4532416">
                      <a:extLst>
                        <a:ext uri="{9D8B030D-6E8A-4147-A177-3AD203B41FA5}">
                          <a16:colId xmlns:a16="http://schemas.microsoft.com/office/drawing/2014/main" val="3318013385"/>
                        </a:ext>
                      </a:extLst>
                    </a:gridCol>
                    <a:gridCol w="6424550">
                      <a:extLst>
                        <a:ext uri="{9D8B030D-6E8A-4147-A177-3AD203B41FA5}">
                          <a16:colId xmlns:a16="http://schemas.microsoft.com/office/drawing/2014/main" val="3560070826"/>
                        </a:ext>
                      </a:extLst>
                    </a:gridCol>
                  </a:tblGrid>
                  <a:tr h="518160">
                    <a:tc>
                      <a:txBody>
                        <a:bodyPr/>
                        <a:lstStyle/>
                        <a:p>
                          <a:pPr algn="ctr"/>
                          <a:r>
                            <a:rPr lang="en-IN" sz="2800" b="1" i="0" u="none" strike="noStrike" kern="1200" baseline="0">
                              <a:solidFill>
                                <a:schemeClr val="tx1"/>
                              </a:solidFill>
                              <a:latin typeface="+mn-lt"/>
                              <a:ea typeface="+mn-ea"/>
                              <a:cs typeface="+mn-cs"/>
                            </a:rPr>
                            <a:t>Statements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b="1" i="0" u="none" strike="noStrike" kern="1200" baseline="0">
                              <a:solidFill>
                                <a:schemeClr val="tx1"/>
                              </a:solidFill>
                              <a:latin typeface="+mn-lt"/>
                              <a:ea typeface="+mn-ea"/>
                              <a:cs typeface="+mn-cs"/>
                            </a:rPr>
                            <a:t>Reasons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51904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10465" r="-141935" b="-230233"/>
                          </a:stretch>
                        </a:blipFill>
                      </a:tcPr>
                    </a:tc>
                    <a:tc>
                      <a:txBody>
                        <a:bodyPr/>
                        <a:lstStyle/>
                        <a:p>
                          <a:r>
                            <a:rPr lang="en-US" sz="2800" b="0">
                              <a:solidFill>
                                <a:schemeClr val="tx2"/>
                              </a:solidFill>
                            </a:rPr>
                            <a:t>1. </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518160">
                    <a:tc>
                      <a:txBody>
                        <a:bodyPr/>
                        <a:lstStyle/>
                        <a:p>
                          <a:r>
                            <a:rPr lang="en-IN" sz="2800" b="0" i="0" u="none" strike="noStrike" kern="1200" baseline="0">
                              <a:solidFill>
                                <a:schemeClr val="tx2"/>
                              </a:solidFill>
                              <a:latin typeface="+mn-lt"/>
                              <a:ea typeface="+mn-ea"/>
                              <a:cs typeface="+mn-cs"/>
                            </a:rPr>
                            <a:t>2. </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2. </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518160">
                    <a:tc>
                      <a:txBody>
                        <a:bodyPr/>
                        <a:lstStyle/>
                        <a:p>
                          <a:r>
                            <a:rPr lang="en-IN" sz="2800" b="0" i="0" u="none" strike="noStrike" kern="1200" baseline="0">
                              <a:solidFill>
                                <a:schemeClr val="tx2"/>
                              </a:solidFill>
                              <a:latin typeface="+mn-lt"/>
                              <a:ea typeface="+mn-ea"/>
                              <a:cs typeface="+mn-cs"/>
                            </a:rPr>
                            <a:t>3. △</a:t>
                          </a:r>
                          <a:r>
                            <a:rPr lang="en-IN" sz="2800" b="0" i="1" u="none" strike="noStrike" kern="1200" baseline="0">
                              <a:solidFill>
                                <a:schemeClr val="tx2"/>
                              </a:solidFill>
                              <a:latin typeface="+mn-lt"/>
                              <a:ea typeface="+mn-ea"/>
                              <a:cs typeface="+mn-cs"/>
                            </a:rPr>
                            <a:t>ABC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ADC</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3. </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bl>
              </a:graphicData>
            </a:graphic>
          </p:graphicFrame>
        </mc:Fallback>
      </mc:AlternateContent>
      <p:pic>
        <p:nvPicPr>
          <p:cNvPr id="7" name="Picture 6">
            <a:extLst>
              <a:ext uri="{FF2B5EF4-FFF2-40B4-BE49-F238E27FC236}">
                <a16:creationId xmlns:a16="http://schemas.microsoft.com/office/drawing/2014/main" id="{51BE937D-50AB-46D5-A3C6-09B594FC9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9158" y="1525979"/>
            <a:ext cx="3841366" cy="2421455"/>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BEFBD558-2947-4366-83A6-2815300251BA}"/>
                  </a:ext>
                </a:extLst>
              </p:cNvPr>
              <p:cNvSpPr txBox="1">
                <a:spLocks/>
              </p:cNvSpPr>
              <p:nvPr/>
            </p:nvSpPr>
            <p:spPr>
              <a:xfrm>
                <a:off x="459873" y="1707845"/>
                <a:ext cx="6119057" cy="24214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Complete the proof.</a:t>
                </a:r>
              </a:p>
              <a:p>
                <a:r>
                  <a:rPr lang="en-IN" sz="2800" b="1">
                    <a:solidFill>
                      <a:schemeClr val="tx1"/>
                    </a:solidFill>
                  </a:rPr>
                  <a:t>Given:</a:t>
                </a:r>
                <a:r>
                  <a:rPr lang="en-IN" sz="2800" b="1"/>
                  <a:t>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𝐴𝐵</m:t>
                        </m:r>
                      </m:e>
                    </m:acc>
                    <m:r>
                      <a:rPr lang="en-IN" sz="280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𝐴𝐷</m:t>
                        </m:r>
                      </m:e>
                    </m:acc>
                  </m:oMath>
                </a14:m>
                <a:r>
                  <a:rPr lang="en-IN" sz="2800"/>
                  <a:t> and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𝐵𝐶</m:t>
                        </m:r>
                      </m:e>
                    </m:acc>
                    <m:r>
                      <a:rPr lang="en-IN" sz="280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𝐷𝐶</m:t>
                        </m:r>
                      </m:e>
                    </m:acc>
                  </m:oMath>
                </a14:m>
                <a:endParaRPr lang="en-IN" sz="2800"/>
              </a:p>
              <a:p>
                <a:r>
                  <a:rPr lang="en-IN" sz="2800" b="1">
                    <a:solidFill>
                      <a:schemeClr val="tx1"/>
                    </a:solidFill>
                  </a:rPr>
                  <a:t>Prove: </a:t>
                </a:r>
                <a:r>
                  <a:rPr lang="en-IN" sz="2800"/>
                  <a:t>△</a:t>
                </a:r>
                <a:r>
                  <a:rPr lang="en-IN" sz="2800" i="1"/>
                  <a:t>ABC </a:t>
                </a:r>
                <a:r>
                  <a:rPr lang="en-IN" sz="2800"/>
                  <a:t>≅ △</a:t>
                </a:r>
                <a:r>
                  <a:rPr lang="en-IN" sz="2800" i="1"/>
                  <a:t>ADC </a:t>
                </a:r>
                <a:endParaRPr lang="en-IN" sz="2800"/>
              </a:p>
            </p:txBody>
          </p:sp>
        </mc:Choice>
        <mc:Fallback xmlns="">
          <p:sp>
            <p:nvSpPr>
              <p:cNvPr id="9" name="Content Placeholder 2">
                <a:extLst>
                  <a:ext uri="{FF2B5EF4-FFF2-40B4-BE49-F238E27FC236}">
                    <a16:creationId xmlns:a16="http://schemas.microsoft.com/office/drawing/2014/main" id="{BEFBD558-2947-4366-83A6-2815300251BA}"/>
                  </a:ext>
                </a:extLst>
              </p:cNvPr>
              <p:cNvSpPr txBox="1">
                <a:spLocks noRot="1" noChangeAspect="1" noMove="1" noResize="1" noEditPoints="1" noAdjustHandles="1" noChangeArrowheads="1" noChangeShapeType="1" noTextEdit="1"/>
              </p:cNvSpPr>
              <p:nvPr/>
            </p:nvSpPr>
            <p:spPr>
              <a:xfrm>
                <a:off x="459873" y="1707845"/>
                <a:ext cx="6119057" cy="2421455"/>
              </a:xfrm>
              <a:prstGeom prst="rect">
                <a:avLst/>
              </a:prstGeom>
              <a:blipFill>
                <a:blip r:embed="rId5"/>
                <a:stretch>
                  <a:fillRect l="-1992" t="-2519" b="-252"/>
                </a:stretch>
              </a:blipFill>
            </p:spPr>
            <p:txBody>
              <a:bodyPr/>
              <a:lstStyle/>
              <a:p>
                <a:r>
                  <a:rPr lang="en-US">
                    <a:noFill/>
                  </a:rPr>
                  <a:t> </a:t>
                </a:r>
              </a:p>
            </p:txBody>
          </p:sp>
        </mc:Fallback>
      </mc:AlternateContent>
    </p:spTree>
    <p:extLst>
      <p:ext uri="{BB962C8B-B14F-4D97-AF65-F5344CB8AC3E}">
        <p14:creationId xmlns:p14="http://schemas.microsoft.com/office/powerpoint/2010/main" val="209750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SSS to Prove Triangles Congruent</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420618566"/>
                  </p:ext>
                </p:extLst>
              </p:nvPr>
            </p:nvGraphicFramePr>
            <p:xfrm>
              <a:off x="613558" y="4294812"/>
              <a:ext cx="10956966" cy="2074418"/>
            </p:xfrm>
            <a:graphic>
              <a:graphicData uri="http://schemas.openxmlformats.org/drawingml/2006/table">
                <a:tbl>
                  <a:tblPr firstRow="1" bandRow="1">
                    <a:tableStyleId>{2D5ABB26-0587-4C30-8999-92F81FD0307C}</a:tableStyleId>
                  </a:tblPr>
                  <a:tblGrid>
                    <a:gridCol w="4532416">
                      <a:extLst>
                        <a:ext uri="{9D8B030D-6E8A-4147-A177-3AD203B41FA5}">
                          <a16:colId xmlns:a16="http://schemas.microsoft.com/office/drawing/2014/main" val="3318013385"/>
                        </a:ext>
                      </a:extLst>
                    </a:gridCol>
                    <a:gridCol w="6424550">
                      <a:extLst>
                        <a:ext uri="{9D8B030D-6E8A-4147-A177-3AD203B41FA5}">
                          <a16:colId xmlns:a16="http://schemas.microsoft.com/office/drawing/2014/main" val="3560070826"/>
                        </a:ext>
                      </a:extLst>
                    </a:gridCol>
                  </a:tblGrid>
                  <a:tr h="370840">
                    <a:tc>
                      <a:txBody>
                        <a:bodyPr/>
                        <a:lstStyle/>
                        <a:p>
                          <a:pPr algn="ctr"/>
                          <a:r>
                            <a:rPr lang="en-IN" sz="2800" b="1" i="0" u="none" strike="noStrike" kern="1200" baseline="0">
                              <a:solidFill>
                                <a:schemeClr val="tx1"/>
                              </a:solidFill>
                              <a:latin typeface="+mn-lt"/>
                              <a:ea typeface="+mn-ea"/>
                              <a:cs typeface="+mn-cs"/>
                            </a:rPr>
                            <a:t>Statements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b="1" i="0" u="none" strike="noStrike" kern="1200" baseline="0">
                              <a:solidFill>
                                <a:schemeClr val="tx1"/>
                              </a:solidFill>
                              <a:latin typeface="+mn-lt"/>
                              <a:ea typeface="+mn-ea"/>
                              <a:cs typeface="+mn-cs"/>
                            </a:rPr>
                            <a:t>Reasons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370840">
                    <a:tc>
                      <a:txBody>
                        <a:bodyPr/>
                        <a:lstStyle/>
                        <a:p>
                          <a:r>
                            <a:rPr lang="en-IN" sz="2800" b="0" i="0" u="none" strike="noStrike" kern="1200" baseline="0">
                              <a:solidFill>
                                <a:schemeClr val="tx2"/>
                              </a:solidFill>
                              <a:latin typeface="+mn-lt"/>
                              <a:ea typeface="+mn-ea"/>
                              <a:cs typeface="+mn-cs"/>
                            </a:rPr>
                            <a:t>1. </a:t>
                          </a:r>
                          <a14:m>
                            <m:oMath xmlns:m="http://schemas.openxmlformats.org/officeDocument/2006/math">
                              <m:acc>
                                <m:accPr>
                                  <m:chr m:val="̅"/>
                                  <m:ctrlPr>
                                    <a:rPr lang="en-IN" sz="280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𝐴𝐵</m:t>
                                  </m:r>
                                </m:e>
                              </m:acc>
                              <m:r>
                                <a:rPr lang="en-IN" sz="2800" i="1">
                                  <a:solidFill>
                                    <a:schemeClr val="tx2"/>
                                  </a:solidFill>
                                  <a:latin typeface="Cambria Math" panose="02040503050406030204" pitchFamily="18" charset="0"/>
                                  <a:ea typeface="Cambria Math" panose="02040503050406030204" pitchFamily="18" charset="0"/>
                                </a:rPr>
                                <m:t>≅</m:t>
                              </m:r>
                              <m:acc>
                                <m:accPr>
                                  <m:chr m:val="̅"/>
                                  <m:ctrlPr>
                                    <a:rPr lang="en-IN"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𝐴𝐷</m:t>
                                  </m:r>
                                </m:e>
                              </m:acc>
                            </m:oMath>
                          </a14:m>
                          <a:r>
                            <a:rPr lang="en-IN" sz="2800">
                              <a:solidFill>
                                <a:schemeClr val="tx2"/>
                              </a:solidFill>
                            </a:rPr>
                            <a:t> and </a:t>
                          </a:r>
                          <a14:m>
                            <m:oMath xmlns:m="http://schemas.openxmlformats.org/officeDocument/2006/math">
                              <m:acc>
                                <m:accPr>
                                  <m:chr m:val="̅"/>
                                  <m:ctrlPr>
                                    <a:rPr lang="en-IN" sz="2800" i="1">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𝐵𝐶</m:t>
                                  </m:r>
                                </m:e>
                              </m:acc>
                              <m:r>
                                <a:rPr lang="en-IN" sz="2800" i="1">
                                  <a:solidFill>
                                    <a:schemeClr val="tx2"/>
                                  </a:solidFill>
                                  <a:latin typeface="Cambria Math" panose="02040503050406030204" pitchFamily="18" charset="0"/>
                                  <a:ea typeface="Cambria Math" panose="02040503050406030204" pitchFamily="18" charset="0"/>
                                </a:rPr>
                                <m:t>≅</m:t>
                              </m:r>
                              <m:acc>
                                <m:accPr>
                                  <m:chr m:val="̅"/>
                                  <m:ctrlPr>
                                    <a:rPr lang="en-IN" sz="280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𝐷𝐶</m:t>
                                  </m:r>
                                </m:e>
                              </m:acc>
                            </m:oMath>
                          </a14:m>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1. </a:t>
                          </a:r>
                          <a:r>
                            <a:rPr lang="en-IN" sz="2800" b="0" i="0" u="none" strike="noStrike" kern="1200" baseline="0">
                              <a:solidFill>
                                <a:srgbClr val="FF0000"/>
                              </a:solidFill>
                              <a:latin typeface="+mn-lt"/>
                              <a:ea typeface="+mn-ea"/>
                              <a:cs typeface="+mn-cs"/>
                            </a:rPr>
                            <a:t>Given</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370840">
                    <a:tc>
                      <a:txBody>
                        <a:bodyPr/>
                        <a:lstStyle/>
                        <a:p>
                          <a:r>
                            <a:rPr lang="en-IN" sz="2800" b="0" i="0" u="none" strike="noStrike" kern="1200" baseline="0">
                              <a:solidFill>
                                <a:schemeClr val="tx2"/>
                              </a:solidFill>
                              <a:latin typeface="+mn-lt"/>
                              <a:ea typeface="+mn-ea"/>
                              <a:cs typeface="+mn-cs"/>
                            </a:rPr>
                            <a:t>2. </a:t>
                          </a:r>
                          <a14:m>
                            <m:oMath xmlns:m="http://schemas.openxmlformats.org/officeDocument/2006/math">
                              <m:acc>
                                <m:accPr>
                                  <m:chr m:val="̅"/>
                                  <m:ctrlPr>
                                    <a:rPr lang="en-IN" sz="2800" b="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𝐴𝐶</m:t>
                                  </m:r>
                                </m:e>
                              </m:acc>
                              <m:r>
                                <a:rPr lang="en-IN" sz="2800" b="0" i="1">
                                  <a:solidFill>
                                    <a:srgbClr val="FF0000"/>
                                  </a:solidFill>
                                  <a:latin typeface="Cambria Math" panose="02040503050406030204" pitchFamily="18" charset="0"/>
                                  <a:ea typeface="Cambria Math" panose="02040503050406030204" pitchFamily="18" charset="0"/>
                                </a:rPr>
                                <m:t>≅</m:t>
                              </m:r>
                              <m:acc>
                                <m:accPr>
                                  <m:chr m:val="̅"/>
                                  <m:ctrlPr>
                                    <a:rPr lang="en-IN" sz="2800" b="0" i="1">
                                      <a:solidFill>
                                        <a:srgbClr val="FF0000"/>
                                      </a:solidFill>
                                      <a:latin typeface="Cambria Math" panose="02040503050406030204" pitchFamily="18" charset="0"/>
                                      <a:ea typeface="Cambria Math" panose="02040503050406030204" pitchFamily="18" charset="0"/>
                                    </a:rPr>
                                  </m:ctrlPr>
                                </m:accPr>
                                <m:e>
                                  <m:r>
                                    <a:rPr lang="en-US" sz="2800" b="0" i="1" smtClean="0">
                                      <a:solidFill>
                                        <a:srgbClr val="FF0000"/>
                                      </a:solidFill>
                                      <a:latin typeface="Cambria Math" panose="02040503050406030204" pitchFamily="18" charset="0"/>
                                      <a:ea typeface="Cambria Math" panose="02040503050406030204" pitchFamily="18" charset="0"/>
                                    </a:rPr>
                                    <m:t>𝐴𝐶</m:t>
                                  </m:r>
                                </m:e>
                              </m:acc>
                            </m:oMath>
                          </a14:m>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2. </a:t>
                          </a:r>
                          <a:r>
                            <a:rPr lang="en-IN" sz="2800" b="0" i="0" u="none" strike="noStrike" kern="1200" baseline="0">
                              <a:solidFill>
                                <a:srgbClr val="FF0000"/>
                              </a:solidFill>
                              <a:latin typeface="+mn-lt"/>
                              <a:ea typeface="+mn-ea"/>
                              <a:cs typeface="+mn-cs"/>
                            </a:rPr>
                            <a:t>Reflexive Property of Congruence</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370840">
                    <a:tc>
                      <a:txBody>
                        <a:bodyPr/>
                        <a:lstStyle/>
                        <a:p>
                          <a:r>
                            <a:rPr lang="en-IN" sz="2800" b="0" i="0" u="none" strike="noStrike" kern="1200" baseline="0">
                              <a:solidFill>
                                <a:schemeClr val="tx2"/>
                              </a:solidFill>
                              <a:latin typeface="+mn-lt"/>
                              <a:ea typeface="+mn-ea"/>
                              <a:cs typeface="+mn-cs"/>
                            </a:rPr>
                            <a:t>3. △</a:t>
                          </a:r>
                          <a:r>
                            <a:rPr lang="en-IN" sz="2800" b="0" i="1" u="none" strike="noStrike" kern="1200" baseline="0">
                              <a:solidFill>
                                <a:schemeClr val="tx2"/>
                              </a:solidFill>
                              <a:latin typeface="+mn-lt"/>
                              <a:ea typeface="+mn-ea"/>
                              <a:cs typeface="+mn-cs"/>
                            </a:rPr>
                            <a:t>ABC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ADC</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3. </a:t>
                          </a:r>
                          <a:r>
                            <a:rPr lang="en-IN" sz="2800" b="0" i="0" u="none" strike="noStrike" kern="1200" baseline="0">
                              <a:solidFill>
                                <a:srgbClr val="FF0000"/>
                              </a:solidFill>
                              <a:latin typeface="+mn-lt"/>
                              <a:ea typeface="+mn-ea"/>
                              <a:cs typeface="+mn-cs"/>
                            </a:rPr>
                            <a:t>SSS</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420618566"/>
                  </p:ext>
                </p:extLst>
              </p:nvPr>
            </p:nvGraphicFramePr>
            <p:xfrm>
              <a:off x="613558" y="4294812"/>
              <a:ext cx="10956966" cy="2074418"/>
            </p:xfrm>
            <a:graphic>
              <a:graphicData uri="http://schemas.openxmlformats.org/drawingml/2006/table">
                <a:tbl>
                  <a:tblPr firstRow="1" bandRow="1">
                    <a:tableStyleId>{2D5ABB26-0587-4C30-8999-92F81FD0307C}</a:tableStyleId>
                  </a:tblPr>
                  <a:tblGrid>
                    <a:gridCol w="4532416">
                      <a:extLst>
                        <a:ext uri="{9D8B030D-6E8A-4147-A177-3AD203B41FA5}">
                          <a16:colId xmlns:a16="http://schemas.microsoft.com/office/drawing/2014/main" val="3318013385"/>
                        </a:ext>
                      </a:extLst>
                    </a:gridCol>
                    <a:gridCol w="6424550">
                      <a:extLst>
                        <a:ext uri="{9D8B030D-6E8A-4147-A177-3AD203B41FA5}">
                          <a16:colId xmlns:a16="http://schemas.microsoft.com/office/drawing/2014/main" val="3560070826"/>
                        </a:ext>
                      </a:extLst>
                    </a:gridCol>
                  </a:tblGrid>
                  <a:tr h="518160">
                    <a:tc>
                      <a:txBody>
                        <a:bodyPr/>
                        <a:lstStyle/>
                        <a:p>
                          <a:pPr algn="ctr"/>
                          <a:r>
                            <a:rPr lang="en-IN" sz="2800" b="1" i="0" u="none" strike="noStrike" kern="1200" baseline="0">
                              <a:solidFill>
                                <a:schemeClr val="tx1"/>
                              </a:solidFill>
                              <a:latin typeface="+mn-lt"/>
                              <a:ea typeface="+mn-ea"/>
                              <a:cs typeface="+mn-cs"/>
                            </a:rPr>
                            <a:t>Statements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b="1" i="0" u="none" strike="noStrike" kern="1200" baseline="0">
                              <a:solidFill>
                                <a:schemeClr val="tx1"/>
                              </a:solidFill>
                              <a:latin typeface="+mn-lt"/>
                              <a:ea typeface="+mn-ea"/>
                              <a:cs typeface="+mn-cs"/>
                            </a:rPr>
                            <a:t>Reasons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51904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10465" r="-141935" b="-230233"/>
                          </a:stretch>
                        </a:blipFill>
                      </a:tcPr>
                    </a:tc>
                    <a:tc>
                      <a:txBody>
                        <a:bodyPr/>
                        <a:lstStyle/>
                        <a:p>
                          <a:r>
                            <a:rPr lang="en-US" sz="2800" b="0">
                              <a:solidFill>
                                <a:schemeClr val="tx2"/>
                              </a:solidFill>
                            </a:rPr>
                            <a:t>1. </a:t>
                          </a:r>
                          <a:r>
                            <a:rPr lang="en-IN" sz="2800" b="0" i="0" u="none" strike="noStrike" kern="1200" baseline="0">
                              <a:solidFill>
                                <a:srgbClr val="FF0000"/>
                              </a:solidFill>
                              <a:latin typeface="+mn-lt"/>
                              <a:ea typeface="+mn-ea"/>
                              <a:cs typeface="+mn-cs"/>
                            </a:rPr>
                            <a:t>Given</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51904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12941" r="-141935" b="-132941"/>
                          </a:stretch>
                        </a:blipFill>
                      </a:tcPr>
                    </a:tc>
                    <a:tc>
                      <a:txBody>
                        <a:bodyPr/>
                        <a:lstStyle/>
                        <a:p>
                          <a:r>
                            <a:rPr lang="en-US" sz="2800" b="0">
                              <a:solidFill>
                                <a:schemeClr val="tx2"/>
                              </a:solidFill>
                            </a:rPr>
                            <a:t>2. </a:t>
                          </a:r>
                          <a:r>
                            <a:rPr lang="en-IN" sz="2800" b="0" i="0" u="none" strike="noStrike" kern="1200" baseline="0">
                              <a:solidFill>
                                <a:srgbClr val="FF0000"/>
                              </a:solidFill>
                              <a:latin typeface="+mn-lt"/>
                              <a:ea typeface="+mn-ea"/>
                              <a:cs typeface="+mn-cs"/>
                            </a:rPr>
                            <a:t>Reflexive Property of Congruence</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518160">
                    <a:tc>
                      <a:txBody>
                        <a:bodyPr/>
                        <a:lstStyle/>
                        <a:p>
                          <a:r>
                            <a:rPr lang="en-IN" sz="2800" b="0" i="0" u="none" strike="noStrike" kern="1200" baseline="0">
                              <a:solidFill>
                                <a:schemeClr val="tx2"/>
                              </a:solidFill>
                              <a:latin typeface="+mn-lt"/>
                              <a:ea typeface="+mn-ea"/>
                              <a:cs typeface="+mn-cs"/>
                            </a:rPr>
                            <a:t>3. △</a:t>
                          </a:r>
                          <a:r>
                            <a:rPr lang="en-IN" sz="2800" b="0" i="1" u="none" strike="noStrike" kern="1200" baseline="0">
                              <a:solidFill>
                                <a:schemeClr val="tx2"/>
                              </a:solidFill>
                              <a:latin typeface="+mn-lt"/>
                              <a:ea typeface="+mn-ea"/>
                              <a:cs typeface="+mn-cs"/>
                            </a:rPr>
                            <a:t>ABC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ADC</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3. </a:t>
                          </a:r>
                          <a:r>
                            <a:rPr lang="en-IN" sz="2800" b="0" i="0" u="none" strike="noStrike" kern="1200" baseline="0">
                              <a:solidFill>
                                <a:srgbClr val="FF0000"/>
                              </a:solidFill>
                              <a:latin typeface="+mn-lt"/>
                              <a:ea typeface="+mn-ea"/>
                              <a:cs typeface="+mn-cs"/>
                            </a:rPr>
                            <a:t>SSS</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bl>
              </a:graphicData>
            </a:graphic>
          </p:graphicFrame>
        </mc:Fallback>
      </mc:AlternateContent>
      <p:pic>
        <p:nvPicPr>
          <p:cNvPr id="7" name="Picture 6">
            <a:extLst>
              <a:ext uri="{FF2B5EF4-FFF2-40B4-BE49-F238E27FC236}">
                <a16:creationId xmlns:a16="http://schemas.microsoft.com/office/drawing/2014/main" id="{51BE937D-50AB-46D5-A3C6-09B594FC9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9158" y="1525979"/>
            <a:ext cx="3841366" cy="2421455"/>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BEFBD558-2947-4366-83A6-2815300251BA}"/>
                  </a:ext>
                </a:extLst>
              </p:cNvPr>
              <p:cNvSpPr txBox="1">
                <a:spLocks/>
              </p:cNvSpPr>
              <p:nvPr/>
            </p:nvSpPr>
            <p:spPr>
              <a:xfrm>
                <a:off x="459873" y="1707845"/>
                <a:ext cx="8912727" cy="362417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Complete the proof.</a:t>
                </a:r>
              </a:p>
              <a:p>
                <a:r>
                  <a:rPr lang="en-IN" sz="2800" b="1">
                    <a:solidFill>
                      <a:schemeClr val="tx1"/>
                    </a:solidFill>
                  </a:rPr>
                  <a:t>Given:</a:t>
                </a:r>
                <a:r>
                  <a:rPr lang="en-IN" sz="2800" b="1"/>
                  <a:t>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𝐴𝐵</m:t>
                        </m:r>
                      </m:e>
                    </m:acc>
                    <m:r>
                      <a:rPr lang="en-IN" sz="280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𝐴𝐷</m:t>
                        </m:r>
                      </m:e>
                    </m:acc>
                  </m:oMath>
                </a14:m>
                <a:r>
                  <a:rPr lang="en-IN" sz="2800"/>
                  <a:t> and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𝐵𝐶</m:t>
                        </m:r>
                      </m:e>
                    </m:acc>
                    <m:r>
                      <a:rPr lang="en-IN" sz="280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𝐷𝐶</m:t>
                        </m:r>
                      </m:e>
                    </m:acc>
                  </m:oMath>
                </a14:m>
                <a:endParaRPr lang="en-IN" sz="2800"/>
              </a:p>
              <a:p>
                <a:r>
                  <a:rPr lang="en-IN" sz="2800" b="1">
                    <a:solidFill>
                      <a:schemeClr val="tx1"/>
                    </a:solidFill>
                  </a:rPr>
                  <a:t>Prove: </a:t>
                </a:r>
                <a:r>
                  <a:rPr lang="en-IN" sz="2800"/>
                  <a:t>△</a:t>
                </a:r>
                <a:r>
                  <a:rPr lang="en-IN" sz="2800" i="1"/>
                  <a:t>ABC </a:t>
                </a:r>
                <a:r>
                  <a:rPr lang="en-IN" sz="2800"/>
                  <a:t>≅ △</a:t>
                </a:r>
                <a:r>
                  <a:rPr lang="en-IN" sz="2800" i="1"/>
                  <a:t>ADC </a:t>
                </a:r>
                <a:endParaRPr lang="en-IN" sz="2800"/>
              </a:p>
            </p:txBody>
          </p:sp>
        </mc:Choice>
        <mc:Fallback xmlns="">
          <p:sp>
            <p:nvSpPr>
              <p:cNvPr id="9" name="Content Placeholder 2">
                <a:extLst>
                  <a:ext uri="{FF2B5EF4-FFF2-40B4-BE49-F238E27FC236}">
                    <a16:creationId xmlns:a16="http://schemas.microsoft.com/office/drawing/2014/main" id="{BEFBD558-2947-4366-83A6-2815300251BA}"/>
                  </a:ext>
                </a:extLst>
              </p:cNvPr>
              <p:cNvSpPr txBox="1">
                <a:spLocks noRot="1" noChangeAspect="1" noMove="1" noResize="1" noEditPoints="1" noAdjustHandles="1" noChangeArrowheads="1" noChangeShapeType="1" noTextEdit="1"/>
              </p:cNvSpPr>
              <p:nvPr/>
            </p:nvSpPr>
            <p:spPr>
              <a:xfrm>
                <a:off x="459873" y="1707845"/>
                <a:ext cx="8912727" cy="3624176"/>
              </a:xfrm>
              <a:prstGeom prst="rect">
                <a:avLst/>
              </a:prstGeom>
              <a:blipFill>
                <a:blip r:embed="rId5"/>
                <a:stretch>
                  <a:fillRect l="-1367" t="-1681"/>
                </a:stretch>
              </a:blipFill>
            </p:spPr>
            <p:txBody>
              <a:bodyPr/>
              <a:lstStyle/>
              <a:p>
                <a:r>
                  <a:rPr lang="en-US">
                    <a:noFill/>
                  </a:rPr>
                  <a:t> </a:t>
                </a:r>
              </a:p>
            </p:txBody>
          </p:sp>
        </mc:Fallback>
      </mc:AlternateContent>
    </p:spTree>
    <p:extLst>
      <p:ext uri="{BB962C8B-B14F-4D97-AF65-F5344CB8AC3E}">
        <p14:creationId xmlns:p14="http://schemas.microsoft.com/office/powerpoint/2010/main" val="999741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053404" cy="37310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Triangle </a:t>
            </a:r>
            <a:r>
              <a:rPr lang="en-IN" sz="2800" b="1" i="1">
                <a:solidFill>
                  <a:schemeClr val="tx1"/>
                </a:solidFill>
              </a:rPr>
              <a:t>JKL </a:t>
            </a:r>
            <a:r>
              <a:rPr lang="en-IN" sz="2800" b="1">
                <a:solidFill>
                  <a:schemeClr val="tx1"/>
                </a:solidFill>
              </a:rPr>
              <a:t>has vertices </a:t>
            </a:r>
            <a:r>
              <a:rPr lang="en-IN" sz="2800" b="1" i="1">
                <a:solidFill>
                  <a:schemeClr val="tx1"/>
                </a:solidFill>
              </a:rPr>
              <a:t>J</a:t>
            </a:r>
            <a:r>
              <a:rPr lang="en-IN" sz="2800" b="1">
                <a:solidFill>
                  <a:schemeClr val="tx1"/>
                </a:solidFill>
              </a:rPr>
              <a:t>(2,</a:t>
            </a:r>
            <a:r>
              <a:rPr lang="en-IN" sz="2800" b="1">
                <a:solidFill>
                  <a:schemeClr val="tx1"/>
                </a:solidFill>
                <a:latin typeface="Arial" panose="020B0604020202020204" pitchFamily="34" charset="0"/>
                <a:cs typeface="Arial" panose="020B0604020202020204" pitchFamily="34" charset="0"/>
              </a:rPr>
              <a:t> </a:t>
            </a:r>
            <a:r>
              <a:rPr lang="en-IN" sz="2800" b="1">
                <a:solidFill>
                  <a:schemeClr val="tx1"/>
                </a:solidFill>
              </a:rPr>
              <a:t>5), </a:t>
            </a:r>
            <a:r>
              <a:rPr lang="en-IN" sz="2800" b="1" i="1">
                <a:solidFill>
                  <a:schemeClr val="tx1"/>
                </a:solidFill>
              </a:rPr>
              <a:t>K</a:t>
            </a:r>
            <a:r>
              <a:rPr lang="en-IN" sz="2800" b="1">
                <a:solidFill>
                  <a:schemeClr val="tx1"/>
                </a:solidFill>
              </a:rPr>
              <a:t>(1,</a:t>
            </a:r>
            <a:r>
              <a:rPr lang="en-IN" sz="2800" b="1">
                <a:solidFill>
                  <a:schemeClr val="tx1"/>
                </a:solidFill>
                <a:latin typeface="Arial" panose="020B0604020202020204" pitchFamily="34" charset="0"/>
                <a:cs typeface="Arial" panose="020B0604020202020204" pitchFamily="34" charset="0"/>
              </a:rPr>
              <a:t> </a:t>
            </a:r>
            <a:r>
              <a:rPr lang="en-IN" sz="2800" b="1">
                <a:solidFill>
                  <a:schemeClr val="tx1"/>
                </a:solidFill>
              </a:rPr>
              <a:t>1), and </a:t>
            </a:r>
            <a:r>
              <a:rPr lang="en-IN" sz="2800" b="1" i="1">
                <a:solidFill>
                  <a:schemeClr val="tx1"/>
                </a:solidFill>
              </a:rPr>
              <a:t>L</a:t>
            </a:r>
            <a:r>
              <a:rPr lang="en-IN" sz="2800" b="1">
                <a:solidFill>
                  <a:schemeClr val="tx1"/>
                </a:solidFill>
              </a:rPr>
              <a:t>(5,</a:t>
            </a:r>
            <a:r>
              <a:rPr lang="en-IN" sz="2800" b="1">
                <a:solidFill>
                  <a:schemeClr val="tx1"/>
                </a:solidFill>
                <a:latin typeface="Arial" panose="020B0604020202020204" pitchFamily="34" charset="0"/>
                <a:cs typeface="Arial" panose="020B0604020202020204" pitchFamily="34" charset="0"/>
              </a:rPr>
              <a:t> </a:t>
            </a:r>
            <a:r>
              <a:rPr lang="en-IN" sz="2800" b="1">
                <a:solidFill>
                  <a:schemeClr val="tx1"/>
                </a:solidFill>
              </a:rPr>
              <a:t>2). Triangle </a:t>
            </a:r>
            <a:r>
              <a:rPr lang="en-IN" sz="2800" b="1" i="1">
                <a:solidFill>
                  <a:schemeClr val="tx1"/>
                </a:solidFill>
              </a:rPr>
              <a:t>QNP </a:t>
            </a:r>
            <a:r>
              <a:rPr lang="en-IN" sz="2800" b="1">
                <a:solidFill>
                  <a:schemeClr val="tx1"/>
                </a:solidFill>
              </a:rPr>
              <a:t>has vertices </a:t>
            </a:r>
            <a:r>
              <a:rPr lang="en-IN" sz="2800" b="1" i="1">
                <a:solidFill>
                  <a:schemeClr val="tx1"/>
                </a:solidFill>
              </a:rPr>
              <a:t>Q</a:t>
            </a:r>
            <a:r>
              <a:rPr lang="en-IN" sz="2800" b="1">
                <a:solidFill>
                  <a:schemeClr val="tx1"/>
                </a:solidFill>
              </a:rPr>
              <a:t>(−4,</a:t>
            </a:r>
            <a:r>
              <a:rPr lang="en-IN" sz="2800" b="1">
                <a:solidFill>
                  <a:schemeClr val="tx1"/>
                </a:solidFill>
                <a:latin typeface="Arial" panose="020B0604020202020204" pitchFamily="34" charset="0"/>
                <a:cs typeface="Arial" panose="020B0604020202020204" pitchFamily="34" charset="0"/>
              </a:rPr>
              <a:t> </a:t>
            </a:r>
            <a:r>
              <a:rPr lang="en-IN" sz="2800" b="1">
                <a:solidFill>
                  <a:schemeClr val="tx1"/>
                </a:solidFill>
              </a:rPr>
              <a:t>4), </a:t>
            </a:r>
            <a:r>
              <a:rPr lang="en-IN" sz="2800" b="1" i="1">
                <a:solidFill>
                  <a:schemeClr val="tx1"/>
                </a:solidFill>
              </a:rPr>
              <a:t>N</a:t>
            </a:r>
            <a:r>
              <a:rPr lang="en-IN" sz="2800" b="1">
                <a:solidFill>
                  <a:schemeClr val="tx1"/>
                </a:solidFill>
              </a:rPr>
              <a:t>(−3,</a:t>
            </a:r>
            <a:r>
              <a:rPr lang="en-IN" sz="2800" b="1">
                <a:solidFill>
                  <a:schemeClr val="tx1"/>
                </a:solidFill>
                <a:latin typeface="Arial" panose="020B0604020202020204" pitchFamily="34" charset="0"/>
                <a:cs typeface="Arial" panose="020B0604020202020204" pitchFamily="34" charset="0"/>
              </a:rPr>
              <a:t> </a:t>
            </a:r>
            <a:r>
              <a:rPr lang="en-IN" sz="2800" b="1">
                <a:solidFill>
                  <a:schemeClr val="tx1"/>
                </a:solidFill>
              </a:rPr>
              <a:t>0), and </a:t>
            </a:r>
            <a:r>
              <a:rPr lang="en-IN" sz="2800" b="1" i="1">
                <a:solidFill>
                  <a:schemeClr val="tx1"/>
                </a:solidFill>
              </a:rPr>
              <a:t>P</a:t>
            </a:r>
            <a:r>
              <a:rPr lang="en-IN" sz="2800" b="1">
                <a:solidFill>
                  <a:schemeClr val="tx1"/>
                </a:solidFill>
              </a:rPr>
              <a:t>(−7,</a:t>
            </a:r>
            <a:r>
              <a:rPr lang="en-IN" sz="2800" b="1">
                <a:solidFill>
                  <a:schemeClr val="tx1"/>
                </a:solidFill>
                <a:latin typeface="Arial" panose="020B0604020202020204" pitchFamily="34" charset="0"/>
                <a:cs typeface="Arial" panose="020B0604020202020204" pitchFamily="34" charset="0"/>
              </a:rPr>
              <a:t> </a:t>
            </a:r>
            <a:r>
              <a:rPr lang="en-IN" sz="2800" b="1">
                <a:solidFill>
                  <a:schemeClr val="tx1"/>
                </a:solidFill>
              </a:rPr>
              <a:t>1). Is △</a:t>
            </a:r>
            <a:r>
              <a:rPr lang="en-IN" sz="2800" b="1" i="1">
                <a:solidFill>
                  <a:schemeClr val="tx1"/>
                </a:solidFill>
              </a:rPr>
              <a:t>JKL </a:t>
            </a:r>
            <a:r>
              <a:rPr lang="en-IN" sz="2800" b="1">
                <a:solidFill>
                  <a:schemeClr val="tx1"/>
                </a:solidFill>
              </a:rPr>
              <a:t>≅ △</a:t>
            </a:r>
            <a:r>
              <a:rPr lang="en-IN" sz="2800" b="1" i="1">
                <a:solidFill>
                  <a:schemeClr val="tx1"/>
                </a:solidFill>
              </a:rPr>
              <a:t>QNP</a:t>
            </a:r>
            <a:r>
              <a:rPr lang="en-IN" sz="2800" b="1">
                <a:solidFill>
                  <a:schemeClr val="tx1"/>
                </a:solidFill>
              </a:rPr>
              <a:t>?</a:t>
            </a:r>
          </a:p>
          <a:p>
            <a:endParaRPr lang="en-IN" sz="2800" b="1">
              <a:solidFill>
                <a:schemeClr val="tx1"/>
              </a:solidFill>
            </a:endParaRPr>
          </a:p>
          <a:p>
            <a:r>
              <a:rPr lang="en-IN" sz="2800" b="1">
                <a:solidFill>
                  <a:schemeClr val="tx1"/>
                </a:solidFill>
              </a:rPr>
              <a:t>Part A  Graph the triangles.</a:t>
            </a:r>
          </a:p>
          <a:p>
            <a:r>
              <a:rPr lang="en-IN" sz="2800" b="1">
                <a:solidFill>
                  <a:schemeClr val="tx1"/>
                </a:solidFill>
              </a:rPr>
              <a:t>Part B  Make a conjecture.</a:t>
            </a:r>
          </a:p>
          <a:p>
            <a:r>
              <a:rPr lang="en-IN" sz="2800" b="1">
                <a:solidFill>
                  <a:schemeClr val="tx1"/>
                </a:solidFill>
              </a:rPr>
              <a:t>Part C  Support your conjecture.</a:t>
            </a:r>
            <a:endParaRPr lang="en-US"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Use SSS on the Coordinate Plane</a:t>
            </a:r>
            <a:endParaRPr lang="en-US" sz="2800" b="0">
              <a:solidFill>
                <a:schemeClr val="tx1"/>
              </a:solidFill>
            </a:endParaRPr>
          </a:p>
        </p:txBody>
      </p:sp>
    </p:spTree>
    <p:extLst>
      <p:ext uri="{BB962C8B-B14F-4D97-AF65-F5344CB8AC3E}">
        <p14:creationId xmlns:p14="http://schemas.microsoft.com/office/powerpoint/2010/main" val="383955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5636127" cy="19145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A  Graph the triangles.  </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Use SSS on the Coordinate Plane</a:t>
            </a:r>
            <a:endParaRPr lang="en-US" sz="2800" b="0">
              <a:solidFill>
                <a:schemeClr val="tx1"/>
              </a:solidFill>
            </a:endParaRPr>
          </a:p>
        </p:txBody>
      </p:sp>
      <p:pic>
        <p:nvPicPr>
          <p:cNvPr id="5" name="Picture 4">
            <a:extLst>
              <a:ext uri="{FF2B5EF4-FFF2-40B4-BE49-F238E27FC236}">
                <a16:creationId xmlns:a16="http://schemas.microsoft.com/office/drawing/2014/main" id="{C3406004-C2A4-4DE3-9BEB-83ECDBFF6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290" y="1756474"/>
            <a:ext cx="4634405" cy="2794443"/>
          </a:xfrm>
          <a:prstGeom prst="rect">
            <a:avLst/>
          </a:prstGeom>
        </p:spPr>
      </p:pic>
    </p:spTree>
    <p:extLst>
      <p:ext uri="{BB962C8B-B14F-4D97-AF65-F5344CB8AC3E}">
        <p14:creationId xmlns:p14="http://schemas.microsoft.com/office/powerpoint/2010/main" val="204817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6012179" cy="453857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B  Make a conjecture. </a:t>
            </a:r>
            <a:endParaRPr lang="en-IN" sz="2800">
              <a:solidFill>
                <a:schemeClr val="tx1"/>
              </a:solidFill>
            </a:endParaRPr>
          </a:p>
          <a:p>
            <a:r>
              <a:rPr lang="en-IN" sz="2800"/>
              <a:t>Use your graph to make a conjecture as to whether the triangles are congruent. Explain your reasoning. </a:t>
            </a:r>
          </a:p>
          <a:p>
            <a:r>
              <a:rPr lang="en-IN" sz="2800"/>
              <a:t>From the graph, it appears that the triangles have the same shape and size, so we can conjecture that they are congruent. </a:t>
            </a:r>
            <a:endParaRPr lang="en-US"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Use SSS on the Coordinate Plane</a:t>
            </a:r>
            <a:endParaRPr lang="en-US" sz="2800" b="0">
              <a:solidFill>
                <a:schemeClr val="tx1"/>
              </a:solidFill>
            </a:endParaRPr>
          </a:p>
        </p:txBody>
      </p:sp>
      <p:sp>
        <p:nvSpPr>
          <p:cNvPr id="7" name="TextBox 6">
            <a:extLst>
              <a:ext uri="{FF2B5EF4-FFF2-40B4-BE49-F238E27FC236}">
                <a16:creationId xmlns:a16="http://schemas.microsoft.com/office/drawing/2014/main" id="{23389492-1A7C-411F-8AF8-41EC4866BB8E}"/>
              </a:ext>
            </a:extLst>
          </p:cNvPr>
          <p:cNvSpPr txBox="1"/>
          <p:nvPr/>
        </p:nvSpPr>
        <p:spPr>
          <a:xfrm>
            <a:off x="3295403" y="3253240"/>
            <a:ext cx="6590804" cy="369332"/>
          </a:xfrm>
          <a:prstGeom prst="rect">
            <a:avLst/>
          </a:prstGeom>
          <a:noFill/>
        </p:spPr>
        <p:txBody>
          <a:bodyPr wrap="square">
            <a:spAutoFit/>
          </a:bodyPr>
          <a:lstStyle/>
          <a:p>
            <a:r>
              <a:rPr lang="en-IN" sz="1800" b="1">
                <a:solidFill>
                  <a:schemeClr val="tx1"/>
                </a:solidFill>
                <a:latin typeface="Arial" panose="020B0604020202020204" pitchFamily="34" charset="0"/>
                <a:cs typeface="Arial" panose="020B0604020202020204" pitchFamily="34" charset="0"/>
              </a:rPr>
              <a:t> </a:t>
            </a:r>
            <a:endParaRPr lang="en-US"/>
          </a:p>
        </p:txBody>
      </p:sp>
      <p:pic>
        <p:nvPicPr>
          <p:cNvPr id="9" name="Picture 8">
            <a:extLst>
              <a:ext uri="{FF2B5EF4-FFF2-40B4-BE49-F238E27FC236}">
                <a16:creationId xmlns:a16="http://schemas.microsoft.com/office/drawing/2014/main" id="{687974F1-016C-4EFD-8350-B5A3210DF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290" y="1756474"/>
            <a:ext cx="4634405" cy="2794443"/>
          </a:xfrm>
          <a:prstGeom prst="rect">
            <a:avLst/>
          </a:prstGeom>
        </p:spPr>
      </p:pic>
    </p:spTree>
    <p:extLst>
      <p:ext uri="{BB962C8B-B14F-4D97-AF65-F5344CB8AC3E}">
        <p14:creationId xmlns:p14="http://schemas.microsoft.com/office/powerpoint/2010/main" val="412680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10144792" cy="15979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C  Support your conjecture. </a:t>
            </a:r>
            <a:endParaRPr lang="en-IN" sz="2800">
              <a:solidFill>
                <a:schemeClr val="tx1"/>
              </a:solidFill>
            </a:endParaRPr>
          </a:p>
          <a:p>
            <a:r>
              <a:rPr lang="en-IN" sz="2800"/>
              <a:t>Use the Distance Formula to show that all corresponding sides have the same measure. </a:t>
            </a:r>
            <a:endParaRPr lang="en-US"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Use SSS on the Coordinate Plane</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2D9AAA28-C7FD-4111-BD45-D3B9B1A36232}"/>
                  </a:ext>
                </a:extLst>
              </p:cNvPr>
              <p:cNvGraphicFramePr>
                <a:graphicFrameLocks noGrp="1"/>
              </p:cNvGraphicFramePr>
              <p:nvPr>
                <p:extLst>
                  <p:ext uri="{D42A27DB-BD31-4B8C-83A1-F6EECF244321}">
                    <p14:modId xmlns:p14="http://schemas.microsoft.com/office/powerpoint/2010/main" val="737468225"/>
                  </p:ext>
                </p:extLst>
              </p:nvPr>
            </p:nvGraphicFramePr>
            <p:xfrm>
              <a:off x="348343" y="3178158"/>
              <a:ext cx="10256322" cy="2940626"/>
            </p:xfrm>
            <a:graphic>
              <a:graphicData uri="http://schemas.openxmlformats.org/drawingml/2006/table">
                <a:tbl>
                  <a:tblPr firstRow="1" bandRow="1">
                    <a:tableStyleId>{2D5ABB26-0587-4C30-8999-92F81FD0307C}</a:tableStyleId>
                  </a:tblPr>
                  <a:tblGrid>
                    <a:gridCol w="649184">
                      <a:extLst>
                        <a:ext uri="{9D8B030D-6E8A-4147-A177-3AD203B41FA5}">
                          <a16:colId xmlns:a16="http://schemas.microsoft.com/office/drawing/2014/main" val="1794038223"/>
                        </a:ext>
                      </a:extLst>
                    </a:gridCol>
                    <a:gridCol w="4001985">
                      <a:extLst>
                        <a:ext uri="{9D8B030D-6E8A-4147-A177-3AD203B41FA5}">
                          <a16:colId xmlns:a16="http://schemas.microsoft.com/office/drawing/2014/main" val="2495135769"/>
                        </a:ext>
                      </a:extLst>
                    </a:gridCol>
                    <a:gridCol w="831273">
                      <a:extLst>
                        <a:ext uri="{9D8B030D-6E8A-4147-A177-3AD203B41FA5}">
                          <a16:colId xmlns:a16="http://schemas.microsoft.com/office/drawing/2014/main" val="2341094817"/>
                        </a:ext>
                      </a:extLst>
                    </a:gridCol>
                    <a:gridCol w="4773880">
                      <a:extLst>
                        <a:ext uri="{9D8B030D-6E8A-4147-A177-3AD203B41FA5}">
                          <a16:colId xmlns:a16="http://schemas.microsoft.com/office/drawing/2014/main" val="2185603661"/>
                        </a:ext>
                      </a:extLst>
                    </a:gridCol>
                  </a:tblGrid>
                  <a:tr h="760033">
                    <a:tc>
                      <a:txBody>
                        <a:bodyPr/>
                        <a:lstStyle/>
                        <a:p>
                          <a:pPr algn="r"/>
                          <a:r>
                            <a:rPr lang="en-IN" sz="2800" b="0" i="1" u="none" strike="noStrike" kern="1200" baseline="0">
                              <a:solidFill>
                                <a:schemeClr val="tx2"/>
                              </a:solidFill>
                              <a:latin typeface="+mn-lt"/>
                              <a:ea typeface="+mn-ea"/>
                              <a:cs typeface="+mn-cs"/>
                            </a:rPr>
                            <a:t>JL</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5−2</m:t>
                                            </m:r>
                                          </m:e>
                                        </m:d>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2−5</m:t>
                                            </m:r>
                                          </m:e>
                                        </m:d>
                                      </m:e>
                                      <m:sup>
                                        <m:r>
                                          <a:rPr lang="en-US" sz="2800" b="0" i="1" smtClean="0">
                                            <a:solidFill>
                                              <a:schemeClr val="tx2"/>
                                            </a:solidFill>
                                            <a:latin typeface="Cambria Math" panose="02040503050406030204" pitchFamily="18" charset="0"/>
                                          </a:rPr>
                                          <m:t>2</m:t>
                                        </m:r>
                                      </m:sup>
                                    </m:sSup>
                                  </m:e>
                                </m:rad>
                              </m:oMath>
                            </m:oMathPara>
                          </a14:m>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IN" sz="2800" b="0" i="1" u="none" strike="noStrike" kern="1200" baseline="0">
                              <a:solidFill>
                                <a:schemeClr val="tx2"/>
                              </a:solidFill>
                              <a:latin typeface="+mn-lt"/>
                              <a:ea typeface="+mn-ea"/>
                              <a:cs typeface="+mn-cs"/>
                            </a:rPr>
                            <a:t>QP </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sSup>
                                      <m:sSupPr>
                                        <m:ctrlPr>
                                          <a:rPr lang="en-US" sz="2800" b="0" i="1" smtClean="0">
                                            <a:solidFill>
                                              <a:schemeClr val="tx2"/>
                                            </a:solidFill>
                                            <a:latin typeface="Cambria Math" panose="02040503050406030204" pitchFamily="18" charset="0"/>
                                          </a:rPr>
                                        </m:ctrlPr>
                                      </m:sSupPr>
                                      <m:e>
                                        <m:d>
                                          <m:dPr>
                                            <m:begChr m:val="["/>
                                            <m:endChr m:val="]"/>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−7−(−4)</m:t>
                                            </m:r>
                                          </m:e>
                                        </m:d>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1−4</m:t>
                                            </m:r>
                                          </m:e>
                                        </m:d>
                                      </m:e>
                                      <m:sup>
                                        <m:r>
                                          <a:rPr lang="en-US" sz="2800" b="0" i="1" smtClean="0">
                                            <a:solidFill>
                                              <a:schemeClr val="tx2"/>
                                            </a:solidFill>
                                            <a:latin typeface="Cambria Math" panose="02040503050406030204" pitchFamily="18" charset="0"/>
                                          </a:rPr>
                                          <m:t>2</m:t>
                                        </m:r>
                                      </m:sup>
                                    </m:sSup>
                                  </m:e>
                                </m:rad>
                              </m:oMath>
                            </m:oMathPara>
                          </a14:m>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02112146"/>
                      </a:ext>
                    </a:extLst>
                  </a:tr>
                  <a:tr h="710280">
                    <a:tc>
                      <a:txBody>
                        <a:bodyPr/>
                        <a:lstStyle/>
                        <a:p>
                          <a:pPr algn="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9+9</m:t>
                                    </m:r>
                                  </m:e>
                                </m:rad>
                                <m:r>
                                  <a:rPr lang="en-US" sz="2800" b="0" i="1" smtClean="0">
                                    <a:solidFill>
                                      <a:schemeClr val="tx2"/>
                                    </a:solidFill>
                                    <a:latin typeface="Cambria Math" panose="02040503050406030204" pitchFamily="18" charset="0"/>
                                  </a:rPr>
                                  <m:t> </m:t>
                                </m:r>
                                <m:r>
                                  <m:rPr>
                                    <m:sty m:val="p"/>
                                  </m:rPr>
                                  <a:rPr lang="en-US" sz="2800" b="0" i="0" smtClean="0">
                                    <a:solidFill>
                                      <a:schemeClr val="tx2"/>
                                    </a:solidFill>
                                    <a:latin typeface="Cambria Math" panose="02040503050406030204" pitchFamily="18" charset="0"/>
                                  </a:rPr>
                                  <m:t>or</m:t>
                                </m:r>
                                <m:r>
                                  <a:rPr lang="en-US" sz="2800" b="0" i="1" smtClean="0">
                                    <a:solidFill>
                                      <a:schemeClr val="tx2"/>
                                    </a:solidFill>
                                    <a:latin typeface="Cambria Math" panose="02040503050406030204" pitchFamily="18" charset="0"/>
                                  </a:rPr>
                                  <m:t> 3</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2</m:t>
                                    </m:r>
                                  </m:e>
                                </m:rad>
                              </m:oMath>
                            </m:oMathPara>
                          </a14:m>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9+9</m:t>
                                    </m:r>
                                  </m:e>
                                </m:rad>
                                <m:r>
                                  <a:rPr lang="en-US" sz="2800" b="0" i="1" smtClean="0">
                                    <a:solidFill>
                                      <a:schemeClr val="tx2"/>
                                    </a:solidFill>
                                    <a:latin typeface="Cambria Math" panose="02040503050406030204" pitchFamily="18" charset="0"/>
                                  </a:rPr>
                                  <m:t> </m:t>
                                </m:r>
                                <m:r>
                                  <m:rPr>
                                    <m:sty m:val="p"/>
                                  </m:rPr>
                                  <a:rPr lang="en-US" sz="2800" b="0" i="0" smtClean="0">
                                    <a:solidFill>
                                      <a:schemeClr val="tx2"/>
                                    </a:solidFill>
                                    <a:latin typeface="Cambria Math" panose="02040503050406030204" pitchFamily="18" charset="0"/>
                                  </a:rPr>
                                  <m:t>or</m:t>
                                </m:r>
                                <m:r>
                                  <a:rPr lang="en-US" sz="2800" b="0" i="1" smtClean="0">
                                    <a:solidFill>
                                      <a:schemeClr val="tx2"/>
                                    </a:solidFill>
                                    <a:latin typeface="Cambria Math" panose="02040503050406030204" pitchFamily="18" charset="0"/>
                                  </a:rPr>
                                  <m:t> 3</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2</m:t>
                                    </m:r>
                                  </m:e>
                                </m:rad>
                              </m:oMath>
                            </m:oMathPara>
                          </a14:m>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51196166"/>
                      </a:ext>
                    </a:extLst>
                  </a:tr>
                  <a:tr h="760033">
                    <a:tc>
                      <a:txBody>
                        <a:bodyPr/>
                        <a:lstStyle/>
                        <a:p>
                          <a:pPr algn="r"/>
                          <a:r>
                            <a:rPr lang="en-IN" sz="2800" b="0" i="1" u="none" strike="noStrike" kern="1200" baseline="0">
                              <a:solidFill>
                                <a:schemeClr val="tx2"/>
                              </a:solidFill>
                              <a:latin typeface="+mn-lt"/>
                              <a:ea typeface="+mn-ea"/>
                              <a:cs typeface="+mn-cs"/>
                            </a:rPr>
                            <a:t>LK</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1−5</m:t>
                                            </m:r>
                                          </m:e>
                                        </m:d>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1−2</m:t>
                                            </m:r>
                                          </m:e>
                                        </m:d>
                                      </m:e>
                                      <m:sup>
                                        <m:r>
                                          <a:rPr lang="en-US" sz="2800" b="0" i="1" smtClean="0">
                                            <a:solidFill>
                                              <a:schemeClr val="tx2"/>
                                            </a:solidFill>
                                            <a:latin typeface="Cambria Math" panose="02040503050406030204" pitchFamily="18" charset="0"/>
                                          </a:rPr>
                                          <m:t>2</m:t>
                                        </m:r>
                                      </m:sup>
                                    </m:sSup>
                                  </m:e>
                                </m:rad>
                              </m:oMath>
                            </m:oMathPara>
                          </a14:m>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IN" sz="2800" b="0" i="1" u="none" strike="noStrike" kern="1200" baseline="0">
                              <a:solidFill>
                                <a:schemeClr val="tx2"/>
                              </a:solidFill>
                              <a:latin typeface="+mn-lt"/>
                              <a:ea typeface="+mn-ea"/>
                              <a:cs typeface="+mn-cs"/>
                            </a:rPr>
                            <a:t>PN</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sSup>
                                      <m:sSupPr>
                                        <m:ctrlPr>
                                          <a:rPr lang="en-US" sz="2800" b="0" i="1" smtClean="0">
                                            <a:solidFill>
                                              <a:schemeClr val="tx2"/>
                                            </a:solidFill>
                                            <a:latin typeface="Cambria Math" panose="02040503050406030204" pitchFamily="18" charset="0"/>
                                          </a:rPr>
                                        </m:ctrlPr>
                                      </m:sSupPr>
                                      <m:e>
                                        <m:d>
                                          <m:dPr>
                                            <m:begChr m:val="["/>
                                            <m:endChr m:val="]"/>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−3−(−7)</m:t>
                                            </m:r>
                                          </m:e>
                                        </m:d>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0−1</m:t>
                                            </m:r>
                                          </m:e>
                                        </m:d>
                                      </m:e>
                                      <m:sup>
                                        <m:r>
                                          <a:rPr lang="en-US" sz="2800" b="0" i="1" smtClean="0">
                                            <a:solidFill>
                                              <a:schemeClr val="tx2"/>
                                            </a:solidFill>
                                            <a:latin typeface="Cambria Math" panose="02040503050406030204" pitchFamily="18" charset="0"/>
                                          </a:rPr>
                                          <m:t>2</m:t>
                                        </m:r>
                                      </m:sup>
                                    </m:sSup>
                                  </m:e>
                                </m:rad>
                              </m:oMath>
                            </m:oMathPara>
                          </a14:m>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22225960"/>
                      </a:ext>
                    </a:extLst>
                  </a:tr>
                  <a:tr h="710280">
                    <a:tc>
                      <a:txBody>
                        <a:bodyPr/>
                        <a:lstStyle/>
                        <a:p>
                          <a:pPr algn="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16+1</m:t>
                                    </m:r>
                                  </m:e>
                                </m:rad>
                                <m:r>
                                  <a:rPr lang="en-US" sz="2800" b="0" i="1" smtClean="0">
                                    <a:solidFill>
                                      <a:schemeClr val="tx2"/>
                                    </a:solidFill>
                                    <a:latin typeface="Cambria Math" panose="02040503050406030204" pitchFamily="18" charset="0"/>
                                  </a:rPr>
                                  <m:t> </m:t>
                                </m:r>
                                <m:r>
                                  <m:rPr>
                                    <m:sty m:val="p"/>
                                  </m:rPr>
                                  <a:rPr lang="en-US" sz="2800" b="0" i="0" smtClean="0">
                                    <a:solidFill>
                                      <a:schemeClr val="tx2"/>
                                    </a:solidFill>
                                    <a:latin typeface="Cambria Math" panose="02040503050406030204" pitchFamily="18" charset="0"/>
                                  </a:rPr>
                                  <m:t>or</m:t>
                                </m:r>
                                <m:r>
                                  <a:rPr lang="en-US" sz="2800" b="0" i="1" smtClean="0">
                                    <a:solidFill>
                                      <a:schemeClr val="tx2"/>
                                    </a:solidFill>
                                    <a:latin typeface="Cambria Math" panose="02040503050406030204" pitchFamily="18" charset="0"/>
                                  </a:rPr>
                                  <m:t> </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17</m:t>
                                    </m:r>
                                  </m:e>
                                </m:rad>
                              </m:oMath>
                            </m:oMathPara>
                          </a14:m>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16+1</m:t>
                                    </m:r>
                                  </m:e>
                                </m:rad>
                                <m:r>
                                  <a:rPr lang="en-US" sz="2800" b="0" i="1" smtClean="0">
                                    <a:solidFill>
                                      <a:schemeClr val="tx2"/>
                                    </a:solidFill>
                                    <a:latin typeface="Cambria Math" panose="02040503050406030204" pitchFamily="18" charset="0"/>
                                  </a:rPr>
                                  <m:t> </m:t>
                                </m:r>
                                <m:r>
                                  <m:rPr>
                                    <m:sty m:val="p"/>
                                  </m:rPr>
                                  <a:rPr lang="en-US" sz="2800" b="0" i="0" smtClean="0">
                                    <a:solidFill>
                                      <a:schemeClr val="tx2"/>
                                    </a:solidFill>
                                    <a:latin typeface="Cambria Math" panose="02040503050406030204" pitchFamily="18" charset="0"/>
                                  </a:rPr>
                                  <m:t>or</m:t>
                                </m:r>
                                <m:r>
                                  <a:rPr lang="en-US" sz="2800" b="0" i="1" smtClean="0">
                                    <a:solidFill>
                                      <a:schemeClr val="tx2"/>
                                    </a:solidFill>
                                    <a:latin typeface="Cambria Math" panose="02040503050406030204" pitchFamily="18" charset="0"/>
                                  </a:rPr>
                                  <m:t> </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17</m:t>
                                    </m:r>
                                  </m:e>
                                </m:rad>
                              </m:oMath>
                            </m:oMathPara>
                          </a14:m>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14323086"/>
                      </a:ext>
                    </a:extLst>
                  </a:tr>
                </a:tbl>
              </a:graphicData>
            </a:graphic>
          </p:graphicFrame>
        </mc:Choice>
        <mc:Fallback xmlns="">
          <p:graphicFrame>
            <p:nvGraphicFramePr>
              <p:cNvPr id="5" name="Table 4">
                <a:extLst>
                  <a:ext uri="{FF2B5EF4-FFF2-40B4-BE49-F238E27FC236}">
                    <a16:creationId xmlns:a16="http://schemas.microsoft.com/office/drawing/2014/main" id="{2D9AAA28-C7FD-4111-BD45-D3B9B1A36232}"/>
                  </a:ext>
                </a:extLst>
              </p:cNvPr>
              <p:cNvGraphicFramePr>
                <a:graphicFrameLocks noGrp="1"/>
              </p:cNvGraphicFramePr>
              <p:nvPr>
                <p:extLst>
                  <p:ext uri="{D42A27DB-BD31-4B8C-83A1-F6EECF244321}">
                    <p14:modId xmlns:p14="http://schemas.microsoft.com/office/powerpoint/2010/main" val="737468225"/>
                  </p:ext>
                </p:extLst>
              </p:nvPr>
            </p:nvGraphicFramePr>
            <p:xfrm>
              <a:off x="348343" y="3178158"/>
              <a:ext cx="10256322" cy="2940626"/>
            </p:xfrm>
            <a:graphic>
              <a:graphicData uri="http://schemas.openxmlformats.org/drawingml/2006/table">
                <a:tbl>
                  <a:tblPr firstRow="1" bandRow="1">
                    <a:tableStyleId>{2D5ABB26-0587-4C30-8999-92F81FD0307C}</a:tableStyleId>
                  </a:tblPr>
                  <a:tblGrid>
                    <a:gridCol w="649184">
                      <a:extLst>
                        <a:ext uri="{9D8B030D-6E8A-4147-A177-3AD203B41FA5}">
                          <a16:colId xmlns:a16="http://schemas.microsoft.com/office/drawing/2014/main" val="1794038223"/>
                        </a:ext>
                      </a:extLst>
                    </a:gridCol>
                    <a:gridCol w="4001985">
                      <a:extLst>
                        <a:ext uri="{9D8B030D-6E8A-4147-A177-3AD203B41FA5}">
                          <a16:colId xmlns:a16="http://schemas.microsoft.com/office/drawing/2014/main" val="2495135769"/>
                        </a:ext>
                      </a:extLst>
                    </a:gridCol>
                    <a:gridCol w="831273">
                      <a:extLst>
                        <a:ext uri="{9D8B030D-6E8A-4147-A177-3AD203B41FA5}">
                          <a16:colId xmlns:a16="http://schemas.microsoft.com/office/drawing/2014/main" val="2341094817"/>
                        </a:ext>
                      </a:extLst>
                    </a:gridCol>
                    <a:gridCol w="4773880">
                      <a:extLst>
                        <a:ext uri="{9D8B030D-6E8A-4147-A177-3AD203B41FA5}">
                          <a16:colId xmlns:a16="http://schemas.microsoft.com/office/drawing/2014/main" val="2185603661"/>
                        </a:ext>
                      </a:extLst>
                    </a:gridCol>
                  </a:tblGrid>
                  <a:tr h="760033">
                    <a:tc>
                      <a:txBody>
                        <a:bodyPr/>
                        <a:lstStyle/>
                        <a:p>
                          <a:pPr algn="r"/>
                          <a:r>
                            <a:rPr lang="en-IN" sz="2800" b="0" i="1" u="none" strike="noStrike" kern="1200" baseline="0">
                              <a:solidFill>
                                <a:schemeClr val="tx2"/>
                              </a:solidFill>
                              <a:latin typeface="+mn-lt"/>
                              <a:ea typeface="+mn-ea"/>
                              <a:cs typeface="+mn-cs"/>
                            </a:rPr>
                            <a:t>JL</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6311" r="-140244" b="-286400"/>
                          </a:stretch>
                        </a:blipFill>
                      </a:tcPr>
                    </a:tc>
                    <a:tc>
                      <a:txBody>
                        <a:bodyPr/>
                        <a:lstStyle/>
                        <a:p>
                          <a:pPr algn="r"/>
                          <a:r>
                            <a:rPr lang="en-IN" sz="2800" b="0" i="1" u="none" strike="noStrike" kern="1200" baseline="0">
                              <a:solidFill>
                                <a:schemeClr val="tx2"/>
                              </a:solidFill>
                              <a:latin typeface="+mn-lt"/>
                              <a:ea typeface="+mn-ea"/>
                              <a:cs typeface="+mn-cs"/>
                            </a:rPr>
                            <a:t>QP </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14943" b="-286400"/>
                          </a:stretch>
                        </a:blipFill>
                      </a:tcPr>
                    </a:tc>
                    <a:extLst>
                      <a:ext uri="{0D108BD9-81ED-4DB2-BD59-A6C34878D82A}">
                        <a16:rowId xmlns:a16="http://schemas.microsoft.com/office/drawing/2014/main" val="3002112146"/>
                      </a:ext>
                    </a:extLst>
                  </a:tr>
                  <a:tr h="710280">
                    <a:tc>
                      <a:txBody>
                        <a:bodyPr/>
                        <a:lstStyle/>
                        <a:p>
                          <a:pPr algn="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6311" t="-106838" r="-140244" b="-205983"/>
                          </a:stretch>
                        </a:blipFill>
                      </a:tcPr>
                    </a:tc>
                    <a:tc>
                      <a:txBody>
                        <a:bodyPr/>
                        <a:lstStyle/>
                        <a:p>
                          <a:pPr algn="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14943" t="-106838" b="-205983"/>
                          </a:stretch>
                        </a:blipFill>
                      </a:tcPr>
                    </a:tc>
                    <a:extLst>
                      <a:ext uri="{0D108BD9-81ED-4DB2-BD59-A6C34878D82A}">
                        <a16:rowId xmlns:a16="http://schemas.microsoft.com/office/drawing/2014/main" val="2451196166"/>
                      </a:ext>
                    </a:extLst>
                  </a:tr>
                  <a:tr h="760033">
                    <a:tc>
                      <a:txBody>
                        <a:bodyPr/>
                        <a:lstStyle/>
                        <a:p>
                          <a:pPr algn="r"/>
                          <a:r>
                            <a:rPr lang="en-IN" sz="2800" b="0" i="1" u="none" strike="noStrike" kern="1200" baseline="0">
                              <a:solidFill>
                                <a:schemeClr val="tx2"/>
                              </a:solidFill>
                              <a:latin typeface="+mn-lt"/>
                              <a:ea typeface="+mn-ea"/>
                              <a:cs typeface="+mn-cs"/>
                            </a:rPr>
                            <a:t>LK</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6311" t="-195161" r="-140244" b="-94355"/>
                          </a:stretch>
                        </a:blipFill>
                      </a:tcPr>
                    </a:tc>
                    <a:tc>
                      <a:txBody>
                        <a:bodyPr/>
                        <a:lstStyle/>
                        <a:p>
                          <a:pPr algn="r"/>
                          <a:r>
                            <a:rPr lang="en-IN" sz="2800" b="0" i="1" u="none" strike="noStrike" kern="1200" baseline="0">
                              <a:solidFill>
                                <a:schemeClr val="tx2"/>
                              </a:solidFill>
                              <a:latin typeface="+mn-lt"/>
                              <a:ea typeface="+mn-ea"/>
                              <a:cs typeface="+mn-cs"/>
                            </a:rPr>
                            <a:t>PN</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14943" t="-195161" b="-94355"/>
                          </a:stretch>
                        </a:blipFill>
                      </a:tcPr>
                    </a:tc>
                    <a:extLst>
                      <a:ext uri="{0D108BD9-81ED-4DB2-BD59-A6C34878D82A}">
                        <a16:rowId xmlns:a16="http://schemas.microsoft.com/office/drawing/2014/main" val="2322225960"/>
                      </a:ext>
                    </a:extLst>
                  </a:tr>
                  <a:tr h="710280">
                    <a:tc>
                      <a:txBody>
                        <a:bodyPr/>
                        <a:lstStyle/>
                        <a:p>
                          <a:pPr algn="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6311" t="-312821" r="-140244"/>
                          </a:stretch>
                        </a:blipFill>
                      </a:tcPr>
                    </a:tc>
                    <a:tc>
                      <a:txBody>
                        <a:bodyPr/>
                        <a:lstStyle/>
                        <a:p>
                          <a:pPr algn="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14943" t="-312821"/>
                          </a:stretch>
                        </a:blipFill>
                      </a:tcPr>
                    </a:tc>
                    <a:extLst>
                      <a:ext uri="{0D108BD9-81ED-4DB2-BD59-A6C34878D82A}">
                        <a16:rowId xmlns:a16="http://schemas.microsoft.com/office/drawing/2014/main" val="3214323086"/>
                      </a:ext>
                    </a:extLst>
                  </a:tr>
                </a:tbl>
              </a:graphicData>
            </a:graphic>
          </p:graphicFrame>
        </mc:Fallback>
      </mc:AlternateContent>
      <p:sp>
        <p:nvSpPr>
          <p:cNvPr id="6" name="Content Placeholder 2">
            <a:extLst>
              <a:ext uri="{FF2B5EF4-FFF2-40B4-BE49-F238E27FC236}">
                <a16:creationId xmlns:a16="http://schemas.microsoft.com/office/drawing/2014/main" id="{53734A91-9909-4ABE-8B15-49C3041DC0D1}"/>
              </a:ext>
            </a:extLst>
          </p:cNvPr>
          <p:cNvSpPr txBox="1">
            <a:spLocks/>
          </p:cNvSpPr>
          <p:nvPr/>
        </p:nvSpPr>
        <p:spPr>
          <a:xfrm>
            <a:off x="5944294" y="6004902"/>
            <a:ext cx="4945380" cy="5202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solidFill>
                  <a:srgbClr val="0070C0"/>
                </a:solidFill>
              </a:rPr>
              <a:t>(</a:t>
            </a:r>
            <a:r>
              <a:rPr lang="en-IN" sz="2800" i="1">
                <a:solidFill>
                  <a:srgbClr val="0070C0"/>
                </a:solidFill>
              </a:rPr>
              <a:t>continued on the next slide</a:t>
            </a:r>
            <a:r>
              <a:rPr lang="en-IN" sz="2800">
                <a:solidFill>
                  <a:srgbClr val="0070C0"/>
                </a:solidFill>
              </a:rPr>
              <a:t>)</a:t>
            </a:r>
            <a:endParaRPr lang="en-US" sz="2800">
              <a:solidFill>
                <a:srgbClr val="0070C0"/>
              </a:solidFill>
            </a:endParaRPr>
          </a:p>
        </p:txBody>
      </p:sp>
    </p:spTree>
    <p:extLst>
      <p:ext uri="{BB962C8B-B14F-4D97-AF65-F5344CB8AC3E}">
        <p14:creationId xmlns:p14="http://schemas.microsoft.com/office/powerpoint/2010/main" val="1064259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3673188"/>
            <a:ext cx="11122527" cy="156051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i="1"/>
              <a:t>JL</a:t>
            </a:r>
            <a:r>
              <a:rPr lang="en-IN" sz="2800" i="1">
                <a:latin typeface="Arial" panose="020B0604020202020204" pitchFamily="34" charset="0"/>
                <a:cs typeface="Arial" panose="020B0604020202020204" pitchFamily="34" charset="0"/>
              </a:rPr>
              <a:t> </a:t>
            </a:r>
            <a:r>
              <a:rPr lang="en-IN" sz="2800"/>
              <a:t>=</a:t>
            </a:r>
            <a:r>
              <a:rPr lang="en-IN" sz="2800" i="1">
                <a:latin typeface="Arial" panose="020B0604020202020204" pitchFamily="34" charset="0"/>
                <a:cs typeface="Arial" panose="020B0604020202020204" pitchFamily="34" charset="0"/>
              </a:rPr>
              <a:t> </a:t>
            </a:r>
            <a:r>
              <a:rPr lang="en-IN" sz="2800" i="1"/>
              <a:t>QP</a:t>
            </a:r>
            <a:r>
              <a:rPr lang="en-IN" sz="2800"/>
              <a:t>, </a:t>
            </a:r>
            <a:r>
              <a:rPr lang="en-IN" sz="2800" i="1"/>
              <a:t>LK</a:t>
            </a:r>
            <a:r>
              <a:rPr lang="en-IN" sz="2800" i="1">
                <a:latin typeface="Arial" panose="020B0604020202020204" pitchFamily="34" charset="0"/>
                <a:cs typeface="Arial" panose="020B0604020202020204" pitchFamily="34" charset="0"/>
              </a:rPr>
              <a:t> </a:t>
            </a:r>
            <a:r>
              <a:rPr lang="en-IN" sz="2800"/>
              <a:t>=</a:t>
            </a:r>
            <a:r>
              <a:rPr lang="en-IN" sz="2800" i="1">
                <a:latin typeface="Arial" panose="020B0604020202020204" pitchFamily="34" charset="0"/>
                <a:cs typeface="Arial" panose="020B0604020202020204" pitchFamily="34" charset="0"/>
              </a:rPr>
              <a:t> </a:t>
            </a:r>
            <a:r>
              <a:rPr lang="en-IN" sz="2800" i="1"/>
              <a:t>PN</a:t>
            </a:r>
            <a:r>
              <a:rPr lang="en-IN" sz="2800"/>
              <a:t>, and </a:t>
            </a:r>
            <a:r>
              <a:rPr lang="en-IN" sz="2800" i="1"/>
              <a:t>KJ</a:t>
            </a:r>
            <a:r>
              <a:rPr lang="en-IN" sz="2800" i="1">
                <a:latin typeface="Arial" panose="020B0604020202020204" pitchFamily="34" charset="0"/>
                <a:cs typeface="Arial" panose="020B0604020202020204" pitchFamily="34" charset="0"/>
              </a:rPr>
              <a:t> </a:t>
            </a:r>
            <a:r>
              <a:rPr lang="en-IN" sz="2800"/>
              <a:t>=</a:t>
            </a:r>
            <a:r>
              <a:rPr lang="en-IN" sz="2800" i="1">
                <a:latin typeface="Arial" panose="020B0604020202020204" pitchFamily="34" charset="0"/>
                <a:cs typeface="Arial" panose="020B0604020202020204" pitchFamily="34" charset="0"/>
              </a:rPr>
              <a:t> </a:t>
            </a:r>
            <a:r>
              <a:rPr lang="en-IN" sz="2800" i="1"/>
              <a:t>NQ. </a:t>
            </a:r>
            <a:r>
              <a:rPr lang="en-IN" sz="2800"/>
              <a:t>By the definition of congruent segments, all corresponding segments are congruent. Therefore, △</a:t>
            </a:r>
            <a:r>
              <a:rPr lang="en-IN" sz="2800" i="1"/>
              <a:t>JKL</a:t>
            </a:r>
            <a:r>
              <a:rPr lang="en-IN" sz="2800" i="1">
                <a:latin typeface="Arial" panose="020B0604020202020204" pitchFamily="34" charset="0"/>
                <a:cs typeface="Arial" panose="020B0604020202020204" pitchFamily="34" charset="0"/>
              </a:rPr>
              <a:t> </a:t>
            </a:r>
            <a:r>
              <a:rPr lang="en-IN" sz="2800"/>
              <a:t>≅</a:t>
            </a:r>
            <a:r>
              <a:rPr lang="en-IN" sz="2800" i="1">
                <a:latin typeface="Arial" panose="020B0604020202020204" pitchFamily="34" charset="0"/>
                <a:cs typeface="Arial" panose="020B0604020202020204" pitchFamily="34" charset="0"/>
              </a:rPr>
              <a:t> </a:t>
            </a:r>
            <a:r>
              <a:rPr lang="en-IN" sz="2800"/>
              <a:t>△</a:t>
            </a:r>
            <a:r>
              <a:rPr lang="en-IN" sz="2800" i="1"/>
              <a:t>QNP </a:t>
            </a:r>
            <a:r>
              <a:rPr lang="en-IN" sz="2800"/>
              <a:t>by SSS.</a:t>
            </a:r>
            <a:endParaRPr lang="en-US"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Use SSS on the Coordinate Plane</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566349703"/>
                  </p:ext>
                </p:extLst>
              </p:nvPr>
            </p:nvGraphicFramePr>
            <p:xfrm>
              <a:off x="609600" y="1714500"/>
              <a:ext cx="10256322" cy="1470313"/>
            </p:xfrm>
            <a:graphic>
              <a:graphicData uri="http://schemas.openxmlformats.org/drawingml/2006/table">
                <a:tbl>
                  <a:tblPr firstRow="1" bandRow="1">
                    <a:tableStyleId>{2D5ABB26-0587-4C30-8999-92F81FD0307C}</a:tableStyleId>
                  </a:tblPr>
                  <a:tblGrid>
                    <a:gridCol w="649184">
                      <a:extLst>
                        <a:ext uri="{9D8B030D-6E8A-4147-A177-3AD203B41FA5}">
                          <a16:colId xmlns:a16="http://schemas.microsoft.com/office/drawing/2014/main" val="1794038223"/>
                        </a:ext>
                      </a:extLst>
                    </a:gridCol>
                    <a:gridCol w="4001985">
                      <a:extLst>
                        <a:ext uri="{9D8B030D-6E8A-4147-A177-3AD203B41FA5}">
                          <a16:colId xmlns:a16="http://schemas.microsoft.com/office/drawing/2014/main" val="2495135769"/>
                        </a:ext>
                      </a:extLst>
                    </a:gridCol>
                    <a:gridCol w="831273">
                      <a:extLst>
                        <a:ext uri="{9D8B030D-6E8A-4147-A177-3AD203B41FA5}">
                          <a16:colId xmlns:a16="http://schemas.microsoft.com/office/drawing/2014/main" val="2341094817"/>
                        </a:ext>
                      </a:extLst>
                    </a:gridCol>
                    <a:gridCol w="4773880">
                      <a:extLst>
                        <a:ext uri="{9D8B030D-6E8A-4147-A177-3AD203B41FA5}">
                          <a16:colId xmlns:a16="http://schemas.microsoft.com/office/drawing/2014/main" val="2185603661"/>
                        </a:ext>
                      </a:extLst>
                    </a:gridCol>
                  </a:tblGrid>
                  <a:tr h="760033">
                    <a:tc>
                      <a:txBody>
                        <a:bodyPr/>
                        <a:lstStyle/>
                        <a:p>
                          <a:pPr algn="r"/>
                          <a:r>
                            <a:rPr lang="en-IN" sz="2800" b="0" i="1" u="none" strike="noStrike" kern="1200" baseline="0">
                              <a:solidFill>
                                <a:schemeClr val="tx2"/>
                              </a:solidFill>
                              <a:latin typeface="+mn-lt"/>
                              <a:ea typeface="+mn-ea"/>
                              <a:cs typeface="+mn-cs"/>
                            </a:rPr>
                            <a:t>KJ</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2−1</m:t>
                                            </m:r>
                                          </m:e>
                                        </m:d>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5−1</m:t>
                                            </m:r>
                                          </m:e>
                                        </m:d>
                                      </m:e>
                                      <m:sup>
                                        <m:r>
                                          <a:rPr lang="en-US" sz="2800" b="0" i="1" smtClean="0">
                                            <a:solidFill>
                                              <a:schemeClr val="tx2"/>
                                            </a:solidFill>
                                            <a:latin typeface="Cambria Math" panose="02040503050406030204" pitchFamily="18" charset="0"/>
                                          </a:rPr>
                                          <m:t>2</m:t>
                                        </m:r>
                                      </m:sup>
                                    </m:sSup>
                                  </m:e>
                                </m:rad>
                              </m:oMath>
                            </m:oMathPara>
                          </a14:m>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r>
                            <a:rPr lang="en-IN" sz="2800" b="0" i="1" u="none" strike="noStrike" kern="1200" baseline="0">
                              <a:solidFill>
                                <a:schemeClr val="tx2"/>
                              </a:solidFill>
                              <a:latin typeface="+mn-lt"/>
                              <a:ea typeface="+mn-ea"/>
                              <a:cs typeface="+mn-cs"/>
                            </a:rPr>
                            <a:t>NQ</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sSup>
                                      <m:sSupPr>
                                        <m:ctrlPr>
                                          <a:rPr lang="en-US" sz="2800" b="0" i="1" smtClean="0">
                                            <a:solidFill>
                                              <a:schemeClr val="tx2"/>
                                            </a:solidFill>
                                            <a:latin typeface="Cambria Math" panose="02040503050406030204" pitchFamily="18" charset="0"/>
                                          </a:rPr>
                                        </m:ctrlPr>
                                      </m:sSupPr>
                                      <m:e>
                                        <m:d>
                                          <m:dPr>
                                            <m:begChr m:val="["/>
                                            <m:endChr m:val="]"/>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−4−(−3)</m:t>
                                            </m:r>
                                          </m:e>
                                        </m:d>
                                      </m:e>
                                      <m:sup>
                                        <m:r>
                                          <a:rPr lang="en-US" sz="2800" b="0" i="1" smtClean="0">
                                            <a:solidFill>
                                              <a:schemeClr val="tx2"/>
                                            </a:solidFill>
                                            <a:latin typeface="Cambria Math" panose="02040503050406030204" pitchFamily="18" charset="0"/>
                                          </a:rPr>
                                          <m:t>2</m:t>
                                        </m:r>
                                      </m:sup>
                                    </m:sSup>
                                    <m:r>
                                      <a:rPr lang="en-US" sz="2800" b="0" i="1" smtClean="0">
                                        <a:solidFill>
                                          <a:schemeClr val="tx2"/>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4−0</m:t>
                                            </m:r>
                                          </m:e>
                                        </m:d>
                                      </m:e>
                                      <m:sup>
                                        <m:r>
                                          <a:rPr lang="en-US" sz="2800" b="0" i="1" smtClean="0">
                                            <a:solidFill>
                                              <a:schemeClr val="tx2"/>
                                            </a:solidFill>
                                            <a:latin typeface="Cambria Math" panose="02040503050406030204" pitchFamily="18" charset="0"/>
                                          </a:rPr>
                                          <m:t>2</m:t>
                                        </m:r>
                                      </m:sup>
                                    </m:sSup>
                                  </m:e>
                                </m:rad>
                              </m:oMath>
                            </m:oMathPara>
                          </a14:m>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322225960"/>
                      </a:ext>
                    </a:extLst>
                  </a:tr>
                  <a:tr h="710280">
                    <a:tc>
                      <a:txBody>
                        <a:bodyPr/>
                        <a:lstStyle/>
                        <a:p>
                          <a:pPr algn="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1+16</m:t>
                                    </m:r>
                                  </m:e>
                                </m:rad>
                                <m:r>
                                  <a:rPr lang="en-US" sz="2800" b="0" i="1" smtClean="0">
                                    <a:solidFill>
                                      <a:schemeClr val="tx2"/>
                                    </a:solidFill>
                                    <a:latin typeface="Cambria Math" panose="02040503050406030204" pitchFamily="18" charset="0"/>
                                  </a:rPr>
                                  <m:t> </m:t>
                                </m:r>
                                <m:r>
                                  <m:rPr>
                                    <m:sty m:val="p"/>
                                  </m:rPr>
                                  <a:rPr lang="en-US" sz="2800" b="0" i="0" smtClean="0">
                                    <a:solidFill>
                                      <a:schemeClr val="tx2"/>
                                    </a:solidFill>
                                    <a:latin typeface="Cambria Math" panose="02040503050406030204" pitchFamily="18" charset="0"/>
                                  </a:rPr>
                                  <m:t>or</m:t>
                                </m:r>
                                <m:r>
                                  <a:rPr lang="en-US" sz="2800" b="0" i="1" smtClean="0">
                                    <a:solidFill>
                                      <a:schemeClr val="tx2"/>
                                    </a:solidFill>
                                    <a:latin typeface="Cambria Math" panose="02040503050406030204" pitchFamily="18" charset="0"/>
                                  </a:rPr>
                                  <m:t> </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17</m:t>
                                    </m:r>
                                  </m:e>
                                </m:rad>
                              </m:oMath>
                            </m:oMathPara>
                          </a14:m>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1+16</m:t>
                                    </m:r>
                                  </m:e>
                                </m:rad>
                                <m:r>
                                  <a:rPr lang="en-US" sz="2800" b="0" i="1" smtClean="0">
                                    <a:solidFill>
                                      <a:schemeClr val="tx2"/>
                                    </a:solidFill>
                                    <a:latin typeface="Cambria Math" panose="02040503050406030204" pitchFamily="18" charset="0"/>
                                  </a:rPr>
                                  <m:t> </m:t>
                                </m:r>
                                <m:r>
                                  <m:rPr>
                                    <m:sty m:val="p"/>
                                  </m:rPr>
                                  <a:rPr lang="en-US" sz="2800" b="0" i="0" smtClean="0">
                                    <a:solidFill>
                                      <a:schemeClr val="tx2"/>
                                    </a:solidFill>
                                    <a:latin typeface="Cambria Math" panose="02040503050406030204" pitchFamily="18" charset="0"/>
                                  </a:rPr>
                                  <m:t>or</m:t>
                                </m:r>
                                <m:r>
                                  <a:rPr lang="en-US" sz="2800" b="0" i="1" smtClean="0">
                                    <a:solidFill>
                                      <a:schemeClr val="tx2"/>
                                    </a:solidFill>
                                    <a:latin typeface="Cambria Math" panose="02040503050406030204" pitchFamily="18" charset="0"/>
                                  </a:rPr>
                                  <m:t> </m:t>
                                </m:r>
                                <m:rad>
                                  <m:radPr>
                                    <m:degHide m:val="on"/>
                                    <m:ctrlPr>
                                      <a:rPr lang="en-US" sz="2800" b="0" i="1" smtClean="0">
                                        <a:solidFill>
                                          <a:schemeClr val="tx2"/>
                                        </a:solidFill>
                                        <a:latin typeface="Cambria Math" panose="02040503050406030204" pitchFamily="18" charset="0"/>
                                      </a:rPr>
                                    </m:ctrlPr>
                                  </m:radPr>
                                  <m:deg/>
                                  <m:e>
                                    <m:r>
                                      <a:rPr lang="en-US" sz="2800" b="0" i="1" smtClean="0">
                                        <a:solidFill>
                                          <a:schemeClr val="tx2"/>
                                        </a:solidFill>
                                        <a:latin typeface="Cambria Math" panose="02040503050406030204" pitchFamily="18" charset="0"/>
                                      </a:rPr>
                                      <m:t>17</m:t>
                                    </m:r>
                                  </m:e>
                                </m:rad>
                              </m:oMath>
                            </m:oMathPara>
                          </a14:m>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14323086"/>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566349703"/>
                  </p:ext>
                </p:extLst>
              </p:nvPr>
            </p:nvGraphicFramePr>
            <p:xfrm>
              <a:off x="609600" y="1714500"/>
              <a:ext cx="10256322" cy="1470313"/>
            </p:xfrm>
            <a:graphic>
              <a:graphicData uri="http://schemas.openxmlformats.org/drawingml/2006/table">
                <a:tbl>
                  <a:tblPr firstRow="1" bandRow="1">
                    <a:tableStyleId>{2D5ABB26-0587-4C30-8999-92F81FD0307C}</a:tableStyleId>
                  </a:tblPr>
                  <a:tblGrid>
                    <a:gridCol w="649184">
                      <a:extLst>
                        <a:ext uri="{9D8B030D-6E8A-4147-A177-3AD203B41FA5}">
                          <a16:colId xmlns:a16="http://schemas.microsoft.com/office/drawing/2014/main" val="1794038223"/>
                        </a:ext>
                      </a:extLst>
                    </a:gridCol>
                    <a:gridCol w="4001985">
                      <a:extLst>
                        <a:ext uri="{9D8B030D-6E8A-4147-A177-3AD203B41FA5}">
                          <a16:colId xmlns:a16="http://schemas.microsoft.com/office/drawing/2014/main" val="2495135769"/>
                        </a:ext>
                      </a:extLst>
                    </a:gridCol>
                    <a:gridCol w="831273">
                      <a:extLst>
                        <a:ext uri="{9D8B030D-6E8A-4147-A177-3AD203B41FA5}">
                          <a16:colId xmlns:a16="http://schemas.microsoft.com/office/drawing/2014/main" val="2341094817"/>
                        </a:ext>
                      </a:extLst>
                    </a:gridCol>
                    <a:gridCol w="4773880">
                      <a:extLst>
                        <a:ext uri="{9D8B030D-6E8A-4147-A177-3AD203B41FA5}">
                          <a16:colId xmlns:a16="http://schemas.microsoft.com/office/drawing/2014/main" val="2185603661"/>
                        </a:ext>
                      </a:extLst>
                    </a:gridCol>
                  </a:tblGrid>
                  <a:tr h="760033">
                    <a:tc>
                      <a:txBody>
                        <a:bodyPr/>
                        <a:lstStyle/>
                        <a:p>
                          <a:pPr algn="r"/>
                          <a:r>
                            <a:rPr lang="en-IN" sz="2800" b="0" i="1" u="none" strike="noStrike" kern="1200" baseline="0">
                              <a:solidFill>
                                <a:schemeClr val="tx2"/>
                              </a:solidFill>
                              <a:latin typeface="+mn-lt"/>
                              <a:ea typeface="+mn-ea"/>
                              <a:cs typeface="+mn-cs"/>
                            </a:rPr>
                            <a:t>KJ</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6311" r="-140244" b="-93600"/>
                          </a:stretch>
                        </a:blipFill>
                      </a:tcPr>
                    </a:tc>
                    <a:tc>
                      <a:txBody>
                        <a:bodyPr/>
                        <a:lstStyle/>
                        <a:p>
                          <a:pPr algn="r"/>
                          <a:r>
                            <a:rPr lang="en-IN" sz="2800" b="0" i="1" u="none" strike="noStrike" kern="1200" baseline="0">
                              <a:solidFill>
                                <a:schemeClr val="tx2"/>
                              </a:solidFill>
                              <a:latin typeface="+mn-lt"/>
                              <a:ea typeface="+mn-ea"/>
                              <a:cs typeface="+mn-cs"/>
                            </a:rPr>
                            <a:t>NQ</a:t>
                          </a: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14943" b="-93600"/>
                          </a:stretch>
                        </a:blipFill>
                      </a:tcPr>
                    </a:tc>
                    <a:extLst>
                      <a:ext uri="{0D108BD9-81ED-4DB2-BD59-A6C34878D82A}">
                        <a16:rowId xmlns:a16="http://schemas.microsoft.com/office/drawing/2014/main" val="2322225960"/>
                      </a:ext>
                    </a:extLst>
                  </a:tr>
                  <a:tr h="710280">
                    <a:tc>
                      <a:txBody>
                        <a:bodyPr/>
                        <a:lstStyle/>
                        <a:p>
                          <a:pPr algn="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6311" t="-106838" r="-140244"/>
                          </a:stretch>
                        </a:blipFill>
                      </a:tcPr>
                    </a:tc>
                    <a:tc>
                      <a:txBody>
                        <a:bodyPr/>
                        <a:lstStyle/>
                        <a:p>
                          <a:pPr algn="r"/>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14943" t="-106838"/>
                          </a:stretch>
                        </a:blipFill>
                      </a:tcPr>
                    </a:tc>
                    <a:extLst>
                      <a:ext uri="{0D108BD9-81ED-4DB2-BD59-A6C34878D82A}">
                        <a16:rowId xmlns:a16="http://schemas.microsoft.com/office/drawing/2014/main" val="3214323086"/>
                      </a:ext>
                    </a:extLst>
                  </a:tr>
                </a:tbl>
              </a:graphicData>
            </a:graphic>
          </p:graphicFrame>
        </mc:Fallback>
      </mc:AlternateContent>
    </p:spTree>
    <p:extLst>
      <p:ext uri="{BB962C8B-B14F-4D97-AF65-F5344CB8AC3E}">
        <p14:creationId xmlns:p14="http://schemas.microsoft.com/office/powerpoint/2010/main" val="1025630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14499"/>
            <a:ext cx="9422681" cy="201435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Triangle </a:t>
            </a:r>
            <a:r>
              <a:rPr lang="en-IN" sz="2800" i="1"/>
              <a:t>ABC </a:t>
            </a:r>
            <a:r>
              <a:rPr lang="en-IN" sz="2800"/>
              <a:t>has vertices </a:t>
            </a:r>
            <a:r>
              <a:rPr lang="en-IN" sz="2800" i="1"/>
              <a:t>A</a:t>
            </a:r>
            <a:r>
              <a:rPr lang="en-IN" sz="2800"/>
              <a:t>(1,</a:t>
            </a:r>
            <a:r>
              <a:rPr lang="en-IN" sz="2800">
                <a:latin typeface="Arial" panose="020B0604020202020204" pitchFamily="34" charset="0"/>
                <a:cs typeface="Arial" panose="020B0604020202020204" pitchFamily="34" charset="0"/>
              </a:rPr>
              <a:t> </a:t>
            </a:r>
            <a:r>
              <a:rPr lang="en-IN" sz="2800"/>
              <a:t>1), </a:t>
            </a:r>
            <a:r>
              <a:rPr lang="en-IN" sz="2800" i="1"/>
              <a:t>B</a:t>
            </a:r>
            <a:r>
              <a:rPr lang="en-IN" sz="2800"/>
              <a:t>(0,</a:t>
            </a:r>
            <a:r>
              <a:rPr lang="en-IN" sz="2800">
                <a:latin typeface="Arial" panose="020B0604020202020204" pitchFamily="34" charset="0"/>
                <a:cs typeface="Arial" panose="020B0604020202020204" pitchFamily="34" charset="0"/>
              </a:rPr>
              <a:t> </a:t>
            </a:r>
            <a:r>
              <a:rPr lang="en-IN" sz="2800"/>
              <a:t>3), and </a:t>
            </a:r>
            <a:r>
              <a:rPr lang="en-IN" sz="2800" i="1"/>
              <a:t>C</a:t>
            </a:r>
            <a:r>
              <a:rPr lang="en-IN" sz="2800"/>
              <a:t>(2,</a:t>
            </a:r>
            <a:r>
              <a:rPr lang="en-IN" sz="2800">
                <a:latin typeface="Arial" panose="020B0604020202020204" pitchFamily="34" charset="0"/>
                <a:cs typeface="Arial" panose="020B0604020202020204" pitchFamily="34" charset="0"/>
              </a:rPr>
              <a:t> </a:t>
            </a:r>
            <a:r>
              <a:rPr lang="en-IN" sz="2800"/>
              <a:t>5). Triangle </a:t>
            </a:r>
            <a:r>
              <a:rPr lang="en-IN" sz="2800" i="1"/>
              <a:t>EFG </a:t>
            </a:r>
            <a:r>
              <a:rPr lang="en-IN" sz="2800"/>
              <a:t>has vertices </a:t>
            </a:r>
            <a:r>
              <a:rPr lang="en-IN" sz="2800" i="1"/>
              <a:t>E</a:t>
            </a:r>
            <a:r>
              <a:rPr lang="en-IN" sz="2800"/>
              <a:t>(1,</a:t>
            </a:r>
            <a:r>
              <a:rPr lang="en-IN" sz="2800">
                <a:latin typeface="Arial" panose="020B0604020202020204" pitchFamily="34" charset="0"/>
                <a:cs typeface="Arial" panose="020B0604020202020204" pitchFamily="34" charset="0"/>
              </a:rPr>
              <a:t> </a:t>
            </a:r>
            <a:r>
              <a:rPr lang="en-IN" sz="2800"/>
              <a:t>−1), </a:t>
            </a:r>
            <a:r>
              <a:rPr lang="en-IN" sz="2800" i="1"/>
              <a:t>F</a:t>
            </a:r>
            <a:r>
              <a:rPr lang="en-IN" sz="2800"/>
              <a:t>(2,</a:t>
            </a:r>
            <a:r>
              <a:rPr lang="en-IN" sz="2800">
                <a:latin typeface="Arial" panose="020B0604020202020204" pitchFamily="34" charset="0"/>
                <a:cs typeface="Arial" panose="020B0604020202020204" pitchFamily="34" charset="0"/>
              </a:rPr>
              <a:t> </a:t>
            </a:r>
            <a:r>
              <a:rPr lang="en-IN" sz="2800"/>
              <a:t>−5), and </a:t>
            </a:r>
            <a:r>
              <a:rPr lang="en-IN" sz="2800" i="1"/>
              <a:t>G</a:t>
            </a:r>
            <a:r>
              <a:rPr lang="en-IN" sz="2800"/>
              <a:t>(4,</a:t>
            </a:r>
            <a:r>
              <a:rPr lang="en-IN" sz="2800">
                <a:latin typeface="Arial" panose="020B0604020202020204" pitchFamily="34" charset="0"/>
                <a:cs typeface="Arial" panose="020B0604020202020204" pitchFamily="34" charset="0"/>
              </a:rPr>
              <a:t> </a:t>
            </a:r>
            <a:r>
              <a:rPr lang="en-IN" sz="2800"/>
              <a:t>−4). Is △</a:t>
            </a:r>
            <a:r>
              <a:rPr lang="en-IN" sz="2800" i="1"/>
              <a:t>ABC</a:t>
            </a:r>
            <a:r>
              <a:rPr lang="en-IN" sz="2800">
                <a:latin typeface="Arial" panose="020B0604020202020204" pitchFamily="34" charset="0"/>
                <a:cs typeface="Arial" panose="020B0604020202020204" pitchFamily="34" charset="0"/>
              </a:rPr>
              <a:t> </a:t>
            </a:r>
            <a:r>
              <a:rPr lang="en-IN" sz="2800"/>
              <a:t>≅</a:t>
            </a:r>
            <a:r>
              <a:rPr lang="en-IN" sz="2800">
                <a:latin typeface="Arial" panose="020B0604020202020204" pitchFamily="34" charset="0"/>
                <a:cs typeface="Arial" panose="020B0604020202020204" pitchFamily="34" charset="0"/>
              </a:rPr>
              <a:t> </a:t>
            </a:r>
            <a:r>
              <a:rPr lang="en-IN" sz="2800"/>
              <a:t>△</a:t>
            </a:r>
            <a:r>
              <a:rPr lang="en-IN" sz="2800" i="1"/>
              <a:t>EFG</a:t>
            </a:r>
            <a:r>
              <a:rPr lang="en-IN" sz="2800"/>
              <a:t>? </a:t>
            </a:r>
            <a:endParaRPr lang="en-US"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Use SSS on the Coordinate Plane</a:t>
            </a:r>
            <a:endParaRPr lang="en-US" sz="2800" b="0">
              <a:solidFill>
                <a:schemeClr val="tx1"/>
              </a:solidFill>
            </a:endParaRPr>
          </a:p>
        </p:txBody>
      </p:sp>
      <p:sp>
        <p:nvSpPr>
          <p:cNvPr id="5" name="Content Placeholder 2">
            <a:extLst>
              <a:ext uri="{FF2B5EF4-FFF2-40B4-BE49-F238E27FC236}">
                <a16:creationId xmlns:a16="http://schemas.microsoft.com/office/drawing/2014/main" id="{9151865A-086B-416C-A651-809F6289444B}"/>
              </a:ext>
            </a:extLst>
          </p:cNvPr>
          <p:cNvSpPr txBox="1">
            <a:spLocks/>
          </p:cNvSpPr>
          <p:nvPr/>
        </p:nvSpPr>
        <p:spPr>
          <a:xfrm>
            <a:off x="459872" y="3862871"/>
            <a:ext cx="9562901" cy="11712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A</a:t>
            </a:r>
            <a:endParaRPr lang="en-IN" sz="2800">
              <a:solidFill>
                <a:schemeClr val="tx1"/>
              </a:solidFill>
            </a:endParaRPr>
          </a:p>
          <a:p>
            <a:r>
              <a:rPr lang="en-IN" sz="2800"/>
              <a:t>Graph △</a:t>
            </a:r>
            <a:r>
              <a:rPr lang="en-IN" sz="2800" i="1"/>
              <a:t>ABC </a:t>
            </a:r>
            <a:r>
              <a:rPr lang="en-IN" sz="2800"/>
              <a:t>and △</a:t>
            </a:r>
            <a:r>
              <a:rPr lang="en-IN" sz="2800" i="1"/>
              <a:t>EFG </a:t>
            </a:r>
            <a:r>
              <a:rPr lang="en-IN" sz="2800"/>
              <a:t>on the same coordinate plane. </a:t>
            </a:r>
            <a:endParaRPr lang="en-US" sz="2800">
              <a:solidFill>
                <a:schemeClr val="tx1"/>
              </a:solidFill>
            </a:endParaRPr>
          </a:p>
        </p:txBody>
      </p:sp>
      <p:sp>
        <p:nvSpPr>
          <p:cNvPr id="6" name="Content Placeholder 2">
            <a:extLst>
              <a:ext uri="{FF2B5EF4-FFF2-40B4-BE49-F238E27FC236}">
                <a16:creationId xmlns:a16="http://schemas.microsoft.com/office/drawing/2014/main" id="{F6AD219A-6BD0-4C77-9545-99BFB597ECCC}"/>
              </a:ext>
            </a:extLst>
          </p:cNvPr>
          <p:cNvSpPr txBox="1">
            <a:spLocks/>
          </p:cNvSpPr>
          <p:nvPr/>
        </p:nvSpPr>
        <p:spPr>
          <a:xfrm>
            <a:off x="459872" y="5143501"/>
            <a:ext cx="6795951" cy="11712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B</a:t>
            </a:r>
            <a:r>
              <a:rPr lang="en-IN" sz="2800" b="1"/>
              <a:t> </a:t>
            </a:r>
            <a:endParaRPr lang="en-IN" sz="2800"/>
          </a:p>
          <a:p>
            <a:r>
              <a:rPr lang="en-IN" sz="2800"/>
              <a:t>Find the side lengths of each triangle. </a:t>
            </a:r>
            <a:endParaRPr lang="en-US" sz="2800">
              <a:solidFill>
                <a:schemeClr val="tx1"/>
              </a:solidFill>
            </a:endParaRPr>
          </a:p>
        </p:txBody>
      </p:sp>
    </p:spTree>
    <p:extLst>
      <p:ext uri="{BB962C8B-B14F-4D97-AF65-F5344CB8AC3E}">
        <p14:creationId xmlns:p14="http://schemas.microsoft.com/office/powerpoint/2010/main" val="358873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6468159" cy="493747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Determine whether each pair of angles or line segments is congruent. Write </a:t>
                </a:r>
                <a:r>
                  <a:rPr lang="en-IN" sz="2800" b="1" i="1">
                    <a:solidFill>
                      <a:schemeClr val="tx1"/>
                    </a:solidFill>
                  </a:rPr>
                  <a:t>yes </a:t>
                </a:r>
                <a:r>
                  <a:rPr lang="en-IN" sz="2800" b="1">
                    <a:solidFill>
                      <a:schemeClr val="tx1"/>
                    </a:solidFill>
                  </a:rPr>
                  <a:t>or </a:t>
                </a:r>
                <a:r>
                  <a:rPr lang="en-IN" sz="2800" b="1" i="1">
                    <a:solidFill>
                      <a:schemeClr val="tx1"/>
                    </a:solidFill>
                  </a:rPr>
                  <a:t>no</a:t>
                </a:r>
                <a:r>
                  <a:rPr lang="en-IN" sz="2800" b="1">
                    <a:solidFill>
                      <a:schemeClr val="tx1"/>
                    </a:solidFill>
                  </a:rPr>
                  <a:t>. </a:t>
                </a:r>
              </a:p>
              <a:p>
                <a:r>
                  <a:rPr lang="en-IN" sz="2800" b="1">
                    <a:solidFill>
                      <a:schemeClr val="tx1"/>
                    </a:solidFill>
                    <a:latin typeface="Proxima Nova"/>
                  </a:rPr>
                  <a:t>1.</a:t>
                </a:r>
                <a:r>
                  <a:rPr lang="en-IN" sz="2800" b="1"/>
                  <a:t> </a:t>
                </a:r>
                <a:r>
                  <a:rPr lang="en-IN" sz="2800"/>
                  <a:t>∠</a:t>
                </a:r>
                <a:r>
                  <a:rPr lang="en-IN" sz="2800" i="1"/>
                  <a:t>ABC </a:t>
                </a:r>
                <a:r>
                  <a:rPr lang="en-IN" sz="2800"/>
                  <a:t>and ∠</a:t>
                </a:r>
                <a:r>
                  <a:rPr lang="en-IN" sz="2800" i="1"/>
                  <a:t>XYZ </a:t>
                </a:r>
                <a:endParaRPr lang="en-IN" sz="2800" b="1">
                  <a:solidFill>
                    <a:srgbClr val="FF0000"/>
                  </a:solidFill>
                  <a:latin typeface="Proxima Nova"/>
                </a:endParaRPr>
              </a:p>
              <a:p>
                <a:r>
                  <a:rPr lang="en-IN" sz="2800" b="1">
                    <a:solidFill>
                      <a:schemeClr val="tx1"/>
                    </a:solidFill>
                    <a:latin typeface="Proxima Nova"/>
                  </a:rPr>
                  <a:t>2.</a:t>
                </a:r>
                <a:r>
                  <a:rPr lang="en-IN" sz="2800" b="1"/>
                  <a:t> </a:t>
                </a:r>
                <a14:m>
                  <m:oMath xmlns:m="http://schemas.openxmlformats.org/officeDocument/2006/math">
                    <m:acc>
                      <m:accPr>
                        <m:chr m:val="̅"/>
                        <m:ctrlPr>
                          <a:rPr lang="en-IN" sz="2800" b="1" i="1" smtClean="0">
                            <a:latin typeface="Cambria Math" panose="02040503050406030204" pitchFamily="18" charset="0"/>
                          </a:rPr>
                        </m:ctrlPr>
                      </m:accPr>
                      <m:e>
                        <m:r>
                          <a:rPr lang="en-US" sz="2800" b="0" i="1" smtClean="0">
                            <a:latin typeface="Cambria Math" panose="02040503050406030204" pitchFamily="18" charset="0"/>
                          </a:rPr>
                          <m:t>𝐹𝐺</m:t>
                        </m:r>
                      </m:e>
                    </m:acc>
                    <m:r>
                      <a:rPr lang="en-US" sz="2800" b="1" i="1" smtClean="0">
                        <a:latin typeface="Cambria Math" panose="02040503050406030204" pitchFamily="18" charset="0"/>
                      </a:rPr>
                      <m:t> </m:t>
                    </m:r>
                    <m:r>
                      <m:rPr>
                        <m:sty m:val="p"/>
                      </m:rPr>
                      <a:rPr lang="en-US" sz="2800" b="0" i="0" smtClean="0">
                        <a:latin typeface="Cambria Math" panose="02040503050406030204" pitchFamily="18" charset="0"/>
                      </a:rPr>
                      <m:t>and</m:t>
                    </m:r>
                    <m:r>
                      <a:rPr lang="en-US" sz="2800" b="1" i="1" smtClean="0">
                        <a:latin typeface="Cambria Math" panose="02040503050406030204" pitchFamily="18" charset="0"/>
                      </a:rPr>
                      <m:t> </m:t>
                    </m:r>
                    <m:acc>
                      <m:accPr>
                        <m:chr m:val="̅"/>
                        <m:ctrlPr>
                          <a:rPr lang="en-US" sz="2800" b="1" i="1" smtClean="0">
                            <a:latin typeface="Cambria Math" panose="02040503050406030204" pitchFamily="18" charset="0"/>
                          </a:rPr>
                        </m:ctrlPr>
                      </m:accPr>
                      <m:e>
                        <m:r>
                          <a:rPr lang="en-US" sz="2800" b="0" i="1" smtClean="0">
                            <a:latin typeface="Cambria Math" panose="02040503050406030204" pitchFamily="18" charset="0"/>
                          </a:rPr>
                          <m:t>𝐷𝐸</m:t>
                        </m:r>
                      </m:e>
                    </m:acc>
                  </m:oMath>
                </a14:m>
                <a:r>
                  <a:rPr lang="en-IN" sz="2800" i="1"/>
                  <a:t> </a:t>
                </a:r>
                <a:endParaRPr lang="en-IN" sz="2800" b="1">
                  <a:solidFill>
                    <a:srgbClr val="FF0000"/>
                  </a:solidFill>
                  <a:latin typeface="Proxima Nova"/>
                </a:endParaRPr>
              </a:p>
              <a:p>
                <a:r>
                  <a:rPr lang="en-IN" sz="2800" b="1">
                    <a:solidFill>
                      <a:schemeClr val="tx1"/>
                    </a:solidFill>
                    <a:latin typeface="Proxima Nova"/>
                  </a:rPr>
                  <a:t>3.</a:t>
                </a:r>
                <a:r>
                  <a:rPr lang="en-IN" sz="2800" b="1"/>
                  <a:t> </a:t>
                </a:r>
                <a14:m>
                  <m:oMath xmlns:m="http://schemas.openxmlformats.org/officeDocument/2006/math">
                    <m:acc>
                      <m:accPr>
                        <m:chr m:val="̅"/>
                        <m:ctrlPr>
                          <a:rPr lang="en-IN" sz="2800" b="1" i="1">
                            <a:latin typeface="Cambria Math" panose="02040503050406030204" pitchFamily="18" charset="0"/>
                          </a:rPr>
                        </m:ctrlPr>
                      </m:accPr>
                      <m:e>
                        <m:r>
                          <a:rPr lang="en-US" sz="2800" b="0" i="1" smtClean="0">
                            <a:latin typeface="Cambria Math" panose="02040503050406030204" pitchFamily="18" charset="0"/>
                          </a:rPr>
                          <m:t>𝑂𝑅</m:t>
                        </m:r>
                      </m:e>
                    </m:acc>
                    <m:r>
                      <a:rPr lang="en-US" sz="2800" b="1" i="1">
                        <a:latin typeface="Cambria Math" panose="02040503050406030204" pitchFamily="18" charset="0"/>
                      </a:rPr>
                      <m:t> </m:t>
                    </m:r>
                    <m:r>
                      <m:rPr>
                        <m:sty m:val="p"/>
                      </m:rPr>
                      <a:rPr lang="en-US" sz="2800">
                        <a:latin typeface="Cambria Math" panose="02040503050406030204" pitchFamily="18" charset="0"/>
                      </a:rPr>
                      <m:t>and</m:t>
                    </m:r>
                    <m:r>
                      <a:rPr lang="en-US" sz="2800" b="1" i="1">
                        <a:latin typeface="Cambria Math" panose="02040503050406030204" pitchFamily="18" charset="0"/>
                      </a:rPr>
                      <m:t> </m:t>
                    </m:r>
                    <m:acc>
                      <m:accPr>
                        <m:chr m:val="̅"/>
                        <m:ctrlPr>
                          <a:rPr lang="en-US" sz="2800" b="1" i="1">
                            <a:latin typeface="Cambria Math" panose="02040503050406030204" pitchFamily="18" charset="0"/>
                          </a:rPr>
                        </m:ctrlPr>
                      </m:accPr>
                      <m:e>
                        <m:r>
                          <a:rPr lang="en-US" sz="2800" b="0" i="1" smtClean="0">
                            <a:latin typeface="Cambria Math" panose="02040503050406030204" pitchFamily="18" charset="0"/>
                          </a:rPr>
                          <m:t>𝑂𝑆</m:t>
                        </m:r>
                      </m:e>
                    </m:acc>
                  </m:oMath>
                </a14:m>
                <a:r>
                  <a:rPr lang="en-IN" sz="2800" i="1"/>
                  <a:t> </a:t>
                </a:r>
              </a:p>
              <a:p>
                <a:r>
                  <a:rPr lang="en-IN" sz="2800" b="1">
                    <a:solidFill>
                      <a:schemeClr val="tx1"/>
                    </a:solidFill>
                    <a:latin typeface="Proxima Nova"/>
                  </a:rPr>
                  <a:t>4.</a:t>
                </a:r>
                <a:r>
                  <a:rPr lang="en-IN" sz="2800" b="1"/>
                  <a:t> </a:t>
                </a:r>
                <a:r>
                  <a:rPr lang="en-IN" sz="2800"/>
                  <a:t>∠2 and ∠4 </a:t>
                </a:r>
              </a:p>
              <a:p>
                <a:r>
                  <a:rPr lang="en-IN" sz="2800" b="1">
                    <a:solidFill>
                      <a:schemeClr val="tx1"/>
                    </a:solidFill>
                    <a:latin typeface="Proxima Nova"/>
                  </a:rPr>
                  <a:t>5.</a:t>
                </a:r>
                <a:r>
                  <a:rPr lang="en-IN" sz="2800" b="1"/>
                  <a:t> </a:t>
                </a:r>
                <a:r>
                  <a:rPr lang="en-IN" sz="2800"/>
                  <a:t>∠</a:t>
                </a:r>
                <a:r>
                  <a:rPr lang="en-IN" sz="2800" i="1"/>
                  <a:t>ROQ </a:t>
                </a:r>
                <a:r>
                  <a:rPr lang="en-IN" sz="2800"/>
                  <a:t>and ∠</a:t>
                </a:r>
                <a:r>
                  <a:rPr lang="en-IN" sz="2800" i="1"/>
                  <a:t>RO</a:t>
                </a:r>
                <a:r>
                  <a:rPr lang="en-IN" sz="2800"/>
                  <a:t>P</a:t>
                </a:r>
                <a:endParaRPr lang="en-IN" sz="2800" b="1">
                  <a:solidFill>
                    <a:srgbClr val="FF0000"/>
                  </a:solidFill>
                  <a:latin typeface="Proxima Nova"/>
                </a:endParaRPr>
              </a:p>
            </p:txBody>
          </p:sp>
        </mc:Choice>
        <mc:Fallback xmlns="">
          <p:sp>
            <p:nvSpPr>
              <p:cNvPr id="10" name="Content Placeholder 2">
                <a:extLst>
                  <a:ext uri="{FF2B5EF4-FFF2-40B4-BE49-F238E27FC236}">
                    <a16:creationId xmlns:a16="http://schemas.microsoft.com/office/drawing/2014/main" id="{D7D5C8EC-F1EF-6146-850F-128719B25F22}"/>
                  </a:ext>
                </a:extLst>
              </p:cNvPr>
              <p:cNvSpPr txBox="1">
                <a:spLocks noRot="1" noChangeAspect="1" noMove="1" noResize="1" noEditPoints="1" noAdjustHandles="1" noChangeArrowheads="1" noChangeShapeType="1" noTextEdit="1"/>
              </p:cNvSpPr>
              <p:nvPr/>
            </p:nvSpPr>
            <p:spPr>
              <a:xfrm>
                <a:off x="476651" y="1332862"/>
                <a:ext cx="6468159" cy="4937470"/>
              </a:xfrm>
              <a:prstGeom prst="rect">
                <a:avLst/>
              </a:prstGeom>
              <a:blipFill>
                <a:blip r:embed="rId3"/>
                <a:stretch>
                  <a:fillRect l="-1885" t="-1358"/>
                </a:stretch>
              </a:blipFill>
            </p:spPr>
            <p:txBody>
              <a:bodyPr/>
              <a:lstStyle/>
              <a:p>
                <a:r>
                  <a:rPr lang="en-US">
                    <a:noFill/>
                  </a:rPr>
                  <a:t> </a:t>
                </a:r>
              </a:p>
            </p:txBody>
          </p:sp>
        </mc:Fallback>
      </mc:AlternateContent>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547" y="1559474"/>
            <a:ext cx="5065853" cy="4710858"/>
          </a:xfrm>
          <a:prstGeom prst="rect">
            <a:avLst/>
          </a:prstGeom>
        </p:spPr>
      </p:pic>
    </p:spTree>
    <p:extLst>
      <p:ext uri="{BB962C8B-B14F-4D97-AF65-F5344CB8AC3E}">
        <p14:creationId xmlns:p14="http://schemas.microsoft.com/office/powerpoint/2010/main" val="2990421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14499"/>
            <a:ext cx="10904814" cy="41994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IN" sz="2800" b="1">
                <a:solidFill>
                  <a:schemeClr val="tx1"/>
                </a:solidFill>
              </a:rPr>
              <a:t>Part C </a:t>
            </a:r>
            <a:endParaRPr lang="en-IN" sz="2800">
              <a:solidFill>
                <a:schemeClr val="tx1"/>
              </a:solidFill>
            </a:endParaRPr>
          </a:p>
          <a:p>
            <a:pPr>
              <a:spcBef>
                <a:spcPts val="1000"/>
              </a:spcBef>
            </a:pPr>
            <a:r>
              <a:rPr lang="en-IN" sz="2800"/>
              <a:t>Is triangle </a:t>
            </a:r>
            <a:r>
              <a:rPr lang="en-IN" sz="2800" i="1"/>
              <a:t>ABC </a:t>
            </a:r>
            <a:r>
              <a:rPr lang="en-IN" sz="2800"/>
              <a:t>congruent to triangle </a:t>
            </a:r>
            <a:r>
              <a:rPr lang="en-IN" sz="2800" i="1"/>
              <a:t>EFG</a:t>
            </a:r>
            <a:r>
              <a:rPr lang="en-IN" sz="2800"/>
              <a:t>? Justify your argument. </a:t>
            </a:r>
          </a:p>
          <a:p>
            <a:pPr>
              <a:spcBef>
                <a:spcPts val="1000"/>
              </a:spcBef>
            </a:pPr>
            <a:r>
              <a:rPr lang="en-IN" sz="2800"/>
              <a:t>A. No; </a:t>
            </a:r>
            <a:r>
              <a:rPr lang="en-IN" sz="2800" i="1"/>
              <a:t>AC </a:t>
            </a:r>
            <a:r>
              <a:rPr lang="en-IN" sz="2800"/>
              <a:t>≠ </a:t>
            </a:r>
            <a:r>
              <a:rPr lang="en-IN" sz="2800" i="1"/>
              <a:t>FG</a:t>
            </a:r>
            <a:r>
              <a:rPr lang="en-IN" sz="2800"/>
              <a:t>, so SSS congruence is not met. </a:t>
            </a:r>
          </a:p>
          <a:p>
            <a:pPr>
              <a:spcBef>
                <a:spcPts val="1000"/>
              </a:spcBef>
            </a:pPr>
            <a:r>
              <a:rPr lang="en-IN" sz="2800"/>
              <a:t>B. No; </a:t>
            </a:r>
            <a:r>
              <a:rPr lang="en-IN" sz="2800" i="1"/>
              <a:t>BC </a:t>
            </a:r>
            <a:r>
              <a:rPr lang="en-IN" sz="2800"/>
              <a:t>≠ </a:t>
            </a:r>
            <a:r>
              <a:rPr lang="en-IN" sz="2800" i="1"/>
              <a:t>FG</a:t>
            </a:r>
            <a:r>
              <a:rPr lang="en-IN" sz="2800"/>
              <a:t>, so SSS congruence is not met. </a:t>
            </a:r>
          </a:p>
          <a:p>
            <a:pPr marL="439738" indent="-439738">
              <a:spcBef>
                <a:spcPts val="1000"/>
              </a:spcBef>
            </a:pPr>
            <a:r>
              <a:rPr lang="en-IN" sz="2800"/>
              <a:t>C. Yes; all corresponding sides have the same measure, so SSS congruence is met. </a:t>
            </a:r>
          </a:p>
          <a:p>
            <a:pPr marL="439738" indent="-439738">
              <a:spcBef>
                <a:spcPts val="1000"/>
              </a:spcBef>
            </a:pPr>
            <a:r>
              <a:rPr lang="en-IN" sz="2800"/>
              <a:t>D. Yes; all corresponding sides have the same measure, so by the definition of congruent figures, △</a:t>
            </a:r>
            <a:r>
              <a:rPr lang="en-IN" sz="2800" i="1"/>
              <a:t>ABC</a:t>
            </a:r>
            <a:r>
              <a:rPr lang="en-IN" sz="2800">
                <a:latin typeface="Arial" panose="020B0604020202020204" pitchFamily="34" charset="0"/>
                <a:cs typeface="Arial" panose="020B0604020202020204" pitchFamily="34" charset="0"/>
              </a:rPr>
              <a:t> </a:t>
            </a:r>
            <a:r>
              <a:rPr lang="en-IN" sz="2800"/>
              <a:t>≅</a:t>
            </a:r>
            <a:r>
              <a:rPr lang="en-IN" sz="2800">
                <a:latin typeface="Arial" panose="020B0604020202020204" pitchFamily="34" charset="0"/>
                <a:cs typeface="Arial" panose="020B0604020202020204" pitchFamily="34" charset="0"/>
              </a:rPr>
              <a:t> </a:t>
            </a:r>
            <a:r>
              <a:rPr lang="en-IN" sz="2800"/>
              <a:t>△</a:t>
            </a:r>
            <a:r>
              <a:rPr lang="en-IN" sz="2800" i="1"/>
              <a:t>EFG</a:t>
            </a:r>
            <a:r>
              <a:rPr lang="en-IN" sz="2800"/>
              <a:t>. </a:t>
            </a:r>
            <a:endParaRPr lang="en-US"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Use SSS on the Coordinate Plane</a:t>
            </a:r>
            <a:endParaRPr lang="en-US" sz="2800" b="0">
              <a:solidFill>
                <a:schemeClr val="tx1"/>
              </a:solidFill>
            </a:endParaRPr>
          </a:p>
        </p:txBody>
      </p:sp>
    </p:spTree>
    <p:extLst>
      <p:ext uri="{BB962C8B-B14F-4D97-AF65-F5344CB8AC3E}">
        <p14:creationId xmlns:p14="http://schemas.microsoft.com/office/powerpoint/2010/main" val="2705696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499"/>
            <a:ext cx="6404066" cy="11712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A</a:t>
            </a:r>
            <a:endParaRPr lang="en-IN" sz="2800">
              <a:solidFill>
                <a:schemeClr val="tx1"/>
              </a:solidFill>
            </a:endParaRPr>
          </a:p>
          <a:p>
            <a:r>
              <a:rPr lang="en-IN" sz="2800"/>
              <a:t>Graph △</a:t>
            </a:r>
            <a:r>
              <a:rPr lang="en-IN" sz="2800" i="1"/>
              <a:t>ABC </a:t>
            </a:r>
            <a:r>
              <a:rPr lang="en-IN" sz="2800"/>
              <a:t>and △</a:t>
            </a:r>
            <a:r>
              <a:rPr lang="en-IN" sz="2800" i="1"/>
              <a:t>EFG </a:t>
            </a:r>
            <a:r>
              <a:rPr lang="en-IN" sz="2800"/>
              <a:t>on the same coordinate plane. </a:t>
            </a:r>
            <a:endParaRPr lang="en-US"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Use SSS on the Coordinate Plane</a:t>
            </a:r>
            <a:endParaRPr lang="en-US" sz="2800" b="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682" y="1714499"/>
            <a:ext cx="3106056" cy="3144088"/>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0EE03008-21B1-45C5-A3A3-0D24C7440039}"/>
                  </a:ext>
                </a:extLst>
              </p:cNvPr>
              <p:cNvSpPr txBox="1">
                <a:spLocks/>
              </p:cNvSpPr>
              <p:nvPr/>
            </p:nvSpPr>
            <p:spPr>
              <a:xfrm>
                <a:off x="534736" y="4812275"/>
                <a:ext cx="11122528" cy="17129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B</a:t>
                </a:r>
                <a:r>
                  <a:rPr lang="en-IN" sz="2800" b="1"/>
                  <a:t> </a:t>
                </a:r>
                <a:endParaRPr lang="en-IN" sz="2800"/>
              </a:p>
              <a:p>
                <a:r>
                  <a:rPr lang="en-IN" sz="2800"/>
                  <a:t>Find the side lengths of each triangle. </a:t>
                </a:r>
              </a:p>
              <a:p>
                <a:pPr/>
                <a14:m>
                  <m:oMathPara xmlns:m="http://schemas.openxmlformats.org/officeDocument/2006/math">
                    <m:oMathParaPr>
                      <m:jc m:val="left"/>
                    </m:oMathParaPr>
                    <m:oMath xmlns:m="http://schemas.openxmlformats.org/officeDocument/2006/math">
                      <m:r>
                        <a:rPr lang="en-US" sz="2800" b="0" i="1" smtClean="0">
                          <a:solidFill>
                            <a:srgbClr val="FF0000"/>
                          </a:solidFill>
                          <a:latin typeface="Cambria Math" panose="02040503050406030204" pitchFamily="18" charset="0"/>
                        </a:rPr>
                        <m:t>𝐴𝐵</m:t>
                      </m:r>
                      <m:r>
                        <a:rPr lang="en-US" sz="2800" b="0" i="1" smtClean="0">
                          <a:solidFill>
                            <a:srgbClr val="FF0000"/>
                          </a:solidFill>
                          <a:latin typeface="Cambria Math" panose="02040503050406030204" pitchFamily="18" charset="0"/>
                        </a:rPr>
                        <m:t>=</m:t>
                      </m:r>
                      <m:rad>
                        <m:radPr>
                          <m:degHide m:val="on"/>
                          <m:ctrlPr>
                            <a:rPr lang="en-US" sz="2800" b="0" i="1" smtClean="0">
                              <a:solidFill>
                                <a:srgbClr val="FF0000"/>
                              </a:solidFill>
                              <a:latin typeface="Cambria Math" panose="02040503050406030204" pitchFamily="18" charset="0"/>
                            </a:rPr>
                          </m:ctrlPr>
                        </m:radPr>
                        <m:deg/>
                        <m:e>
                          <m:r>
                            <a:rPr lang="en-US" sz="2800" b="0" i="1" smtClean="0">
                              <a:solidFill>
                                <a:srgbClr val="FF0000"/>
                              </a:solidFill>
                              <a:latin typeface="Cambria Math" panose="02040503050406030204" pitchFamily="18" charset="0"/>
                            </a:rPr>
                            <m:t>5</m:t>
                          </m:r>
                        </m:e>
                      </m:rad>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𝐵𝐶</m:t>
                      </m:r>
                      <m:r>
                        <a:rPr lang="en-US" sz="2800" b="0" i="1" smtClean="0">
                          <a:solidFill>
                            <a:srgbClr val="FF0000"/>
                          </a:solidFill>
                          <a:latin typeface="Cambria Math" panose="02040503050406030204" pitchFamily="18" charset="0"/>
                        </a:rPr>
                        <m:t>=2</m:t>
                      </m:r>
                      <m:rad>
                        <m:radPr>
                          <m:degHide m:val="on"/>
                          <m:ctrlPr>
                            <a:rPr lang="en-US" sz="2800" b="0" i="1" smtClean="0">
                              <a:solidFill>
                                <a:srgbClr val="FF0000"/>
                              </a:solidFill>
                              <a:latin typeface="Cambria Math" panose="02040503050406030204" pitchFamily="18" charset="0"/>
                            </a:rPr>
                          </m:ctrlPr>
                        </m:radPr>
                        <m:deg/>
                        <m:e>
                          <m:r>
                            <a:rPr lang="en-US" sz="2800" b="0" i="1" smtClean="0">
                              <a:solidFill>
                                <a:srgbClr val="FF0000"/>
                              </a:solidFill>
                              <a:latin typeface="Cambria Math" panose="02040503050406030204" pitchFamily="18" charset="0"/>
                            </a:rPr>
                            <m:t>2</m:t>
                          </m:r>
                        </m:e>
                      </m:rad>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𝐴𝐶</m:t>
                      </m:r>
                      <m:r>
                        <a:rPr lang="en-US" sz="2800" b="0" i="1" smtClean="0">
                          <a:solidFill>
                            <a:srgbClr val="FF0000"/>
                          </a:solidFill>
                          <a:latin typeface="Cambria Math" panose="02040503050406030204" pitchFamily="18" charset="0"/>
                        </a:rPr>
                        <m:t>=</m:t>
                      </m:r>
                      <m:rad>
                        <m:radPr>
                          <m:degHide m:val="on"/>
                          <m:ctrlPr>
                            <a:rPr lang="en-US" sz="2800" i="1">
                              <a:solidFill>
                                <a:srgbClr val="FF0000"/>
                              </a:solidFill>
                              <a:latin typeface="Cambria Math" panose="02040503050406030204" pitchFamily="18" charset="0"/>
                            </a:rPr>
                          </m:ctrlPr>
                        </m:radPr>
                        <m:deg/>
                        <m:e>
                          <m:r>
                            <a:rPr lang="en-US" sz="2800" b="0" i="1" smtClean="0">
                              <a:solidFill>
                                <a:srgbClr val="FF0000"/>
                              </a:solidFill>
                              <a:latin typeface="Cambria Math" panose="02040503050406030204" pitchFamily="18" charset="0"/>
                            </a:rPr>
                            <m:t>17</m:t>
                          </m:r>
                        </m:e>
                      </m:rad>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𝐸𝐹</m:t>
                      </m:r>
                      <m:r>
                        <a:rPr lang="en-US" sz="2800" b="0" i="1" smtClean="0">
                          <a:solidFill>
                            <a:srgbClr val="FF0000"/>
                          </a:solidFill>
                          <a:latin typeface="Cambria Math" panose="02040503050406030204" pitchFamily="18" charset="0"/>
                        </a:rPr>
                        <m:t>=</m:t>
                      </m:r>
                      <m:rad>
                        <m:radPr>
                          <m:degHide m:val="on"/>
                          <m:ctrlPr>
                            <a:rPr lang="en-US" sz="2800" i="1">
                              <a:solidFill>
                                <a:srgbClr val="FF0000"/>
                              </a:solidFill>
                              <a:latin typeface="Cambria Math" panose="02040503050406030204" pitchFamily="18" charset="0"/>
                            </a:rPr>
                          </m:ctrlPr>
                        </m:radPr>
                        <m:deg/>
                        <m:e>
                          <m:r>
                            <a:rPr lang="en-US" sz="2800" b="0" i="1" smtClean="0">
                              <a:solidFill>
                                <a:srgbClr val="FF0000"/>
                              </a:solidFill>
                              <a:latin typeface="Cambria Math" panose="02040503050406030204" pitchFamily="18" charset="0"/>
                            </a:rPr>
                            <m:t>17</m:t>
                          </m:r>
                        </m:e>
                      </m:rad>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𝐹𝐺</m:t>
                      </m:r>
                      <m:r>
                        <a:rPr lang="en-US" sz="2800" b="0" i="1" smtClean="0">
                          <a:solidFill>
                            <a:srgbClr val="FF0000"/>
                          </a:solidFill>
                          <a:latin typeface="Cambria Math" panose="02040503050406030204" pitchFamily="18" charset="0"/>
                        </a:rPr>
                        <m:t>=</m:t>
                      </m:r>
                      <m:rad>
                        <m:radPr>
                          <m:degHide m:val="on"/>
                          <m:ctrlPr>
                            <a:rPr lang="en-US" sz="2800" i="1">
                              <a:solidFill>
                                <a:srgbClr val="FF0000"/>
                              </a:solidFill>
                              <a:latin typeface="Cambria Math" panose="02040503050406030204" pitchFamily="18" charset="0"/>
                            </a:rPr>
                          </m:ctrlPr>
                        </m:radPr>
                        <m:deg/>
                        <m:e>
                          <m:r>
                            <a:rPr lang="en-US" sz="2800" b="0" i="1" smtClean="0">
                              <a:solidFill>
                                <a:srgbClr val="FF0000"/>
                              </a:solidFill>
                              <a:latin typeface="Cambria Math" panose="02040503050406030204" pitchFamily="18" charset="0"/>
                            </a:rPr>
                            <m:t>5</m:t>
                          </m:r>
                        </m:e>
                      </m:rad>
                      <m:r>
                        <a:rPr lang="en-US" sz="2800" b="0" i="1" smtClean="0">
                          <a:solidFill>
                            <a:srgbClr val="FF0000"/>
                          </a:solidFill>
                          <a:latin typeface="Cambria Math" panose="02040503050406030204" pitchFamily="18" charset="0"/>
                        </a:rPr>
                        <m:t>;</m:t>
                      </m:r>
                      <m:r>
                        <a:rPr lang="en-US" sz="2800" b="0" i="1" smtClean="0">
                          <a:solidFill>
                            <a:srgbClr val="FF0000"/>
                          </a:solidFill>
                          <a:latin typeface="Cambria Math" panose="02040503050406030204" pitchFamily="18" charset="0"/>
                        </a:rPr>
                        <m:t>𝐸𝐺</m:t>
                      </m:r>
                      <m:r>
                        <a:rPr lang="en-US" sz="2800" b="0" i="1" smtClean="0">
                          <a:solidFill>
                            <a:srgbClr val="FF0000"/>
                          </a:solidFill>
                          <a:latin typeface="Cambria Math" panose="02040503050406030204" pitchFamily="18" charset="0"/>
                        </a:rPr>
                        <m:t>=3</m:t>
                      </m:r>
                      <m:rad>
                        <m:radPr>
                          <m:degHide m:val="on"/>
                          <m:ctrlPr>
                            <a:rPr lang="en-US" sz="2800" i="1">
                              <a:solidFill>
                                <a:srgbClr val="FF0000"/>
                              </a:solidFill>
                              <a:latin typeface="Cambria Math" panose="02040503050406030204" pitchFamily="18" charset="0"/>
                            </a:rPr>
                          </m:ctrlPr>
                        </m:radPr>
                        <m:deg/>
                        <m:e>
                          <m:r>
                            <a:rPr lang="en-US" sz="2800" b="0" i="1" smtClean="0">
                              <a:solidFill>
                                <a:srgbClr val="FF0000"/>
                              </a:solidFill>
                              <a:latin typeface="Cambria Math" panose="02040503050406030204" pitchFamily="18" charset="0"/>
                            </a:rPr>
                            <m:t>2</m:t>
                          </m:r>
                        </m:e>
                      </m:rad>
                    </m:oMath>
                  </m:oMathPara>
                </a14:m>
                <a:endParaRPr lang="en-US" sz="2800">
                  <a:solidFill>
                    <a:schemeClr val="tx1"/>
                  </a:solidFill>
                </a:endParaRPr>
              </a:p>
            </p:txBody>
          </p:sp>
        </mc:Choice>
        <mc:Fallback xmlns="">
          <p:sp>
            <p:nvSpPr>
              <p:cNvPr id="6" name="Content Placeholder 2">
                <a:extLst>
                  <a:ext uri="{FF2B5EF4-FFF2-40B4-BE49-F238E27FC236}">
                    <a16:creationId xmlns:a16="http://schemas.microsoft.com/office/drawing/2014/main" id="{0EE03008-21B1-45C5-A3A3-0D24C7440039}"/>
                  </a:ext>
                </a:extLst>
              </p:cNvPr>
              <p:cNvSpPr txBox="1">
                <a:spLocks noRot="1" noChangeAspect="1" noMove="1" noResize="1" noEditPoints="1" noAdjustHandles="1" noChangeArrowheads="1" noChangeShapeType="1" noTextEdit="1"/>
              </p:cNvSpPr>
              <p:nvPr/>
            </p:nvSpPr>
            <p:spPr>
              <a:xfrm>
                <a:off x="534736" y="4812275"/>
                <a:ext cx="11122528" cy="1712914"/>
              </a:xfrm>
              <a:prstGeom prst="rect">
                <a:avLst/>
              </a:prstGeom>
              <a:blipFill>
                <a:blip r:embed="rId4"/>
                <a:stretch>
                  <a:fillRect l="-1151" t="-3559"/>
                </a:stretch>
              </a:blipFill>
            </p:spPr>
            <p:txBody>
              <a:bodyPr/>
              <a:lstStyle/>
              <a:p>
                <a:r>
                  <a:rPr lang="en-US">
                    <a:noFill/>
                  </a:rPr>
                  <a:t> </a:t>
                </a:r>
              </a:p>
            </p:txBody>
          </p:sp>
        </mc:Fallback>
      </mc:AlternateContent>
    </p:spTree>
    <p:extLst>
      <p:ext uri="{BB962C8B-B14F-4D97-AF65-F5344CB8AC3E}">
        <p14:creationId xmlns:p14="http://schemas.microsoft.com/office/powerpoint/2010/main" val="155028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14499"/>
            <a:ext cx="10904814" cy="41994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000"/>
              </a:spcBef>
            </a:pPr>
            <a:r>
              <a:rPr lang="en-IN" sz="2800" b="1">
                <a:solidFill>
                  <a:schemeClr val="tx1"/>
                </a:solidFill>
              </a:rPr>
              <a:t>Part C </a:t>
            </a:r>
            <a:endParaRPr lang="en-IN" sz="2800">
              <a:solidFill>
                <a:schemeClr val="tx1"/>
              </a:solidFill>
            </a:endParaRPr>
          </a:p>
          <a:p>
            <a:pPr>
              <a:spcBef>
                <a:spcPts val="1000"/>
              </a:spcBef>
            </a:pPr>
            <a:r>
              <a:rPr lang="en-IN" sz="2800"/>
              <a:t>Is triangle </a:t>
            </a:r>
            <a:r>
              <a:rPr lang="en-IN" sz="2800" i="1"/>
              <a:t>ABC </a:t>
            </a:r>
            <a:r>
              <a:rPr lang="en-IN" sz="2800"/>
              <a:t>congruent to triangle </a:t>
            </a:r>
            <a:r>
              <a:rPr lang="en-IN" sz="2800" i="1"/>
              <a:t>EFG</a:t>
            </a:r>
            <a:r>
              <a:rPr lang="en-IN" sz="2800"/>
              <a:t>? Justify your argument. </a:t>
            </a:r>
          </a:p>
          <a:p>
            <a:pPr>
              <a:spcBef>
                <a:spcPts val="1000"/>
              </a:spcBef>
            </a:pPr>
            <a:r>
              <a:rPr lang="en-IN" sz="2800"/>
              <a:t>A. No; </a:t>
            </a:r>
            <a:r>
              <a:rPr lang="en-IN" sz="2800" i="1"/>
              <a:t>AC </a:t>
            </a:r>
            <a:r>
              <a:rPr lang="en-IN" sz="2800"/>
              <a:t>≠ </a:t>
            </a:r>
            <a:r>
              <a:rPr lang="en-IN" sz="2800" i="1"/>
              <a:t>FG</a:t>
            </a:r>
            <a:r>
              <a:rPr lang="en-IN" sz="2800"/>
              <a:t>, so SSS congruence is not met. </a:t>
            </a:r>
          </a:p>
          <a:p>
            <a:pPr>
              <a:spcBef>
                <a:spcPts val="1000"/>
              </a:spcBef>
            </a:pPr>
            <a:r>
              <a:rPr lang="en-IN" sz="2800"/>
              <a:t>B. No; </a:t>
            </a:r>
            <a:r>
              <a:rPr lang="en-IN" sz="2800" i="1"/>
              <a:t>BC </a:t>
            </a:r>
            <a:r>
              <a:rPr lang="en-IN" sz="2800"/>
              <a:t>≠ </a:t>
            </a:r>
            <a:r>
              <a:rPr lang="en-IN" sz="2800" i="1"/>
              <a:t>FG</a:t>
            </a:r>
            <a:r>
              <a:rPr lang="en-IN" sz="2800"/>
              <a:t>, so SSS congruence is not met. </a:t>
            </a:r>
          </a:p>
          <a:p>
            <a:pPr marL="439738" indent="-439738">
              <a:spcBef>
                <a:spcPts val="1000"/>
              </a:spcBef>
            </a:pPr>
            <a:r>
              <a:rPr lang="en-IN" sz="2800"/>
              <a:t>C. Yes; all corresponding sides have the same measure, so SSS congruence is met. </a:t>
            </a:r>
          </a:p>
          <a:p>
            <a:pPr marL="439738" indent="-439738">
              <a:spcBef>
                <a:spcPts val="1000"/>
              </a:spcBef>
            </a:pPr>
            <a:r>
              <a:rPr lang="en-IN" sz="2800"/>
              <a:t>D. Yes; all corresponding sides have the same measure, so by the definition of congruent figures, △</a:t>
            </a:r>
            <a:r>
              <a:rPr lang="en-IN" sz="2800" i="1"/>
              <a:t>ABC </a:t>
            </a:r>
            <a:r>
              <a:rPr lang="en-IN" sz="2800"/>
              <a:t>≅ △</a:t>
            </a:r>
            <a:r>
              <a:rPr lang="en-IN" sz="2800" i="1"/>
              <a:t>EFG</a:t>
            </a:r>
            <a:r>
              <a:rPr lang="en-IN" sz="2800"/>
              <a:t>. </a:t>
            </a:r>
            <a:endParaRPr lang="en-US"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0070C0"/>
                </a:solidFill>
              </a:rPr>
            </a:br>
            <a:r>
              <a:rPr lang="en-IN" sz="2800" b="0">
                <a:solidFill>
                  <a:schemeClr val="tx1"/>
                </a:solidFill>
              </a:rPr>
              <a:t>Use SSS on the Coordinate Plane</a:t>
            </a:r>
            <a:endParaRPr lang="en-US" sz="2800" b="0">
              <a:solidFill>
                <a:schemeClr val="tx1"/>
              </a:solidFill>
            </a:endParaRPr>
          </a:p>
        </p:txBody>
      </p:sp>
      <p:sp>
        <p:nvSpPr>
          <p:cNvPr id="3" name="TextBox 2"/>
          <p:cNvSpPr txBox="1"/>
          <p:nvPr/>
        </p:nvSpPr>
        <p:spPr>
          <a:xfrm>
            <a:off x="478974" y="5854534"/>
            <a:ext cx="767938" cy="523220"/>
          </a:xfrm>
          <a:prstGeom prst="rect">
            <a:avLst/>
          </a:prstGeom>
          <a:noFill/>
        </p:spPr>
        <p:txBody>
          <a:bodyPr wrap="square" rtlCol="0">
            <a:spAutoFit/>
          </a:bodyPr>
          <a:lstStyle/>
          <a:p>
            <a:r>
              <a:rPr lang="en-US" sz="2800">
                <a:solidFill>
                  <a:srgbClr val="FF0000"/>
                </a:solidFill>
              </a:rPr>
              <a:t>B</a:t>
            </a:r>
            <a:endParaRPr lang="en-IN" sz="2800">
              <a:solidFill>
                <a:srgbClr val="FF0000"/>
              </a:solidFill>
            </a:endParaRPr>
          </a:p>
        </p:txBody>
      </p:sp>
    </p:spTree>
    <p:extLst>
      <p:ext uri="{BB962C8B-B14F-4D97-AF65-F5344CB8AC3E}">
        <p14:creationId xmlns:p14="http://schemas.microsoft.com/office/powerpoint/2010/main" val="1787493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14499"/>
            <a:ext cx="8802881" cy="41994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The interior angle formed by two adjacent sides of a triangle is called an </a:t>
            </a:r>
            <a:r>
              <a:rPr lang="en-IN" sz="2800" b="1">
                <a:solidFill>
                  <a:schemeClr val="tx1"/>
                </a:solidFill>
              </a:rPr>
              <a:t>included angle</a:t>
            </a:r>
            <a:r>
              <a:rPr lang="en-IN" sz="2800"/>
              <a:t>. </a:t>
            </a:r>
          </a:p>
          <a:p>
            <a:r>
              <a:rPr lang="en-IN" sz="2800"/>
              <a:t>If two triangles are formed using the same side lengths and included angle measure, then there is a series of rigid transformations that will show that the two triangles are congruent. This leads to the postulate on the next slide. </a:t>
            </a:r>
            <a:endParaRPr lang="en-US"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Proving Triangles Congruent: SAS</a:t>
            </a:r>
            <a:endParaRPr lang="en-US" sz="2800" b="0">
              <a:solidFill>
                <a:schemeClr val="tx1"/>
              </a:solidFill>
            </a:endParaRPr>
          </a:p>
        </p:txBody>
      </p:sp>
    </p:spTree>
    <p:extLst>
      <p:ext uri="{BB962C8B-B14F-4D97-AF65-F5344CB8AC3E}">
        <p14:creationId xmlns:p14="http://schemas.microsoft.com/office/powerpoint/2010/main" val="3705262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14500"/>
            <a:ext cx="8802881" cy="30464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Postulate 5.2: </a:t>
            </a:r>
            <a:r>
              <a:rPr lang="en-IN" sz="2800" b="1"/>
              <a:t>Side-Angle-Side (SAS) Congruence</a:t>
            </a:r>
            <a:endParaRPr lang="en-IN" sz="2800"/>
          </a:p>
          <a:p>
            <a:r>
              <a:rPr lang="en-IN" sz="2800"/>
              <a:t>If two sides and the included angle of one triangle are congruent to two sides and the included angle of a second triangle, then the triangles are congruent.</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Proving Triangles Congruent: SAS</a:t>
            </a:r>
            <a:endParaRPr lang="en-US" sz="2800" b="0">
              <a:solidFill>
                <a:schemeClr val="tx1"/>
              </a:solidFill>
            </a:endParaRPr>
          </a:p>
        </p:txBody>
      </p:sp>
    </p:spTree>
    <p:extLst>
      <p:ext uri="{BB962C8B-B14F-4D97-AF65-F5344CB8AC3E}">
        <p14:creationId xmlns:p14="http://schemas.microsoft.com/office/powerpoint/2010/main" val="389883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14500"/>
            <a:ext cx="8802881" cy="256061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rgbClr val="00A6B9"/>
                </a:solidFill>
              </a:rPr>
              <a:t>Think About It!</a:t>
            </a:r>
          </a:p>
          <a:p>
            <a:r>
              <a:rPr lang="en-IN" sz="2800"/>
              <a:t>Both legs of one right triangle are congruent to the legs of another right triangle. Are the triangles congruent? Justify your argument.</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IN" sz="2800" b="0">
                <a:solidFill>
                  <a:schemeClr val="tx1"/>
                </a:solidFill>
              </a:rPr>
              <a:t>Proving Triangles Congruent: SAS</a:t>
            </a:r>
            <a:endParaRPr lang="en-US" sz="2800" b="0">
              <a:solidFill>
                <a:schemeClr val="tx1"/>
              </a:solidFill>
            </a:endParaRPr>
          </a:p>
        </p:txBody>
      </p:sp>
    </p:spTree>
    <p:extLst>
      <p:ext uri="{BB962C8B-B14F-4D97-AF65-F5344CB8AC3E}">
        <p14:creationId xmlns:p14="http://schemas.microsoft.com/office/powerpoint/2010/main" val="414881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0"/>
                <a:ext cx="6947606" cy="288125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PLAYGROUND</a:t>
                </a:r>
                <a:r>
                  <a:rPr lang="en-IN" sz="2800" b="1"/>
                  <a:t> </a:t>
                </a:r>
                <a:r>
                  <a:rPr lang="en-IN" sz="2800" b="1">
                    <a:solidFill>
                      <a:schemeClr val="tx2"/>
                    </a:solidFill>
                  </a:rPr>
                  <a:t>The playground equipment shown appears to be made of congruent triangles. If </a:t>
                </a:r>
                <a14:m>
                  <m:oMath xmlns:m="http://schemas.openxmlformats.org/officeDocument/2006/math">
                    <m:acc>
                      <m:accPr>
                        <m:chr m:val="̅"/>
                        <m:ctrlPr>
                          <a:rPr lang="en-IN" sz="2800" b="1" i="1" smtClean="0">
                            <a:solidFill>
                              <a:schemeClr val="tx2"/>
                            </a:solidFill>
                            <a:latin typeface="Cambria Math" panose="02040503050406030204" pitchFamily="18" charset="0"/>
                          </a:rPr>
                        </m:ctrlPr>
                      </m:accPr>
                      <m:e>
                        <m:r>
                          <a:rPr lang="en-US" sz="2800" b="1" i="1" smtClean="0">
                            <a:solidFill>
                              <a:schemeClr val="tx2"/>
                            </a:solidFill>
                            <a:latin typeface="Cambria Math" panose="02040503050406030204" pitchFamily="18" charset="0"/>
                          </a:rPr>
                          <m:t>𝑲𝑳</m:t>
                        </m:r>
                      </m:e>
                    </m:acc>
                    <m:r>
                      <a:rPr lang="en-IN" sz="2800" b="1" i="1" smtClean="0">
                        <a:solidFill>
                          <a:schemeClr val="tx2"/>
                        </a:solidFill>
                        <a:latin typeface="Cambria Math" panose="02040503050406030204" pitchFamily="18" charset="0"/>
                        <a:ea typeface="Cambria Math" panose="02040503050406030204" pitchFamily="18" charset="0"/>
                      </a:rPr>
                      <m:t>≅</m:t>
                    </m:r>
                    <m:acc>
                      <m:accPr>
                        <m:chr m:val="̅"/>
                        <m:ctrlPr>
                          <a:rPr lang="en-IN" sz="2800" b="1" i="1" smtClean="0">
                            <a:solidFill>
                              <a:schemeClr val="tx2"/>
                            </a:solidFill>
                            <a:latin typeface="Cambria Math" panose="02040503050406030204" pitchFamily="18" charset="0"/>
                            <a:ea typeface="Cambria Math" panose="02040503050406030204" pitchFamily="18" charset="0"/>
                          </a:rPr>
                        </m:ctrlPr>
                      </m:accPr>
                      <m:e>
                        <m:r>
                          <a:rPr lang="en-US" sz="2800" b="1" i="1" smtClean="0">
                            <a:solidFill>
                              <a:schemeClr val="tx2"/>
                            </a:solidFill>
                            <a:latin typeface="Cambria Math" panose="02040503050406030204" pitchFamily="18" charset="0"/>
                            <a:ea typeface="Cambria Math" panose="02040503050406030204" pitchFamily="18" charset="0"/>
                          </a:rPr>
                          <m:t>𝑳𝑴</m:t>
                        </m:r>
                      </m:e>
                    </m:acc>
                  </m:oMath>
                </a14:m>
                <a:r>
                  <a:rPr lang="en-IN" sz="2800" b="1">
                    <a:solidFill>
                      <a:schemeClr val="tx2"/>
                    </a:solidFill>
                  </a:rPr>
                  <a:t> and ∠</a:t>
                </a:r>
                <a:r>
                  <a:rPr lang="en-IN" sz="2800" b="1" i="1">
                    <a:solidFill>
                      <a:schemeClr val="tx2"/>
                    </a:solidFill>
                  </a:rPr>
                  <a:t>JLK</a:t>
                </a:r>
                <a:r>
                  <a:rPr lang="en-IN" sz="2800" b="1" i="1">
                    <a:solidFill>
                      <a:schemeClr val="tx2"/>
                    </a:solidFill>
                    <a:latin typeface="Arial" panose="020B0604020202020204" pitchFamily="34" charset="0"/>
                    <a:cs typeface="Arial" panose="020B0604020202020204" pitchFamily="34" charset="0"/>
                  </a:rPr>
                  <a:t> </a:t>
                </a:r>
                <a:r>
                  <a:rPr lang="en-IN" sz="2800" b="1">
                    <a:solidFill>
                      <a:schemeClr val="tx2"/>
                    </a:solidFill>
                  </a:rPr>
                  <a:t>≅</a:t>
                </a:r>
                <a:r>
                  <a:rPr lang="en-IN" sz="2800" b="1" i="1">
                    <a:latin typeface="Arial" panose="020B0604020202020204" pitchFamily="34" charset="0"/>
                    <a:cs typeface="Arial" panose="020B0604020202020204" pitchFamily="34" charset="0"/>
                  </a:rPr>
                  <a:t> </a:t>
                </a:r>
                <a:r>
                  <a:rPr lang="en-IN" sz="2800" b="1">
                    <a:solidFill>
                      <a:schemeClr val="tx2"/>
                    </a:solidFill>
                  </a:rPr>
                  <a:t>∠</a:t>
                </a:r>
                <a:r>
                  <a:rPr lang="en-IN" sz="2800" b="1" i="1">
                    <a:solidFill>
                      <a:schemeClr val="tx2"/>
                    </a:solidFill>
                  </a:rPr>
                  <a:t>JLM</a:t>
                </a:r>
                <a:r>
                  <a:rPr lang="en-IN" sz="2800" b="1">
                    <a:solidFill>
                      <a:schemeClr val="tx2"/>
                    </a:solidFill>
                  </a:rPr>
                  <a:t>, write a two-column proof to prove that △</a:t>
                </a:r>
                <a:r>
                  <a:rPr lang="en-IN" sz="2800" b="1" i="1">
                    <a:solidFill>
                      <a:schemeClr val="tx2"/>
                    </a:solidFill>
                  </a:rPr>
                  <a:t>JLK</a:t>
                </a:r>
                <a:r>
                  <a:rPr lang="en-IN" sz="2800" b="1" i="1">
                    <a:latin typeface="Arial" panose="020B0604020202020204" pitchFamily="34" charset="0"/>
                    <a:cs typeface="Arial" panose="020B0604020202020204" pitchFamily="34" charset="0"/>
                  </a:rPr>
                  <a:t> </a:t>
                </a:r>
                <a:r>
                  <a:rPr lang="en-IN" sz="2800" b="1">
                    <a:solidFill>
                      <a:schemeClr val="tx2"/>
                    </a:solidFill>
                  </a:rPr>
                  <a:t>≅</a:t>
                </a:r>
                <a:r>
                  <a:rPr lang="en-IN" sz="2800" b="1" i="1">
                    <a:latin typeface="Arial" panose="020B0604020202020204" pitchFamily="34" charset="0"/>
                    <a:cs typeface="Arial" panose="020B0604020202020204" pitchFamily="34" charset="0"/>
                  </a:rPr>
                  <a:t> </a:t>
                </a:r>
                <a:r>
                  <a:rPr lang="en-IN" sz="2800" b="1">
                    <a:solidFill>
                      <a:schemeClr val="tx2"/>
                    </a:solidFill>
                  </a:rPr>
                  <a:t>△</a:t>
                </a:r>
                <a:r>
                  <a:rPr lang="en-IN" sz="2800" b="1" i="1">
                    <a:solidFill>
                      <a:schemeClr val="tx2"/>
                    </a:solidFill>
                  </a:rPr>
                  <a:t>JLM</a:t>
                </a:r>
                <a:r>
                  <a:rPr lang="en-IN" sz="2800" b="1">
                    <a:solidFill>
                      <a:schemeClr val="tx2"/>
                    </a:solidFill>
                  </a:rPr>
                  <a:t>. </a:t>
                </a:r>
                <a:endParaRPr lang="en-IN" sz="2800"/>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14500"/>
                <a:ext cx="6947606" cy="2881251"/>
              </a:xfrm>
              <a:prstGeom prst="rect">
                <a:avLst/>
              </a:prstGeom>
              <a:blipFill>
                <a:blip r:embed="rId3"/>
                <a:stretch>
                  <a:fillRect l="-1754" t="-2114" r="-2719"/>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Use SAS to Prove Triangles Congruent</a:t>
            </a:r>
            <a:endParaRPr lang="en-US" sz="2800" b="0">
              <a:solidFill>
                <a:schemeClr val="tx1"/>
              </a:solidFill>
            </a:endParaRPr>
          </a:p>
        </p:txBody>
      </p:sp>
      <p:pic>
        <p:nvPicPr>
          <p:cNvPr id="2" name="Picture 1" descr="A picture containing outdoor, ground&#10;&#10;Description automatically generated"/>
          <p:cNvPicPr>
            <a:picLocks noChangeAspect="1"/>
          </p:cNvPicPr>
          <p:nvPr/>
        </p:nvPicPr>
        <p:blipFill>
          <a:blip r:embed="rId4"/>
          <a:stretch>
            <a:fillRect/>
          </a:stretch>
        </p:blipFill>
        <p:spPr>
          <a:xfrm>
            <a:off x="7664662" y="1849382"/>
            <a:ext cx="3751938" cy="2488911"/>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9EF04543-BC8A-4C37-9E2E-33A3EEB9B2E8}"/>
                  </a:ext>
                </a:extLst>
              </p:cNvPr>
              <p:cNvSpPr txBox="1">
                <a:spLocks/>
              </p:cNvSpPr>
              <p:nvPr/>
            </p:nvSpPr>
            <p:spPr>
              <a:xfrm>
                <a:off x="459873" y="4595751"/>
                <a:ext cx="6617822" cy="17129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Given: </a:t>
                </a:r>
                <a14:m>
                  <m:oMath xmlns:m="http://schemas.openxmlformats.org/officeDocument/2006/math">
                    <m:acc>
                      <m:accPr>
                        <m:chr m:val="̅"/>
                        <m:ctrlPr>
                          <a:rPr lang="en-IN" sz="2800" i="1">
                            <a:latin typeface="Cambria Math" panose="02040503050406030204" pitchFamily="18" charset="0"/>
                          </a:rPr>
                        </m:ctrlPr>
                      </m:accPr>
                      <m:e>
                        <m:r>
                          <a:rPr lang="en-US" sz="2800" b="0" i="1">
                            <a:latin typeface="Cambria Math" panose="02040503050406030204" pitchFamily="18" charset="0"/>
                          </a:rPr>
                          <m:t>𝐾𝐿</m:t>
                        </m:r>
                      </m:e>
                    </m:acc>
                    <m:r>
                      <a:rPr lang="en-IN" sz="2800" b="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ea typeface="Cambria Math" panose="02040503050406030204" pitchFamily="18" charset="0"/>
                          </a:rPr>
                        </m:ctrlPr>
                      </m:accPr>
                      <m:e>
                        <m:r>
                          <a:rPr lang="en-US" sz="2800" b="0" i="1">
                            <a:latin typeface="Cambria Math" panose="02040503050406030204" pitchFamily="18" charset="0"/>
                            <a:ea typeface="Cambria Math" panose="02040503050406030204" pitchFamily="18" charset="0"/>
                          </a:rPr>
                          <m:t>𝐿𝑀</m:t>
                        </m:r>
                      </m:e>
                    </m:acc>
                  </m:oMath>
                </a14:m>
                <a:r>
                  <a:rPr lang="en-IN" sz="2800"/>
                  <a:t>, ∠</a:t>
                </a:r>
                <a:r>
                  <a:rPr lang="en-IN" sz="2800" i="1"/>
                  <a:t>JLK</a:t>
                </a:r>
                <a:r>
                  <a:rPr lang="en-IN" sz="2800" b="1" i="1">
                    <a:latin typeface="Arial" panose="020B0604020202020204" pitchFamily="34" charset="0"/>
                    <a:cs typeface="Arial" panose="020B0604020202020204" pitchFamily="34" charset="0"/>
                  </a:rPr>
                  <a:t> </a:t>
                </a:r>
                <a:r>
                  <a:rPr lang="en-IN" sz="2800"/>
                  <a:t>≅</a:t>
                </a:r>
                <a:r>
                  <a:rPr lang="en-IN" sz="2800" b="1" i="1">
                    <a:latin typeface="Arial" panose="020B0604020202020204" pitchFamily="34" charset="0"/>
                    <a:cs typeface="Arial" panose="020B0604020202020204" pitchFamily="34" charset="0"/>
                  </a:rPr>
                  <a:t> </a:t>
                </a:r>
                <a:r>
                  <a:rPr lang="en-IN" sz="2800"/>
                  <a:t>∠</a:t>
                </a:r>
                <a:r>
                  <a:rPr lang="en-IN" sz="2800" i="1"/>
                  <a:t>JLM </a:t>
                </a:r>
                <a:endParaRPr lang="en-IN" sz="2800"/>
              </a:p>
              <a:p>
                <a:r>
                  <a:rPr lang="en-IN" sz="2800" b="1">
                    <a:solidFill>
                      <a:schemeClr val="tx1"/>
                    </a:solidFill>
                  </a:rPr>
                  <a:t>Prove: </a:t>
                </a:r>
                <a:r>
                  <a:rPr lang="en-IN" sz="2800"/>
                  <a:t>△</a:t>
                </a:r>
                <a:r>
                  <a:rPr lang="en-IN" sz="2800" i="1"/>
                  <a:t>JLK</a:t>
                </a:r>
                <a:r>
                  <a:rPr lang="en-IN" sz="2800" b="1" i="1">
                    <a:solidFill>
                      <a:schemeClr val="tx2"/>
                    </a:solidFill>
                    <a:latin typeface="Arial" panose="020B0604020202020204" pitchFamily="34" charset="0"/>
                    <a:cs typeface="Arial" panose="020B0604020202020204" pitchFamily="34" charset="0"/>
                  </a:rPr>
                  <a:t> </a:t>
                </a:r>
                <a:r>
                  <a:rPr lang="en-IN" sz="2800"/>
                  <a:t>≅</a:t>
                </a:r>
                <a:r>
                  <a:rPr lang="en-IN" sz="2800" b="1" i="1">
                    <a:solidFill>
                      <a:schemeClr val="tx2"/>
                    </a:solidFill>
                    <a:latin typeface="Arial" panose="020B0604020202020204" pitchFamily="34" charset="0"/>
                    <a:cs typeface="Arial" panose="020B0604020202020204" pitchFamily="34" charset="0"/>
                  </a:rPr>
                  <a:t> </a:t>
                </a:r>
                <a:r>
                  <a:rPr lang="en-IN" sz="2800"/>
                  <a:t>△</a:t>
                </a:r>
                <a:r>
                  <a:rPr lang="en-IN" sz="2800" i="1"/>
                  <a:t>JLM </a:t>
                </a:r>
                <a:endParaRPr lang="en-IN" sz="2800"/>
              </a:p>
            </p:txBody>
          </p:sp>
        </mc:Choice>
        <mc:Fallback xmlns="">
          <p:sp>
            <p:nvSpPr>
              <p:cNvPr id="6" name="Content Placeholder 2">
                <a:extLst>
                  <a:ext uri="{FF2B5EF4-FFF2-40B4-BE49-F238E27FC236}">
                    <a16:creationId xmlns:a16="http://schemas.microsoft.com/office/drawing/2014/main" id="{9EF04543-BC8A-4C37-9E2E-33A3EEB9B2E8}"/>
                  </a:ext>
                </a:extLst>
              </p:cNvPr>
              <p:cNvSpPr txBox="1">
                <a:spLocks noRot="1" noChangeAspect="1" noMove="1" noResize="1" noEditPoints="1" noAdjustHandles="1" noChangeArrowheads="1" noChangeShapeType="1" noTextEdit="1"/>
              </p:cNvSpPr>
              <p:nvPr/>
            </p:nvSpPr>
            <p:spPr>
              <a:xfrm>
                <a:off x="459873" y="4595751"/>
                <a:ext cx="6617822" cy="1712913"/>
              </a:xfrm>
              <a:prstGeom prst="rect">
                <a:avLst/>
              </a:prstGeom>
              <a:blipFill>
                <a:blip r:embed="rId5"/>
                <a:stretch>
                  <a:fillRect l="-1842" t="-3915"/>
                </a:stretch>
              </a:blipFill>
            </p:spPr>
            <p:txBody>
              <a:bodyPr/>
              <a:lstStyle/>
              <a:p>
                <a:r>
                  <a:rPr lang="en-US">
                    <a:noFill/>
                  </a:rPr>
                  <a:t> </a:t>
                </a:r>
              </a:p>
            </p:txBody>
          </p:sp>
        </mc:Fallback>
      </mc:AlternateContent>
    </p:spTree>
    <p:extLst>
      <p:ext uri="{BB962C8B-B14F-4D97-AF65-F5344CB8AC3E}">
        <p14:creationId xmlns:p14="http://schemas.microsoft.com/office/powerpoint/2010/main" val="3428245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14501"/>
            <a:ext cx="6617822" cy="4586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Proof: </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Use SAS to Prove Triangles Congruent</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435908714"/>
                  </p:ext>
                </p:extLst>
              </p:nvPr>
            </p:nvGraphicFramePr>
            <p:xfrm>
              <a:off x="459873" y="2626199"/>
              <a:ext cx="10956966" cy="2590800"/>
            </p:xfrm>
            <a:graphic>
              <a:graphicData uri="http://schemas.openxmlformats.org/drawingml/2006/table">
                <a:tbl>
                  <a:tblPr firstRow="1" bandRow="1">
                    <a:tableStyleId>{2D5ABB26-0587-4C30-8999-92F81FD0307C}</a:tableStyleId>
                  </a:tblPr>
                  <a:tblGrid>
                    <a:gridCol w="4532416">
                      <a:extLst>
                        <a:ext uri="{9D8B030D-6E8A-4147-A177-3AD203B41FA5}">
                          <a16:colId xmlns:a16="http://schemas.microsoft.com/office/drawing/2014/main" val="3318013385"/>
                        </a:ext>
                      </a:extLst>
                    </a:gridCol>
                    <a:gridCol w="6424550">
                      <a:extLst>
                        <a:ext uri="{9D8B030D-6E8A-4147-A177-3AD203B41FA5}">
                          <a16:colId xmlns:a16="http://schemas.microsoft.com/office/drawing/2014/main" val="3560070826"/>
                        </a:ext>
                      </a:extLst>
                    </a:gridCol>
                  </a:tblGrid>
                  <a:tr h="0">
                    <a:tc>
                      <a:txBody>
                        <a:bodyPr/>
                        <a:lstStyle/>
                        <a:p>
                          <a:pPr algn="ctr"/>
                          <a:r>
                            <a:rPr lang="en-IN" sz="2800" b="1" i="0" u="none" strike="noStrike" kern="1200" baseline="0">
                              <a:solidFill>
                                <a:schemeClr val="tx1"/>
                              </a:solidFill>
                              <a:latin typeface="+mn-lt"/>
                              <a:ea typeface="+mn-ea"/>
                              <a:cs typeface="+mn-cs"/>
                            </a:rPr>
                            <a:t>Statements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b="1" i="0" u="none" strike="noStrike" kern="1200" baseline="0">
                              <a:solidFill>
                                <a:schemeClr val="tx1"/>
                              </a:solidFill>
                              <a:latin typeface="+mn-lt"/>
                              <a:ea typeface="+mn-ea"/>
                              <a:cs typeface="+mn-cs"/>
                            </a:rPr>
                            <a:t>Reasons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370840">
                    <a:tc>
                      <a:txBody>
                        <a:bodyPr/>
                        <a:lstStyle/>
                        <a:p>
                          <a:r>
                            <a:rPr lang="en-IN" sz="2800" b="0" i="0" u="none" strike="noStrike" kern="1200" baseline="0">
                              <a:solidFill>
                                <a:schemeClr val="tx2"/>
                              </a:solidFill>
                              <a:latin typeface="+mn-lt"/>
                              <a:ea typeface="+mn-ea"/>
                              <a:cs typeface="+mn-cs"/>
                            </a:rPr>
                            <a:t>1. </a:t>
                          </a:r>
                          <a14:m>
                            <m:oMath xmlns:m="http://schemas.openxmlformats.org/officeDocument/2006/math">
                              <m:acc>
                                <m:accPr>
                                  <m:chr m:val="̅"/>
                                  <m:ctrlPr>
                                    <a:rPr lang="en-IN"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𝐾𝐿</m:t>
                                  </m:r>
                                </m:e>
                              </m:acc>
                              <m:r>
                                <a:rPr lang="en-IN" sz="2800" b="0" i="1">
                                  <a:solidFill>
                                    <a:schemeClr val="tx2"/>
                                  </a:solidFill>
                                  <a:latin typeface="Cambria Math" panose="02040503050406030204" pitchFamily="18" charset="0"/>
                                  <a:ea typeface="Cambria Math" panose="02040503050406030204" pitchFamily="18" charset="0"/>
                                </a:rPr>
                                <m:t>≅</m:t>
                              </m:r>
                              <m:acc>
                                <m:accPr>
                                  <m:chr m:val="̅"/>
                                  <m:ctrlPr>
                                    <a:rPr lang="en-IN" sz="2800" b="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𝐿𝑀</m:t>
                                  </m:r>
                                </m:e>
                              </m:acc>
                            </m:oMath>
                          </a14:m>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1. </a:t>
                          </a:r>
                          <a:r>
                            <a:rPr lang="en-IN" sz="2800" b="0" i="0" u="none" strike="noStrike" kern="1200" baseline="0">
                              <a:solidFill>
                                <a:schemeClr val="tx2"/>
                              </a:solidFill>
                              <a:latin typeface="+mn-lt"/>
                              <a:ea typeface="+mn-ea"/>
                              <a:cs typeface="+mn-cs"/>
                            </a:rPr>
                            <a:t>Given</a:t>
                          </a:r>
                          <a:endParaRPr lang="en-IN"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370840">
                    <a:tc>
                      <a:txBody>
                        <a:bodyPr/>
                        <a:lstStyle/>
                        <a:p>
                          <a:r>
                            <a:rPr lang="en-IN" sz="2800" b="0" i="0" u="none" strike="noStrike" kern="1200" baseline="0">
                              <a:solidFill>
                                <a:schemeClr val="tx2"/>
                              </a:solidFill>
                              <a:latin typeface="+mn-lt"/>
                              <a:ea typeface="+mn-ea"/>
                              <a:cs typeface="+mn-cs"/>
                            </a:rPr>
                            <a:t>2. ∠</a:t>
                          </a:r>
                          <a:r>
                            <a:rPr lang="en-IN" sz="2800" b="0" i="1" u="none" strike="noStrike" kern="1200" baseline="0">
                              <a:solidFill>
                                <a:schemeClr val="tx2"/>
                              </a:solidFill>
                              <a:latin typeface="+mn-lt"/>
                              <a:ea typeface="+mn-ea"/>
                              <a:cs typeface="+mn-cs"/>
                            </a:rPr>
                            <a:t>JLK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JLM</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2. </a:t>
                          </a:r>
                          <a:r>
                            <a:rPr lang="en-IN" sz="2800" b="0" i="0" u="none" strike="noStrike" kern="1200" baseline="0">
                              <a:solidFill>
                                <a:schemeClr val="tx2"/>
                              </a:solidFill>
                              <a:latin typeface="+mn-lt"/>
                              <a:ea typeface="+mn-ea"/>
                              <a:cs typeface="+mn-cs"/>
                            </a:rPr>
                            <a:t>Given</a:t>
                          </a:r>
                          <a:endParaRPr lang="en-IN"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370840">
                    <a:tc>
                      <a:txBody>
                        <a:bodyPr/>
                        <a:lstStyle/>
                        <a:p>
                          <a:r>
                            <a:rPr lang="en-IN" sz="2800" b="0" i="0" u="none" strike="noStrike" kern="1200" baseline="0">
                              <a:solidFill>
                                <a:schemeClr val="tx2"/>
                              </a:solidFill>
                              <a:latin typeface="+mn-lt"/>
                              <a:ea typeface="+mn-ea"/>
                              <a:cs typeface="+mn-cs"/>
                            </a:rPr>
                            <a:t>3. </a:t>
                          </a:r>
                          <a14:m>
                            <m:oMath xmlns:m="http://schemas.openxmlformats.org/officeDocument/2006/math">
                              <m:acc>
                                <m:accPr>
                                  <m:chr m:val="̅"/>
                                  <m:ctrlPr>
                                    <a:rPr lang="en-IN" sz="2800" b="0" i="1" smtClean="0">
                                      <a:solidFill>
                                        <a:schemeClr val="tx2"/>
                                      </a:solidFill>
                                      <a:latin typeface="Cambria Math" panose="02040503050406030204" pitchFamily="18" charset="0"/>
                                    </a:rPr>
                                  </m:ctrlPr>
                                </m:accPr>
                                <m:e>
                                  <m:r>
                                    <a:rPr lang="en-US" sz="2800" b="0" i="1" smtClean="0">
                                      <a:solidFill>
                                        <a:schemeClr val="tx2"/>
                                      </a:solidFill>
                                      <a:latin typeface="Cambria Math" panose="02040503050406030204" pitchFamily="18" charset="0"/>
                                    </a:rPr>
                                    <m:t>𝐽𝐿</m:t>
                                  </m:r>
                                </m:e>
                              </m:acc>
                              <m:r>
                                <a:rPr lang="en-IN" sz="2800" b="0" i="1">
                                  <a:solidFill>
                                    <a:schemeClr val="tx2"/>
                                  </a:solidFill>
                                  <a:latin typeface="Cambria Math" panose="02040503050406030204" pitchFamily="18" charset="0"/>
                                  <a:ea typeface="Cambria Math" panose="02040503050406030204" pitchFamily="18" charset="0"/>
                                </a:rPr>
                                <m:t>≅</m:t>
                              </m:r>
                              <m:acc>
                                <m:accPr>
                                  <m:chr m:val="̅"/>
                                  <m:ctrlPr>
                                    <a:rPr lang="en-IN" sz="2800" b="0" i="1">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𝐽𝐿</m:t>
                                  </m:r>
                                </m:e>
                              </m:acc>
                            </m:oMath>
                          </a14:m>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3. </a:t>
                          </a:r>
                          <a:r>
                            <a:rPr lang="en-IN" sz="2800" b="0" i="0" u="none" strike="noStrike" kern="1200" baseline="0">
                              <a:solidFill>
                                <a:schemeClr val="tx2"/>
                              </a:solidFill>
                              <a:latin typeface="+mn-lt"/>
                              <a:ea typeface="+mn-ea"/>
                              <a:cs typeface="+mn-cs"/>
                            </a:rPr>
                            <a:t>Reflexive Property of Congruence</a:t>
                          </a:r>
                          <a:endParaRPr lang="en-IN"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r h="370840">
                    <a:tc>
                      <a:txBody>
                        <a:bodyPr/>
                        <a:lstStyle/>
                        <a:p>
                          <a:r>
                            <a:rPr lang="en-IN" sz="2800" b="0" i="0" u="none" strike="noStrike" kern="1200" baseline="0">
                              <a:solidFill>
                                <a:schemeClr val="tx2"/>
                              </a:solidFill>
                              <a:latin typeface="+mn-lt"/>
                              <a:ea typeface="+mn-ea"/>
                              <a:cs typeface="+mn-cs"/>
                            </a:rPr>
                            <a:t>4. △</a:t>
                          </a:r>
                          <a:r>
                            <a:rPr lang="en-IN" sz="2800" b="0" i="1" u="none" strike="noStrike" kern="1200" baseline="0">
                              <a:solidFill>
                                <a:schemeClr val="tx2"/>
                              </a:solidFill>
                              <a:latin typeface="+mn-lt"/>
                              <a:ea typeface="+mn-ea"/>
                              <a:cs typeface="+mn-cs"/>
                            </a:rPr>
                            <a:t>JLK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JLM</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4. SAS</a:t>
                          </a:r>
                          <a:endParaRPr lang="en-IN"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387060"/>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435908714"/>
                  </p:ext>
                </p:extLst>
              </p:nvPr>
            </p:nvGraphicFramePr>
            <p:xfrm>
              <a:off x="459873" y="2626199"/>
              <a:ext cx="10956966" cy="2590800"/>
            </p:xfrm>
            <a:graphic>
              <a:graphicData uri="http://schemas.openxmlformats.org/drawingml/2006/table">
                <a:tbl>
                  <a:tblPr firstRow="1" bandRow="1">
                    <a:tableStyleId>{2D5ABB26-0587-4C30-8999-92F81FD0307C}</a:tableStyleId>
                  </a:tblPr>
                  <a:tblGrid>
                    <a:gridCol w="4532416">
                      <a:extLst>
                        <a:ext uri="{9D8B030D-6E8A-4147-A177-3AD203B41FA5}">
                          <a16:colId xmlns:a16="http://schemas.microsoft.com/office/drawing/2014/main" val="3318013385"/>
                        </a:ext>
                      </a:extLst>
                    </a:gridCol>
                    <a:gridCol w="6424550">
                      <a:extLst>
                        <a:ext uri="{9D8B030D-6E8A-4147-A177-3AD203B41FA5}">
                          <a16:colId xmlns:a16="http://schemas.microsoft.com/office/drawing/2014/main" val="3560070826"/>
                        </a:ext>
                      </a:extLst>
                    </a:gridCol>
                  </a:tblGrid>
                  <a:tr h="518160">
                    <a:tc>
                      <a:txBody>
                        <a:bodyPr/>
                        <a:lstStyle/>
                        <a:p>
                          <a:pPr algn="ctr"/>
                          <a:r>
                            <a:rPr lang="en-IN" sz="2800" b="1" i="0" u="none" strike="noStrike" kern="1200" baseline="0">
                              <a:solidFill>
                                <a:schemeClr val="tx1"/>
                              </a:solidFill>
                              <a:latin typeface="+mn-lt"/>
                              <a:ea typeface="+mn-ea"/>
                              <a:cs typeface="+mn-cs"/>
                            </a:rPr>
                            <a:t>Statements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b="1" i="0" u="none" strike="noStrike" kern="1200" baseline="0">
                              <a:solidFill>
                                <a:schemeClr val="tx1"/>
                              </a:solidFill>
                              <a:latin typeface="+mn-lt"/>
                              <a:ea typeface="+mn-ea"/>
                              <a:cs typeface="+mn-cs"/>
                            </a:rPr>
                            <a:t>Reasons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51816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11765" r="-141801" b="-334118"/>
                          </a:stretch>
                        </a:blipFill>
                      </a:tcPr>
                    </a:tc>
                    <a:tc>
                      <a:txBody>
                        <a:bodyPr/>
                        <a:lstStyle/>
                        <a:p>
                          <a:r>
                            <a:rPr lang="en-US" sz="2800" b="0">
                              <a:solidFill>
                                <a:schemeClr val="tx2"/>
                              </a:solidFill>
                            </a:rPr>
                            <a:t>1. </a:t>
                          </a:r>
                          <a:r>
                            <a:rPr lang="en-IN" sz="2800" b="0" i="0" u="none" strike="noStrike" kern="1200" baseline="0">
                              <a:solidFill>
                                <a:schemeClr val="tx2"/>
                              </a:solidFill>
                              <a:latin typeface="+mn-lt"/>
                              <a:ea typeface="+mn-ea"/>
                              <a:cs typeface="+mn-cs"/>
                            </a:rPr>
                            <a:t>Given</a:t>
                          </a:r>
                          <a:endParaRPr lang="en-IN"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518160">
                    <a:tc>
                      <a:txBody>
                        <a:bodyPr/>
                        <a:lstStyle/>
                        <a:p>
                          <a:r>
                            <a:rPr lang="en-IN" sz="2800" b="0" i="0" u="none" strike="noStrike" kern="1200" baseline="0">
                              <a:solidFill>
                                <a:schemeClr val="tx2"/>
                              </a:solidFill>
                              <a:latin typeface="+mn-lt"/>
                              <a:ea typeface="+mn-ea"/>
                              <a:cs typeface="+mn-cs"/>
                            </a:rPr>
                            <a:t>2. ∠</a:t>
                          </a:r>
                          <a:r>
                            <a:rPr lang="en-IN" sz="2800" b="0" i="1" u="none" strike="noStrike" kern="1200" baseline="0">
                              <a:solidFill>
                                <a:schemeClr val="tx2"/>
                              </a:solidFill>
                              <a:latin typeface="+mn-lt"/>
                              <a:ea typeface="+mn-ea"/>
                              <a:cs typeface="+mn-cs"/>
                            </a:rPr>
                            <a:t>JLK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JLM</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2. </a:t>
                          </a:r>
                          <a:r>
                            <a:rPr lang="en-IN" sz="2800" b="0" i="0" u="none" strike="noStrike" kern="1200" baseline="0">
                              <a:solidFill>
                                <a:schemeClr val="tx2"/>
                              </a:solidFill>
                              <a:latin typeface="+mn-lt"/>
                              <a:ea typeface="+mn-ea"/>
                              <a:cs typeface="+mn-cs"/>
                            </a:rPr>
                            <a:t>Given</a:t>
                          </a:r>
                          <a:endParaRPr lang="en-IN"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51816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312941" r="-141801" b="-132941"/>
                          </a:stretch>
                        </a:blipFill>
                      </a:tcPr>
                    </a:tc>
                    <a:tc>
                      <a:txBody>
                        <a:bodyPr/>
                        <a:lstStyle/>
                        <a:p>
                          <a:r>
                            <a:rPr lang="en-US" sz="2800" b="0">
                              <a:solidFill>
                                <a:schemeClr val="tx2"/>
                              </a:solidFill>
                            </a:rPr>
                            <a:t>3. </a:t>
                          </a:r>
                          <a:r>
                            <a:rPr lang="en-IN" sz="2800" b="0" i="0" u="none" strike="noStrike" kern="1200" baseline="0">
                              <a:solidFill>
                                <a:schemeClr val="tx2"/>
                              </a:solidFill>
                              <a:latin typeface="+mn-lt"/>
                              <a:ea typeface="+mn-ea"/>
                              <a:cs typeface="+mn-cs"/>
                            </a:rPr>
                            <a:t>Reflexive Property of Congruence</a:t>
                          </a:r>
                          <a:endParaRPr lang="en-IN"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r h="518160">
                    <a:tc>
                      <a:txBody>
                        <a:bodyPr/>
                        <a:lstStyle/>
                        <a:p>
                          <a:r>
                            <a:rPr lang="en-IN" sz="2800" b="0" i="0" u="none" strike="noStrike" kern="1200" baseline="0">
                              <a:solidFill>
                                <a:schemeClr val="tx2"/>
                              </a:solidFill>
                              <a:latin typeface="+mn-lt"/>
                              <a:ea typeface="+mn-ea"/>
                              <a:cs typeface="+mn-cs"/>
                            </a:rPr>
                            <a:t>4. △</a:t>
                          </a:r>
                          <a:r>
                            <a:rPr lang="en-IN" sz="2800" b="0" i="1" u="none" strike="noStrike" kern="1200" baseline="0">
                              <a:solidFill>
                                <a:schemeClr val="tx2"/>
                              </a:solidFill>
                              <a:latin typeface="+mn-lt"/>
                              <a:ea typeface="+mn-ea"/>
                              <a:cs typeface="+mn-cs"/>
                            </a:rPr>
                            <a:t>JLK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JLM</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4. SAS</a:t>
                          </a:r>
                          <a:endParaRPr lang="en-IN"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387060"/>
                      </a:ext>
                    </a:extLst>
                  </a:tr>
                </a:tbl>
              </a:graphicData>
            </a:graphic>
          </p:graphicFrame>
        </mc:Fallback>
      </mc:AlternateContent>
    </p:spTree>
    <p:extLst>
      <p:ext uri="{BB962C8B-B14F-4D97-AF65-F5344CB8AC3E}">
        <p14:creationId xmlns:p14="http://schemas.microsoft.com/office/powerpoint/2010/main" val="1879490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14500"/>
                <a:ext cx="7520345" cy="30464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r>
                  <a:rPr lang="en-IN" sz="2800"/>
                  <a:t> </a:t>
                </a:r>
              </a:p>
              <a:p>
                <a:r>
                  <a:rPr lang="en-IN" sz="2800" b="1">
                    <a:solidFill>
                      <a:schemeClr val="tx1"/>
                    </a:solidFill>
                  </a:rPr>
                  <a:t>KITES</a:t>
                </a:r>
                <a:r>
                  <a:rPr lang="en-IN" sz="2800" b="1"/>
                  <a:t> </a:t>
                </a:r>
                <a:r>
                  <a:rPr lang="en-IN" sz="2800"/>
                  <a:t>The kite shown appears to be made up of congruent triangles. If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𝐷𝐸</m:t>
                        </m:r>
                      </m:e>
                    </m:acc>
                    <m:r>
                      <a:rPr lang="en-IN" sz="280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𝐹𝐸</m:t>
                        </m:r>
                      </m:e>
                    </m:acc>
                  </m:oMath>
                </a14:m>
                <a:r>
                  <a:rPr lang="en-IN" sz="2800"/>
                  <a:t> and </a:t>
                </a:r>
                <a14:m>
                  <m:oMath xmlns:m="http://schemas.openxmlformats.org/officeDocument/2006/math">
                    <m:acc>
                      <m:accPr>
                        <m:chr m:val="̅"/>
                        <m:ctrlPr>
                          <a:rPr lang="en-IN" sz="2800" i="1">
                            <a:latin typeface="Cambria Math" panose="02040503050406030204" pitchFamily="18" charset="0"/>
                          </a:rPr>
                        </m:ctrlPr>
                      </m:accPr>
                      <m:e>
                        <m:r>
                          <a:rPr lang="en-US" sz="2800" b="0" i="1" smtClean="0">
                            <a:latin typeface="Cambria Math" panose="02040503050406030204" pitchFamily="18" charset="0"/>
                          </a:rPr>
                          <m:t>𝐸𝐺</m:t>
                        </m:r>
                      </m:e>
                    </m:acc>
                  </m:oMath>
                </a14:m>
                <a:r>
                  <a:rPr lang="en-IN" sz="2800"/>
                  <a:t> bisects ∠</a:t>
                </a:r>
                <a:r>
                  <a:rPr lang="en-IN" sz="2800" i="1"/>
                  <a:t>DEF</a:t>
                </a:r>
                <a:r>
                  <a:rPr lang="en-IN" sz="2800"/>
                  <a:t>, prove that △</a:t>
                </a:r>
                <a:r>
                  <a:rPr lang="en-IN" sz="2800" i="1"/>
                  <a:t>DEG</a:t>
                </a:r>
                <a:r>
                  <a:rPr lang="en-IN" sz="2800" i="1">
                    <a:latin typeface="Arial" panose="020B0604020202020204" pitchFamily="34" charset="0"/>
                    <a:cs typeface="Arial" panose="020B0604020202020204" pitchFamily="34" charset="0"/>
                  </a:rPr>
                  <a:t> </a:t>
                </a:r>
                <a:r>
                  <a:rPr lang="en-IN" sz="2800"/>
                  <a:t>≅</a:t>
                </a:r>
                <a:r>
                  <a:rPr lang="en-IN" sz="2800" i="1">
                    <a:latin typeface="Arial" panose="020B0604020202020204" pitchFamily="34" charset="0"/>
                    <a:cs typeface="Arial" panose="020B0604020202020204" pitchFamily="34" charset="0"/>
                  </a:rPr>
                  <a:t> </a:t>
                </a:r>
                <a:r>
                  <a:rPr lang="en-IN" sz="2800"/>
                  <a:t>△</a:t>
                </a:r>
                <a:r>
                  <a:rPr lang="en-IN" sz="2800" i="1"/>
                  <a:t>FEG</a:t>
                </a:r>
                <a:r>
                  <a:rPr lang="en-IN" sz="2800"/>
                  <a:t>. </a:t>
                </a:r>
              </a:p>
              <a:p>
                <a:r>
                  <a:rPr lang="en-IN" sz="2800"/>
                  <a:t>Complete the two-column proof. </a:t>
                </a:r>
                <a:endParaRPr lang="en-IN" sz="280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2" y="1714500"/>
                <a:ext cx="7520345" cy="3046413"/>
              </a:xfrm>
              <a:prstGeom prst="rect">
                <a:avLst/>
              </a:prstGeom>
              <a:blipFill>
                <a:blip r:embed="rId3"/>
                <a:stretch>
                  <a:fillRect l="-1621" t="-2000" r="-2512"/>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Use SAS to Prove Triangles Congruent</a:t>
            </a:r>
            <a:endParaRPr lang="en-US" sz="2800" b="0">
              <a:solidFill>
                <a:schemeClr val="tx1"/>
              </a:solidFill>
            </a:endParaRPr>
          </a:p>
        </p:txBody>
      </p:sp>
      <p:pic>
        <p:nvPicPr>
          <p:cNvPr id="2" name="Picture 1" descr="Chart&#10;&#10;Description automatically generated"/>
          <p:cNvPicPr>
            <a:picLocks noChangeAspect="1"/>
          </p:cNvPicPr>
          <p:nvPr/>
        </p:nvPicPr>
        <p:blipFill>
          <a:blip r:embed="rId4"/>
          <a:stretch>
            <a:fillRect/>
          </a:stretch>
        </p:blipFill>
        <p:spPr>
          <a:xfrm>
            <a:off x="8386762" y="1715562"/>
            <a:ext cx="3195638" cy="3843119"/>
          </a:xfrm>
          <a:prstGeom prst="rect">
            <a:avLst/>
          </a:prstGeom>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A6BCF52-5186-4917-BC08-2A97F9F0EB10}"/>
                  </a:ext>
                </a:extLst>
              </p:cNvPr>
              <p:cNvSpPr txBox="1">
                <a:spLocks/>
              </p:cNvSpPr>
              <p:nvPr/>
            </p:nvSpPr>
            <p:spPr>
              <a:xfrm>
                <a:off x="459872" y="4753491"/>
                <a:ext cx="7520345" cy="156309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IN" sz="2800" b="1">
                    <a:solidFill>
                      <a:schemeClr val="tx1"/>
                    </a:solidFill>
                  </a:rPr>
                  <a:t>Given: </a:t>
                </a:r>
                <a14:m>
                  <m:oMath xmlns:m="http://schemas.openxmlformats.org/officeDocument/2006/math">
                    <m:acc>
                      <m:accPr>
                        <m:chr m:val="̅"/>
                        <m:ctrlPr>
                          <a:rPr lang="en-IN" sz="2800" i="1">
                            <a:latin typeface="Cambria Math" panose="02040503050406030204" pitchFamily="18" charset="0"/>
                          </a:rPr>
                        </m:ctrlPr>
                      </m:accPr>
                      <m:e>
                        <m:r>
                          <a:rPr lang="en-US" sz="2800" i="1">
                            <a:latin typeface="Cambria Math" panose="02040503050406030204" pitchFamily="18" charset="0"/>
                          </a:rPr>
                          <m:t>𝐷𝐸</m:t>
                        </m:r>
                      </m:e>
                    </m:acc>
                    <m:r>
                      <a:rPr lang="en-IN" sz="2800" i="1">
                        <a:latin typeface="Cambria Math" panose="02040503050406030204" pitchFamily="18" charset="0"/>
                        <a:ea typeface="Cambria Math" panose="02040503050406030204" pitchFamily="18" charset="0"/>
                      </a:rPr>
                      <m:t>≅</m:t>
                    </m:r>
                    <m:acc>
                      <m:accPr>
                        <m:chr m:val="̅"/>
                        <m:ctrlPr>
                          <a:rPr lang="en-IN" sz="2800" i="1">
                            <a:latin typeface="Cambria Math" panose="02040503050406030204" pitchFamily="18" charset="0"/>
                            <a:ea typeface="Cambria Math" panose="02040503050406030204" pitchFamily="18" charset="0"/>
                          </a:rPr>
                        </m:ctrlPr>
                      </m:accPr>
                      <m:e>
                        <m:r>
                          <a:rPr lang="en-US" sz="2800" i="1">
                            <a:latin typeface="Cambria Math" panose="02040503050406030204" pitchFamily="18" charset="0"/>
                            <a:ea typeface="Cambria Math" panose="02040503050406030204" pitchFamily="18" charset="0"/>
                          </a:rPr>
                          <m:t>𝐹𝐸</m:t>
                        </m:r>
                      </m:e>
                    </m:acc>
                    <m:r>
                      <a:rPr lang="en-US" sz="2800" b="0" i="0" smtClean="0">
                        <a:latin typeface="Cambria Math" panose="02040503050406030204" pitchFamily="18" charset="0"/>
                        <a:ea typeface="Cambria Math" panose="02040503050406030204" pitchFamily="18" charset="0"/>
                      </a:rPr>
                      <m:t>,</m:t>
                    </m:r>
                  </m:oMath>
                </a14:m>
                <a:r>
                  <a:rPr lang="en-IN" sz="2800"/>
                  <a:t> </a:t>
                </a:r>
                <a14:m>
                  <m:oMath xmlns:m="http://schemas.openxmlformats.org/officeDocument/2006/math">
                    <m:acc>
                      <m:accPr>
                        <m:chr m:val="̅"/>
                        <m:ctrlPr>
                          <a:rPr lang="en-IN" sz="2800" i="1">
                            <a:latin typeface="Cambria Math" panose="02040503050406030204" pitchFamily="18" charset="0"/>
                          </a:rPr>
                        </m:ctrlPr>
                      </m:accPr>
                      <m:e>
                        <m:r>
                          <a:rPr lang="en-US" sz="2800" i="1">
                            <a:latin typeface="Cambria Math" panose="02040503050406030204" pitchFamily="18" charset="0"/>
                          </a:rPr>
                          <m:t>𝐸𝐺</m:t>
                        </m:r>
                      </m:e>
                    </m:acc>
                  </m:oMath>
                </a14:m>
                <a:r>
                  <a:rPr lang="en-IN" sz="2800"/>
                  <a:t> bisects ∠</a:t>
                </a:r>
                <a:r>
                  <a:rPr lang="en-IN" sz="2800" i="1"/>
                  <a:t>DEF</a:t>
                </a:r>
                <a:r>
                  <a:rPr lang="en-IN" sz="2800"/>
                  <a:t>. </a:t>
                </a:r>
              </a:p>
              <a:p>
                <a:pPr>
                  <a:spcBef>
                    <a:spcPts val="600"/>
                  </a:spcBef>
                </a:pPr>
                <a:r>
                  <a:rPr lang="en-IN" sz="2800" b="1">
                    <a:solidFill>
                      <a:schemeClr val="tx1"/>
                    </a:solidFill>
                  </a:rPr>
                  <a:t>Prove: </a:t>
                </a:r>
                <a:r>
                  <a:rPr lang="en-IN" sz="2800"/>
                  <a:t>△</a:t>
                </a:r>
                <a:r>
                  <a:rPr lang="en-IN" sz="2800" i="1"/>
                  <a:t>DEG </a:t>
                </a:r>
                <a:r>
                  <a:rPr lang="en-IN" sz="2800"/>
                  <a:t>≅ △</a:t>
                </a:r>
                <a:r>
                  <a:rPr lang="en-IN" sz="2800" i="1"/>
                  <a:t>FEG </a:t>
                </a:r>
                <a:endParaRPr lang="en-IN" sz="2800"/>
              </a:p>
            </p:txBody>
          </p:sp>
        </mc:Choice>
        <mc:Fallback xmlns="">
          <p:sp>
            <p:nvSpPr>
              <p:cNvPr id="7" name="Content Placeholder 2">
                <a:extLst>
                  <a:ext uri="{FF2B5EF4-FFF2-40B4-BE49-F238E27FC236}">
                    <a16:creationId xmlns:a16="http://schemas.microsoft.com/office/drawing/2014/main" id="{FA6BCF52-5186-4917-BC08-2A97F9F0EB10}"/>
                  </a:ext>
                </a:extLst>
              </p:cNvPr>
              <p:cNvSpPr txBox="1">
                <a:spLocks noRot="1" noChangeAspect="1" noMove="1" noResize="1" noEditPoints="1" noAdjustHandles="1" noChangeArrowheads="1" noChangeShapeType="1" noTextEdit="1"/>
              </p:cNvSpPr>
              <p:nvPr/>
            </p:nvSpPr>
            <p:spPr>
              <a:xfrm>
                <a:off x="459872" y="4753491"/>
                <a:ext cx="7520345" cy="1563090"/>
              </a:xfrm>
              <a:prstGeom prst="rect">
                <a:avLst/>
              </a:prstGeom>
              <a:blipFill>
                <a:blip r:embed="rId5"/>
                <a:stretch>
                  <a:fillRect l="-1621" t="-4297"/>
                </a:stretch>
              </a:blipFill>
            </p:spPr>
            <p:txBody>
              <a:bodyPr/>
              <a:lstStyle/>
              <a:p>
                <a:r>
                  <a:rPr lang="en-US">
                    <a:noFill/>
                  </a:rPr>
                  <a:t> </a:t>
                </a:r>
              </a:p>
            </p:txBody>
          </p:sp>
        </mc:Fallback>
      </mc:AlternateContent>
    </p:spTree>
    <p:extLst>
      <p:ext uri="{BB962C8B-B14F-4D97-AF65-F5344CB8AC3E}">
        <p14:creationId xmlns:p14="http://schemas.microsoft.com/office/powerpoint/2010/main" val="4242803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14501"/>
            <a:ext cx="7520345" cy="6843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IN" sz="2800" b="1">
                <a:solidFill>
                  <a:schemeClr val="tx1"/>
                </a:solidFill>
              </a:rPr>
              <a:t>Proof: </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Use SAS to Prove Triangles Congruent</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432746758"/>
                  </p:ext>
                </p:extLst>
              </p:nvPr>
            </p:nvGraphicFramePr>
            <p:xfrm>
              <a:off x="459872" y="2636643"/>
              <a:ext cx="10956966" cy="3109849"/>
            </p:xfrm>
            <a:graphic>
              <a:graphicData uri="http://schemas.openxmlformats.org/drawingml/2006/table">
                <a:tbl>
                  <a:tblPr firstRow="1" bandRow="1">
                    <a:tableStyleId>{2D5ABB26-0587-4C30-8999-92F81FD0307C}</a:tableStyleId>
                  </a:tblPr>
                  <a:tblGrid>
                    <a:gridCol w="4532416">
                      <a:extLst>
                        <a:ext uri="{9D8B030D-6E8A-4147-A177-3AD203B41FA5}">
                          <a16:colId xmlns:a16="http://schemas.microsoft.com/office/drawing/2014/main" val="3318013385"/>
                        </a:ext>
                      </a:extLst>
                    </a:gridCol>
                    <a:gridCol w="6424550">
                      <a:extLst>
                        <a:ext uri="{9D8B030D-6E8A-4147-A177-3AD203B41FA5}">
                          <a16:colId xmlns:a16="http://schemas.microsoft.com/office/drawing/2014/main" val="3560070826"/>
                        </a:ext>
                      </a:extLst>
                    </a:gridCol>
                  </a:tblGrid>
                  <a:tr h="261871">
                    <a:tc>
                      <a:txBody>
                        <a:bodyPr/>
                        <a:lstStyle/>
                        <a:p>
                          <a:pPr algn="ctr"/>
                          <a:r>
                            <a:rPr lang="en-IN" sz="2800" b="1" i="0" u="none" strike="noStrike" kern="1200" baseline="0">
                              <a:solidFill>
                                <a:schemeClr val="tx1"/>
                              </a:solidFill>
                              <a:latin typeface="+mn-lt"/>
                              <a:ea typeface="+mn-ea"/>
                              <a:cs typeface="+mn-cs"/>
                            </a:rPr>
                            <a:t>Statements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b="1" i="0" u="none" strike="noStrike" kern="1200" baseline="0">
                              <a:solidFill>
                                <a:schemeClr val="tx1"/>
                              </a:solidFill>
                              <a:latin typeface="+mn-lt"/>
                              <a:ea typeface="+mn-ea"/>
                              <a:cs typeface="+mn-cs"/>
                            </a:rPr>
                            <a:t>Reasons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261871">
                    <a:tc>
                      <a:txBody>
                        <a:bodyPr/>
                        <a:lstStyle/>
                        <a:p>
                          <a:r>
                            <a:rPr lang="en-IN" sz="2800" b="0" i="0" u="none" strike="noStrike" kern="1200" baseline="0">
                              <a:solidFill>
                                <a:schemeClr val="tx2"/>
                              </a:solidFill>
                              <a:latin typeface="+mn-lt"/>
                              <a:ea typeface="+mn-ea"/>
                              <a:cs typeface="+mn-cs"/>
                            </a:rPr>
                            <a:t>1.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1. </a:t>
                          </a:r>
                          <a:r>
                            <a:rPr lang="en-IN" sz="2800" b="0" i="0" u="none" strike="noStrike" kern="1200" baseline="0">
                              <a:solidFill>
                                <a:schemeClr val="tx2"/>
                              </a:solidFill>
                              <a:latin typeface="+mn-lt"/>
                              <a:ea typeface="+mn-ea"/>
                              <a:cs typeface="+mn-cs"/>
                            </a:rPr>
                            <a:t>Given</a:t>
                          </a:r>
                          <a:endParaRPr lang="en-IN"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261871">
                    <a:tc>
                      <a:txBody>
                        <a:bodyPr/>
                        <a:lstStyle/>
                        <a:p>
                          <a:r>
                            <a:rPr lang="en-IN" sz="2800" b="0" i="0" u="none" strike="noStrike" kern="1200" baseline="0">
                              <a:solidFill>
                                <a:schemeClr val="tx2"/>
                              </a:solidFill>
                              <a:latin typeface="+mn-lt"/>
                              <a:ea typeface="+mn-ea"/>
                              <a:cs typeface="+mn-cs"/>
                            </a:rPr>
                            <a:t>2. </a:t>
                          </a:r>
                          <a14:m>
                            <m:oMath xmlns:m="http://schemas.openxmlformats.org/officeDocument/2006/math">
                              <m:acc>
                                <m:accPr>
                                  <m:chr m:val="̅"/>
                                  <m:ctrlPr>
                                    <a:rPr lang="en-IN"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𝐸𝐺</m:t>
                                  </m:r>
                                </m:e>
                              </m:acc>
                            </m:oMath>
                          </a14:m>
                          <a:r>
                            <a:rPr lang="en-IN" sz="2800" b="0" i="0" u="none" strike="noStrike" kern="1200" baseline="0">
                              <a:solidFill>
                                <a:schemeClr val="tx2"/>
                              </a:solidFill>
                              <a:latin typeface="+mn-lt"/>
                              <a:ea typeface="+mn-ea"/>
                              <a:cs typeface="+mn-cs"/>
                            </a:rPr>
                            <a:t> bisects ∠</a:t>
                          </a:r>
                          <a:r>
                            <a:rPr lang="en-IN" sz="2800" b="0" i="1" u="none" strike="noStrike" kern="1200" baseline="0">
                              <a:solidFill>
                                <a:schemeClr val="tx2"/>
                              </a:solidFill>
                              <a:latin typeface="+mn-lt"/>
                              <a:ea typeface="+mn-ea"/>
                              <a:cs typeface="+mn-cs"/>
                            </a:rPr>
                            <a:t>DEF.</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2. </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261871">
                    <a:tc>
                      <a:txBody>
                        <a:bodyPr/>
                        <a:lstStyle/>
                        <a:p>
                          <a:r>
                            <a:rPr lang="en-IN" sz="2800" b="0" i="0" u="none" strike="noStrike" kern="1200" baseline="0">
                              <a:solidFill>
                                <a:schemeClr val="tx2"/>
                              </a:solidFill>
                              <a:latin typeface="+mn-lt"/>
                              <a:ea typeface="+mn-ea"/>
                              <a:cs typeface="+mn-cs"/>
                            </a:rPr>
                            <a:t>3. </a:t>
                          </a:r>
                          <a:endParaRPr lang="en-IN" sz="2800" b="0" i="0" u="none" strike="noStrike" kern="1200" baseline="0">
                            <a:solidFill>
                              <a:srgbClr val="FF0000"/>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3. </a:t>
                          </a:r>
                          <a:r>
                            <a:rPr lang="en-IN" sz="2800" b="0" i="0" u="none" strike="noStrike" kern="1200" baseline="0">
                              <a:solidFill>
                                <a:schemeClr val="tx2"/>
                              </a:solidFill>
                              <a:latin typeface="+mn-lt"/>
                              <a:ea typeface="+mn-ea"/>
                              <a:cs typeface="+mn-cs"/>
                            </a:rPr>
                            <a:t>Definition of angle bisector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r h="262320">
                    <a:tc>
                      <a:txBody>
                        <a:bodyPr/>
                        <a:lstStyle/>
                        <a:p>
                          <a:r>
                            <a:rPr lang="en-IN" sz="2800" b="0" i="0" u="none" strike="noStrike" kern="1200" baseline="0">
                              <a:solidFill>
                                <a:schemeClr val="tx2"/>
                              </a:solidFill>
                              <a:latin typeface="+mn-lt"/>
                              <a:ea typeface="+mn-ea"/>
                              <a:cs typeface="+mn-cs"/>
                            </a:rPr>
                            <a:t>4.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4. </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387060"/>
                      </a:ext>
                    </a:extLst>
                  </a:tr>
                  <a:tr h="261871">
                    <a:tc>
                      <a:txBody>
                        <a:bodyPr/>
                        <a:lstStyle/>
                        <a:p>
                          <a:r>
                            <a:rPr lang="en-IN" sz="2800" b="0" i="0" u="none" strike="noStrike" kern="1200" baseline="0">
                              <a:solidFill>
                                <a:schemeClr val="tx2"/>
                              </a:solidFill>
                              <a:latin typeface="+mn-lt"/>
                              <a:ea typeface="+mn-ea"/>
                              <a:cs typeface="+mn-cs"/>
                            </a:rPr>
                            <a:t>5. △</a:t>
                          </a:r>
                          <a:r>
                            <a:rPr lang="en-IN" sz="2800" b="0" i="1" u="none" strike="noStrike" kern="1200" baseline="0">
                              <a:solidFill>
                                <a:schemeClr val="tx2"/>
                              </a:solidFill>
                              <a:latin typeface="+mn-lt"/>
                              <a:ea typeface="+mn-ea"/>
                              <a:cs typeface="+mn-cs"/>
                            </a:rPr>
                            <a:t>DEG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FEG</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5. </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860198"/>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432746758"/>
                  </p:ext>
                </p:extLst>
              </p:nvPr>
            </p:nvGraphicFramePr>
            <p:xfrm>
              <a:off x="459872" y="2636643"/>
              <a:ext cx="10956966" cy="3109849"/>
            </p:xfrm>
            <a:graphic>
              <a:graphicData uri="http://schemas.openxmlformats.org/drawingml/2006/table">
                <a:tbl>
                  <a:tblPr firstRow="1" bandRow="1">
                    <a:tableStyleId>{2D5ABB26-0587-4C30-8999-92F81FD0307C}</a:tableStyleId>
                  </a:tblPr>
                  <a:tblGrid>
                    <a:gridCol w="4532416">
                      <a:extLst>
                        <a:ext uri="{9D8B030D-6E8A-4147-A177-3AD203B41FA5}">
                          <a16:colId xmlns:a16="http://schemas.microsoft.com/office/drawing/2014/main" val="3318013385"/>
                        </a:ext>
                      </a:extLst>
                    </a:gridCol>
                    <a:gridCol w="6424550">
                      <a:extLst>
                        <a:ext uri="{9D8B030D-6E8A-4147-A177-3AD203B41FA5}">
                          <a16:colId xmlns:a16="http://schemas.microsoft.com/office/drawing/2014/main" val="3560070826"/>
                        </a:ext>
                      </a:extLst>
                    </a:gridCol>
                  </a:tblGrid>
                  <a:tr h="518160">
                    <a:tc>
                      <a:txBody>
                        <a:bodyPr/>
                        <a:lstStyle/>
                        <a:p>
                          <a:pPr algn="ctr"/>
                          <a:r>
                            <a:rPr lang="en-IN" sz="2800" b="1" i="0" u="none" strike="noStrike" kern="1200" baseline="0">
                              <a:solidFill>
                                <a:schemeClr val="tx1"/>
                              </a:solidFill>
                              <a:latin typeface="+mn-lt"/>
                              <a:ea typeface="+mn-ea"/>
                              <a:cs typeface="+mn-cs"/>
                            </a:rPr>
                            <a:t>Statements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b="1" i="0" u="none" strike="noStrike" kern="1200" baseline="0">
                              <a:solidFill>
                                <a:schemeClr val="tx1"/>
                              </a:solidFill>
                              <a:latin typeface="+mn-lt"/>
                              <a:ea typeface="+mn-ea"/>
                              <a:cs typeface="+mn-cs"/>
                            </a:rPr>
                            <a:t>Reasons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518160">
                    <a:tc>
                      <a:txBody>
                        <a:bodyPr/>
                        <a:lstStyle/>
                        <a:p>
                          <a:r>
                            <a:rPr lang="en-IN" sz="2800" b="0" i="0" u="none" strike="noStrike" kern="1200" baseline="0">
                              <a:solidFill>
                                <a:schemeClr val="tx2"/>
                              </a:solidFill>
                              <a:latin typeface="+mn-lt"/>
                              <a:ea typeface="+mn-ea"/>
                              <a:cs typeface="+mn-cs"/>
                            </a:rPr>
                            <a:t>1.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1. </a:t>
                          </a:r>
                          <a:r>
                            <a:rPr lang="en-IN" sz="2800" b="0" i="0" u="none" strike="noStrike" kern="1200" baseline="0">
                              <a:solidFill>
                                <a:schemeClr val="tx2"/>
                              </a:solidFill>
                              <a:latin typeface="+mn-lt"/>
                              <a:ea typeface="+mn-ea"/>
                              <a:cs typeface="+mn-cs"/>
                            </a:rPr>
                            <a:t>Given</a:t>
                          </a:r>
                          <a:endParaRPr lang="en-IN"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51904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09302" r="-141801" b="-329070"/>
                          </a:stretch>
                        </a:blipFill>
                      </a:tcPr>
                    </a:tc>
                    <a:tc>
                      <a:txBody>
                        <a:bodyPr/>
                        <a:lstStyle/>
                        <a:p>
                          <a:r>
                            <a:rPr lang="en-US" sz="2800" b="0">
                              <a:solidFill>
                                <a:schemeClr val="tx2"/>
                              </a:solidFill>
                            </a:rPr>
                            <a:t>2. </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518160">
                    <a:tc>
                      <a:txBody>
                        <a:bodyPr/>
                        <a:lstStyle/>
                        <a:p>
                          <a:r>
                            <a:rPr lang="en-IN" sz="2800" b="0" i="0" u="none" strike="noStrike" kern="1200" baseline="0">
                              <a:solidFill>
                                <a:schemeClr val="tx2"/>
                              </a:solidFill>
                              <a:latin typeface="+mn-lt"/>
                              <a:ea typeface="+mn-ea"/>
                              <a:cs typeface="+mn-cs"/>
                            </a:rPr>
                            <a:t>3. </a:t>
                          </a:r>
                          <a:endParaRPr lang="en-IN" sz="2800" b="0" i="0" u="none" strike="noStrike" kern="1200" baseline="0">
                            <a:solidFill>
                              <a:srgbClr val="FF0000"/>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3. </a:t>
                          </a:r>
                          <a:r>
                            <a:rPr lang="en-IN" sz="2800" b="0" i="0" u="none" strike="noStrike" kern="1200" baseline="0">
                              <a:solidFill>
                                <a:schemeClr val="tx2"/>
                              </a:solidFill>
                              <a:latin typeface="+mn-lt"/>
                              <a:ea typeface="+mn-ea"/>
                              <a:cs typeface="+mn-cs"/>
                            </a:rPr>
                            <a:t>Definition of angle bisector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r h="518160">
                    <a:tc>
                      <a:txBody>
                        <a:bodyPr/>
                        <a:lstStyle/>
                        <a:p>
                          <a:r>
                            <a:rPr lang="en-IN" sz="2800" b="0" i="0" u="none" strike="noStrike" kern="1200" baseline="0">
                              <a:solidFill>
                                <a:schemeClr val="tx2"/>
                              </a:solidFill>
                              <a:latin typeface="+mn-lt"/>
                              <a:ea typeface="+mn-ea"/>
                              <a:cs typeface="+mn-cs"/>
                            </a:rPr>
                            <a:t>4.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4. </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387060"/>
                      </a:ext>
                    </a:extLst>
                  </a:tr>
                  <a:tr h="518160">
                    <a:tc>
                      <a:txBody>
                        <a:bodyPr/>
                        <a:lstStyle/>
                        <a:p>
                          <a:r>
                            <a:rPr lang="en-IN" sz="2800" b="0" i="0" u="none" strike="noStrike" kern="1200" baseline="0">
                              <a:solidFill>
                                <a:schemeClr val="tx2"/>
                              </a:solidFill>
                              <a:latin typeface="+mn-lt"/>
                              <a:ea typeface="+mn-ea"/>
                              <a:cs typeface="+mn-cs"/>
                            </a:rPr>
                            <a:t>5. △</a:t>
                          </a:r>
                          <a:r>
                            <a:rPr lang="en-IN" sz="2800" b="0" i="1" u="none" strike="noStrike" kern="1200" baseline="0">
                              <a:solidFill>
                                <a:schemeClr val="tx2"/>
                              </a:solidFill>
                              <a:latin typeface="+mn-lt"/>
                              <a:ea typeface="+mn-ea"/>
                              <a:cs typeface="+mn-cs"/>
                            </a:rPr>
                            <a:t>DEG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FEG</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5. </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860198"/>
                      </a:ext>
                    </a:extLst>
                  </a:tr>
                </a:tbl>
              </a:graphicData>
            </a:graphic>
          </p:graphicFrame>
        </mc:Fallback>
      </mc:AlternateContent>
    </p:spTree>
    <p:extLst>
      <p:ext uri="{BB962C8B-B14F-4D97-AF65-F5344CB8AC3E}">
        <p14:creationId xmlns:p14="http://schemas.microsoft.com/office/powerpoint/2010/main" val="290774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6468159" cy="493747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Determine whether each pair of angles or line segments is congruent. Write </a:t>
                </a:r>
                <a:r>
                  <a:rPr lang="en-IN" sz="2800" b="1" i="1">
                    <a:solidFill>
                      <a:schemeClr val="tx1"/>
                    </a:solidFill>
                  </a:rPr>
                  <a:t>yes </a:t>
                </a:r>
                <a:r>
                  <a:rPr lang="en-IN" sz="2800" b="1">
                    <a:solidFill>
                      <a:schemeClr val="tx1"/>
                    </a:solidFill>
                  </a:rPr>
                  <a:t>or </a:t>
                </a:r>
                <a:r>
                  <a:rPr lang="en-IN" sz="2800" b="1" i="1">
                    <a:solidFill>
                      <a:schemeClr val="tx1"/>
                    </a:solidFill>
                  </a:rPr>
                  <a:t>no</a:t>
                </a:r>
                <a:r>
                  <a:rPr lang="en-IN" sz="2800" b="1">
                    <a:solidFill>
                      <a:schemeClr val="tx1"/>
                    </a:solidFill>
                  </a:rPr>
                  <a:t>. </a:t>
                </a:r>
              </a:p>
              <a:p>
                <a:r>
                  <a:rPr lang="en-IN" sz="2800" b="1">
                    <a:solidFill>
                      <a:schemeClr val="tx1"/>
                    </a:solidFill>
                    <a:latin typeface="Proxima Nova"/>
                  </a:rPr>
                  <a:t>1.</a:t>
                </a:r>
                <a:r>
                  <a:rPr lang="en-IN" sz="2800" b="1"/>
                  <a:t> </a:t>
                </a:r>
                <a:r>
                  <a:rPr lang="en-IN" sz="2800"/>
                  <a:t>∠</a:t>
                </a:r>
                <a:r>
                  <a:rPr lang="en-IN" sz="2800" i="1"/>
                  <a:t>ABC </a:t>
                </a:r>
                <a:r>
                  <a:rPr lang="en-IN" sz="2800"/>
                  <a:t>and ∠</a:t>
                </a:r>
                <a:r>
                  <a:rPr lang="en-IN" sz="2800" i="1"/>
                  <a:t>XYZ </a:t>
                </a:r>
                <a:r>
                  <a:rPr lang="en-IN" sz="2800" b="1">
                    <a:solidFill>
                      <a:srgbClr val="FF0000"/>
                    </a:solidFill>
                    <a:latin typeface="Proxima Nova"/>
                  </a:rPr>
                  <a:t>yes</a:t>
                </a:r>
              </a:p>
              <a:p>
                <a:r>
                  <a:rPr lang="en-IN" sz="2800" b="1">
                    <a:solidFill>
                      <a:schemeClr val="tx1"/>
                    </a:solidFill>
                    <a:latin typeface="Proxima Nova"/>
                  </a:rPr>
                  <a:t>2.</a:t>
                </a:r>
                <a:r>
                  <a:rPr lang="en-IN" sz="2800" b="1"/>
                  <a:t> </a:t>
                </a:r>
                <a14:m>
                  <m:oMath xmlns:m="http://schemas.openxmlformats.org/officeDocument/2006/math">
                    <m:acc>
                      <m:accPr>
                        <m:chr m:val="̅"/>
                        <m:ctrlPr>
                          <a:rPr lang="en-IN" sz="2800" b="1" i="1" smtClean="0">
                            <a:latin typeface="Cambria Math" panose="02040503050406030204" pitchFamily="18" charset="0"/>
                          </a:rPr>
                        </m:ctrlPr>
                      </m:accPr>
                      <m:e>
                        <m:r>
                          <a:rPr lang="en-US" sz="2800" b="0" i="1" smtClean="0">
                            <a:latin typeface="Cambria Math" panose="02040503050406030204" pitchFamily="18" charset="0"/>
                          </a:rPr>
                          <m:t>𝐹𝐺</m:t>
                        </m:r>
                      </m:e>
                    </m:acc>
                    <m:r>
                      <a:rPr lang="en-US" sz="2800" b="1" i="1" smtClean="0">
                        <a:latin typeface="Cambria Math" panose="02040503050406030204" pitchFamily="18" charset="0"/>
                      </a:rPr>
                      <m:t> </m:t>
                    </m:r>
                    <m:r>
                      <m:rPr>
                        <m:sty m:val="p"/>
                      </m:rPr>
                      <a:rPr lang="en-US" sz="2800" b="0" i="0" smtClean="0">
                        <a:latin typeface="Cambria Math" panose="02040503050406030204" pitchFamily="18" charset="0"/>
                      </a:rPr>
                      <m:t>and</m:t>
                    </m:r>
                    <m:r>
                      <a:rPr lang="en-US" sz="2800" b="1" i="1" smtClean="0">
                        <a:latin typeface="Cambria Math" panose="02040503050406030204" pitchFamily="18" charset="0"/>
                      </a:rPr>
                      <m:t> </m:t>
                    </m:r>
                    <m:acc>
                      <m:accPr>
                        <m:chr m:val="̅"/>
                        <m:ctrlPr>
                          <a:rPr lang="en-US" sz="2800" b="1" i="1" smtClean="0">
                            <a:latin typeface="Cambria Math" panose="02040503050406030204" pitchFamily="18" charset="0"/>
                          </a:rPr>
                        </m:ctrlPr>
                      </m:accPr>
                      <m:e>
                        <m:r>
                          <a:rPr lang="en-US" sz="2800" b="0" i="1" smtClean="0">
                            <a:latin typeface="Cambria Math" panose="02040503050406030204" pitchFamily="18" charset="0"/>
                          </a:rPr>
                          <m:t>𝐷𝐸</m:t>
                        </m:r>
                      </m:e>
                    </m:acc>
                  </m:oMath>
                </a14:m>
                <a:r>
                  <a:rPr lang="en-IN" sz="2800" i="1"/>
                  <a:t> </a:t>
                </a:r>
                <a:r>
                  <a:rPr lang="en-IN" sz="2800" b="1">
                    <a:solidFill>
                      <a:srgbClr val="FF0000"/>
                    </a:solidFill>
                    <a:latin typeface="Proxima Nova"/>
                  </a:rPr>
                  <a:t>no</a:t>
                </a:r>
              </a:p>
              <a:p>
                <a:r>
                  <a:rPr lang="en-IN" sz="2800" b="1">
                    <a:solidFill>
                      <a:schemeClr val="tx1"/>
                    </a:solidFill>
                    <a:latin typeface="Proxima Nova"/>
                  </a:rPr>
                  <a:t>3.</a:t>
                </a:r>
                <a:r>
                  <a:rPr lang="en-IN" sz="2800" b="1"/>
                  <a:t> </a:t>
                </a:r>
                <a14:m>
                  <m:oMath xmlns:m="http://schemas.openxmlformats.org/officeDocument/2006/math">
                    <m:acc>
                      <m:accPr>
                        <m:chr m:val="̅"/>
                        <m:ctrlPr>
                          <a:rPr lang="en-IN" sz="2800" b="1" i="1">
                            <a:latin typeface="Cambria Math" panose="02040503050406030204" pitchFamily="18" charset="0"/>
                          </a:rPr>
                        </m:ctrlPr>
                      </m:accPr>
                      <m:e>
                        <m:r>
                          <a:rPr lang="en-US" sz="2800" b="0" i="1" smtClean="0">
                            <a:latin typeface="Cambria Math" panose="02040503050406030204" pitchFamily="18" charset="0"/>
                          </a:rPr>
                          <m:t>𝑂𝑅</m:t>
                        </m:r>
                      </m:e>
                    </m:acc>
                    <m:r>
                      <a:rPr lang="en-US" sz="2800" b="1" i="1">
                        <a:latin typeface="Cambria Math" panose="02040503050406030204" pitchFamily="18" charset="0"/>
                      </a:rPr>
                      <m:t> </m:t>
                    </m:r>
                    <m:r>
                      <m:rPr>
                        <m:sty m:val="p"/>
                      </m:rPr>
                      <a:rPr lang="en-US" sz="2800">
                        <a:latin typeface="Cambria Math" panose="02040503050406030204" pitchFamily="18" charset="0"/>
                      </a:rPr>
                      <m:t>and</m:t>
                    </m:r>
                    <m:r>
                      <a:rPr lang="en-US" sz="2800" b="1" i="1">
                        <a:latin typeface="Cambria Math" panose="02040503050406030204" pitchFamily="18" charset="0"/>
                      </a:rPr>
                      <m:t> </m:t>
                    </m:r>
                    <m:acc>
                      <m:accPr>
                        <m:chr m:val="̅"/>
                        <m:ctrlPr>
                          <a:rPr lang="en-US" sz="2800" b="1" i="1">
                            <a:latin typeface="Cambria Math" panose="02040503050406030204" pitchFamily="18" charset="0"/>
                          </a:rPr>
                        </m:ctrlPr>
                      </m:accPr>
                      <m:e>
                        <m:r>
                          <a:rPr lang="en-US" sz="2800" b="0" i="1" smtClean="0">
                            <a:latin typeface="Cambria Math" panose="02040503050406030204" pitchFamily="18" charset="0"/>
                          </a:rPr>
                          <m:t>𝑂𝑆</m:t>
                        </m:r>
                      </m:e>
                    </m:acc>
                  </m:oMath>
                </a14:m>
                <a:r>
                  <a:rPr lang="en-IN" sz="2800" i="1"/>
                  <a:t> </a:t>
                </a:r>
                <a:r>
                  <a:rPr lang="en-IN" sz="2800" b="1">
                    <a:solidFill>
                      <a:srgbClr val="FF0000"/>
                    </a:solidFill>
                    <a:latin typeface="Proxima Nova"/>
                  </a:rPr>
                  <a:t>yes</a:t>
                </a:r>
              </a:p>
              <a:p>
                <a:r>
                  <a:rPr lang="en-IN" sz="2800" b="1">
                    <a:solidFill>
                      <a:schemeClr val="tx1"/>
                    </a:solidFill>
                    <a:latin typeface="Proxima Nova"/>
                  </a:rPr>
                  <a:t>4.</a:t>
                </a:r>
                <a:r>
                  <a:rPr lang="en-IN" sz="2800" b="1"/>
                  <a:t> </a:t>
                </a:r>
                <a:r>
                  <a:rPr lang="en-IN" sz="2800"/>
                  <a:t>∠2 and ∠4 </a:t>
                </a:r>
                <a:r>
                  <a:rPr lang="en-IN" sz="2800" b="1">
                    <a:solidFill>
                      <a:srgbClr val="FF0000"/>
                    </a:solidFill>
                    <a:latin typeface="Proxima Nova"/>
                  </a:rPr>
                  <a:t>yes</a:t>
                </a:r>
              </a:p>
              <a:p>
                <a:r>
                  <a:rPr lang="en-IN" sz="2800" b="1">
                    <a:solidFill>
                      <a:schemeClr val="tx1"/>
                    </a:solidFill>
                    <a:latin typeface="Proxima Nova"/>
                  </a:rPr>
                  <a:t>5.</a:t>
                </a:r>
                <a:r>
                  <a:rPr lang="en-IN" sz="2800" b="1"/>
                  <a:t> </a:t>
                </a:r>
                <a:r>
                  <a:rPr lang="en-IN" sz="2800"/>
                  <a:t>∠</a:t>
                </a:r>
                <a:r>
                  <a:rPr lang="en-IN" sz="2800" i="1"/>
                  <a:t>ROQ </a:t>
                </a:r>
                <a:r>
                  <a:rPr lang="en-IN" sz="2800"/>
                  <a:t>and ∠</a:t>
                </a:r>
                <a:r>
                  <a:rPr lang="en-IN" sz="2800" i="1"/>
                  <a:t>RO</a:t>
                </a:r>
                <a:r>
                  <a:rPr lang="en-IN" sz="2800"/>
                  <a:t>P </a:t>
                </a:r>
                <a:r>
                  <a:rPr lang="en-IN" sz="2800" b="1">
                    <a:solidFill>
                      <a:srgbClr val="FF0000"/>
                    </a:solidFill>
                    <a:latin typeface="Proxima Nova"/>
                  </a:rPr>
                  <a:t>yes</a:t>
                </a:r>
              </a:p>
            </p:txBody>
          </p:sp>
        </mc:Choice>
        <mc:Fallback xmlns="">
          <p:sp>
            <p:nvSpPr>
              <p:cNvPr id="10" name="Content Placeholder 2">
                <a:extLst>
                  <a:ext uri="{FF2B5EF4-FFF2-40B4-BE49-F238E27FC236}">
                    <a16:creationId xmlns:a16="http://schemas.microsoft.com/office/drawing/2014/main" id="{D7D5C8EC-F1EF-6146-850F-128719B25F22}"/>
                  </a:ext>
                </a:extLst>
              </p:cNvPr>
              <p:cNvSpPr txBox="1">
                <a:spLocks noRot="1" noChangeAspect="1" noMove="1" noResize="1" noEditPoints="1" noAdjustHandles="1" noChangeArrowheads="1" noChangeShapeType="1" noTextEdit="1"/>
              </p:cNvSpPr>
              <p:nvPr/>
            </p:nvSpPr>
            <p:spPr>
              <a:xfrm>
                <a:off x="476651" y="1332862"/>
                <a:ext cx="6468159" cy="4937470"/>
              </a:xfrm>
              <a:prstGeom prst="rect">
                <a:avLst/>
              </a:prstGeom>
              <a:blipFill>
                <a:blip r:embed="rId3"/>
                <a:stretch>
                  <a:fillRect l="-1885" t="-1358"/>
                </a:stretch>
              </a:blipFill>
            </p:spPr>
            <p:txBody>
              <a:bodyPr/>
              <a:lstStyle/>
              <a:p>
                <a:r>
                  <a:rPr lang="en-US">
                    <a:noFill/>
                  </a:rPr>
                  <a:t> </a:t>
                </a:r>
              </a:p>
            </p:txBody>
          </p:sp>
        </mc:Fallback>
      </mc:AlternateContent>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547" y="1559474"/>
            <a:ext cx="5065853" cy="4710858"/>
          </a:xfrm>
          <a:prstGeom prst="rect">
            <a:avLst/>
          </a:prstGeom>
        </p:spPr>
      </p:pic>
    </p:spTree>
    <p:extLst>
      <p:ext uri="{BB962C8B-B14F-4D97-AF65-F5344CB8AC3E}">
        <p14:creationId xmlns:p14="http://schemas.microsoft.com/office/powerpoint/2010/main" val="1845766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14501"/>
            <a:ext cx="7520345" cy="68431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IN" sz="2800" b="1">
                <a:solidFill>
                  <a:schemeClr val="tx1"/>
                </a:solidFill>
              </a:rPr>
              <a:t>Proof: </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0070C0"/>
                </a:solidFill>
              </a:rPr>
            </a:br>
            <a:r>
              <a:rPr lang="en-IN" sz="2800" b="0">
                <a:solidFill>
                  <a:schemeClr val="tx1"/>
                </a:solidFill>
              </a:rPr>
              <a:t>Use SAS to Prove Triangles Congruent</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459872" y="2636643"/>
              <a:ext cx="10956966" cy="3110738"/>
            </p:xfrm>
            <a:graphic>
              <a:graphicData uri="http://schemas.openxmlformats.org/drawingml/2006/table">
                <a:tbl>
                  <a:tblPr firstRow="1" bandRow="1">
                    <a:tableStyleId>{2D5ABB26-0587-4C30-8999-92F81FD0307C}</a:tableStyleId>
                  </a:tblPr>
                  <a:tblGrid>
                    <a:gridCol w="4532416">
                      <a:extLst>
                        <a:ext uri="{9D8B030D-6E8A-4147-A177-3AD203B41FA5}">
                          <a16:colId xmlns:a16="http://schemas.microsoft.com/office/drawing/2014/main" val="3318013385"/>
                        </a:ext>
                      </a:extLst>
                    </a:gridCol>
                    <a:gridCol w="6424550">
                      <a:extLst>
                        <a:ext uri="{9D8B030D-6E8A-4147-A177-3AD203B41FA5}">
                          <a16:colId xmlns:a16="http://schemas.microsoft.com/office/drawing/2014/main" val="3560070826"/>
                        </a:ext>
                      </a:extLst>
                    </a:gridCol>
                  </a:tblGrid>
                  <a:tr h="261871">
                    <a:tc>
                      <a:txBody>
                        <a:bodyPr/>
                        <a:lstStyle/>
                        <a:p>
                          <a:pPr algn="ctr"/>
                          <a:r>
                            <a:rPr lang="en-IN" sz="2800" b="1" i="0" u="none" strike="noStrike" kern="1200" baseline="0">
                              <a:solidFill>
                                <a:schemeClr val="tx1"/>
                              </a:solidFill>
                              <a:latin typeface="+mn-lt"/>
                              <a:ea typeface="+mn-ea"/>
                              <a:cs typeface="+mn-cs"/>
                            </a:rPr>
                            <a:t>Statements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b="1" i="0" u="none" strike="noStrike" kern="1200" baseline="0">
                              <a:solidFill>
                                <a:schemeClr val="tx1"/>
                              </a:solidFill>
                              <a:latin typeface="+mn-lt"/>
                              <a:ea typeface="+mn-ea"/>
                              <a:cs typeface="+mn-cs"/>
                            </a:rPr>
                            <a:t>Reasons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261871">
                    <a:tc>
                      <a:txBody>
                        <a:bodyPr/>
                        <a:lstStyle/>
                        <a:p>
                          <a:r>
                            <a:rPr lang="en-IN" sz="2800" b="0" i="0" u="none" strike="noStrike" kern="1200" baseline="0">
                              <a:solidFill>
                                <a:schemeClr val="tx2"/>
                              </a:solidFill>
                              <a:latin typeface="+mn-lt"/>
                              <a:ea typeface="+mn-ea"/>
                              <a:cs typeface="+mn-cs"/>
                            </a:rPr>
                            <a:t>1. </a:t>
                          </a:r>
                          <a14:m>
                            <m:oMath xmlns:m="http://schemas.openxmlformats.org/officeDocument/2006/math">
                              <m:acc>
                                <m:accPr>
                                  <m:chr m:val="̅"/>
                                  <m:ctrlPr>
                                    <a:rPr lang="en-IN" sz="2800" b="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𝐷𝐸</m:t>
                                  </m:r>
                                </m:e>
                              </m:acc>
                              <m:r>
                                <a:rPr lang="en-IN" sz="2800" b="0" i="1" smtClean="0">
                                  <a:solidFill>
                                    <a:srgbClr val="FF0000"/>
                                  </a:solidFill>
                                  <a:latin typeface="Cambria Math" panose="02040503050406030204" pitchFamily="18" charset="0"/>
                                  <a:ea typeface="Cambria Math" panose="02040503050406030204" pitchFamily="18" charset="0"/>
                                </a:rPr>
                                <m:t>≅</m:t>
                              </m:r>
                              <m:acc>
                                <m:accPr>
                                  <m:chr m:val="̅"/>
                                  <m:ctrlPr>
                                    <a:rPr lang="en-IN" sz="2800" b="0" i="1">
                                      <a:solidFill>
                                        <a:srgbClr val="FF0000"/>
                                      </a:solidFill>
                                      <a:latin typeface="Cambria Math" panose="02040503050406030204" pitchFamily="18" charset="0"/>
                                      <a:ea typeface="Cambria Math" panose="02040503050406030204" pitchFamily="18" charset="0"/>
                                    </a:rPr>
                                  </m:ctrlPr>
                                </m:accPr>
                                <m:e>
                                  <m:r>
                                    <a:rPr lang="en-US" sz="2800" b="0" i="1" smtClean="0">
                                      <a:solidFill>
                                        <a:srgbClr val="FF0000"/>
                                      </a:solidFill>
                                      <a:latin typeface="Cambria Math" panose="02040503050406030204" pitchFamily="18" charset="0"/>
                                      <a:ea typeface="Cambria Math" panose="02040503050406030204" pitchFamily="18" charset="0"/>
                                    </a:rPr>
                                    <m:t>𝐹𝐸</m:t>
                                  </m:r>
                                </m:e>
                              </m:acc>
                            </m:oMath>
                          </a14:m>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1. </a:t>
                          </a:r>
                          <a:r>
                            <a:rPr lang="en-IN" sz="2800" b="0" i="0" u="none" strike="noStrike" kern="1200" baseline="0">
                              <a:solidFill>
                                <a:schemeClr val="tx2"/>
                              </a:solidFill>
                              <a:latin typeface="+mn-lt"/>
                              <a:ea typeface="+mn-ea"/>
                              <a:cs typeface="+mn-cs"/>
                            </a:rPr>
                            <a:t>Given</a:t>
                          </a:r>
                          <a:endParaRPr lang="en-IN"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261871">
                    <a:tc>
                      <a:txBody>
                        <a:bodyPr/>
                        <a:lstStyle/>
                        <a:p>
                          <a:r>
                            <a:rPr lang="en-IN" sz="2800" b="0" i="0" u="none" strike="noStrike" kern="1200" baseline="0">
                              <a:solidFill>
                                <a:schemeClr val="tx2"/>
                              </a:solidFill>
                              <a:latin typeface="+mn-lt"/>
                              <a:ea typeface="+mn-ea"/>
                              <a:cs typeface="+mn-cs"/>
                            </a:rPr>
                            <a:t>2. </a:t>
                          </a:r>
                          <a14:m>
                            <m:oMath xmlns:m="http://schemas.openxmlformats.org/officeDocument/2006/math">
                              <m:acc>
                                <m:accPr>
                                  <m:chr m:val="̅"/>
                                  <m:ctrlPr>
                                    <a:rPr lang="en-IN" sz="2800" b="0" i="1" smtClean="0">
                                      <a:solidFill>
                                        <a:schemeClr val="tx2"/>
                                      </a:solidFill>
                                      <a:latin typeface="Cambria Math" panose="02040503050406030204" pitchFamily="18" charset="0"/>
                                      <a:ea typeface="Cambria Math" panose="02040503050406030204" pitchFamily="18" charset="0"/>
                                    </a:rPr>
                                  </m:ctrlPr>
                                </m:accPr>
                                <m:e>
                                  <m:r>
                                    <a:rPr lang="en-US" sz="2800" b="0" i="1" smtClean="0">
                                      <a:solidFill>
                                        <a:schemeClr val="tx2"/>
                                      </a:solidFill>
                                      <a:latin typeface="Cambria Math" panose="02040503050406030204" pitchFamily="18" charset="0"/>
                                      <a:ea typeface="Cambria Math" panose="02040503050406030204" pitchFamily="18" charset="0"/>
                                    </a:rPr>
                                    <m:t>𝐸𝐺</m:t>
                                  </m:r>
                                </m:e>
                              </m:acc>
                            </m:oMath>
                          </a14:m>
                          <a:r>
                            <a:rPr lang="en-IN" sz="2800" b="0" i="0" u="none" strike="noStrike" kern="1200" baseline="0">
                              <a:solidFill>
                                <a:schemeClr val="tx2"/>
                              </a:solidFill>
                              <a:latin typeface="+mn-lt"/>
                              <a:ea typeface="+mn-ea"/>
                              <a:cs typeface="+mn-cs"/>
                            </a:rPr>
                            <a:t> bisects ∠</a:t>
                          </a:r>
                          <a:r>
                            <a:rPr lang="en-IN" sz="2800" b="0" i="1" u="none" strike="noStrike" kern="1200" baseline="0">
                              <a:solidFill>
                                <a:schemeClr val="tx2"/>
                              </a:solidFill>
                              <a:latin typeface="+mn-lt"/>
                              <a:ea typeface="+mn-ea"/>
                              <a:cs typeface="+mn-cs"/>
                            </a:rPr>
                            <a:t>DEF.</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2. </a:t>
                          </a:r>
                          <a:r>
                            <a:rPr lang="en-IN" sz="2800" b="0" i="0" u="none" strike="noStrike" kern="1200" baseline="0">
                              <a:solidFill>
                                <a:srgbClr val="FF0000"/>
                              </a:solidFill>
                              <a:latin typeface="+mn-lt"/>
                              <a:ea typeface="+mn-ea"/>
                              <a:cs typeface="+mn-cs"/>
                            </a:rPr>
                            <a:t>Given</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261871">
                    <a:tc>
                      <a:txBody>
                        <a:bodyPr/>
                        <a:lstStyle/>
                        <a:p>
                          <a:r>
                            <a:rPr lang="en-IN" sz="2800" b="0" i="0" u="none" strike="noStrike" kern="1200" baseline="0">
                              <a:solidFill>
                                <a:schemeClr val="tx2"/>
                              </a:solidFill>
                              <a:latin typeface="+mn-lt"/>
                              <a:ea typeface="+mn-ea"/>
                              <a:cs typeface="+mn-cs"/>
                            </a:rPr>
                            <a:t>3. </a:t>
                          </a:r>
                          <a:r>
                            <a:rPr lang="en-IN" sz="2800" b="0" i="0" u="none" strike="noStrike" kern="1200" baseline="0">
                              <a:solidFill>
                                <a:srgbClr val="FF0000"/>
                              </a:solidFill>
                              <a:latin typeface="+mn-lt"/>
                              <a:ea typeface="+mn-ea"/>
                              <a:cs typeface="+mn-cs"/>
                            </a:rPr>
                            <a:t>∠</a:t>
                          </a:r>
                          <a:r>
                            <a:rPr lang="en-IN" sz="2800" b="0" i="1" u="none" strike="noStrike" kern="1200" baseline="0">
                              <a:solidFill>
                                <a:srgbClr val="FF0000"/>
                              </a:solidFill>
                              <a:latin typeface="+mn-lt"/>
                              <a:ea typeface="+mn-ea"/>
                              <a:cs typeface="+mn-cs"/>
                            </a:rPr>
                            <a:t>DEG </a:t>
                          </a:r>
                          <a:r>
                            <a:rPr lang="en-IN" sz="2800" b="0" i="0" u="none" strike="noStrike" kern="1200" baseline="0">
                              <a:solidFill>
                                <a:srgbClr val="FF0000"/>
                              </a:solidFill>
                              <a:latin typeface="+mn-lt"/>
                              <a:ea typeface="+mn-ea"/>
                              <a:cs typeface="+mn-cs"/>
                            </a:rPr>
                            <a:t>≅ ∠</a:t>
                          </a:r>
                          <a:r>
                            <a:rPr lang="en-IN" sz="2800" b="0" i="1" u="none" strike="noStrike" kern="1200" baseline="0">
                              <a:solidFill>
                                <a:srgbClr val="FF0000"/>
                              </a:solidFill>
                              <a:latin typeface="+mn-lt"/>
                              <a:ea typeface="+mn-ea"/>
                              <a:cs typeface="+mn-cs"/>
                            </a:rPr>
                            <a:t>FEG</a:t>
                          </a:r>
                          <a:endParaRPr lang="en-IN" sz="2800" b="0" i="0" u="none" strike="noStrike" kern="1200" baseline="0">
                            <a:solidFill>
                              <a:srgbClr val="FF0000"/>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3. </a:t>
                          </a:r>
                          <a:r>
                            <a:rPr lang="en-IN" sz="2800" b="0" i="0" u="none" strike="noStrike" kern="1200" baseline="0">
                              <a:solidFill>
                                <a:schemeClr val="tx2"/>
                              </a:solidFill>
                              <a:latin typeface="+mn-lt"/>
                              <a:ea typeface="+mn-ea"/>
                              <a:cs typeface="+mn-cs"/>
                            </a:rPr>
                            <a:t>Definition of angle bisector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r h="262320">
                    <a:tc>
                      <a:txBody>
                        <a:bodyPr/>
                        <a:lstStyle/>
                        <a:p>
                          <a:r>
                            <a:rPr lang="en-IN" sz="2800" b="0" i="0" u="none" strike="noStrike" kern="1200" baseline="0">
                              <a:solidFill>
                                <a:schemeClr val="tx2"/>
                              </a:solidFill>
                              <a:latin typeface="+mn-lt"/>
                              <a:ea typeface="+mn-ea"/>
                              <a:cs typeface="+mn-cs"/>
                            </a:rPr>
                            <a:t>4. </a:t>
                          </a:r>
                          <a14:m>
                            <m:oMath xmlns:m="http://schemas.openxmlformats.org/officeDocument/2006/math">
                              <m:acc>
                                <m:accPr>
                                  <m:chr m:val="̅"/>
                                  <m:ctrlPr>
                                    <a:rPr lang="en-IN" sz="2800" b="0" i="1" smtClean="0">
                                      <a:solidFill>
                                        <a:srgbClr val="FF0000"/>
                                      </a:solidFill>
                                      <a:latin typeface="Cambria Math" panose="02040503050406030204" pitchFamily="18" charset="0"/>
                                    </a:rPr>
                                  </m:ctrlPr>
                                </m:accPr>
                                <m:e>
                                  <m:r>
                                    <a:rPr lang="en-US" sz="2800" b="0" i="1" smtClean="0">
                                      <a:solidFill>
                                        <a:srgbClr val="FF0000"/>
                                      </a:solidFill>
                                      <a:latin typeface="Cambria Math" panose="02040503050406030204" pitchFamily="18" charset="0"/>
                                    </a:rPr>
                                    <m:t>𝐸𝐺</m:t>
                                  </m:r>
                                </m:e>
                              </m:acc>
                              <m:r>
                                <a:rPr lang="en-IN" sz="2800" b="0" i="1" smtClean="0">
                                  <a:solidFill>
                                    <a:srgbClr val="FF0000"/>
                                  </a:solidFill>
                                  <a:latin typeface="Cambria Math" panose="02040503050406030204" pitchFamily="18" charset="0"/>
                                  <a:ea typeface="Cambria Math" panose="02040503050406030204" pitchFamily="18" charset="0"/>
                                </a:rPr>
                                <m:t>≅</m:t>
                              </m:r>
                              <m:acc>
                                <m:accPr>
                                  <m:chr m:val="̅"/>
                                  <m:ctrlPr>
                                    <a:rPr lang="en-IN" sz="2800" b="0" i="1">
                                      <a:solidFill>
                                        <a:srgbClr val="FF0000"/>
                                      </a:solidFill>
                                      <a:latin typeface="Cambria Math" panose="02040503050406030204" pitchFamily="18" charset="0"/>
                                      <a:ea typeface="Cambria Math" panose="02040503050406030204" pitchFamily="18" charset="0"/>
                                    </a:rPr>
                                  </m:ctrlPr>
                                </m:accPr>
                                <m:e>
                                  <m:r>
                                    <a:rPr lang="en-US" sz="2800" b="0" i="1" smtClean="0">
                                      <a:solidFill>
                                        <a:srgbClr val="FF0000"/>
                                      </a:solidFill>
                                      <a:latin typeface="Cambria Math" panose="02040503050406030204" pitchFamily="18" charset="0"/>
                                      <a:ea typeface="Cambria Math" panose="02040503050406030204" pitchFamily="18" charset="0"/>
                                    </a:rPr>
                                    <m:t>𝐸𝐺</m:t>
                                  </m:r>
                                </m:e>
                              </m:acc>
                            </m:oMath>
                          </a14:m>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4. </a:t>
                          </a:r>
                          <a:r>
                            <a:rPr lang="en-IN" sz="2800" b="0" i="0" u="none" strike="noStrike" kern="1200" baseline="0">
                              <a:solidFill>
                                <a:srgbClr val="FF0000"/>
                              </a:solidFill>
                              <a:latin typeface="+mn-lt"/>
                              <a:ea typeface="+mn-ea"/>
                              <a:cs typeface="+mn-cs"/>
                            </a:rPr>
                            <a:t>Reflexive Property of Congruence</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387060"/>
                      </a:ext>
                    </a:extLst>
                  </a:tr>
                  <a:tr h="261871">
                    <a:tc>
                      <a:txBody>
                        <a:bodyPr/>
                        <a:lstStyle/>
                        <a:p>
                          <a:r>
                            <a:rPr lang="en-IN" sz="2800" b="0" i="0" u="none" strike="noStrike" kern="1200" baseline="0">
                              <a:solidFill>
                                <a:schemeClr val="tx2"/>
                              </a:solidFill>
                              <a:latin typeface="+mn-lt"/>
                              <a:ea typeface="+mn-ea"/>
                              <a:cs typeface="+mn-cs"/>
                            </a:rPr>
                            <a:t>5. △</a:t>
                          </a:r>
                          <a:r>
                            <a:rPr lang="en-IN" sz="2800" b="0" i="1" u="none" strike="noStrike" kern="1200" baseline="0">
                              <a:solidFill>
                                <a:schemeClr val="tx2"/>
                              </a:solidFill>
                              <a:latin typeface="+mn-lt"/>
                              <a:ea typeface="+mn-ea"/>
                              <a:cs typeface="+mn-cs"/>
                            </a:rPr>
                            <a:t>DEG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FEG</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5. </a:t>
                          </a:r>
                          <a:r>
                            <a:rPr lang="en-US" sz="2800" b="0">
                              <a:solidFill>
                                <a:srgbClr val="FF0000"/>
                              </a:solidFill>
                            </a:rPr>
                            <a:t>SAS</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860198"/>
                      </a:ext>
                    </a:extLst>
                  </a:tr>
                </a:tbl>
              </a:graphicData>
            </a:graphic>
          </p:graphicFrame>
        </mc:Choice>
        <mc:Fallback xmlns="">
          <p:graphicFrame>
            <p:nvGraphicFramePr>
              <p:cNvPr id="6" name="Table 5"/>
              <p:cNvGraphicFramePr>
                <a:graphicFrameLocks noGrp="1"/>
              </p:cNvGraphicFramePr>
              <p:nvPr/>
            </p:nvGraphicFramePr>
            <p:xfrm>
              <a:off x="459872" y="2636643"/>
              <a:ext cx="10956966" cy="3110738"/>
            </p:xfrm>
            <a:graphic>
              <a:graphicData uri="http://schemas.openxmlformats.org/drawingml/2006/table">
                <a:tbl>
                  <a:tblPr firstRow="1" bandRow="1">
                    <a:tableStyleId>{2D5ABB26-0587-4C30-8999-92F81FD0307C}</a:tableStyleId>
                  </a:tblPr>
                  <a:tblGrid>
                    <a:gridCol w="4532416">
                      <a:extLst>
                        <a:ext uri="{9D8B030D-6E8A-4147-A177-3AD203B41FA5}">
                          <a16:colId xmlns:a16="http://schemas.microsoft.com/office/drawing/2014/main" val="3318013385"/>
                        </a:ext>
                      </a:extLst>
                    </a:gridCol>
                    <a:gridCol w="6424550">
                      <a:extLst>
                        <a:ext uri="{9D8B030D-6E8A-4147-A177-3AD203B41FA5}">
                          <a16:colId xmlns:a16="http://schemas.microsoft.com/office/drawing/2014/main" val="3560070826"/>
                        </a:ext>
                      </a:extLst>
                    </a:gridCol>
                  </a:tblGrid>
                  <a:tr h="518160">
                    <a:tc>
                      <a:txBody>
                        <a:bodyPr/>
                        <a:lstStyle/>
                        <a:p>
                          <a:pPr algn="ctr"/>
                          <a:r>
                            <a:rPr lang="en-IN" sz="2800" b="1" i="0" u="none" strike="noStrike" kern="1200" baseline="0">
                              <a:solidFill>
                                <a:schemeClr val="tx1"/>
                              </a:solidFill>
                              <a:latin typeface="+mn-lt"/>
                              <a:ea typeface="+mn-ea"/>
                              <a:cs typeface="+mn-cs"/>
                            </a:rPr>
                            <a:t>Statements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2800" b="1" i="0" u="none" strike="noStrike" kern="1200" baseline="0">
                              <a:solidFill>
                                <a:schemeClr val="tx1"/>
                              </a:solidFill>
                              <a:latin typeface="+mn-lt"/>
                              <a:ea typeface="+mn-ea"/>
                              <a:cs typeface="+mn-cs"/>
                            </a:rPr>
                            <a:t>Reasons</a:t>
                          </a:r>
                          <a:endParaRPr lang="en-IN" sz="2800" b="0" i="0" u="none" strike="noStrike" kern="1200" baseline="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9747066"/>
                      </a:ext>
                    </a:extLst>
                  </a:tr>
                  <a:tr h="51816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11765" r="-141801" b="-434118"/>
                          </a:stretch>
                        </a:blipFill>
                      </a:tcPr>
                    </a:tc>
                    <a:tc>
                      <a:txBody>
                        <a:bodyPr/>
                        <a:lstStyle/>
                        <a:p>
                          <a:r>
                            <a:rPr lang="en-US" sz="2800" b="0">
                              <a:solidFill>
                                <a:schemeClr val="tx2"/>
                              </a:solidFill>
                            </a:rPr>
                            <a:t>1. </a:t>
                          </a:r>
                          <a:r>
                            <a:rPr lang="en-IN" sz="2800" b="0" i="0" u="none" strike="noStrike" kern="1200" baseline="0">
                              <a:solidFill>
                                <a:schemeClr val="tx2"/>
                              </a:solidFill>
                              <a:latin typeface="+mn-lt"/>
                              <a:ea typeface="+mn-ea"/>
                              <a:cs typeface="+mn-cs"/>
                            </a:rPr>
                            <a:t>Given</a:t>
                          </a:r>
                          <a:endParaRPr lang="en-IN" sz="2800" b="0">
                            <a:solidFill>
                              <a:schemeClr val="tx2"/>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6111225"/>
                      </a:ext>
                    </a:extLst>
                  </a:tr>
                  <a:tr h="51904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09302" r="-141801" b="-329070"/>
                          </a:stretch>
                        </a:blipFill>
                      </a:tcPr>
                    </a:tc>
                    <a:tc>
                      <a:txBody>
                        <a:bodyPr/>
                        <a:lstStyle/>
                        <a:p>
                          <a:r>
                            <a:rPr lang="en-US" sz="2800" b="0">
                              <a:solidFill>
                                <a:schemeClr val="tx2"/>
                              </a:solidFill>
                            </a:rPr>
                            <a:t>2. </a:t>
                          </a:r>
                          <a:r>
                            <a:rPr lang="en-IN" sz="2800" b="0" i="0" u="none" strike="noStrike" kern="1200" baseline="0">
                              <a:solidFill>
                                <a:srgbClr val="FF0000"/>
                              </a:solidFill>
                              <a:latin typeface="+mn-lt"/>
                              <a:ea typeface="+mn-ea"/>
                              <a:cs typeface="+mn-cs"/>
                            </a:rPr>
                            <a:t>Given</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5236169"/>
                      </a:ext>
                    </a:extLst>
                  </a:tr>
                  <a:tr h="518160">
                    <a:tc>
                      <a:txBody>
                        <a:bodyPr/>
                        <a:lstStyle/>
                        <a:p>
                          <a:r>
                            <a:rPr lang="en-IN" sz="2800" b="0" i="0" u="none" strike="noStrike" kern="1200" baseline="0">
                              <a:solidFill>
                                <a:schemeClr val="tx2"/>
                              </a:solidFill>
                              <a:latin typeface="+mn-lt"/>
                              <a:ea typeface="+mn-ea"/>
                              <a:cs typeface="+mn-cs"/>
                            </a:rPr>
                            <a:t>3. </a:t>
                          </a:r>
                          <a:r>
                            <a:rPr lang="en-IN" sz="2800" b="0" i="0" u="none" strike="noStrike" kern="1200" baseline="0">
                              <a:solidFill>
                                <a:srgbClr val="FF0000"/>
                              </a:solidFill>
                              <a:latin typeface="+mn-lt"/>
                              <a:ea typeface="+mn-ea"/>
                              <a:cs typeface="+mn-cs"/>
                            </a:rPr>
                            <a:t>∠</a:t>
                          </a:r>
                          <a:r>
                            <a:rPr lang="en-IN" sz="2800" b="0" i="1" u="none" strike="noStrike" kern="1200" baseline="0">
                              <a:solidFill>
                                <a:srgbClr val="FF0000"/>
                              </a:solidFill>
                              <a:latin typeface="+mn-lt"/>
                              <a:ea typeface="+mn-ea"/>
                              <a:cs typeface="+mn-cs"/>
                            </a:rPr>
                            <a:t>DEG </a:t>
                          </a:r>
                          <a:r>
                            <a:rPr lang="en-IN" sz="2800" b="0" i="0" u="none" strike="noStrike" kern="1200" baseline="0">
                              <a:solidFill>
                                <a:srgbClr val="FF0000"/>
                              </a:solidFill>
                              <a:latin typeface="+mn-lt"/>
                              <a:ea typeface="+mn-ea"/>
                              <a:cs typeface="+mn-cs"/>
                            </a:rPr>
                            <a:t>≅ ∠</a:t>
                          </a:r>
                          <a:r>
                            <a:rPr lang="en-IN" sz="2800" b="0" i="1" u="none" strike="noStrike" kern="1200" baseline="0">
                              <a:solidFill>
                                <a:srgbClr val="FF0000"/>
                              </a:solidFill>
                              <a:latin typeface="+mn-lt"/>
                              <a:ea typeface="+mn-ea"/>
                              <a:cs typeface="+mn-cs"/>
                            </a:rPr>
                            <a:t>FEG</a:t>
                          </a:r>
                          <a:endParaRPr lang="en-IN" sz="2800" b="0" i="0" u="none" strike="noStrike" kern="1200" baseline="0">
                            <a:solidFill>
                              <a:srgbClr val="FF0000"/>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3. </a:t>
                          </a:r>
                          <a:r>
                            <a:rPr lang="en-IN" sz="2800" b="0" i="0" u="none" strike="noStrike" kern="1200" baseline="0">
                              <a:solidFill>
                                <a:schemeClr val="tx2"/>
                              </a:solidFill>
                              <a:latin typeface="+mn-lt"/>
                              <a:ea typeface="+mn-ea"/>
                              <a:cs typeface="+mn-cs"/>
                            </a:rPr>
                            <a:t>Definition of angle bisector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216374"/>
                      </a:ext>
                    </a:extLst>
                  </a:tr>
                  <a:tr h="51904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412941" r="-141801" b="-132941"/>
                          </a:stretch>
                        </a:blipFill>
                      </a:tcPr>
                    </a:tc>
                    <a:tc>
                      <a:txBody>
                        <a:bodyPr/>
                        <a:lstStyle/>
                        <a:p>
                          <a:r>
                            <a:rPr lang="en-US" sz="2800" b="0">
                              <a:solidFill>
                                <a:schemeClr val="tx2"/>
                              </a:solidFill>
                            </a:rPr>
                            <a:t>4. </a:t>
                          </a:r>
                          <a:r>
                            <a:rPr lang="en-IN" sz="2800" b="0" i="0" u="none" strike="noStrike" kern="1200" baseline="0">
                              <a:solidFill>
                                <a:srgbClr val="FF0000"/>
                              </a:solidFill>
                              <a:latin typeface="+mn-lt"/>
                              <a:ea typeface="+mn-ea"/>
                              <a:cs typeface="+mn-cs"/>
                            </a:rPr>
                            <a:t>Reflexive Property of Congruence</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387060"/>
                      </a:ext>
                    </a:extLst>
                  </a:tr>
                  <a:tr h="518160">
                    <a:tc>
                      <a:txBody>
                        <a:bodyPr/>
                        <a:lstStyle/>
                        <a:p>
                          <a:r>
                            <a:rPr lang="en-IN" sz="2800" b="0" i="0" u="none" strike="noStrike" kern="1200" baseline="0">
                              <a:solidFill>
                                <a:schemeClr val="tx2"/>
                              </a:solidFill>
                              <a:latin typeface="+mn-lt"/>
                              <a:ea typeface="+mn-ea"/>
                              <a:cs typeface="+mn-cs"/>
                            </a:rPr>
                            <a:t>5. △</a:t>
                          </a:r>
                          <a:r>
                            <a:rPr lang="en-IN" sz="2800" b="0" i="1" u="none" strike="noStrike" kern="1200" baseline="0">
                              <a:solidFill>
                                <a:schemeClr val="tx2"/>
                              </a:solidFill>
                              <a:latin typeface="+mn-lt"/>
                              <a:ea typeface="+mn-ea"/>
                              <a:cs typeface="+mn-cs"/>
                            </a:rPr>
                            <a:t>DEG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FEG</a:t>
                          </a:r>
                          <a:endParaRPr lang="en-IN" sz="2800" b="0" i="0" u="none" strike="noStrike" kern="1200" baseline="0">
                            <a:solidFill>
                              <a:schemeClr val="tx2"/>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800" b="0">
                              <a:solidFill>
                                <a:schemeClr val="tx2"/>
                              </a:solidFill>
                            </a:rPr>
                            <a:t>5. </a:t>
                          </a:r>
                          <a:r>
                            <a:rPr lang="en-US" sz="2800" b="0">
                              <a:solidFill>
                                <a:srgbClr val="FF0000"/>
                              </a:solidFill>
                            </a:rPr>
                            <a:t>SAS</a:t>
                          </a:r>
                          <a:endParaRPr lang="en-IN" sz="2800" b="0">
                            <a:solidFill>
                              <a:srgbClr val="FF000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4860198"/>
                      </a:ext>
                    </a:extLst>
                  </a:tr>
                </a:tbl>
              </a:graphicData>
            </a:graphic>
          </p:graphicFrame>
        </mc:Fallback>
      </mc:AlternateContent>
    </p:spTree>
    <p:extLst>
      <p:ext uri="{BB962C8B-B14F-4D97-AF65-F5344CB8AC3E}">
        <p14:creationId xmlns:p14="http://schemas.microsoft.com/office/powerpoint/2010/main" val="2006843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14501"/>
            <a:ext cx="9827128" cy="9524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Which congruence criterion would you use to prove the two triangles congruent? </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2" name="TextBox 1"/>
          <p:cNvSpPr txBox="1"/>
          <p:nvPr/>
        </p:nvSpPr>
        <p:spPr>
          <a:xfrm>
            <a:off x="459873" y="2790701"/>
            <a:ext cx="561405" cy="523220"/>
          </a:xfrm>
          <a:prstGeom prst="rect">
            <a:avLst/>
          </a:prstGeom>
          <a:noFill/>
        </p:spPr>
        <p:txBody>
          <a:bodyPr wrap="square" rtlCol="0">
            <a:spAutoFit/>
          </a:bodyPr>
          <a:lstStyle/>
          <a:p>
            <a:r>
              <a:rPr lang="en-US" sz="2800" b="1">
                <a:latin typeface="Proxima Nova"/>
              </a:rPr>
              <a:t>1.</a:t>
            </a:r>
            <a:endParaRPr lang="en-IN" sz="2800" b="1">
              <a:latin typeface="Proxima Nova"/>
            </a:endParaRPr>
          </a:p>
        </p:txBody>
      </p:sp>
      <p:sp>
        <p:nvSpPr>
          <p:cNvPr id="7" name="TextBox 6"/>
          <p:cNvSpPr txBox="1"/>
          <p:nvPr/>
        </p:nvSpPr>
        <p:spPr>
          <a:xfrm>
            <a:off x="6096000" y="2790701"/>
            <a:ext cx="561405" cy="523220"/>
          </a:xfrm>
          <a:prstGeom prst="rect">
            <a:avLst/>
          </a:prstGeom>
          <a:noFill/>
        </p:spPr>
        <p:txBody>
          <a:bodyPr wrap="square" rtlCol="0">
            <a:spAutoFit/>
          </a:bodyPr>
          <a:lstStyle/>
          <a:p>
            <a:r>
              <a:rPr lang="en-US" sz="2800" b="1">
                <a:latin typeface="Proxima Nova"/>
              </a:rPr>
              <a:t>2.</a:t>
            </a:r>
            <a:endParaRPr lang="en-IN" sz="2800" b="1">
              <a:latin typeface="Proxima Nova"/>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508" y="2871993"/>
            <a:ext cx="4031928" cy="132241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2871993"/>
            <a:ext cx="4010368" cy="1681766"/>
          </a:xfrm>
          <a:prstGeom prst="rect">
            <a:avLst/>
          </a:prstGeom>
        </p:spPr>
      </p:pic>
    </p:spTree>
    <p:extLst>
      <p:ext uri="{BB962C8B-B14F-4D97-AF65-F5344CB8AC3E}">
        <p14:creationId xmlns:p14="http://schemas.microsoft.com/office/powerpoint/2010/main" val="1901692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14501"/>
            <a:ext cx="9827128" cy="9524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Which congruence criterion would you use to prove the two triangles congruent? </a:t>
            </a:r>
            <a:endParaRPr lang="en-IN" sz="2800">
              <a:solidFill>
                <a:schemeClr val="tx1"/>
              </a:solidFill>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2" name="TextBox 1"/>
          <p:cNvSpPr txBox="1"/>
          <p:nvPr/>
        </p:nvSpPr>
        <p:spPr>
          <a:xfrm>
            <a:off x="459873" y="2790701"/>
            <a:ext cx="561405" cy="523220"/>
          </a:xfrm>
          <a:prstGeom prst="rect">
            <a:avLst/>
          </a:prstGeom>
          <a:noFill/>
        </p:spPr>
        <p:txBody>
          <a:bodyPr wrap="square" rtlCol="0">
            <a:spAutoFit/>
          </a:bodyPr>
          <a:lstStyle/>
          <a:p>
            <a:r>
              <a:rPr lang="en-US" sz="2800" b="1">
                <a:latin typeface="Proxima Nova"/>
              </a:rPr>
              <a:t>1.</a:t>
            </a:r>
            <a:endParaRPr lang="en-IN" sz="2800" b="1">
              <a:latin typeface="Proxima Nova"/>
            </a:endParaRPr>
          </a:p>
        </p:txBody>
      </p:sp>
      <p:sp>
        <p:nvSpPr>
          <p:cNvPr id="7" name="TextBox 6"/>
          <p:cNvSpPr txBox="1"/>
          <p:nvPr/>
        </p:nvSpPr>
        <p:spPr>
          <a:xfrm>
            <a:off x="6096000" y="2790701"/>
            <a:ext cx="561405" cy="523220"/>
          </a:xfrm>
          <a:prstGeom prst="rect">
            <a:avLst/>
          </a:prstGeom>
          <a:noFill/>
        </p:spPr>
        <p:txBody>
          <a:bodyPr wrap="square" rtlCol="0">
            <a:spAutoFit/>
          </a:bodyPr>
          <a:lstStyle/>
          <a:p>
            <a:r>
              <a:rPr lang="en-US" sz="2800" b="1">
                <a:latin typeface="Proxima Nova"/>
              </a:rPr>
              <a:t>2.</a:t>
            </a:r>
            <a:endParaRPr lang="en-IN" sz="2800" b="1">
              <a:latin typeface="Proxima Nova"/>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508" y="2871993"/>
            <a:ext cx="4031928" cy="132241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2871993"/>
            <a:ext cx="4010368" cy="1681766"/>
          </a:xfrm>
          <a:prstGeom prst="rect">
            <a:avLst/>
          </a:prstGeom>
        </p:spPr>
      </p:pic>
      <p:sp>
        <p:nvSpPr>
          <p:cNvPr id="5" name="TextBox 4"/>
          <p:cNvSpPr txBox="1"/>
          <p:nvPr/>
        </p:nvSpPr>
        <p:spPr>
          <a:xfrm>
            <a:off x="459872" y="4553759"/>
            <a:ext cx="1026028" cy="523220"/>
          </a:xfrm>
          <a:prstGeom prst="rect">
            <a:avLst/>
          </a:prstGeom>
          <a:noFill/>
        </p:spPr>
        <p:txBody>
          <a:bodyPr wrap="square" rtlCol="0">
            <a:spAutoFit/>
          </a:bodyPr>
          <a:lstStyle/>
          <a:p>
            <a:r>
              <a:rPr lang="en-IN" sz="2800">
                <a:solidFill>
                  <a:srgbClr val="FF0000"/>
                </a:solidFill>
              </a:rPr>
              <a:t>SAS</a:t>
            </a:r>
          </a:p>
        </p:txBody>
      </p:sp>
      <p:sp>
        <p:nvSpPr>
          <p:cNvPr id="10" name="TextBox 9"/>
          <p:cNvSpPr txBox="1"/>
          <p:nvPr/>
        </p:nvSpPr>
        <p:spPr>
          <a:xfrm>
            <a:off x="6096000" y="4815369"/>
            <a:ext cx="1026028" cy="523220"/>
          </a:xfrm>
          <a:prstGeom prst="rect">
            <a:avLst/>
          </a:prstGeom>
          <a:noFill/>
        </p:spPr>
        <p:txBody>
          <a:bodyPr wrap="square" rtlCol="0">
            <a:spAutoFit/>
          </a:bodyPr>
          <a:lstStyle/>
          <a:p>
            <a:r>
              <a:rPr lang="en-IN" sz="2800">
                <a:solidFill>
                  <a:srgbClr val="FF0000"/>
                </a:solidFill>
              </a:rPr>
              <a:t>SSS</a:t>
            </a:r>
          </a:p>
        </p:txBody>
      </p:sp>
    </p:spTree>
    <p:extLst>
      <p:ext uri="{BB962C8B-B14F-4D97-AF65-F5344CB8AC3E}">
        <p14:creationId xmlns:p14="http://schemas.microsoft.com/office/powerpoint/2010/main" val="420921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8"/>
            <a:ext cx="9484936" cy="4708981"/>
          </a:xfrm>
          <a:prstGeom prst="rect">
            <a:avLst/>
          </a:prstGeom>
          <a:noFill/>
        </p:spPr>
        <p:txBody>
          <a:bodyPr wrap="square" rtlCol="0">
            <a:spAutoFit/>
          </a:bodyPr>
          <a:lstStyle/>
          <a:p>
            <a:pPr>
              <a:spcBef>
                <a:spcPts val="1200"/>
              </a:spcBef>
            </a:pPr>
            <a:r>
              <a:rPr lang="en-IN" sz="2800" b="1"/>
              <a:t>MA.912.GR.1.2</a:t>
            </a:r>
            <a:r>
              <a:rPr lang="en-IN" sz="2800" b="1">
                <a:solidFill>
                  <a:schemeClr val="tx2"/>
                </a:solidFill>
              </a:rPr>
              <a:t> </a:t>
            </a:r>
            <a:r>
              <a:rPr lang="en-IN" sz="2800">
                <a:solidFill>
                  <a:schemeClr val="tx2"/>
                </a:solidFill>
              </a:rPr>
              <a:t>Prove triangle congruence or similarity using Side-Side-Side, Side-Angle-Side, Angle-Side-Angle, Angle-Angle-Side, Angle-Angle and Hypotenuse-Leg.</a:t>
            </a:r>
          </a:p>
          <a:p>
            <a:pPr>
              <a:spcBef>
                <a:spcPts val="1200"/>
              </a:spcBef>
            </a:pPr>
            <a:r>
              <a:rPr lang="en-IN" sz="2800" b="1"/>
              <a:t>MA.912.GR.1.3</a:t>
            </a:r>
            <a:r>
              <a:rPr lang="en-IN" sz="2800" b="1">
                <a:solidFill>
                  <a:schemeClr val="tx2"/>
                </a:solidFill>
              </a:rPr>
              <a:t> </a:t>
            </a:r>
            <a:r>
              <a:rPr lang="en-IN" sz="2800">
                <a:solidFill>
                  <a:schemeClr val="tx2"/>
                </a:solidFill>
              </a:rPr>
              <a:t>Prove relationships and theorems about triangles. Solve mathematical and real-world problems involving postulates, relationships and theorems of triangles.</a:t>
            </a:r>
          </a:p>
          <a:p>
            <a:pPr>
              <a:spcBef>
                <a:spcPts val="1200"/>
              </a:spcBef>
            </a:pPr>
            <a:r>
              <a:rPr lang="en-IN" sz="2800" b="1"/>
              <a:t>MA.912.GR.1.6</a:t>
            </a:r>
            <a:r>
              <a:rPr lang="en-IN" sz="2800" b="1">
                <a:solidFill>
                  <a:schemeClr val="tx2"/>
                </a:solidFill>
              </a:rPr>
              <a:t> </a:t>
            </a:r>
            <a:r>
              <a:rPr lang="en-IN" sz="2800">
                <a:solidFill>
                  <a:schemeClr val="tx2"/>
                </a:solidFill>
              </a:rPr>
              <a:t>Solve mathematical and real-world problems involving congruence or similarity in two-dimensional figures.</a:t>
            </a:r>
            <a:endParaRPr lang="en-US" sz="280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7501756" cy="1153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Florida’s B.E.S.T. Standards for Mathematics</a:t>
            </a:r>
            <a:endParaRPr lang="en-US">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2677656"/>
          </a:xfrm>
          <a:prstGeom prst="rect">
            <a:avLst/>
          </a:prstGeom>
          <a:noFill/>
        </p:spPr>
        <p:txBody>
          <a:bodyPr wrap="square" rtlCol="0">
            <a:spAutoFit/>
          </a:bodyPr>
          <a:lstStyle/>
          <a:p>
            <a:pPr fontAlgn="t"/>
            <a:r>
              <a:rPr lang="en-US" sz="2800" b="1" dirty="0"/>
              <a:t>MA.K12.MTR.3.1</a:t>
            </a:r>
          </a:p>
          <a:p>
            <a:pPr fontAlgn="t"/>
            <a:r>
              <a:rPr lang="en-US" sz="2800" dirty="0">
                <a:solidFill>
                  <a:schemeClr val="tx2"/>
                </a:solidFill>
              </a:rPr>
              <a:t>Complete tasks with mathematical fluency.</a:t>
            </a:r>
          </a:p>
          <a:p>
            <a:pPr fontAlgn="t"/>
            <a:endParaRPr lang="en-US" sz="2800" b="1" dirty="0"/>
          </a:p>
          <a:p>
            <a:pPr fontAlgn="t"/>
            <a:r>
              <a:rPr lang="en-US" sz="2800" b="1" dirty="0"/>
              <a:t>MA.K12.MTR.5.1</a:t>
            </a:r>
          </a:p>
          <a:p>
            <a:pPr fontAlgn="t"/>
            <a:r>
              <a:rPr lang="en-US" sz="2800" dirty="0">
                <a:solidFill>
                  <a:schemeClr val="tx2"/>
                </a:solidFill>
              </a:rPr>
              <a:t>Use patterns and structure to help understand and connect mathematical concepts.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349145" cy="46454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Content Objective</a:t>
            </a:r>
            <a:br>
              <a:rPr lang="en-US" sz="2800" b="1" dirty="0">
                <a:solidFill>
                  <a:schemeClr val="tx1"/>
                </a:solidFill>
                <a:latin typeface="+mj-lt"/>
              </a:rPr>
            </a:br>
            <a:r>
              <a:rPr lang="en-IN" sz="2800" dirty="0"/>
              <a:t>Students will use SSS and SAS to prove triangles congruent.</a:t>
            </a:r>
          </a:p>
          <a:p>
            <a:r>
              <a:rPr lang="en-US" sz="2800" b="1" dirty="0">
                <a:solidFill>
                  <a:schemeClr val="tx1"/>
                </a:solidFill>
                <a:latin typeface="+mj-lt"/>
              </a:rPr>
              <a:t>Language Objectives</a:t>
            </a:r>
          </a:p>
          <a:p>
            <a:pPr marL="291600" indent="-291600">
              <a:buFont typeface="Arial" panose="020B0604020202020204" pitchFamily="34" charset="0"/>
              <a:buChar char="•"/>
            </a:pPr>
            <a:r>
              <a:rPr lang="en-IN" sz="2800" dirty="0"/>
              <a:t>Students use </a:t>
            </a:r>
            <a:r>
              <a:rPr lang="en-IN" sz="2800" i="1" dirty="0"/>
              <a:t>If</a:t>
            </a:r>
            <a:r>
              <a:rPr lang="en-IN" sz="2800" dirty="0"/>
              <a:t>… and </a:t>
            </a:r>
            <a:r>
              <a:rPr lang="en-IN" sz="2800" i="1" dirty="0"/>
              <a:t>When</a:t>
            </a:r>
            <a:r>
              <a:rPr lang="en-IN" sz="2800" dirty="0"/>
              <a:t>… statements to explain how triangles are or are not congruent.</a:t>
            </a:r>
          </a:p>
          <a:p>
            <a:pPr marL="291600" indent="-291600">
              <a:buFont typeface="Arial" panose="020B0604020202020204" pitchFamily="34" charset="0"/>
              <a:buChar char="•"/>
            </a:pPr>
            <a:r>
              <a:rPr lang="en-IN" sz="2800" dirty="0"/>
              <a:t>To maximize linguistic and cognitive meta-awareness, students participate in MLR2: Collect and Display.</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9440266" cy="36479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You can prove two triangles congruent by showing that all six pairs of corresponding parts are congruent. However, it is possible to prove two triangles congruent using fewer pairs of corresponding parts. </a:t>
            </a:r>
          </a:p>
          <a:p>
            <a:r>
              <a:rPr lang="en-IN" sz="2800"/>
              <a:t>If two triangles have the same three side lengths, then there is a series of rigid transformations that will show the two triangles congruent. This leads to the postulate on the next slide.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Proving Triangles Congruent: SSS</a:t>
            </a:r>
          </a:p>
        </p:txBody>
      </p:sp>
    </p:spTree>
    <p:extLst>
      <p:ext uri="{BB962C8B-B14F-4D97-AF65-F5344CB8AC3E}">
        <p14:creationId xmlns:p14="http://schemas.microsoft.com/office/powerpoint/2010/main" val="339455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4"/>
            <a:ext cx="9242268" cy="22974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Postulate 5.1: </a:t>
            </a:r>
            <a:r>
              <a:rPr lang="en-IN" sz="2800" b="1"/>
              <a:t>Side-Side-Side (SSS) Congruence </a:t>
            </a:r>
            <a:r>
              <a:rPr lang="en-IN" sz="2800"/>
              <a:t>	</a:t>
            </a:r>
          </a:p>
          <a:p>
            <a:r>
              <a:rPr lang="en-IN" sz="2800"/>
              <a:t>If three sides of one triangle are congruent to three sides of a second triangle, then the triangles are congruent.</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br>
              <a:rPr lang="en-US" sz="2800">
                <a:solidFill>
                  <a:srgbClr val="0070C0"/>
                </a:solidFill>
              </a:rPr>
            </a:br>
            <a:r>
              <a:rPr lang="en-US" sz="2800" b="0">
                <a:solidFill>
                  <a:schemeClr val="tx1"/>
                </a:solidFill>
              </a:rPr>
              <a:t>Proving Triangles Congruent: SSS</a:t>
            </a:r>
          </a:p>
        </p:txBody>
      </p:sp>
    </p:spTree>
    <p:extLst>
      <p:ext uri="{BB962C8B-B14F-4D97-AF65-F5344CB8AC3E}">
        <p14:creationId xmlns:p14="http://schemas.microsoft.com/office/powerpoint/2010/main" val="3756219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8912727" cy="29591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Prove that △</a:t>
                </a:r>
                <a:r>
                  <a:rPr lang="en-IN" sz="2800" b="1" i="1">
                    <a:solidFill>
                      <a:schemeClr val="tx1"/>
                    </a:solidFill>
                  </a:rPr>
                  <a:t>QRT </a:t>
                </a:r>
                <a:r>
                  <a:rPr lang="en-IN" sz="2800" b="1">
                    <a:solidFill>
                      <a:schemeClr val="tx1"/>
                    </a:solidFill>
                  </a:rPr>
                  <a:t>≅ △</a:t>
                </a:r>
                <a:r>
                  <a:rPr lang="en-IN" sz="2800" b="1" i="1">
                    <a:solidFill>
                      <a:schemeClr val="tx1"/>
                    </a:solidFill>
                  </a:rPr>
                  <a:t>SRT</a:t>
                </a:r>
                <a:r>
                  <a:rPr lang="en-IN" sz="2800" b="1">
                    <a:solidFill>
                      <a:schemeClr val="tx1"/>
                    </a:solidFill>
                  </a:rPr>
                  <a:t>.</a:t>
                </a:r>
              </a:p>
              <a:p>
                <a:endParaRPr lang="en-IN" sz="2800" b="1">
                  <a:solidFill>
                    <a:schemeClr val="tx1"/>
                  </a:solidFill>
                </a:endParaRPr>
              </a:p>
              <a:p>
                <a:pPr marL="1200150" indent="-1200150"/>
                <a:r>
                  <a:rPr lang="en-IN" sz="2800" b="1">
                    <a:solidFill>
                      <a:schemeClr val="tx1"/>
                    </a:solidFill>
                  </a:rPr>
                  <a:t>Given: </a:t>
                </a:r>
                <a:r>
                  <a:rPr lang="en-IN" sz="2800"/>
                  <a:t>△</a:t>
                </a:r>
                <a:r>
                  <a:rPr lang="en-IN" sz="2800" i="1"/>
                  <a:t>QRS </a:t>
                </a:r>
                <a:r>
                  <a:rPr lang="en-IN" sz="2800"/>
                  <a:t>is isosceles with </a:t>
                </a:r>
                <a:br>
                  <a:rPr lang="en-IN" sz="2800"/>
                </a:br>
                <a14:m>
                  <m:oMath xmlns:m="http://schemas.openxmlformats.org/officeDocument/2006/math">
                    <m:acc>
                      <m:accPr>
                        <m:chr m:val="̅"/>
                        <m:ctrlPr>
                          <a:rPr lang="en-IN" sz="2800" i="1" smtClean="0">
                            <a:latin typeface="Cambria Math" panose="02040503050406030204" pitchFamily="18" charset="0"/>
                          </a:rPr>
                        </m:ctrlPr>
                      </m:accPr>
                      <m:e>
                        <m:r>
                          <a:rPr lang="en-US" sz="2800" b="0" i="1" smtClean="0">
                            <a:latin typeface="Cambria Math" panose="02040503050406030204" pitchFamily="18" charset="0"/>
                          </a:rPr>
                          <m:t>𝑄𝑅</m:t>
                        </m:r>
                      </m:e>
                    </m:acc>
                    <m:r>
                      <a:rPr lang="en-IN" sz="2800" i="1" smtClean="0">
                        <a:latin typeface="Cambria Math" panose="02040503050406030204" pitchFamily="18" charset="0"/>
                        <a:ea typeface="Cambria Math" panose="02040503050406030204" pitchFamily="18" charset="0"/>
                      </a:rPr>
                      <m:t>≅</m:t>
                    </m:r>
                    <m:acc>
                      <m:accPr>
                        <m:chr m:val="̅"/>
                        <m:ctrlPr>
                          <a:rPr lang="en-IN" sz="2800" i="1" smtClean="0">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𝑆𝑅</m:t>
                        </m:r>
                      </m:e>
                    </m:acc>
                    <m:r>
                      <a:rPr lang="en-US" sz="2800" b="0" i="1" smtClean="0">
                        <a:latin typeface="Cambria Math" panose="02040503050406030204" pitchFamily="18" charset="0"/>
                      </a:rPr>
                      <m:t>.</m:t>
                    </m:r>
                  </m:oMath>
                </a14:m>
                <a:r>
                  <a:rPr lang="en-IN" sz="2800"/>
                  <a:t> </a:t>
                </a:r>
                <a14:m>
                  <m:oMath xmlns:m="http://schemas.openxmlformats.org/officeDocument/2006/math">
                    <m:acc>
                      <m:accPr>
                        <m:chr m:val="⃗"/>
                        <m:ctrlPr>
                          <a:rPr lang="en-IN" sz="2800" i="1" dirty="0" smtClean="0">
                            <a:latin typeface="Cambria Math" panose="02040503050406030204" pitchFamily="18" charset="0"/>
                          </a:rPr>
                        </m:ctrlPr>
                      </m:accPr>
                      <m:e>
                        <m:r>
                          <a:rPr lang="en-US" sz="2800" b="0" i="1" dirty="0" smtClean="0">
                            <a:latin typeface="Cambria Math" panose="02040503050406030204" pitchFamily="18" charset="0"/>
                          </a:rPr>
                          <m:t>𝑅𝑇</m:t>
                        </m:r>
                      </m:e>
                    </m:acc>
                  </m:oMath>
                </a14:m>
                <a:r>
                  <a:rPr lang="en-IN" sz="2800"/>
                  <a:t> bisects </a:t>
                </a:r>
                <a14:m>
                  <m:oMath xmlns:m="http://schemas.openxmlformats.org/officeDocument/2006/math">
                    <m:acc>
                      <m:accPr>
                        <m:chr m:val="̅"/>
                        <m:ctrlPr>
                          <a:rPr lang="en-IN" sz="2800" i="1">
                            <a:latin typeface="Cambria Math" panose="02040503050406030204" pitchFamily="18"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𝑄𝑆</m:t>
                        </m:r>
                      </m:e>
                    </m:acc>
                  </m:oMath>
                </a14:m>
                <a:r>
                  <a:rPr lang="en-IN" sz="2800" i="1"/>
                  <a:t> </a:t>
                </a:r>
                <a:r>
                  <a:rPr lang="en-IN" sz="2800"/>
                  <a:t>at point </a:t>
                </a:r>
                <a:r>
                  <a:rPr lang="en-IN" sz="2800" i="1"/>
                  <a:t>T</a:t>
                </a:r>
                <a:r>
                  <a:rPr lang="en-IN" sz="2800"/>
                  <a:t>. </a:t>
                </a:r>
              </a:p>
              <a:p>
                <a:r>
                  <a:rPr lang="en-IN" sz="2800" b="1">
                    <a:solidFill>
                      <a:schemeClr val="tx1"/>
                    </a:solidFill>
                  </a:rPr>
                  <a:t>Prove: </a:t>
                </a:r>
                <a:r>
                  <a:rPr lang="en-IN" sz="2800"/>
                  <a:t>△</a:t>
                </a:r>
                <a:r>
                  <a:rPr lang="en-IN" sz="2800" i="1"/>
                  <a:t>QRT </a:t>
                </a:r>
                <a:r>
                  <a:rPr lang="en-IN" sz="2800" b="1"/>
                  <a:t>≅ </a:t>
                </a:r>
                <a:r>
                  <a:rPr lang="en-IN" sz="2800"/>
                  <a:t>△</a:t>
                </a:r>
                <a:r>
                  <a:rPr lang="en-IN" sz="2800" i="1"/>
                  <a:t>SRT </a:t>
                </a:r>
                <a:endParaRPr lang="en-IN" sz="2800"/>
              </a:p>
              <a:p>
                <a:endParaRPr lang="en-IN" sz="2800">
                  <a:solidFill>
                    <a:schemeClr val="tx1"/>
                  </a:solidFill>
                </a:endParaRP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707845"/>
                <a:ext cx="8912727" cy="2959158"/>
              </a:xfrm>
              <a:prstGeom prst="rect">
                <a:avLst/>
              </a:prstGeom>
              <a:blipFill>
                <a:blip r:embed="rId2"/>
                <a:stretch>
                  <a:fillRect l="-1367" t="-2058"/>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0070C0"/>
                </a:solidFill>
              </a:rPr>
            </a:br>
            <a:r>
              <a:rPr lang="en-IN" sz="2800" b="0">
                <a:solidFill>
                  <a:schemeClr val="tx1"/>
                </a:solidFill>
              </a:rPr>
              <a:t>Use SSS to Prove Triangles Congruent</a:t>
            </a:r>
            <a:endParaRPr lang="en-US" sz="2800" b="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1073" y="1619075"/>
            <a:ext cx="3144088" cy="2167900"/>
          </a:xfrm>
          <a:prstGeom prst="rect">
            <a:avLst/>
          </a:prstGeom>
        </p:spPr>
      </p:pic>
    </p:spTree>
    <p:extLst>
      <p:ext uri="{BB962C8B-B14F-4D97-AF65-F5344CB8AC3E}">
        <p14:creationId xmlns:p14="http://schemas.microsoft.com/office/powerpoint/2010/main" val="2097371714"/>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DB6674-6953-4EBA-AE70-0CF6A2F542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0EC8B5-3819-4979-9120-C477F29E8895}">
  <ds:schemaRefs>
    <ds:schemaRef ds:uri="http://purl.org/dc/elements/1.1/"/>
    <ds:schemaRef ds:uri="http://schemas.microsoft.com/office/2006/metadata/properties"/>
    <ds:schemaRef ds:uri="http://purl.org/dc/terms/"/>
    <ds:schemaRef ds:uri="9450ef5d-1a70-432a-a187-b784c13ee2c7"/>
    <ds:schemaRef ds:uri="http://schemas.microsoft.com/office/infopath/2007/PartnerControls"/>
    <ds:schemaRef ds:uri="http://schemas.microsoft.com/office/2006/documentManagement/types"/>
    <ds:schemaRef ds:uri="http://schemas.openxmlformats.org/package/2006/metadata/core-properties"/>
    <ds:schemaRef ds:uri="eebb11a2-b469-44b8-8bf8-081d58bb6473"/>
    <ds:schemaRef ds:uri="http://www.w3.org/XML/1998/namespace"/>
    <ds:schemaRef ds:uri="http://purl.org/dc/dcmitype/"/>
  </ds:schemaRefs>
</ds:datastoreItem>
</file>

<file path=customXml/itemProps3.xml><?xml version="1.0" encoding="utf-8"?>
<ds:datastoreItem xmlns:ds="http://schemas.openxmlformats.org/officeDocument/2006/customXml" ds:itemID="{3D2E7C71-38C8-4AE5-BA32-A0BF338EEF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70</TotalTime>
  <Words>1817</Words>
  <Application>Microsoft Office PowerPoint</Application>
  <PresentationFormat>Widescreen</PresentationFormat>
  <Paragraphs>247</Paragraphs>
  <Slides>32</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17</cp:revision>
  <cp:lastPrinted>2018-08-01T21:17:27Z</cp:lastPrinted>
  <dcterms:created xsi:type="dcterms:W3CDTF">2020-09-17T18:06:02Z</dcterms:created>
  <dcterms:modified xsi:type="dcterms:W3CDTF">2022-11-08T13:43:28Z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